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5" r:id="rId3"/>
    <p:sldId id="276" r:id="rId4"/>
    <p:sldId id="277" r:id="rId5"/>
    <p:sldId id="278" r:id="rId6"/>
    <p:sldId id="279" r:id="rId7"/>
    <p:sldId id="257" r:id="rId8"/>
    <p:sldId id="258" r:id="rId9"/>
    <p:sldId id="259" r:id="rId10"/>
    <p:sldId id="260" r:id="rId11"/>
    <p:sldId id="261" r:id="rId12"/>
    <p:sldId id="287" r:id="rId13"/>
    <p:sldId id="288" r:id="rId14"/>
    <p:sldId id="262" r:id="rId15"/>
    <p:sldId id="280" r:id="rId16"/>
    <p:sldId id="263" r:id="rId17"/>
    <p:sldId id="281" r:id="rId18"/>
    <p:sldId id="284" r:id="rId19"/>
    <p:sldId id="282" r:id="rId20"/>
    <p:sldId id="283" r:id="rId21"/>
    <p:sldId id="286" r:id="rId22"/>
    <p:sldId id="289" r:id="rId23"/>
    <p:sldId id="290" r:id="rId24"/>
    <p:sldId id="291" r:id="rId25"/>
    <p:sldId id="292" r:id="rId26"/>
    <p:sldId id="293" r:id="rId27"/>
    <p:sldId id="294" r:id="rId28"/>
    <p:sldId id="296" r:id="rId29"/>
    <p:sldId id="295" r:id="rId30"/>
    <p:sldId id="297" r:id="rId31"/>
    <p:sldId id="269" r:id="rId32"/>
    <p:sldId id="298" r:id="rId33"/>
    <p:sldId id="268" r:id="rId34"/>
    <p:sldId id="270" r:id="rId35"/>
    <p:sldId id="299" r:id="rId36"/>
    <p:sldId id="300" r:id="rId37"/>
    <p:sldId id="274" r:id="rId38"/>
    <p:sldId id="302" r:id="rId39"/>
    <p:sldId id="303" r:id="rId40"/>
    <p:sldId id="304" r:id="rId41"/>
    <p:sldId id="305" r:id="rId42"/>
    <p:sldId id="30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E3E39-46E1-4656-9D04-CB125C90CE1D}" type="datetimeFigureOut">
              <a:rPr lang="lt-LT" smtClean="0"/>
              <a:t>2018.12.13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2713-D655-4C69-983D-15B1F95C63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95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2713-D655-4C69-983D-15B1F95C63D6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260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517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629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33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608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95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834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548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208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39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95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506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B617-5C68-42F6-ACDC-C2E010A35E02}" type="datetimeFigureOut">
              <a:rPr lang="lt-LT" smtClean="0"/>
              <a:t>2018.12.13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702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7.png"/><Relationship Id="rId7" Type="http://schemas.openxmlformats.org/officeDocument/2006/relationships/image" Target="../media/image12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32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7.png"/><Relationship Id="rId7" Type="http://schemas.openxmlformats.org/officeDocument/2006/relationships/image" Target="../media/image139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image" Target="../media/image142.png"/><Relationship Id="rId5" Type="http://schemas.openxmlformats.org/officeDocument/2006/relationships/image" Target="../media/image137.png"/><Relationship Id="rId10" Type="http://schemas.openxmlformats.org/officeDocument/2006/relationships/image" Target="../media/image141.png"/><Relationship Id="rId4" Type="http://schemas.openxmlformats.org/officeDocument/2006/relationships/image" Target="../media/image128.png"/><Relationship Id="rId9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" Type="http://schemas.openxmlformats.org/officeDocument/2006/relationships/image" Target="../media/image158.png"/><Relationship Id="rId16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2" Type="http://schemas.openxmlformats.org/officeDocument/2006/relationships/image" Target="../media/image180.png"/><Relationship Id="rId16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Tiesinės homogeninės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rekurenčiosios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lygtys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18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8768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</a:t>
            </a:r>
            <a:endParaRPr lang="lt-LT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3085" y="2030895"/>
                <a:ext cx="2887265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=4;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=5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r>
                  <a:rPr lang="en-US" sz="4000" b="0" dirty="0" smtClean="0"/>
                  <a:t/>
                </a:r>
                <a:br>
                  <a:rPr lang="en-US" sz="4000" b="0" dirty="0" smtClean="0"/>
                </a:br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kai</m:t>
                    </m:r>
                  </m:oMath>
                </a14:m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85" y="2030895"/>
                <a:ext cx="2887265" cy="18466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3085" y="4774438"/>
                <a:ext cx="2302745" cy="707886"/>
              </a:xfrm>
              <a:prstGeom prst="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lt-LT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85" y="4774438"/>
                <a:ext cx="2302745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29755" y="2363942"/>
                <a:ext cx="27359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55" y="2363942"/>
                <a:ext cx="273594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56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39" y="487680"/>
            <a:ext cx="795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spręsti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bendru atveju?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51538" y="1310097"/>
                <a:ext cx="49523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538" y="1310097"/>
                <a:ext cx="4952318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7639" y="2297944"/>
            <a:ext cx="795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Tegu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šios lygties sprendinys yra seka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99420" y="2281610"/>
                <a:ext cx="18802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420" y="2281610"/>
                <a:ext cx="188025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4912" y="3456281"/>
            <a:ext cx="795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Įstatykime į lygtį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31842" y="4231606"/>
                <a:ext cx="490249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42" y="4231606"/>
                <a:ext cx="490249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4912" y="5105137"/>
                <a:ext cx="7956043" cy="663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Padalinkime iš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2" y="5105137"/>
                <a:ext cx="7956043" cy="663836"/>
              </a:xfrm>
              <a:prstGeom prst="rect">
                <a:avLst/>
              </a:prstGeom>
              <a:blipFill>
                <a:blip r:embed="rId5"/>
                <a:stretch>
                  <a:fillRect l="-2299" t="-13761" b="-3119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97575" y="5849684"/>
                <a:ext cx="30657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575" y="5849684"/>
                <a:ext cx="306577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041813" y="3673976"/>
                <a:ext cx="315018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Gavome </a:t>
                </a:r>
                <a:r>
                  <a:rPr lang="lt-LT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charakteristinį</a:t>
                </a:r>
                <a:r>
                  <a:rPr lang="lt-LT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daugianarį, jį išsprendę rasime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lt-LT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813" y="3673976"/>
                <a:ext cx="3150187" cy="2862322"/>
              </a:xfrm>
              <a:prstGeom prst="rect">
                <a:avLst/>
              </a:prstGeom>
              <a:blipFill>
                <a:blip r:embed="rId7"/>
                <a:stretch>
                  <a:fillRect l="-5803" t="-3625" b="-703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81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22933" y="610027"/>
                <a:ext cx="396063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933" y="610027"/>
                <a:ext cx="3960636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44912" y="1403677"/>
            <a:ext cx="795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Skaičiuojame </a:t>
            </a:r>
            <a:r>
              <a:rPr lang="lt-LT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diskriminantą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07525" y="2228105"/>
                <a:ext cx="3008452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525" y="2228105"/>
                <a:ext cx="3008452" cy="622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4912" y="3370363"/>
                <a:ext cx="795604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Galimi trys atvejai:</a:t>
                </a:r>
              </a:p>
              <a:p>
                <a:r>
                  <a:rPr lang="lt-LT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lt-LT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&gt;0;</m:t>
                    </m:r>
                  </m:oMath>
                </a14:m>
                <a:endParaRPr lang="lt-LT" sz="3600" b="0" dirty="0" smtClean="0">
                  <a:latin typeface="Times New Roman" panose="02020603050405020304" pitchFamily="18" charset="0"/>
                </a:endParaRPr>
              </a:p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lt-LT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=0;</m:t>
                    </m:r>
                  </m:oMath>
                </a14:m>
                <a:endParaRPr lang="en-US" sz="3600" b="0" dirty="0" smtClean="0">
                  <a:latin typeface="Times New Roman" panose="02020603050405020304" pitchFamily="18" charset="0"/>
                </a:endParaRP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lt-LT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sz="3600" b="0" dirty="0" smtClean="0">
                  <a:latin typeface="Times New Roman" panose="02020603050405020304" pitchFamily="18" charset="0"/>
                </a:endParaRPr>
              </a:p>
              <a:p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Nagrinėkime visus</a:t>
                </a:r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2" y="3370363"/>
                <a:ext cx="7956043" cy="3416320"/>
              </a:xfrm>
              <a:prstGeom prst="rect">
                <a:avLst/>
              </a:prstGeom>
              <a:blipFill>
                <a:blip r:embed="rId4"/>
                <a:stretch>
                  <a:fillRect l="-2299" t="-3036" b="-571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7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5526" y="2547649"/>
                <a:ext cx="364875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Pirmas atvejis. </a:t>
                </a:r>
                <a:endParaRPr lang="lt-LT" sz="4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4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lt-LT" sz="4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lt-LT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526" y="2547649"/>
                <a:ext cx="3648756" cy="1446550"/>
              </a:xfrm>
              <a:prstGeom prst="rect">
                <a:avLst/>
              </a:prstGeom>
              <a:blipFill>
                <a:blip r:embed="rId2"/>
                <a:stretch>
                  <a:fillRect l="-6678" t="-8439" r="-584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9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972" y="257577"/>
            <a:ext cx="3799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</a:t>
            </a:r>
            <a:endParaRPr lang="lt-LT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21239" y="451538"/>
                <a:ext cx="43262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39" y="451538"/>
                <a:ext cx="432624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1972" y="1670187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Sudarome kvadratinę lygtį ir sprendžiame ją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17079" y="2713465"/>
                <a:ext cx="33345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079" y="2713465"/>
                <a:ext cx="333456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17079" y="3521348"/>
                <a:ext cx="34315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=3,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079" y="3521348"/>
                <a:ext cx="343151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21972" y="4489361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Gavome sekas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4623" y="5194084"/>
                <a:ext cx="561570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623" y="5194084"/>
                <a:ext cx="5615704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6324" y="5986578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užrašyti galutinį atsakymą?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9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2996" y="318143"/>
                <a:ext cx="1185012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yra </a:t>
                </a:r>
                <a:r>
                  <a:rPr lang="lt-LT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rekurenčiosios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lygties </a:t>
                </a:r>
                <a:endParaRPr lang="en-US" sz="36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sprendinys, tai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lt-LT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irgi yra šios lygties sprendinys.</a:t>
                </a:r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6" y="318143"/>
                <a:ext cx="11850128" cy="1754326"/>
              </a:xfrm>
              <a:prstGeom prst="rect">
                <a:avLst/>
              </a:prstGeom>
              <a:blipFill>
                <a:blip r:embed="rId2"/>
                <a:stretch>
                  <a:fillRect l="-1543" t="-5208" b="-1180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2996" y="2913227"/>
                <a:ext cx="1185012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yra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sprendinys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arba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6" y="2913227"/>
                <a:ext cx="11850128" cy="1754326"/>
              </a:xfrm>
              <a:prstGeom prst="rect">
                <a:avLst/>
              </a:prstGeom>
              <a:blipFill>
                <a:blip r:embed="rId3"/>
                <a:stretch>
                  <a:fillRect l="-1543" t="-555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2996" y="5260187"/>
                <a:ext cx="118501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Įstatykime į lygtį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lt-LT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6" y="5260187"/>
                <a:ext cx="11850128" cy="1200329"/>
              </a:xfrm>
              <a:prstGeom prst="rect">
                <a:avLst/>
              </a:prstGeom>
              <a:blipFill>
                <a:blip r:embed="rId4"/>
                <a:stretch>
                  <a:fillRect l="-1543" t="-862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8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2996" y="318143"/>
                <a:ext cx="1185012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lt-LT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</a:t>
                </a:r>
                <a:r>
                  <a:rPr lang="lt-LT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rekurenčiosios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lygties 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sprendiniai, tai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irgi yra šios lygties sprendinys.</a:t>
                </a:r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6" y="318143"/>
                <a:ext cx="11850128" cy="4524315"/>
              </a:xfrm>
              <a:prstGeom prst="rect">
                <a:avLst/>
              </a:prstGeom>
              <a:blipFill>
                <a:blip r:embed="rId2"/>
                <a:stretch>
                  <a:fillRect l="-1543" t="-2156" b="-404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905629" y="5451086"/>
            <a:ext cx="3377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Įrodoma panašiai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18977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972" y="257577"/>
            <a:ext cx="3799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</a:t>
            </a:r>
            <a:endParaRPr lang="lt-LT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21239" y="451538"/>
                <a:ext cx="43262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39" y="451538"/>
                <a:ext cx="432624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21972" y="1782737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Gavome sekas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4623" y="2487460"/>
                <a:ext cx="561570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623" y="2487460"/>
                <a:ext cx="561570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21972" y="4370376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Rekurenčiosios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lygties sprendinys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76511" y="5510314"/>
                <a:ext cx="517968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⋅3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511" y="5510314"/>
                <a:ext cx="517968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1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1971" y="341682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Rekurenčiosios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lygties sprendinys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83903" y="1176820"/>
                <a:ext cx="517968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⋅3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903" y="1176820"/>
                <a:ext cx="517968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1971" y="2139768"/>
                <a:ext cx="116383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Pasirinkime kokius nors </a:t>
                </a:r>
                <a14:m>
                  <m:oMath xmlns:m="http://schemas.openxmlformats.org/officeDocument/2006/math">
                    <m:r>
                      <a:rPr lang="lt-LT" sz="3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36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71" y="2139768"/>
                <a:ext cx="11638381" cy="646331"/>
              </a:xfrm>
              <a:prstGeom prst="rect">
                <a:avLst/>
              </a:prstGeom>
              <a:blipFill>
                <a:blip r:embed="rId3"/>
                <a:stretch>
                  <a:fillRect l="-1624" t="-15094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9388" y="3062547"/>
                <a:ext cx="371550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=2,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88" y="3062547"/>
                <a:ext cx="371550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1971" y="3769494"/>
                <a:ext cx="517968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71" y="3769494"/>
                <a:ext cx="517968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1971" y="4788183"/>
                <a:ext cx="546784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0;30;30;210;390;1650;…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71" y="4788183"/>
                <a:ext cx="546784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86662" y="3039858"/>
                <a:ext cx="40986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=5,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62" y="3039858"/>
                <a:ext cx="409862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49245" y="3746805"/>
                <a:ext cx="51823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245" y="3746805"/>
                <a:ext cx="5182381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49245" y="4765494"/>
                <a:ext cx="51151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23;29;167;341;1343; …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245" y="4765494"/>
                <a:ext cx="511518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1971" y="5776915"/>
            <a:ext cx="1163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 yra žinomi pirmi du sekos nariai, galima rasti konstantas.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971" y="3062547"/>
            <a:ext cx="5467842" cy="2437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Rectangle 22"/>
          <p:cNvSpPr/>
          <p:nvPr/>
        </p:nvSpPr>
        <p:spPr>
          <a:xfrm>
            <a:off x="6402052" y="3039858"/>
            <a:ext cx="5467842" cy="2437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965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  <p:bldP spid="13" grpId="0"/>
      <p:bldP spid="19" grpId="0"/>
      <p:bldP spid="20" grpId="0"/>
      <p:bldP spid="21" grpId="0"/>
      <p:bldP spid="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972" y="257577"/>
            <a:ext cx="3799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</a:t>
            </a:r>
            <a:endParaRPr lang="lt-LT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43072" y="346099"/>
                <a:ext cx="7351776" cy="1770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4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=10,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4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−6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</m:e>
                        </m:mr>
                      </m:m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072" y="346099"/>
                <a:ext cx="7351776" cy="17700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36628" y="2468595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Sudarome kvadratinę lygtį ir sprendžiame ją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43629" y="3402995"/>
                <a:ext cx="36182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29" y="3402995"/>
                <a:ext cx="361829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28578" y="4018549"/>
                <a:ext cx="31303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578" y="4018549"/>
                <a:ext cx="313034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21972" y="4920490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Gavome sprendinį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67371" y="5611504"/>
                <a:ext cx="43708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71" y="5611504"/>
                <a:ext cx="437081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6117" y="1182029"/>
            <a:ext cx="8129239" cy="5536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117" y="100361"/>
            <a:ext cx="1158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avyzdys</a:t>
            </a:r>
            <a:r>
              <a:rPr lang="lt-L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Fibonacci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seka</a:t>
            </a:r>
          </a:p>
        </p:txBody>
      </p:sp>
      <p:sp>
        <p:nvSpPr>
          <p:cNvPr id="6" name="Rectangle 5"/>
          <p:cNvSpPr/>
          <p:nvPr/>
        </p:nvSpPr>
        <p:spPr>
          <a:xfrm>
            <a:off x="8482360" y="100361"/>
            <a:ext cx="35832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Tarkime, turime besidauginančių ląstelių mėginį.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lt-LT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Žalia</a:t>
            </a:r>
            <a:r>
              <a:rPr lang="lt-LT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t-LT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spalva pažymėtos ląstelės, kurios gali dalintis. Dalinimosi metu atsiskyrusi ląstelė (pažymėta </a:t>
            </a:r>
            <a:r>
              <a:rPr lang="lt-LT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oranžin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lt-LT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t-LT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spalva) turi </a:t>
            </a:r>
            <a:r>
              <a:rPr lang="lt-LT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paaugti</a:t>
            </a:r>
            <a:r>
              <a:rPr lang="lt-LT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lt-LT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Ląstelių </a:t>
            </a:r>
            <a:r>
              <a:rPr lang="lt-LT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skaičius kiekvienu laiko momentu sudaro </a:t>
            </a:r>
            <a:r>
              <a:rPr lang="lt-LT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Fibonacci</a:t>
            </a:r>
            <a:r>
              <a:rPr lang="lt-LT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seką.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42941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972" y="257577"/>
            <a:ext cx="3799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</a:t>
            </a:r>
            <a:endParaRPr lang="lt-LT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43072" y="346099"/>
                <a:ext cx="7351776" cy="1770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4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=10,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4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−6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</m:e>
                        </m:mr>
                      </m:m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072" y="346099"/>
                <a:ext cx="7351776" cy="17700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14708" y="2445773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Gavome sprendinį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21239" y="2782655"/>
                <a:ext cx="43708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39" y="2782655"/>
                <a:ext cx="437081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4708" y="3667684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Pasinaudokime pradinėmis sąlygomis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5124" y="4450684"/>
                <a:ext cx="11796876" cy="12961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lt-LT" sz="4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lt-LT" sz="4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lt-LT" sz="4000" i="1">
                                    <a:latin typeface="Cambria Math" panose="02040503050406030204" pitchFamily="18" charset="0"/>
                                  </a:rPr>
                                  <m:t>⋅2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=2;</m:t>
                            </m:r>
                          </m:e>
                        </m:mr>
                        <m:m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=2,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lt-LT" sz="4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lt-LT" sz="4000" i="1">
                                    <a:latin typeface="Cambria Math" panose="02040503050406030204" pitchFamily="18" charset="0"/>
                                  </a:rPr>
                                  <m:t>⋅2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+9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=10.</m:t>
                            </m:r>
                          </m:e>
                        </m:mr>
                      </m:m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24" y="4450684"/>
                <a:ext cx="11796876" cy="1296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5124" y="6153743"/>
                <a:ext cx="369145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=−2,</m:t>
                            </m:r>
                          </m: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=2,</m:t>
                            </m:r>
                          </m:e>
                        </m:mr>
                      </m:m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24" y="6153743"/>
                <a:ext cx="369145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06645" y="6033011"/>
                <a:ext cx="49550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(−2)</m:t>
                          </m:r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645" y="6033011"/>
                <a:ext cx="495501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7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117" y="100361"/>
            <a:ext cx="1158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avyzdys</a:t>
            </a:r>
            <a:r>
              <a:rPr lang="lt-L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Fibonacci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89102" y="100361"/>
                <a:ext cx="5073806" cy="1750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  </m:t>
                            </m:r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≥3. </m:t>
                            </m:r>
                          </m:e>
                        </m:mr>
                      </m:m>
                    </m:oMath>
                  </m:oMathPara>
                </a14:m>
                <a:endParaRPr lang="lt-L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102" y="100361"/>
                <a:ext cx="5073806" cy="17504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6117" y="1850777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Sudarome kvadratinę lygtį ir sprendžiame ją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4310" y="2986634"/>
                <a:ext cx="33345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10" y="2986634"/>
                <a:ext cx="333456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69327" y="2337994"/>
                <a:ext cx="3005438" cy="1297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1±</m:t>
                          </m:r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327" y="2337994"/>
                <a:ext cx="3005438" cy="12972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70059" y="2986633"/>
                <a:ext cx="143808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59" y="2986633"/>
                <a:ext cx="143808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37474" y="3961852"/>
                <a:ext cx="7334572" cy="1532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474" y="3961852"/>
                <a:ext cx="7334572" cy="153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334" y="5657671"/>
                <a:ext cx="120996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Pasinaudojame pradinėmis sąlygomis. Sakykime, yra dar vienas sekos narys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 supaprastins skaičiavimus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4" y="5657671"/>
                <a:ext cx="12099666" cy="1200329"/>
              </a:xfrm>
              <a:prstGeom prst="rect">
                <a:avLst/>
              </a:prstGeom>
              <a:blipFill>
                <a:blip r:embed="rId7"/>
                <a:stretch>
                  <a:fillRect l="-1511" t="-8122" r="-1008" b="-1776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1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118" y="100361"/>
            <a:ext cx="6172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avyzdys</a:t>
            </a:r>
            <a:r>
              <a:rPr lang="lt-L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Fibonacci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28230" y="513388"/>
                <a:ext cx="5073806" cy="1206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=1;</m:t>
                            </m:r>
                          </m:e>
                        </m:mr>
                      </m:m>
                    </m:oMath>
                  </m:oMathPara>
                </a14:m>
                <a:endParaRPr lang="lt-L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230" y="513388"/>
                <a:ext cx="5073806" cy="12066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4164" y="1116727"/>
                <a:ext cx="5132367" cy="1073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64" y="1116727"/>
                <a:ext cx="5132367" cy="10730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3535" y="2648202"/>
                <a:ext cx="6576479" cy="2369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35" y="2648202"/>
                <a:ext cx="6576479" cy="23695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61502" y="2755763"/>
                <a:ext cx="2772297" cy="1077218"/>
              </a:xfrm>
              <a:prstGeom prst="rect">
                <a:avLst/>
              </a:prstGeom>
              <a:ln w="38100"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arba</a:t>
                </a:r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502" y="2755763"/>
                <a:ext cx="2772297" cy="1077218"/>
              </a:xfrm>
              <a:prstGeom prst="rect">
                <a:avLst/>
              </a:prstGeom>
              <a:blipFill>
                <a:blip r:embed="rId5"/>
                <a:stretch>
                  <a:fillRect t="-6557" r="-4121"/>
                </a:stretch>
              </a:blipFill>
              <a:ln w="381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 rot="16200000">
            <a:off x="7205614" y="2706543"/>
            <a:ext cx="464457" cy="117565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Down Arrow 14"/>
          <p:cNvSpPr/>
          <p:nvPr/>
        </p:nvSpPr>
        <p:spPr>
          <a:xfrm rot="3887319">
            <a:off x="7205614" y="3684352"/>
            <a:ext cx="464457" cy="117565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Down Arrow 15"/>
          <p:cNvSpPr/>
          <p:nvPr/>
        </p:nvSpPr>
        <p:spPr>
          <a:xfrm>
            <a:off x="1068654" y="4688030"/>
            <a:ext cx="464457" cy="667742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6118" y="5315084"/>
                <a:ext cx="5839868" cy="126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18" y="5315084"/>
                <a:ext cx="5839868" cy="1261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own Arrow 16"/>
          <p:cNvSpPr/>
          <p:nvPr/>
        </p:nvSpPr>
        <p:spPr>
          <a:xfrm rot="16200000">
            <a:off x="6351586" y="5308330"/>
            <a:ext cx="464457" cy="117565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671015" y="5277934"/>
                <a:ext cx="3731021" cy="1109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den>
                            </m:f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015" y="5277934"/>
                <a:ext cx="3731021" cy="1109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8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5" grpId="0" animBg="1"/>
      <p:bldP spid="16" grpId="0" animBg="1"/>
      <p:bldP spid="8" grpId="0"/>
      <p:bldP spid="17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118" y="100361"/>
            <a:ext cx="6172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avyzdys</a:t>
            </a:r>
            <a:r>
              <a:rPr lang="lt-L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Fibonacci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2978" y="1371444"/>
                <a:ext cx="5605252" cy="1073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78" y="1371444"/>
                <a:ext cx="5605252" cy="10730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44803" y="2684526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Apskaičiuojame kelis sekos narius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762133" y="2684526"/>
                <a:ext cx="1631795" cy="3381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=1;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8</m:t>
                                      </m:r>
                                      <m:r>
                                        <a:rPr lang="lt-LT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.</m:t>
                                      </m:r>
                                    </m:e>
                                  </m:mr>
                                </m:m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133" y="2684526"/>
                <a:ext cx="1631795" cy="3381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9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5526" y="2547649"/>
                <a:ext cx="358463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Antras</a:t>
                </a:r>
                <a:r>
                  <a:rPr lang="lt-LT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atvejis. </a:t>
                </a:r>
                <a:endParaRPr lang="lt-LT" sz="4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4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4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lt-LT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526" y="2547649"/>
                <a:ext cx="3584636" cy="1446550"/>
              </a:xfrm>
              <a:prstGeom prst="rect">
                <a:avLst/>
              </a:prstGeom>
              <a:blipFill>
                <a:blip r:embed="rId2"/>
                <a:stretch>
                  <a:fillRect l="-6803" t="-8439" r="-595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8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972" y="257577"/>
            <a:ext cx="3799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</a:t>
            </a:r>
            <a:endParaRPr lang="lt-LT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21239" y="451538"/>
                <a:ext cx="51564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𝑘𝑎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39" y="451538"/>
                <a:ext cx="5156412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1972" y="1670187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Sudarome kvadratinę lygtį ir sprendžiame ją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62451" y="2603505"/>
                <a:ext cx="66610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𝑘𝑟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51" y="2603505"/>
                <a:ext cx="666105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17079" y="3521348"/>
                <a:ext cx="27006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079" y="3521348"/>
                <a:ext cx="270061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21972" y="4489361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Sprendinys - seka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07249" y="4987787"/>
                <a:ext cx="19202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249" y="4987787"/>
                <a:ext cx="192026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6324" y="5986578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yra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daugiau sprendinių?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972" y="257577"/>
            <a:ext cx="3799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</a:t>
            </a:r>
            <a:endParaRPr lang="lt-LT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21239" y="451538"/>
                <a:ext cx="51564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𝑘𝑎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39" y="451538"/>
                <a:ext cx="5156412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1524651"/>
                <a:ext cx="120613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Imkime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lt-LT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įstatykime į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lygtį (patikrinsime, ar teisinga)</a:t>
                </a:r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651"/>
                <a:ext cx="12061370" cy="646331"/>
              </a:xfrm>
              <a:prstGeom prst="rect">
                <a:avLst/>
              </a:prstGeom>
              <a:blipFill>
                <a:blip r:embed="rId3"/>
                <a:stretch>
                  <a:fillRect l="-1516" t="-15094" r="-1162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27136" y="2551851"/>
                <a:ext cx="968015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e>
                        <m:sup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136" y="2551851"/>
                <a:ext cx="968015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39936" y="3448365"/>
                <a:ext cx="78072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i="1">
                              <a:latin typeface="Cambria Math" panose="02040503050406030204" pitchFamily="18" charset="0"/>
                            </a:rPr>
                            <m:t>𝑛𝑘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lt-LT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sz="4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936" y="3448365"/>
                <a:ext cx="780720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1972" y="4316923"/>
                <a:ext cx="36694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Padalinkime iš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72" y="4316923"/>
                <a:ext cx="3669458" cy="646331"/>
              </a:xfrm>
              <a:prstGeom prst="rect">
                <a:avLst/>
              </a:prstGeom>
              <a:blipFill>
                <a:blip r:embed="rId6"/>
                <a:stretch>
                  <a:fillRect l="-5150" t="-14151" b="-3490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28604" y="5214785"/>
                <a:ext cx="61256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4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lt-LT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sz="4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04" y="5214785"/>
                <a:ext cx="6125651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087781" y="5214785"/>
                <a:ext cx="13509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781" y="5214785"/>
                <a:ext cx="135094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0630" y="5886693"/>
                <a:ext cx="120613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Matome, kad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lt-LT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irgi sprendinys.</a:t>
                </a:r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30" y="5886693"/>
                <a:ext cx="12061370" cy="646331"/>
              </a:xfrm>
              <a:prstGeom prst="rect">
                <a:avLst/>
              </a:prstGeom>
              <a:blipFill>
                <a:blip r:embed="rId9"/>
                <a:stretch>
                  <a:fillRect l="-1516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972" y="257577"/>
            <a:ext cx="3799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</a:t>
            </a:r>
            <a:endParaRPr lang="lt-LT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21239" y="451538"/>
                <a:ext cx="460998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−9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39" y="451538"/>
                <a:ext cx="4609980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1972" y="1670187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Sudarome kvadratinę lygtį ir sprendžiame ją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17079" y="2713465"/>
                <a:ext cx="36182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+9=0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079" y="2713465"/>
                <a:ext cx="361829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07365" y="3536836"/>
                <a:ext cx="26856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365" y="3536836"/>
                <a:ext cx="268560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21972" y="4489361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Gavome atsakymą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57168" y="5266824"/>
                <a:ext cx="41381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𝑑𝑛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168" y="5266824"/>
                <a:ext cx="413811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972" y="257577"/>
            <a:ext cx="3799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</a:t>
            </a:r>
            <a:endParaRPr lang="lt-LT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43072" y="346099"/>
                <a:ext cx="7351776" cy="1770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4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=6,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</m:e>
                        </m:mr>
                      </m:m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072" y="346099"/>
                <a:ext cx="7351776" cy="17700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36628" y="2468595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Sudarome kvadratinę lygtį ir sprendžiame ją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43629" y="3402995"/>
                <a:ext cx="36182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29" y="3402995"/>
                <a:ext cx="361829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28578" y="4018549"/>
                <a:ext cx="25733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578" y="4018549"/>
                <a:ext cx="257339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21972" y="4920490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Gavome sprendinį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67371" y="5611504"/>
                <a:ext cx="46582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𝑑𝑛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71" y="5611504"/>
                <a:ext cx="465826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3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972" y="257577"/>
            <a:ext cx="3799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</a:t>
            </a:r>
            <a:endParaRPr lang="lt-LT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43072" y="346099"/>
                <a:ext cx="7351776" cy="1770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4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=6,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</m:e>
                        </m:mr>
                      </m:m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072" y="346099"/>
                <a:ext cx="7351776" cy="17700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14708" y="2445773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Gavome sprendinį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21239" y="2782655"/>
                <a:ext cx="46582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𝑑𝑛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39" y="2782655"/>
                <a:ext cx="465826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4708" y="3667684"/>
            <a:ext cx="881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Pasinaudokime pradinėmis sąlygomis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5124" y="4450684"/>
                <a:ext cx="11796876" cy="12961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lt-LT" sz="4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=0,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lt-LT" sz="4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lt-LT" sz="4000" i="1">
                                    <a:latin typeface="Cambria Math" panose="02040503050406030204" pitchFamily="18" charset="0"/>
                                  </a:rPr>
                                  <m:t>⋅2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⋅0⋅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=2;</m:t>
                            </m:r>
                          </m:e>
                        </m:mr>
                        <m:m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lt-LT" sz="4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lt-LT" sz="4000" i="1">
                                    <a:latin typeface="Cambria Math" panose="02040503050406030204" pitchFamily="18" charset="0"/>
                                  </a:rPr>
                                  <m:t>⋅2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lt-LT" sz="40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1⋅2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=6.</m:t>
                            </m:r>
                          </m:e>
                        </m:mr>
                      </m:m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24" y="4450684"/>
                <a:ext cx="11796876" cy="1296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5124" y="6153743"/>
                <a:ext cx="330834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=2,</m:t>
                            </m:r>
                          </m: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</m:e>
                        </m:mr>
                      </m:m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24" y="6153743"/>
                <a:ext cx="330834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82645" y="6153742"/>
                <a:ext cx="72410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lt-LT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45" y="6153742"/>
                <a:ext cx="724102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4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6117" y="1182029"/>
            <a:ext cx="8129239" cy="5536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117" y="100361"/>
            <a:ext cx="1158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avyzdys</a:t>
            </a:r>
            <a:r>
              <a:rPr lang="lt-L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Fibonacci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58359" y="3789205"/>
                <a:ext cx="5073806" cy="2906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lt-LT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Sekos narius galima apibrėžti </a:t>
                </a:r>
                <a:r>
                  <a:rPr lang="lt-LT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rekurentiškai</a:t>
                </a:r>
                <a:r>
                  <a:rPr lang="lt-LT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lt-L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  </m:t>
                            </m:r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≥3. </m:t>
                            </m:r>
                          </m:e>
                        </m:mr>
                      </m:m>
                    </m:oMath>
                  </m:oMathPara>
                </a14:m>
                <a:endParaRPr lang="lt-L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359" y="3789205"/>
                <a:ext cx="5073806" cy="2906886"/>
              </a:xfrm>
              <a:prstGeom prst="rect">
                <a:avLst/>
              </a:prstGeom>
              <a:blipFill>
                <a:blip r:embed="rId3"/>
                <a:stretch>
                  <a:fillRect l="-3001" t="-2941" r="-3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560419" y="-80806"/>
                <a:ext cx="1631795" cy="3381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=1;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8</m:t>
                                      </m:r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</m:e>
                                  </m:mr>
                                </m:m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419" y="-80806"/>
                <a:ext cx="1631795" cy="33815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240538" y="-80806"/>
                <a:ext cx="1631795" cy="3381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34</m:t>
                                </m:r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10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55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89</m:t>
                                      </m:r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144</m:t>
                                      </m:r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</m:e>
                                  </m:mr>
                                </m:m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538" y="-80806"/>
                <a:ext cx="1631795" cy="3381567"/>
              </a:xfrm>
              <a:prstGeom prst="rect">
                <a:avLst/>
              </a:prstGeom>
              <a:blipFill>
                <a:blip r:embed="rId5"/>
                <a:stretch>
                  <a:fillRect r="-1567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61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5526" y="2547649"/>
                <a:ext cx="3720314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Trečias atvejis. </a:t>
                </a:r>
                <a:endParaRPr lang="lt-LT" sz="4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4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lt-LT" sz="4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lt-LT" sz="4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lt-LT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526" y="2547649"/>
                <a:ext cx="3720314" cy="1446550"/>
              </a:xfrm>
              <a:prstGeom prst="rect">
                <a:avLst/>
              </a:prstGeom>
              <a:blipFill>
                <a:blip r:embed="rId2"/>
                <a:stretch>
                  <a:fillRect l="-6557" t="-8439" r="-573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9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5760" y="426720"/>
                <a:ext cx="1143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Kompleksiniai skaičiai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čia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=−1.</m:t>
                    </m:r>
                  </m:oMath>
                </a14:m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426720"/>
                <a:ext cx="11430000" cy="646331"/>
              </a:xfrm>
              <a:prstGeom prst="rect">
                <a:avLst/>
              </a:prstGeom>
              <a:blipFill>
                <a:blip r:embed="rId2"/>
                <a:stretch>
                  <a:fillRect l="-1600" t="-14151" b="-3490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16" y="1600200"/>
            <a:ext cx="4475634" cy="3918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29264" y="1255842"/>
                <a:ext cx="4481099" cy="688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lt-LT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 smtClean="0"/>
                  <a:t> -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modulis</a:t>
                </a:r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264" y="1255842"/>
                <a:ext cx="4481099" cy="688715"/>
              </a:xfrm>
              <a:prstGeom prst="rect">
                <a:avLst/>
              </a:prstGeom>
              <a:blipFill>
                <a:blip r:embed="rId4"/>
                <a:stretch>
                  <a:fillRect r="-2721" b="-2743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63331" y="2127613"/>
                <a:ext cx="40497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arg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func>
                  </m:oMath>
                </a14:m>
                <a:r>
                  <a:rPr lang="en-US" sz="3200" dirty="0" smtClean="0"/>
                  <a:t> -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argumentas</a:t>
                </a:r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331" y="2127613"/>
                <a:ext cx="4049763" cy="584775"/>
              </a:xfrm>
              <a:prstGeom prst="rect">
                <a:avLst/>
              </a:prstGeom>
              <a:blipFill>
                <a:blip r:embed="rId5"/>
                <a:stretch>
                  <a:fillRect t="-15625" r="-3163" b="-343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38039" y="3973665"/>
                <a:ext cx="6927088" cy="2890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arg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𝑦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,  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&gt;0;</m:t>
                                        </m:r>
                                      </m:e>
                                    </m:func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32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𝑦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,  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&lt;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≥0;</m:t>
                                        </m:r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32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𝑦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,  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&lt;0, 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&lt;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.</m:t>
                                        </m:r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039" y="3973665"/>
                <a:ext cx="6927088" cy="2890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33546" y="2790282"/>
                <a:ext cx="4402103" cy="1001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546" y="2790282"/>
                <a:ext cx="4402103" cy="10018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2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5760" y="426720"/>
                <a:ext cx="1143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Kompleksiniai skaičiai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čia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=−1.</m:t>
                    </m:r>
                  </m:oMath>
                </a14:m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426720"/>
                <a:ext cx="11430000" cy="646331"/>
              </a:xfrm>
              <a:prstGeom prst="rect">
                <a:avLst/>
              </a:prstGeom>
              <a:blipFill>
                <a:blip r:embed="rId2"/>
                <a:stretch>
                  <a:fillRect l="-1600" t="-14151" b="-3490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16" y="1600200"/>
            <a:ext cx="4475634" cy="3918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67736" y="1498692"/>
                <a:ext cx="49402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lt-LT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736" y="1498692"/>
                <a:ext cx="494026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667736" y="2706251"/>
            <a:ext cx="460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Trigonometrinė forma: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34494" y="3767840"/>
                <a:ext cx="52067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494" y="3767840"/>
                <a:ext cx="520674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886450" y="4596011"/>
            <a:ext cx="460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Kėlimas laipsniu: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584317" y="5529184"/>
                <a:ext cx="64509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lt-LT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𝑖𝑦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317" y="5529184"/>
                <a:ext cx="64509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4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65760"/>
            <a:ext cx="1107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Kompleksin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ės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charakteristinio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daugianario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šaknys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12140" y="1565304"/>
                <a:ext cx="20433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40" y="1565304"/>
                <a:ext cx="204338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2140" y="2074897"/>
                <a:ext cx="205287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40" y="2074897"/>
                <a:ext cx="205287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76851" y="2635314"/>
                <a:ext cx="2940613" cy="688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851" y="2635314"/>
                <a:ext cx="2940613" cy="6887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41125" y="3398148"/>
                <a:ext cx="4392485" cy="1001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25" y="3398148"/>
                <a:ext cx="4392485" cy="10018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5810" y="3163805"/>
                <a:ext cx="36690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Randame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10" y="3163805"/>
                <a:ext cx="3669030" cy="646331"/>
              </a:xfrm>
              <a:prstGeom prst="rect">
                <a:avLst/>
              </a:prstGeom>
              <a:blipFill>
                <a:blip r:embed="rId6"/>
                <a:stretch>
                  <a:fillRect l="-5150" t="-16038" r="-2990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5809" y="4696157"/>
            <a:ext cx="467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Užrašome atsakymą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441124" y="5710086"/>
                <a:ext cx="62047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24" y="5710086"/>
                <a:ext cx="620477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99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65760"/>
            <a:ext cx="431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</a:t>
            </a:r>
            <a:endParaRPr lang="lt-LT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047165" y="3256527"/>
                <a:ext cx="3707875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lt-LT" sz="24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65" y="3256527"/>
                <a:ext cx="3707875" cy="11835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047165" y="1201424"/>
                <a:ext cx="3339568" cy="774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lt-LT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65" y="1201424"/>
                <a:ext cx="3339568" cy="774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642999" y="2136701"/>
                <a:ext cx="4549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lt-LT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999" y="2136701"/>
                <a:ext cx="4549001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372350" y="240030"/>
            <a:ext cx="4720590" cy="26860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3273" y="1326238"/>
                <a:ext cx="32340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73" y="1326238"/>
                <a:ext cx="323409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3273" y="2277765"/>
                <a:ext cx="26698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73" y="2277765"/>
                <a:ext cx="266989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43273" y="3070146"/>
                <a:ext cx="2187907" cy="1032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1±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73" y="3070146"/>
                <a:ext cx="2187907" cy="10327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43273" y="4222272"/>
                <a:ext cx="6236707" cy="1221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73" y="4222272"/>
                <a:ext cx="6236707" cy="12214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644471" y="665109"/>
                <a:ext cx="2249590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lt-LT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471" y="665109"/>
                <a:ext cx="2249590" cy="5395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970235" y="4453312"/>
                <a:ext cx="3894528" cy="679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lt-LT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235" y="4453312"/>
                <a:ext cx="3894528" cy="679866"/>
              </a:xfrm>
              <a:prstGeom prst="rect">
                <a:avLst/>
              </a:prstGeom>
              <a:blipFill>
                <a:blip r:embed="rId10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43273" y="5612171"/>
                <a:ext cx="5639684" cy="843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73" y="5612171"/>
                <a:ext cx="5639684" cy="8434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2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65760"/>
            <a:ext cx="431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</a:t>
            </a:r>
            <a:endParaRPr lang="lt-LT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047165" y="3426994"/>
                <a:ext cx="3752246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lt-LT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65" y="3426994"/>
                <a:ext cx="3752246" cy="843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047165" y="1201424"/>
                <a:ext cx="3339568" cy="774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lt-LT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65" y="1201424"/>
                <a:ext cx="3339568" cy="774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642999" y="2136701"/>
                <a:ext cx="4549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lt-LT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999" y="2136701"/>
                <a:ext cx="4549001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372350" y="240030"/>
            <a:ext cx="4720590" cy="26860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3273" y="2277765"/>
                <a:ext cx="3394647" cy="55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73" y="2277765"/>
                <a:ext cx="3394647" cy="5505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3273" y="3378387"/>
                <a:ext cx="2457404" cy="55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73" y="3378387"/>
                <a:ext cx="2457404" cy="5505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3273" y="4275772"/>
                <a:ext cx="6434454" cy="647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73" y="4275772"/>
                <a:ext cx="6434454" cy="647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644471" y="665109"/>
                <a:ext cx="2249590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lt-LT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471" y="665109"/>
                <a:ext cx="2249590" cy="5395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970235" y="4453312"/>
                <a:ext cx="4042069" cy="68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lt-LT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235" y="4453312"/>
                <a:ext cx="4042069" cy="680827"/>
              </a:xfrm>
              <a:prstGeom prst="rect">
                <a:avLst/>
              </a:prstGeom>
              <a:blipFill>
                <a:blip r:embed="rId9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3273" y="5612171"/>
                <a:ext cx="5639684" cy="843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73" y="5612171"/>
                <a:ext cx="5639684" cy="8434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24486" y="246336"/>
                <a:ext cx="4186467" cy="1531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=2;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486" y="246336"/>
                <a:ext cx="4186467" cy="15315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4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65760"/>
            <a:ext cx="431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</a:t>
            </a:r>
            <a:endParaRPr lang="lt-LT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52316" y="590373"/>
                <a:ext cx="5639684" cy="843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316" y="590373"/>
                <a:ext cx="5639684" cy="8434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13006" y="346857"/>
                <a:ext cx="4186467" cy="1531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=2;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006" y="346857"/>
                <a:ext cx="4186467" cy="15315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8620" y="2210993"/>
            <a:ext cx="8282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Pasinaudojame pradinėmis sąlygomis: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8620" y="3142132"/>
                <a:ext cx="6254468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lt-LT" sz="3200" b="0" i="1" smtClean="0">
                                      <a:latin typeface="Cambria Math" panose="02040503050406030204" pitchFamily="18" charset="0"/>
                                    </a:rPr>
                                    <m:t>⋅0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lt-LT" sz="3200" b="0" i="1" smtClean="0">
                                          <a:latin typeface="Cambria Math" panose="02040503050406030204" pitchFamily="18" charset="0"/>
                                        </a:rPr>
                                        <m:t>⋅0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" y="3142132"/>
                <a:ext cx="6254468" cy="1106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60970" y="3340252"/>
                <a:ext cx="12614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t-LT" sz="32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970" y="3340252"/>
                <a:ext cx="126149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8620" y="4495476"/>
                <a:ext cx="5101909" cy="836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" y="4495476"/>
                <a:ext cx="5101909" cy="8368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60970" y="4166411"/>
                <a:ext cx="4064254" cy="11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lt-LT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lt-LT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lt-LT" sz="32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970" y="4166411"/>
                <a:ext cx="4064254" cy="1165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8620" y="5989030"/>
                <a:ext cx="3644075" cy="55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=1,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sz="32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" y="5989030"/>
                <a:ext cx="3644075" cy="5505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86068" y="5844183"/>
                <a:ext cx="6330323" cy="840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068" y="5844183"/>
                <a:ext cx="6330323" cy="840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1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65760"/>
            <a:ext cx="431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</a:t>
            </a:r>
            <a:endParaRPr lang="lt-LT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67473" y="766991"/>
                <a:ext cx="75561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+24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+36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473" y="766991"/>
                <a:ext cx="755610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07345" y="1802981"/>
                <a:ext cx="55967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−36=0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345" y="1802981"/>
                <a:ext cx="559672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" y="2927940"/>
                <a:ext cx="116738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Bandome atspėti bent vieną šaknį.</a:t>
                </a:r>
                <a:b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Koeficientas prie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lygus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36.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Šaknis dalins 36 be liekanos.</a:t>
                </a:r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27940"/>
                <a:ext cx="11673840" cy="1200329"/>
              </a:xfrm>
              <a:prstGeom prst="rect">
                <a:avLst/>
              </a:prstGeom>
              <a:blipFill>
                <a:blip r:embed="rId4"/>
                <a:stretch>
                  <a:fillRect l="-1567" t="-8122" b="-1827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4760785"/>
                <a:ext cx="11673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dalinasi iš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±1; ±2; ±3; ±4; ±6; ±9; ±12; ±18; ±36.</m:t>
                    </m:r>
                  </m:oMath>
                </a14:m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760785"/>
                <a:ext cx="11673840" cy="646331"/>
              </a:xfrm>
              <a:prstGeom prst="rect">
                <a:avLst/>
              </a:prstGeom>
              <a:blipFill>
                <a:blip r:embed="rId5"/>
                <a:stretch>
                  <a:fillRect l="-1567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01930" y="5657671"/>
            <a:ext cx="1167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Įstatysime kelias reikšmes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65760"/>
            <a:ext cx="431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</a:t>
            </a:r>
            <a:endParaRPr lang="lt-LT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67473" y="766991"/>
                <a:ext cx="75561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+24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+36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473" y="766991"/>
                <a:ext cx="755610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07345" y="1802981"/>
                <a:ext cx="55967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−36=0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345" y="1802981"/>
                <a:ext cx="559672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9161" y="2838971"/>
                <a:ext cx="118675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−24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−36=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−48≠0</m:t>
                            </m:r>
                          </m:e>
                          <m:e>
                            <m:r>
                              <a:rPr lang="lt-LT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lt-LT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ė</m:t>
                            </m:r>
                            <m:r>
                              <a:rPr lang="lt-LT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𝑟𝑎</m:t>
                            </m:r>
                            <m:r>
                              <a:rPr lang="lt-LT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š</m:t>
                            </m:r>
                            <m:r>
                              <a:rPr lang="lt-LT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𝑎𝑘𝑛𝑖𝑠</m:t>
                            </m:r>
                          </m:e>
                        </m:mr>
                      </m:m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61" y="2838971"/>
                <a:ext cx="1186754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9161" y="3874845"/>
                <a:ext cx="9553961" cy="1001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=−1,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lt-LT" sz="3200" b="0" i="1" smtClean="0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lt-LT" sz="32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lt-LT" sz="32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lt-LT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lt-LT" sz="3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−24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−36=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e>
                            </m:eqArr>
                          </m:e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lt-LT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ė</m:t>
                            </m:r>
                            <m:r>
                              <a:rPr lang="lt-LT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𝑟𝑎</m:t>
                            </m:r>
                            <m:r>
                              <a:rPr lang="lt-LT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š</m:t>
                            </m:r>
                            <m:r>
                              <a:rPr lang="lt-LT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𝑎𝑘𝑛𝑖𝑠</m:t>
                            </m:r>
                          </m:e>
                        </m:mr>
                      </m:m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61" y="3874845"/>
                <a:ext cx="9553961" cy="10013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9161" y="5419640"/>
                <a:ext cx="102769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=2,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−24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−36=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lt-LT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𝑦𝑟𝑎</m:t>
                            </m:r>
                            <m:r>
                              <a:rPr lang="lt-LT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š</m:t>
                            </m:r>
                            <m:r>
                              <a:rPr lang="lt-LT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𝑎𝑘𝑛𝑖𝑠</m:t>
                            </m:r>
                          </m:e>
                        </m:mr>
                      </m:m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61" y="5419640"/>
                <a:ext cx="1027698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8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38594" y="644978"/>
                <a:ext cx="55967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−36=0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94" y="644978"/>
                <a:ext cx="559672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2011" y="-22438"/>
                <a:ext cx="88182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lt-LT" sz="3200" dirty="0" smtClean="0"/>
                  <a:t> - 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daugianario šaknis. </a:t>
                </a:r>
                <a:r>
                  <a:rPr lang="lt-LT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Padalinkime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daugianarį </a:t>
                </a:r>
                <a:endParaRPr lang="lt-LT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1" y="-22438"/>
                <a:ext cx="8818248" cy="584775"/>
              </a:xfrm>
              <a:prstGeom prst="rect">
                <a:avLst/>
              </a:prstGeom>
              <a:blipFill>
                <a:blip r:embed="rId3"/>
                <a:stretch>
                  <a:fillRect t="-15625" r="-829" b="-343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49535" y="576789"/>
                <a:ext cx="14821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lt-LT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535" y="576789"/>
                <a:ext cx="1482137" cy="584775"/>
              </a:xfrm>
              <a:prstGeom prst="rect">
                <a:avLst/>
              </a:prstGeom>
              <a:blipFill>
                <a:blip r:embed="rId4"/>
                <a:stretch>
                  <a:fillRect l="-10246" t="-15625" b="-3125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3850" y="1488750"/>
                <a:ext cx="483491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−36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50" y="1488750"/>
                <a:ext cx="483491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72760" y="1442583"/>
                <a:ext cx="11984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sz="32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60" y="1442583"/>
                <a:ext cx="119840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473835" y="1488750"/>
            <a:ext cx="11430" cy="1165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85265" y="2027358"/>
            <a:ext cx="33261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660337" y="2085073"/>
                <a:ext cx="6834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337" y="2085073"/>
                <a:ext cx="68345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3850" y="2069191"/>
                <a:ext cx="177529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50" y="2069191"/>
                <a:ext cx="177529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V="1">
            <a:off x="463850" y="2669848"/>
            <a:ext cx="4834913" cy="58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51497" y="2850178"/>
                <a:ext cx="39405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−36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497" y="2850178"/>
                <a:ext cx="394056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93721" y="2085073"/>
                <a:ext cx="11130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lt-LT" sz="3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721" y="2085073"/>
                <a:ext cx="1113062" cy="584775"/>
              </a:xfrm>
              <a:prstGeom prst="rect">
                <a:avLst/>
              </a:prstGeom>
              <a:blipFill>
                <a:blip r:embed="rId10"/>
                <a:stretch>
                  <a:fillRect l="-13661" t="-12500" b="-343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76344" y="3442525"/>
                <a:ext cx="20760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−16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344" y="3442525"/>
                <a:ext cx="2076018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1388374" y="3934968"/>
            <a:ext cx="4096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14353" y="4109446"/>
                <a:ext cx="3046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21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−36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353" y="4109446"/>
                <a:ext cx="304621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148330" y="2089525"/>
                <a:ext cx="11426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lt-LT" sz="3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330" y="2089525"/>
                <a:ext cx="1142685" cy="584775"/>
              </a:xfrm>
              <a:prstGeom prst="rect">
                <a:avLst/>
              </a:prstGeom>
              <a:blipFill>
                <a:blip r:embed="rId13"/>
                <a:stretch>
                  <a:fillRect l="-13904" t="-12500" b="-343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439046" y="4670883"/>
                <a:ext cx="21024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21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−42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046" y="4670883"/>
                <a:ext cx="2102434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2570615" y="5248576"/>
            <a:ext cx="3089722" cy="46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88647" y="5348370"/>
                <a:ext cx="16966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−36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647" y="5348370"/>
                <a:ext cx="1696618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218273" y="2093977"/>
                <a:ext cx="9380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endParaRPr lang="lt-LT" sz="3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273" y="2093977"/>
                <a:ext cx="938077" cy="584775"/>
              </a:xfrm>
              <a:prstGeom prst="rect">
                <a:avLst/>
              </a:prstGeom>
              <a:blipFill>
                <a:blip r:embed="rId16"/>
                <a:stretch>
                  <a:fillRect l="-16234" t="-12632" b="-3473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88647" y="5859483"/>
                <a:ext cx="16966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−36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647" y="5859483"/>
                <a:ext cx="1696618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3937462" y="6370596"/>
            <a:ext cx="1722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039429" y="634555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9" y="6345557"/>
                <a:ext cx="505267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971165" y="3817058"/>
                <a:ext cx="465941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Turime spręsti lygtį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+18=0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165" y="3817058"/>
                <a:ext cx="4659417" cy="1077218"/>
              </a:xfrm>
              <a:prstGeom prst="rect">
                <a:avLst/>
              </a:prstGeom>
              <a:blipFill>
                <a:blip r:embed="rId19"/>
                <a:stretch>
                  <a:fillRect l="-3403" t="-791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5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21" grpId="0"/>
      <p:bldP spid="22" grpId="0"/>
      <p:bldP spid="23" grpId="0"/>
      <p:bldP spid="27" grpId="0"/>
      <p:bldP spid="28" grpId="0"/>
      <p:bldP spid="29" grpId="0"/>
      <p:bldP spid="32" grpId="0"/>
      <p:bldP spid="33" grpId="0"/>
      <p:bldP spid="34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117" y="100361"/>
            <a:ext cx="1158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avyzdys</a:t>
            </a:r>
            <a:r>
              <a:rPr lang="lt-L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Fibonacci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560419" y="-80806"/>
                <a:ext cx="1631795" cy="3381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=1;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8</m:t>
                                      </m:r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</m:e>
                                  </m:mr>
                                </m:m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419" y="-80806"/>
                <a:ext cx="1631795" cy="33815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240538" y="-80806"/>
                <a:ext cx="1631795" cy="3381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34</m:t>
                                </m:r>
                                <m: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10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55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89</m:t>
                                      </m:r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lt-LT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144</m:t>
                                      </m:r>
                                      <m:r>
                                        <a:rPr lang="lt-LT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</m:e>
                                  </m:mr>
                                </m:m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538" y="-80806"/>
                <a:ext cx="1631795" cy="3381567"/>
              </a:xfrm>
              <a:prstGeom prst="rect">
                <a:avLst/>
              </a:prstGeom>
              <a:blipFill>
                <a:blip r:embed="rId3"/>
                <a:stretch>
                  <a:fillRect r="-1567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8" y="789388"/>
            <a:ext cx="6690732" cy="6068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00666" y="60644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666" y="606443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V="1">
            <a:off x="2645792" y="989415"/>
            <a:ext cx="1354874" cy="6997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37315" y="1777870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315" y="1777870"/>
                <a:ext cx="50526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2517042" y="1236510"/>
            <a:ext cx="1571432" cy="8599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67243" y="1177564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243" y="1177564"/>
                <a:ext cx="50526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2185639" y="1497274"/>
            <a:ext cx="2014476" cy="11459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49405" y="271598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405" y="2715986"/>
                <a:ext cx="50526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V="1">
            <a:off x="1815102" y="1719383"/>
            <a:ext cx="2491711" cy="14473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35563" y="161984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63" y="1619847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1616927" y="1912235"/>
            <a:ext cx="2872098" cy="1642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027899" y="347381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99" y="3473817"/>
                <a:ext cx="5052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1326995" y="2222100"/>
            <a:ext cx="3178938" cy="18557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10362" y="206438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362" y="2064388"/>
                <a:ext cx="732893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V="1">
            <a:off x="1108654" y="2436753"/>
            <a:ext cx="3579542" cy="20741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33733" y="4496399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33" y="4496399"/>
                <a:ext cx="73289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 flipV="1">
            <a:off x="600180" y="2672511"/>
            <a:ext cx="4209141" cy="24124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073547" y="2471143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34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547" y="2471143"/>
                <a:ext cx="732893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V="1">
            <a:off x="551856" y="2860289"/>
            <a:ext cx="4529385" cy="25583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348776" y="3430497"/>
                <a:ext cx="1813125" cy="3301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=1;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  <m:r>
                              <a:rPr lang="lt-LT" sz="32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=1,5</m:t>
                            </m:r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e>
                        </m:mr>
                      </m:m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776" y="3430497"/>
                <a:ext cx="1813125" cy="33013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9376316" y="3888442"/>
                <a:ext cx="2882456" cy="2385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…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≈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1,61798</m:t>
                            </m:r>
                            <m:r>
                              <a:rPr lang="lt-LT" sz="32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lt-LT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≈1,6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1806</m:t>
                            </m:r>
                            <m:r>
                              <a:rPr lang="lt-LT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e>
                        </m:mr>
                      </m:m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316" y="3888442"/>
                <a:ext cx="2882456" cy="23854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9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7" grpId="0"/>
      <p:bldP spid="22" grpId="0"/>
      <p:bldP spid="27" grpId="0"/>
      <p:bldP spid="30" grpId="0"/>
      <p:bldP spid="32" grpId="0"/>
      <p:bldP spid="36" grpId="0"/>
      <p:bldP spid="38" grpId="0"/>
      <p:bldP spid="44" grpId="0"/>
      <p:bldP spid="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04344" y="431381"/>
                <a:ext cx="44747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+21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+18=0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344" y="431381"/>
                <a:ext cx="4474751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1930" y="1442040"/>
                <a:ext cx="116738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Bandome atspėti bent vieną šaknį.</a:t>
                </a:r>
                <a:b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Koeficientas prie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lygus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18.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Šaknis dalins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liekanos.</a:t>
                </a:r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" y="1442040"/>
                <a:ext cx="11673840" cy="1200329"/>
              </a:xfrm>
              <a:prstGeom prst="rect">
                <a:avLst/>
              </a:prstGeom>
              <a:blipFill>
                <a:blip r:embed="rId3"/>
                <a:stretch>
                  <a:fillRect l="-1567" t="-8673" b="-1887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5750" y="3292795"/>
                <a:ext cx="115900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dalinasi iš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±1; ±2; ±3; ±6; ±9; ±18.</m:t>
                    </m:r>
                  </m:oMath>
                </a14:m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3292795"/>
                <a:ext cx="11590020" cy="646331"/>
              </a:xfrm>
              <a:prstGeom prst="rect">
                <a:avLst/>
              </a:prstGeom>
              <a:blipFill>
                <a:blip r:embed="rId4"/>
                <a:stretch>
                  <a:fillRect l="-1631" t="-15094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5750" y="4366081"/>
                <a:ext cx="116738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lt-LT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±1 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jau įstatinėjome anksčiau (netiko)</a:t>
                </a:r>
              </a:p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Visi lygties koeficientai teigiami, taigi teigiamų šaknų nebus (kodėl?).</a:t>
                </a:r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4366081"/>
                <a:ext cx="11673840" cy="1754326"/>
              </a:xfrm>
              <a:prstGeom prst="rect">
                <a:avLst/>
              </a:prstGeom>
              <a:blipFill>
                <a:blip r:embed="rId5"/>
                <a:stretch>
                  <a:fillRect l="-1619" t="-5556" b="-1180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06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45556" y="258302"/>
                <a:ext cx="44747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+21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+18=0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556" y="258302"/>
                <a:ext cx="4474751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771" y="1133390"/>
                <a:ext cx="111527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=−2,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  <m:t>(−2)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+8</m:t>
                            </m:r>
                            <m: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lt-LT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lt-LT" sz="32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+21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⋅(−2)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+18=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lt-LT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𝑦𝑟𝑎</m:t>
                            </m:r>
                            <m:r>
                              <a:rPr lang="lt-LT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š</m:t>
                            </m:r>
                            <m:r>
                              <a:rPr lang="lt-LT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𝑎𝑘𝑛𝑖𝑠</m:t>
                            </m:r>
                          </m:e>
                        </m:mr>
                      </m:m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1" y="1133390"/>
                <a:ext cx="1115273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7771" y="1871318"/>
                <a:ext cx="994477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Padalinkime daugianarį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+8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+21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+18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iš   </a:t>
                </a:r>
                <a14:m>
                  <m:oMath xmlns:m="http://schemas.openxmlformats.org/officeDocument/2006/math">
                    <m:r>
                      <a:rPr lang="lt-LT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brk m:alnAt="7"/>
                      </m:rP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endParaRPr lang="lt-LT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1" y="1871318"/>
                <a:ext cx="9944774" cy="584775"/>
              </a:xfrm>
              <a:prstGeom prst="rect">
                <a:avLst/>
              </a:prstGeom>
              <a:blipFill>
                <a:blip r:embed="rId4"/>
                <a:stretch>
                  <a:fillRect l="-1533" t="-15625" b="-3125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5290" y="2906070"/>
                <a:ext cx="37129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+21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+18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90" y="2906070"/>
                <a:ext cx="371294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567155" y="2890497"/>
                <a:ext cx="119840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sz="32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155" y="2890497"/>
                <a:ext cx="119840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268230" y="2936664"/>
            <a:ext cx="11430" cy="1165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79660" y="3475272"/>
            <a:ext cx="2782945" cy="112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54732" y="3532987"/>
                <a:ext cx="68345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732" y="3532987"/>
                <a:ext cx="68345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12534" y="3382763"/>
                <a:ext cx="177529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34" y="3382763"/>
                <a:ext cx="177529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555290" y="3963701"/>
            <a:ext cx="3706239" cy="9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42937" y="4016804"/>
                <a:ext cx="28185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+21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+18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937" y="4016804"/>
                <a:ext cx="281859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88116" y="3532987"/>
                <a:ext cx="9118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+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lt-LT" sz="320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lt-LT" sz="32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116" y="3532987"/>
                <a:ext cx="911853" cy="584775"/>
              </a:xfrm>
              <a:prstGeom prst="rect">
                <a:avLst/>
              </a:prstGeom>
              <a:blipFill>
                <a:blip r:embed="rId10"/>
                <a:stretch>
                  <a:fillRect l="-16667" t="-12632" b="-3578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36236" y="4509247"/>
                <a:ext cx="187480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36" y="4509247"/>
                <a:ext cx="187480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1486515" y="5100828"/>
            <a:ext cx="2781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76549" y="5169823"/>
                <a:ext cx="14689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+18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49" y="5169823"/>
                <a:ext cx="1468992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942725" y="3537439"/>
                <a:ext cx="71045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+ </a:t>
                </a:r>
                <a14:m>
                  <m:oMath xmlns:m="http://schemas.openxmlformats.org/officeDocument/2006/math">
                    <m:r>
                      <a:rPr lang="lt-LT" sz="320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lt-LT" sz="3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25" y="3537439"/>
                <a:ext cx="710451" cy="584775"/>
              </a:xfrm>
              <a:prstGeom prst="rect">
                <a:avLst/>
              </a:prstGeom>
              <a:blipFill>
                <a:blip r:embed="rId13"/>
                <a:stretch>
                  <a:fillRect l="-22414" t="-12500" b="-343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76549" y="5636537"/>
                <a:ext cx="14689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+18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49" y="5636537"/>
                <a:ext cx="1468992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V="1">
            <a:off x="2576549" y="6141609"/>
            <a:ext cx="1599474" cy="162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592922" y="6141609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922" y="6141609"/>
                <a:ext cx="50526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758481" y="4066877"/>
                <a:ext cx="3509294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Sprendžiame lygtį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+9=0.</m:t>
                      </m:r>
                    </m:oMath>
                  </m:oMathPara>
                </a14:m>
                <a:endParaRPr lang="lt-LT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81" y="4066877"/>
                <a:ext cx="3509294" cy="1569660"/>
              </a:xfrm>
              <a:prstGeom prst="rect">
                <a:avLst/>
              </a:prstGeom>
              <a:blipFill>
                <a:blip r:embed="rId16"/>
                <a:stretch>
                  <a:fillRect l="-4522" t="-542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9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3" grpId="0"/>
      <p:bldP spid="17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0611" y="408278"/>
            <a:ext cx="334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Išsiaiškinome, kad </a:t>
            </a:r>
            <a:endParaRPr lang="lt-L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6433" y="1319348"/>
                <a:ext cx="960846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−36=</m:t>
                      </m:r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33" y="1319348"/>
                <a:ext cx="9608464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04431" y="2909062"/>
            <a:ext cx="7175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Užrašome </a:t>
            </a:r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rekurenčiosios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lygties sprendinį</a:t>
            </a:r>
            <a:endParaRPr lang="lt-L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66483" y="4312575"/>
                <a:ext cx="85961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483" y="4312575"/>
                <a:ext cx="859619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1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5" y="232546"/>
            <a:ext cx="6994295" cy="3847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222" y="89208"/>
            <a:ext cx="2961778" cy="5932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620" y="555932"/>
            <a:ext cx="2969223" cy="5911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15" y="4046265"/>
            <a:ext cx="2679308" cy="2663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2623" y="4046265"/>
            <a:ext cx="2703324" cy="26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48575" cy="3400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5" y="0"/>
            <a:ext cx="4545394" cy="3256156"/>
          </a:xfrm>
          <a:prstGeom prst="rect">
            <a:avLst/>
          </a:prstGeom>
        </p:spPr>
      </p:pic>
      <p:sp>
        <p:nvSpPr>
          <p:cNvPr id="8" name="AutoShape 4" descr="data:image/jpeg;base64,/9j/4AAQSkZJRgABAQAAAQABAAD/2wCEAAkGBxMSEhUSExIVFRUVFRUVFRUVFRcXFxUVFRUWFxUVFRUYHSggGBolHRUVITEhJSkrLi4uFx8zODMsNygtLisBCgoKDg0OGxAQGy0lICUtLS0tLS0tLS0tLS0tLS0tLS0tLS0tLS0tLS0tLS0tLS0tLS0tLS0tLS0tLS0tLS0tLf/AABEIALEBHAMBEQACEQEDEQH/xAAbAAABBQEBAAAAAAAAAAAAAAADAAECBAYFB//EAEYQAAIBAgMEBQYLCAEDBQAAAAECAAMRBBIhBTFBURMiYXGBBpGhscHRBxQjMjNCUnKSsvAVJFNUYoKi4XNDY4M0dJOz0v/EABsBAAIDAQEBAAAAAAAAAAAAAAABAgMEBQYH/8QAQhEAAgECAgQJCQYGAgMBAAAAAAECAxEEIRIxQVEFE2FxgZGhsdEUIjIzNFJywfAGFUJTksIjJFRiguGishbS8UP/2gAMAwEAAhEDEQA/APKto7UrLVdVqWAOgyqfWJkpYanKCbWzlPRY7hrG0sTUpwqWSk0laOpPmK/7Yr/xf8V90n5JS3d5l+/+EPzOyPgL9sV/4n+K+6HklLd3h9/8IfmdkfAcbYrfxD+FPdH5LR3d4ff/AAh+Z2R8B/2xX/if4r7oeSUt3eH3/wAIfmdkfAcbXr/xP8V90PJKPu94ff3CH5nZHwENsV/4n+K+6HklH3e8X39wh+b2R8BHbFf+J/ivuh5LR93vD7+4Q/N7I+BKltTEMbK5JPAIpPmtE8NRSu12snDhvhKctGE23uUYt9xc6auPn10TmDlLfhUSriqL9GDfXbrbNzxnCUPXYiMOR6Ll1Ri33D/tQLvr1H+7TRR/kI/Jk9UEudt9wffcoa685/DCEV1yTfYJfKGwPyZOlrs3psF3xPAxe3qX+xx+09SLyi38Ul8oIg2334Io7yTDyCG9if2rxOyEe3xOz5NYg4ksHsuUC2X/AHIPBQU1G7zTN2H+0GIqYedVxjeLitu2/LyHfOyl5t5x7pZ5BS3sj/5Difcj2+JE7MXm3nHuk1wdSe1lcvtJiV+CPb4jDAAbte/XzWIkvu2K9F35/wDTRX/5LVllONuWDXdJSQviY4pfuY+20fkkV6VK/NJ9zaF97VZ+himuSdNd8U+4cYanxUjvzW8409MTo4VelBrn0u+7QLF8Ky9XWjP4XC/U0n2BaeCpHcAe5ifbJxwuFl6KT6X4lFThXhSk7VJNc8Yr9pL9np9n0n3yXkVD3e1+JV994/8AM7I+Av2fT+z6T74vIqHu9r8SS4bx/wCZ2R8BjgE+z6T74/IqHu9r8RPhzH/mdkfAh8RTl6T75LyHD+72vxIffnCH5nZHwGOCTl6T74eQ4f3e1+I/vzH/AJnZHwIfE05ekxPA0Pd7X4h9+Y/8zsj4EWwq8vSYLA0Pd7X4ilw7j/zOyPgBagvL0mWLAYf3e1+JU+H+EPzf+MfAj0Ij8gw/u9r8Rff/AAj+b/xj/wCo3QiR8hw/u9r8SS4e4Q/N7I+A3QiLyHD+72vxH9+8Ifm9kfAfoRI+Q0Pd7X4j+/eEPzOyPgMaQj8hoe72vxD7+4Q/M7I+BE0xH5Dh/d7X4i+/uEPzeyPgQZYLA4f3e1+Inw9wh+b2R8CQNgP1xM5eMgqVXRhkj1nAteeLwqqV/Oldq9lq6EYbav09T73sE3UPVx5jxPCnttX4pd5XlxgIloASgA1oAK8AC0ULGygkngBE5JK7J06c6klCCbb2ItnCU6etVrt/DQ3P9zbhKuMlP0F0v5I6HktHD54mV37kdf8AlLUuZXZF9oNbKgFNeSbz95t5jVFXvLN8vhqIT4QqaOhRSpx3R1vnlrfXbkKsuOeKACgAoAavyCQF6l9bAEdh3X9JlEvWx5n8js4BfydX4ofuNteXWIXTyGKSUWQnEYU5ZpFPF3GKScXcqkrEgkGxKNxNh1OpAvz4+B3iUTo05ZtfXObqOMxFJaMJu27Wup3QugI+ax7m6w8+/wBMrdOcfQl0PP8A2aFiKNTKtTXPHzX1ei+pDZyPnKR2r1h6NfRDjpR9ONuVZrx7B+R06nqJp/2y82Xb5r6GOpBFwQRzGsvhOMleLuYK1GpSlo1ItPlGKyZSQZYXHa4NogeQB5ZEpmwJEmVESsLhYbLI3JpCtFYd7CtEMYiAA2iAEwkkRYjuHd7TOFwj67oR737N+xf5Mw21V+XqH+r3TbQX8OPMeP4U9tq/FLvKrnSWmAFfWIAqGNAOTaAFvCYMsM7EJTG9z6lH1jKp1UnorN7vrUbcPgpVY8ZN6MFrk+5La+RdJOrjgoKURkXi3137zwHYIlSu7zzfYiypjlCLpYVaMdr/ABS53sXIsucogy45xJTACUAFGAhABQA13wei71O4TNUdqseZ/I7fByvhK3xQ/cbQpL1IqcMwiC8TJIciTjmQnkQYS5GWaHURiQQLIXLFkPaAXEViG3kV6uHB13HmND/vxkZUISd9T3rJl1LHVqcdB+dH3ZZr/XRYGQy7xmHMb/FePh5pDTqQ9LNb1r6V4dRfxOHr+qehL3ZPzeiWzml1j3BFwbjslkZqSvF5GWrRnSlo1FZ7gTiTTKWiuwlqZnkiBElcrsRCyLZJKw5WAMbLBginj9o0qIJdwD9m92PcJBySHcnh6wqIrgEBlDAHfqLwTuSQmgIE0miIzDQd3tM4XCPruhHvvs37F/kzE7WPytT73sE20PVR5keN4U9trfFLvKStLTCRKawsBMJYR2Aurh1pgVK2t9UpcT2tyWZ5TlN6MOl+HKdSnhqeHgquJ1vOMNr5Zbo9r5iriMY1UjNw0AGiqOQHCWQgoKyMeJxVTES0pvVqSySW5LYREmZyAe8QEwIwFugA4bnACQjAVoAa/wCDv6Sp3CZa3rI8z+R3ODfZavxQ7pG4IlkXcUlYkskyKYmF5OLSKpxciBpy1SuUShYdRJlaDASBO4+WMQ+WRuTsRIjECaAIqVaWtxoeY4944yidNX0o5P61rabqOKlo8XUWlDc9a+F613cgJmO5tO36p93cfTFGvou1TLl2f66SdTBKotPDvSW2L9JdG1cq6kJkmlSOW4bwZWTRUx8skiLZErGRMttfb9WjicjKBSFtPrMp+uDz36dkpnNphqMpVVTVbK11zGzvfUXvduMpesRrNg4+lYqarM5IuWUqo4Kq8FHISyLRNM7TSYwTSaIsi/Du9pnD4R9d0I999m/Yv8mYTbR+Wf73sE2UfVx5keN4U9tq/FLvKlOWmEKIwL9JVoqKji7NrTQ/nbs5DjKJyc3oR1bX8kdSjThhaar1VeTzhF6vilyblt5ijXdnJLG7HW54y5RSVkc6rUnVm5zd29bGVLWkiA1QX3cImAJDEAbdGBBDEAQRgMIASBgBsPg71qVO6Zq3rI8z+R3ODfZKvxQ7pG7ZZKLCcRKJNsglmEtIqSJOLIMJfF3M1RWEolpn2hlWRJImFibJJDsJFMmwLSVyNgbCJuxKMbgykocjVGIKqsnFXWZCcnB3jkyq1Mru1H2eX3fd5oKMqWcM1u3c3h1FkqtPF+bWajPZLY+SX/t1jggi4munJTjeJysRSnRm4VFZr66uUVpZqM97gcTiKdMXd1X7zAeuVSmXRilrMD5X4ylVrA0mzWUKzfV3kjLz3ymTuQnZvI51JKA+e9RuxFCj8TH2SAZHR8m69MYhl1FOopUK5BubggHSx4+eSi8wi8zTsroLLZhwDEgjsza3HePGXJDZIEkaix5Xv6ZJMjYT7h3e0zh8Ieu6Ee/+zfsX+TMFtr6ep972CbaHq48yPHcKe21fil3lRJaYDp4GkoBquLom4fbfgvtMrqSfoR1vsW834OjCzxFZeZHZ70tkfm+QoYrENUYux1Po7B2SUYqKsjNXrzr1HUqO7f11El3SZSJzYQAijRATQARgMbHSAA6awAJVaw74MCdSllsMytdVbqm4GYXynkwvYjgYARLcIAeh/B1SXowQQWLVs2hBGXorKSd+hvp9qYsRJqouY9FwbFeQ1Le9HuZsXSJS3A0QyS2LuiqSsydo0JkSJfF5GeauLLJplUohEkmytLMJK2XIg5jSCTsAJk7FKldiEqkmaackQd5FUyx1bZASJdGJlnUIMJfFWMk5X1AXpG9xv4jgf99spnBxlp09e1bH/vlNtHERqU1QxOcV6MtsPGO9dQqbA+0cQe2ONZTWXStxXWwc6EkpZp5prU1vX1kVdq7Np10KVB3Eb1PMGReYOCaszzXauy3w9Q02seKsNzLwPZ3SDRlnHRdimViInT2PsZqxzXyoDq3G41svb2ySjcaVzaBbAC97C1zvPfLblliJjIsRGg7vaZxcf67oR7z7O+xdLMBtn6ep96baHq48yPH8Ke21fil3gcHQNRwi7z6BxJ7JOclFXZmw9CdeoqcNb+r8y1subSxA0RPmJoP6jxc98jTi150tb+rGnHV4Sao0vQhkuV7ZdPdY5ssMAWlGgGrwYDU4gLFFRvYMUBGcrvCk23nQHleNjsASIQYNJXAJs+sgqA1UL09cyg2J6pAseGpB8JCV2nYlBpSvJXQNEtJ2IkXAuLX158+PhIjPVPIEk0MPdQthiACB84B06x7b3H9s52JyqnpuD3fAS+KP7jWVUkIsTAMsuUmVtIiFlikVuIzCXQdymasLLLEUyJCTuV2uPeRZNA6hhEUwBlhTreQpBu5bFWGgkOUrECstTsZmtIiQBDSbHopawTPGRuBdb6jQ+vsPZKKlJt6Ucn9ZM3YbFqEeKqq8Hs2p747n2PaMr37CN4/XDthTmp5PJrWhYqg6NpJ6UX6Mlqfg1tRl/LukOjpvxVyO8MNfyiWSSsYJu5i7iVlZutgKow9O3EXPeSbyUS6KSjcusZYhN3BsYXFYXAfriZxsd63oPd/Z72PpZgdr/T1PvTZR9XHmPH8Ke21fil3hqA6OiW+tVORfuD558TpB+dUS2LPp2FlP+Xwcp/iqeavhXpPpdo9ZRrbhL2cwFEAWiLxoA2CwVSvVFJBdySACQu4EkXbQbouUlGLk7I7HlhsT4tVUhURHHUVanSHqKoYseBJPrkISuWVqeg+QJ5O60qwrMUwhKdMQLlqi3ailx1gCQd27S8VXZbXsJUfRel6O3nM3TlhnCVd0bAhTiAOtF2DFVZgozOVBIVb2u1twud8G7DSb1EFjEes/B6v7vhvu4r/7VnLxXrj0/B3sEviX7jX1ElaYFapT5SyM9jIuIG0tRWx8suiyiSHtJqViDjcgZLSIaAN2ktINEiYKaFKm2QVbxTqrYFOjvHKxRbZKSSHyyalYrcEwTmTTuVSVskBYSWkQ4tvWQKRrMhLIiY7ojZsDWS+u4jcfYeyU1Y6XnR9JavDmN+DrcXenUV6cta/ct0l/o4flUobDOSNVKkX4EMB7TFCrpq5DF4R0G1e61p71sZ59Gc83+yT8hS/409Qk4vIuSuiyRHclokWhcLDMd3d7TONjn/F6D3P2eX8n0swm0aJfEso3s9h42m6k0qSb3HkMfSlV4QqU463NpdLG2rVBq5V+agyL3LvPnvHRi1G71vMhwlVjOvoQ9GC0Y8y29Lu+kq1julzMBAyIBcOZJAQWucxa5ub3tpcN84eMQ75lvaeN6eu9XKFzm+UW0AAA3AC9hyEUI2ViU5aUrgqmJYKaV+oWDkWHzgtt9r2twvaDSvcWk7aOw6+3/Jerg6WHqVLg1gxKkDqEWIFwTfqkX3WMhCopSaLatB04pvaXfg92CuMxYSprTpr0rr9uxAC35XOvYDCtPQiSw1JVJ56kUfLDZXxXG1qQQombNTB/htuIPLeB3QpT0o3IV6ehNo6WGo1Keya9QoUWrVpojhnBqC5zBgDYoACNQN51MjJp1Ei2KcaDe8ylOXoyHqXwYUiKaNe+ZsSQL7gBQWx5agnxmDFJOouY9DwddYGo/wC6PzN8yTI1YtUrlepSjTsMAUl8ZFbRErJ6ZDRIsI4yuJxsQkr2I62BqRwdwmrESZarIpd2ODEo3Y3OyIky+KMs5sGaknZFOmxRWJqQN2iSJSllZAWaSuVaNyJaRbLoxsBqVJEmcnbdHPRdbgFhbXde4t6dJTPzHpx6fHnRspWr0vJpvP8AA9zf4XyS7Hmed1EKkgixBsR2y5NNXRxJwlCTjJWayaN3sFr4el923mJHsjTNEPRTLhjG2QaSsQbItuHd7TOPjvW9B7r7O+x9LMrfLXr1f4Y0++wyr6zNSzpQhvt1LNnnZ/w8bicR7jlb4pPRj336DigTWefHqLe3dBgRWnqL7ri/dfWC1gXtpJSFaoMOS1LN8mTe+UgG2uu+41ggNf5XeTyUNmYcjKHQgv1sxZqgGfLrbeBu5CU6S08jTUhamjMYbCgYJ6t+s+Ip0gLbgqM5N+0kC3ZLPxJFVvMvylTZwp/GKfTfRdInSAcUuLjTWN8hGFtJX1HqXwtYl/i1JPi4KFgRVuSaWXLYHq9XMDbfwmWlG09ZuxM24aiv8DNRv3hApVSVbpbbyBlCC4sbamGKi3YeClZNGd+FPB1qeOLVXLo6A0WNtKYOqGwGoJPnEnhraNtpRi09O7PQdj+Sor7KpYfEBc7UwVcKCaYN2pWItcqpF+eu+Zp1NGq3E3wpaVJRkeSp5PVPj3xEHrdN0Wa3AH59r/Z61r9k2qp5mmcziXxnF8p7FsXYKYNsPQQ3+Trs7a9ZyaWYgEnKNBpecypVcp3Z6TDUlDBzivej+40JpyOlcosDajK3csVitXo2hGbJNIqMs0JplTuhyvONNbCL5QLyS5Q5isy3l9NFNWRFiBL1AyyqMEahlmiilzbIMY8kRzZEXjuJIcm0jpEtDawLNGOxAtK2y6MUCcyN7lmjZFdmkiJztuj93q/cPoklrKavosxlX5dM/wD1aY6/9aDc3eOMpX8OVtj1cj3F9T+docZ/+kF5390V+LnjqfJmafyZN8Mne4/zMvRip+idJo7k9EgVi0h6JGqtrd3tM5OM9Z0HuPs+v5TpZlNtDKrDjUqlv7UAUA+Os14fzrPdFdb+keb4X/hxnHbOpJ9EW0u1vqOMBNZ58dhr5oMA+y6WetRQ7mq01PcWAMcdYFmthc+Kaklhmrsi33C9QgX7Io5gXtq+Ty0qIqK1yAmYEaHMtRmI/CunbD67hnMr4dkp0iSMtZeksOGR3pi/p8/ZDaGwsbCcUsStRqBr5LP0d7A3y5GOh0uym1t5EAWTNb5YeXFPGYQ0BSq03Lo3WC5SFNz1gb8Rw4yqNK0rl067lGxoPg/23haeEpUenpJU6xZGcKczMT9a19LbpOcE3cIVXFWOJ8MlYM2Gsb9SsbjUalNx8JGnHRYVqmnY9X2OP3ej/wAVP8gnNqZSZ14PzUeR4I38oT/7qr6Kb+6bNWH6Pmc+PtXT8j1LE/8AqqP/ABV/XSnN1s9BT9mn8Uf3F8yeiY9IjaOwXAV0lUolsZFSpThFtDdmBeibSekxWQFqGklGpmEo5FaqJrhO5knAr5Ly7jLIz8VpMfo5HjGWcSkCYSamVumQZrR6TYlBIrVKsmiqWbIRORZGFyLtaV3bLrKKAMbyRC5ErJEGyntdL0Kv/G3qMktZVNXizzzDYg03DrvB844g9hkZxUlZlGHrzoVFUhrX1bmepm42Gq9FdPmsxZRyvqV8DcSFOTas9a+r9J0cRRhBqdP0J5x5N8eeLy6joqssM2kPYCAgGJOo7vaZy8Z6w9v9n/Y+lmO8p6l6wvwRR6Taa8F6rpPN/aZ/z1t0V838zkjvms8+SsYASpVGRgymzKQykbwRqCIXAJhcYyVFrDV1cOCdQWBvqOOsEwL+K2+9Sl0TKv1esLg2VMg0PZfzwHcqYzFh1oqBboqeQ9pNR3JHZ1h5oCOt5MY6mmIZ3YKClFQWNvm1cPm/xRj3CKSyy+tZOMlfMn5WYlXShlZW33ykG1qGFGtu0MPAxLWKRHD0cGaadIyhrLnsxvvoZrgcbGrw4HlJPWLI5OPp0QV6FiwI62YWsdNBoL8YAdvZ/l3jqFlTEF1AAC1ERhYbhc9b0yudKE9aLYV5w1MseRWNavtelWe2apVqO1hYXNOoTYXOkhUgo0XFE6E9KspP6yPYsU371R/4q/rpTmWs0eipu+FqW96P7i8TJmPPaCNSTSIOQrxONxqdiDCQcLZliqXyK1UmNSQNMrtUidicblGrUEtgrEZZ5ACZddFNmQqVTBWG7lZqhk00VtMBUqSyOZVN2A55PIpu2wgvKm8zXBZEeijTIS1iKgR3E0CJjuQsintRvkan/G/5TGtZGT812PMzJnPNh5Gt8i/ZUPmKr/s+eUVfNlp9fN/o7HB/8elLDPbnHkklq/yWXPY0FpZcy6DIGFx6IGtw7vaZzMX6w9twD7J0sx3lGflv7F9Zm3BeqPM/aX298yOSXmk4AlMAJiMBawzAa5gAhAB7DnABDvgBKADGABa+Iz77DuEBnV8jdoU8PjKFaqbIjMWNibAo6g2Gp1YSNRXi0idKSjNNns+F2pRxGIpNRq06gFKrfIwOW5pWzAaqewzlTi1JXPR0Jp4SpbPzo/uO05kooxSkCaWxKZyGUxyaSIw0pMZ2tKHNM1xg0V6z3lDdmaYZopsN4v54nPbYsUShWIUzRGV0VOFmRtcb5FzdyxQVgFZLSyE95CcNxVcy9MzyiAIvLlIzuKDJR8JBzJKCJEgboXHZgmJMNINAg4sCTwF/NGmKUSMekQUCtj0vTqfcf8pgp5jlT81nl8vOSa3yHbqVR/Up84/1Kqms2YWTjmtaZpMh3fq3D2jwlVN2817O46eNSno146pa1ukvSXTrXOLoZZcwZlfFLYju9pnNxfrD2vAHsnSzK7cw1Nql2rBDlGhUnidbiaMLUkqdlG5yOHcLQqYtyqVlF2WTTfcc74hR/mV/A008bU9x9aOP5BhP6mP6ZCGBo/zK/gaLjanuPrQeQYT+pj+mRMYOl/Mr+Bo+Nqe4+tB5DhP6mP6ZEvidL+YX8Bj42p7j60LyHCf1Mf0yG+J0v5hfwNDjanuPrQvIsJ/Ux/TIi2DpfzK/gaLjanuPrRJYHCf1Mf0yEMFS/mV/A0ONqe4+tB5DhP6mP6ZBW2fTABNcWa9jkbW2h3QjWm20oauVEqnBuHpxjOWIVpXt5snezswtLY6suYVRlHEoVHgWIvFLEOLtoZ86fcW0uB6dWDqRrpR3uMorrdkJtjqLE10F917a93W1kVipP8DJy4EoxSbxMM9XL2iqbIVVDGsCp+sqFgNeJW9pKOIk3bRz50iupwRTpx03XTjvUZSXWroAcJS/jj/43k9Op7najL5LhP6hfon4G4+Cugq1mKuHBVrnKVtbLz7xMleUnNXVsmdGhTo08HU4upp+dG+TVspbz1IKJS2zMtEiVktN2IaKuPaQct5bGO4BXvKXNF8YsoVr90amthPQ3lOq9uN++PWTWQCuSRcARwsnYlJNoAGtxljz1EVlrGYX4xJ2Ha5Sr1UV0pswDVL5QTqbb5fGWVzPUspKLess9EBFxrYuJS1kWMabDRiiJEd2JpESIXE0UtsOUoVW5I3nIsPXLKeckiitJRg3yD7HqdLRpvzUX7xo3pBillJoVOppQTLNfCEqw/pb1GJSVxyd0eQTczjmy+Dq164PKmfzyirsNOHdrmvqhQQe2x7j7jbwvM08mpHWwjdWE6G1rSj8UdnSrrnsI1E5S45zuzmbRa7Cw+r7TMGJ9M9v9n/ZOlmE8pvpv7F9Zm3B+qPM/aX258yOcMObX9E0aavY4eg7XBSZAnTjQBLwAg5iYEsNQaowRFLMxAUDeSYm0ldkknJ2R0tv+TtbBlekAKuNHQ3XNbVb8x6ZVRrxqXtrRbWw86Vrh6NNehp1XF1QP1ftOX6o7uMq0nxkox1u3QrHcVKCwVGvVV4wUsvek5ZLm2vkRRepVruF1dmOVVHM7gBwmlRhTjlkcWtiK2Knebu9i2LkS1JG0q+Q/SYfJn+XpdUH/ptdVcp2G7GzeiYI4pKbex9Z1cVhJSoUVtUX/wBmYZGqUHK9ZHU2YciOBHGbrRqRzzRyKVWrh53g3F/Wvf0l1kWspZFy1BqyDcw4lBz7JBSdPKTut+7n8TdKnTxsXOjHRqLNxWqS2uK2NbY9RsfgqZAzEfP64b7tqeTTvL+aZ8W2prmLcAr4Kr8UO6R6YK0xuYKmOMRIue4nGG8TYgc5U3Jl8YJAXxQPfK3Fpl8bMqVq99JKKsTsUKr+EviRaIU6lzbfHJWzHF7Cu66+yWp5FUrXK+0cZ0K5hTdySAFRSx7TpusLmONpOzZGcpRV0rgV2lmYCmKLqzFKjMgZ0KDOAhtdDJaCWsrVW76d/JtQ20NqLSKKwN3awsCbf1HsvYeMcYbbhKo9zfMXVpGDkRyCphTI6YnJBlwkWkR00Z/y7Upheqd7qrC28G+noHmmjDO8zJip+ZkVfg7rE0aik6I4yjkGFz6byWJVpIqw0no2NPVU6yhSLzxJxYkciZ0jls1fweMOkqrfUopHgxv+YSiu7JM0YfWzbOgIIJ36eeZW7qxvpTdKpGpHWmn1AqbaC+/ce8aH0iEZNouxlGNOs1HU81zPNdhz9onrD7vtMy1vSPU8Bey9LMP5WUitYX401Pgbkei06GC9X0nmftKv5262xXY2u9HOq1baZgbC2lreqXpLXY4kpWyuV76ywqJ040AQQAEZEZuvg0w9JWfEVCuYdSmGNraXdhfwHnmHHOTSijoYGKV5PmNj5T18NVwddCUv0bMvWU9dQSpHbcTn0lVjVi1vN9bQlTknuPLbKcPRDVMg65tlLXOYjh+tZ1YtqrNqN9W7cKrGE8Bh41KqgvOdmpO/na8kzU/Bxs9FqtiAGrZfk0ygLldwST1yNcoPnMy8IVpaKg8tvR0EsBgaN3ONVO39slbrR6BgGu1a6shNQdXRrfJJvtcTkyeSOviFoxppO6t+5mA+FjZaq1LEKAC96b20uVAKEjna48BOpwZVb0oPnR57hSkk1Ncz+RhKVQqQwNiNQZ1mk1ZnLhUlTkpwdms0z0TyFqozl1AGZWL/AH7i47uPjOVX0oyUXs7j0/mVMJOvTy05Rut0lpaXQ73XObUVF5yl5nOV0N8dGcJZbZb3zda9zuXiNDc8yJW6eV7l8astqDGop3WlTjJF8aiYN2AibbNEIopVntxlsbsbVitVrgAj1bvNLYwbdyEpJIrCubWl+irlGk7EhUtE1cFkVdo46oiF6dR6ZW12QkHKTZt3YSfCONNMhUqWXirmYxm1P3lFp0qdMJcAUgV6TLTY3e+ubrEX4a2Gk0Rp2hmYatdyqJLl7jRYbaLlaaCpkdrCsuW9wNHFzuO/waUTjr3F9ObVt52BiFErzZLQYxxxhohoDfGjzjsRcTOeXdXNhhrqKi+kMJowvp9BlxUfMvynL+D6tZq3dT9byzFXy6SrCJO5q6+0lVkUnVyQvgLzKoNps1uyaW88kxA67feb1mdQ5EtbLWyMcaFUVFF7X03XBFiCf1ukZQUlZkoTcJXPQsLtNaiK4Bswvrw5gzC4NOx0oyUo3Q/xoXPbr7Pd6ZBRtKxuqWqYaM9sXovmecfmiviKuax7PaZnrK0j0nAfsvSzHbdXMuYf9Oo6Hubrg+ckToYfKy3pP5eB5fhiPGKU1+CpOL5m3JdukcUzUcEZYxE1gB1NhbP6apYmyr1m1tx0HjK6snCN0aMNSVSdnqOfihao2lus2nLU6SUdSKp+kzfeSdRlwqAWGrnUHW7HU6iYa6vUZ1sKv4K6S9tI1KtGpTzJdkZRdTxHO+krjFRkmW1NKUHHeZFMITSSiym4NQBwCQrq5GtvqmXcZo1JTT3Zb1bvNUcPx+Co0JRf4rSSb0ZKT122NdWTOx5L0OhRhUIBNS+guSMtr5uV+EpxNeE2nEv4P4GxVGM1OCz5VnmuXkO4KuptVqLdtLMdeqLE69nGUw0XrSNGMwlWKpxinkrZXed2zJ+V9Oq7oFNWqoW5JB+cSeAJsbAaX0vvM34eUI3zR5/GYTFSaShN5e69ZwviFX+E/wCEzTx1P3l1mPyDFflT/S/A23kvhxTppwZlcvfQ3zAAG/YBac+vNSq8h38Lhp0uD5KcWm5J5q2x7zs1K+hvcjiASpI4gMNxPMRKxjlF2OcNov0gAFk6Nhm1LD5ut7XNjYXt2yTilHlK43c7bDp0sQVAABUcAWLFRwUsdWIGlzvtKmlI1Rg4pIMMWefplbgi+IKriBzk4xe4JSW8A1Yc5Yosrc4gzXHCT0XtKnUWwatVCrd/mkgA5soJ3aEG+hINuNuUFe+SITmmratQYVRyty3ajdfQ8wRry7pCzHpXOfj3UVaDAC/SkE21t0VWw9MlFOz+tqKppaUXy/Jk6+1aasw+sLX5nTnBU5E5Vop22jPtukAt21a1hY35a8o1SkRlXjldhcRtFUFyf1xiUGxymkiQxQIuDpFosLo43lXVvhz95D6ZdQT0zNircWcPybx6UWqM5sCotzJBOgl9aDlaxlw9SMG9IntDyhLsjIgGQki+t7i2toRopJpsKmJcmmlqOFVa7E8yT59ZaZm7sZTARYp4pwModgNdASB5hCyvqJaUrWudLY16hen0gQsoYVHYgKUN7swuQNTKq1k4u223WdDAtzp1qe+OkueDv3XO5sjEFqNM3ubWJI4gmc7GRtVaPYfZ13wSvvZnqlYDEVUf5lQ5W7Pst4GbIxbpRlHWl9LpPNVa0I4+tTqvzJyalyZ5S/xefNc5WJoFGZG3qbH3zRGSkk0civRnRqSpz1p2YJJIpJrvjQF/BYtqdyptff3CKSTWZOE5QeRWxNQvUzNvNr9ukSSWSFKTk7s0OG2/YAEWAFtOAG6wkHRTdzVHFySsWU2+u/MePCRdBMmsZbacvaeMYhGVmAY1DoSL9fTdIUYRU5Jrd3GvG4ip5LQcZNXU9Tt+LkO7g9ofJr1tyjj2Ryoq+orhjZ6K859bJVdog3DMFGmtzqSDppFxO5EpY6TVtJ9bObtTEfu/VdgRktZz4j0mTVPztS6impip8XlKV/iZycDXdnQGo9swv1juv3y10421IzQxNbSV5y634mwOJ0vfmNf7Zh0P4qXIehVe/B823e01r5ium0hlJLAWJ0HYT277AS/iszk+U5EP2gM4OYfMPHtWPiiPlHnXCtjxxYeeLiiTxG9kf2iv2h54+KYvKFvE2OG/MPPDiwddDVceADrwPogqYPEZAqO0b/WB7RcA62uL6624xumRVcBj8WpGv9J8x5d141TsRnWTK9PbgUkWa3DQEk2G+5g6RDyqxSxe2GZkIuArXt22IJ9MkqaRXLENtMqdOb3175OyKtN3uJsRxs1xou7LvN7xWHpkqmLZ7XvoLX57rmNJIJVHLWDOIfg7gDT5zW9cLIjpy3skldmDB3qEW6ozXGbS2a/Dfu13QtnkDnJqzZXAuba/o2jIj5RAAVTfEAyxgEG6PYBY2VUC1kvuJynuYFfbM9ZNwfX1Zm/g2ahioX1N6L5pea+80uwqZWllO9WcHwcic7FO9S/Ij2nAEHTwmg9alJdTMvtj6ap972CdKh6uPMeL4U9tq/FLvDkdPT/7tMeNRB62Ej6uXI+x/wCy63ltG69bBfqiu+Ue2PMc20vOUOm+ABc1hGwIU2GYE7ri9t9uNu2IfOdJMXQB+j4CxJPDMbNbeTdRpykXpbyxShuK/SU7JrazHNYa5eZhmLzcguK+jo2/7lvxyul6yfR3HQxnsmH5p/8AYsJtGn0eW1jlsTd9CCd3W5G0k4O9zIqkdG3iMu0aVwTTGnAZrmw0N81t/oEejK1kxcZC92gu0cVhjRK07lzktowC2PW3m2sjFVNK71EqkqWhaOs5mEqZWBO4G+8j0jWWvNGeLSabNFisSiU2BpjTIWUFrKX1sDe9wAN54zDHSlVUr70ug9NXVOlwfKjo5pwlLnlfLoSRU2djMMS5qgKMrZR1zqWuOPbNMlUXovuOHTnRbekubWErthnvlOSyfZcn6VRqCdLrr4xJ1FrzG1RerLr3hkqYMi+ZRoCdH0PSa2u2ukHxv1Yknh3u7fEjgq+E6NWqMA1yGHXvZQQNAeNl88JcbfL5BTeH0U5a+kZ6mGFFWJXMVN1Ge97WHGP+JpBejxab19PiLGphrp17Xy6AnS5W5zcgLmEXUCpGjlmcvEVaQY5LkDL9ffv1FlOksTltM0uLTyK9ashIsDbT63b3R5kG4jGolxoeN+t2d0EJ2J4oUhkyMTqMwI3Cw19cMxyUdhDpE1HWPI3sPNaMjkIOhG479esN19+7tgGRJFp23keI593KA8gbMguAG3niPPugLIh0gF9Dw4j3QEDDakmABGccLwAExvEAkgAQsAD2i3D3RsaBE2N+WsiFzfUgLXXc125anXx5+M4k3d23ZH1PCwUYaS/F536km+25i9sfTVPvewTr0PVx5j51wp7bV+KXeVaFZlYMpsRqDLGk1ZmOnUnSmpwdms0zoYmiKqmrTFiNalMcP61H2fVKYycHoS6H8ufvOjXpRxUHiKCs16cVs/uj/a9q/DzHPSXnLLuEpk3OmnOEmTgrgejPSbuI7or5Ba8jqfFexZDTRfxT3DjAnioi00NUXuKuL+jpf+T88VL059Hcasb7Jh+af/YtDZ5P1BHxi3mbiHuHGzjuKjzw4xBxD3FfaOCKJmKkajWxtHGabtchVpOEb2BbMpi5qMOpTFz2t9VfEwqydtGOt/TZfgKUXJ1qi8yGb5X+GPS+xMubOHS0qzPvaopP68ZVJaFSKW5/I10pyr4SvObzc4N/8iJ2enL0GWabMHExBHZfW7OVo+MyIcRmSrbMA4RKZKVCwF8GoPHhz8ZJSZF0lch8VXTf2+j/AHHpMjxaGOGXt4es9kLkXBETh1/V/dHcWihugXnz9ZhcWihjQHPnANEFWpgEWPGMi1YIKI5+mA7EehHP9aQFYk9H+rnxgOwN6WmmsBWGenABip7YCI69sAGF4APABEntgAit+EANzs5r0qZ/oX8onFrK1SXOfTuDp6WDov8AtXZkZDbA+Wqfe9gnVoerjzHgOFPbavxS7ymBLTAFoVmRgymxG4xSipKzLKVadGanTdmtpetSrai1KoeB+jY9n2TKfPp8q7f9nRfk2LzVqc/+DfJ7vTlzD0aD0yQ6gHgGW4PaDeT0ozV0zLOhVw8tGrGz5fk9T6ASHr3sN/LTzR2yKU/OOmtZuYHcqe0SnRX1c1KT+rBDiWH1j4BPYsWgt3eT05Lb3eBzsSvUo/8Ak/PJ0/Tn0dxZi88Lhuaf/Y6lKsSLZqn4398ratsXUQjK+19bCiuu65Pe7Hz6xWZK639pWxdIVRlCgW1ZjuUcST7JJS0M3/8ARrDvEPRjklm5PVFb2/ltKVWoptTQWpqb673bdmPslkYtedLX3chVXrU5JUKOVOLvnrk/efyWxHT2eQlN7aajnxlNTOor7mbsNaOCq296H7gqMx1sfMw9cbsZk2xjUN9bbuOX2mFlYV3cTMTxXwAP5QYZIebIPT7vwH/8iNS+rg4fVv8AQBkXjf8ADb2yakytxjt7iGRON/Ekewx3kR0YIgaV91vPb1yVytw3EDh+4ePuBj0iDgCqIvAnze8CNNkWkUMTTJPqkiqSDoLAXvfuFoD2DqoPG3h7oArE/i992vhYecwuPR3EHo25eGsLicbAzT7IxWI9HAQ3RwAiUgIQEAHtAYoAa7YZvQTxHmYgei05GKVqr+th9D4Ck5YCnfZdf8mZba/01T73sE6ND1ceZHieFGvLavxS7ynaWmC6HtALocCMLo6WCxdQLl6rL9lytvC5uJTOnFu+p70b6GPq04cW7Sh7srNdF810NEgtFzoTSbkeungw1HjF/Ejy9j8C3+Rq6pOm9z8+PWvOXTcu0cA51V6bAb8pLW9ErdWK1prnLocHV5+qcZ/DJPsyfYRfBt/We6n7zBVYb11kXwfittOf6WCr4R8lIZGNg9xbUXbS/KKFSGnPzls28hoxWCxLw2HiqcrpTv5ry87bkWsNQbcKL35E/wChCVSHvIrp4DFPVSl0prvsTZqafSZb/ZXMSPvEGwiWnL0etjdPD0PaJK/uxd30y1LouyltDGhlyqwC3vkCEecnfLadJxd3r3/WoyYrHcbDi42jD3Vq529cnysq4OrZgfbl9Mtkrox05pPWd7DVWdGygb1+a5Y79dz+7xmOaUZrp+tR3MPLTwdW3vQ2397lAYii6/OLj+0ge2WRaeowzi1rf12lYVyPr2/F7AJPRvsKuMttE2KY/XB7Ln2w0Etgcc3tBio/DL4Ee+OyDTk9VhMWHPwK++PITlJbe4gGf+r9d0dkR0pD9ft85HrhkF5EX7W/MfULRog2trJU6Z4Kzf22Hn1g3vHFX1A8QCN9h4r7I4kJu2v5DKRxPmyn2x2YlKO19wVbcAT4+xYsyScdhBqBO8Be+49cExNAyije47lF/ToJLPcQvFbSDOvAeJPsELMTnEHmjsLSW8ZoZi0lvBmAXQoBdDwC6GvCwXRrNgfQL3t+YzkYv1r6D6F9n/YIc8v+zOkm6ZUduWtkoyIoAKADwGMICIvu/XOJ6iUPSBSJoFAZKnvHeILWRlqLHCSMy1EYwFABzvHcYtpYvRIDfJESYiEOsBiaAETABGCEMIxkhEId4IZGMQogHEQ0MYxCgA8AGgAoAKADiMrlrEYMlEaIkCbfGglsP//Z"/>
          <p:cNvSpPr>
            <a:spLocks noChangeAspect="1" noChangeArrowheads="1"/>
          </p:cNvSpPr>
          <p:nvPr/>
        </p:nvSpPr>
        <p:spPr bwMode="auto">
          <a:xfrm>
            <a:off x="155574" y="-144463"/>
            <a:ext cx="2732591" cy="27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771" y="3256156"/>
            <a:ext cx="5779229" cy="3601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13" y="3400425"/>
            <a:ext cx="4965994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09185" y="674648"/>
                <a:ext cx="3342710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sz="4000" b="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 smtClean="0"/>
                  <a:t> </a:t>
                </a:r>
                <a:endParaRPr lang="lt-LT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85" y="674648"/>
                <a:ext cx="3342710" cy="12311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9185" y="2782230"/>
                <a:ext cx="7418377" cy="3693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sz="4000" b="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+2=1+2,</m:t>
                    </m:r>
                  </m:oMath>
                </a14:m>
                <a:r>
                  <a:rPr lang="en-US" sz="4000" b="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1=1+2+3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000" dirty="0" smtClean="0"/>
                  <a:t> </a:t>
                </a:r>
              </a:p>
              <a:p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40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=1+2+…+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/>
                  <a:t> </a:t>
                </a:r>
                <a:endParaRPr lang="lt-LT" sz="4000" dirty="0"/>
              </a:p>
              <a:p>
                <a:endParaRPr lang="lt-LT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85" y="2782230"/>
                <a:ext cx="7418377" cy="3693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922941" y="1432932"/>
                <a:ext cx="3268267" cy="1190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lt-L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941" y="1432932"/>
                <a:ext cx="3268267" cy="1190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2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803" y="2476750"/>
            <a:ext cx="11186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Tiesinė p-</a:t>
            </a:r>
            <a:r>
              <a:rPr lang="lt-LT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osios</a:t>
            </a:r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eilės </a:t>
            </a:r>
            <a:r>
              <a:rPr lang="lt-LT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homogeninė</a:t>
            </a:r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rekurenčioji</a:t>
            </a:r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lygtis</a:t>
            </a:r>
            <a:endParaRPr lang="lt-L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6365" y="605307"/>
                <a:ext cx="110805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≠0</m:t>
                            </m:r>
                          </m:e>
                        </m:mr>
                      </m:m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5" y="605307"/>
                <a:ext cx="11080597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6257" y="4192989"/>
                <a:ext cx="118853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≠0</m:t>
                            </m:r>
                          </m:e>
                        </m:mr>
                      </m:m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57" y="4192989"/>
                <a:ext cx="1188530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2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093" y="247106"/>
            <a:ext cx="919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Kai kada galima atspėti atsakymą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3085" y="2030895"/>
                <a:ext cx="2887265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r>
                  <a:rPr lang="en-US" sz="4000" b="0" dirty="0" smtClean="0"/>
                  <a:t/>
                </a:r>
                <a:br>
                  <a:rPr lang="en-US" sz="4000" b="0" dirty="0" smtClean="0"/>
                </a:br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kai</m:t>
                    </m:r>
                  </m:oMath>
                </a14:m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85" y="2030895"/>
                <a:ext cx="2887265" cy="18466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48261" y="4235482"/>
            <a:ext cx="424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Išrašome kelis narius: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92945" y="1107534"/>
                <a:ext cx="2407326" cy="3693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lt-LT" sz="4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lt-LT" sz="40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US" sz="40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lt-LT" sz="4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lt-LT" sz="4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lt-LT" sz="400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r>
                  <a:rPr lang="lt-LT" sz="4000" b="0" dirty="0" smtClean="0"/>
                  <a:t/>
                </a:r>
                <a:br>
                  <a:rPr lang="lt-LT" sz="4000" b="0" dirty="0" smtClean="0"/>
                </a:br>
                <a:endParaRPr lang="en-US" sz="40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945" y="1107534"/>
                <a:ext cx="2407326" cy="3693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748399" y="5163286"/>
                <a:ext cx="230274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lt-L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399" y="5163286"/>
                <a:ext cx="230274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9559</TotalTime>
  <Words>560</Words>
  <Application>Microsoft Office PowerPoint</Application>
  <PresentationFormat>Widescreen</PresentationFormat>
  <Paragraphs>294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Times New Roman</vt:lpstr>
      <vt:lpstr>Office Theme</vt:lpstr>
      <vt:lpstr>Tiesinės homogeninės rekurenčiosios lygtys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VGTU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Tiesinės homogeninės rekurenčiosios lygtys</dc:title>
  <dc:creator>Olga Suboč</dc:creator>
  <cp:lastModifiedBy>Olga Suboč</cp:lastModifiedBy>
  <cp:revision>45</cp:revision>
  <dcterms:created xsi:type="dcterms:W3CDTF">2016-11-28T17:31:00Z</dcterms:created>
  <dcterms:modified xsi:type="dcterms:W3CDTF">2018-12-13T12:00:50Z</dcterms:modified>
</cp:coreProperties>
</file>