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70" r:id="rId20"/>
    <p:sldId id="271" r:id="rId21"/>
    <p:sldId id="272" r:id="rId22"/>
    <p:sldId id="273" r:id="rId23"/>
    <p:sldId id="274" r:id="rId24"/>
    <p:sldId id="268" r:id="rId25"/>
    <p:sldId id="275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2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367-D043-4478-97C7-2963E2DBEA9F}" type="datetimeFigureOut">
              <a:rPr lang="lt-LT" smtClean="0"/>
              <a:t>2018.11.30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4651-2DCA-4897-92E6-C116DDAC79D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6765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367-D043-4478-97C7-2963E2DBEA9F}" type="datetimeFigureOut">
              <a:rPr lang="lt-LT" smtClean="0"/>
              <a:t>2018.11.30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4651-2DCA-4897-92E6-C116DDAC79D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76315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367-D043-4478-97C7-2963E2DBEA9F}" type="datetimeFigureOut">
              <a:rPr lang="lt-LT" smtClean="0"/>
              <a:t>2018.11.30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4651-2DCA-4897-92E6-C116DDAC79D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04147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367-D043-4478-97C7-2963E2DBEA9F}" type="datetimeFigureOut">
              <a:rPr lang="lt-LT" smtClean="0"/>
              <a:t>2018.11.30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4651-2DCA-4897-92E6-C116DDAC79D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054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367-D043-4478-97C7-2963E2DBEA9F}" type="datetimeFigureOut">
              <a:rPr lang="lt-LT" smtClean="0"/>
              <a:t>2018.11.30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4651-2DCA-4897-92E6-C116DDAC79D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9151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367-D043-4478-97C7-2963E2DBEA9F}" type="datetimeFigureOut">
              <a:rPr lang="lt-LT" smtClean="0"/>
              <a:t>2018.11.30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4651-2DCA-4897-92E6-C116DDAC79D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31485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367-D043-4478-97C7-2963E2DBEA9F}" type="datetimeFigureOut">
              <a:rPr lang="lt-LT" smtClean="0"/>
              <a:t>2018.11.30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4651-2DCA-4897-92E6-C116DDAC79D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69588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367-D043-4478-97C7-2963E2DBEA9F}" type="datetimeFigureOut">
              <a:rPr lang="lt-LT" smtClean="0"/>
              <a:t>2018.11.30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4651-2DCA-4897-92E6-C116DDAC79D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32121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367-D043-4478-97C7-2963E2DBEA9F}" type="datetimeFigureOut">
              <a:rPr lang="lt-LT" smtClean="0"/>
              <a:t>2018.11.30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4651-2DCA-4897-92E6-C116DDAC79D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38377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367-D043-4478-97C7-2963E2DBEA9F}" type="datetimeFigureOut">
              <a:rPr lang="lt-LT" smtClean="0"/>
              <a:t>2018.11.30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4651-2DCA-4897-92E6-C116DDAC79D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69745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367-D043-4478-97C7-2963E2DBEA9F}" type="datetimeFigureOut">
              <a:rPr lang="lt-LT" smtClean="0"/>
              <a:t>2018.11.30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4651-2DCA-4897-92E6-C116DDAC79D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40932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8F367-D043-4478-97C7-2963E2DBEA9F}" type="datetimeFigureOut">
              <a:rPr lang="lt-LT" smtClean="0"/>
              <a:t>2018.11.30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B4651-2DCA-4897-92E6-C116DDAC79D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7614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0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8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80.png"/><Relationship Id="rId4" Type="http://schemas.openxmlformats.org/officeDocument/2006/relationships/image" Target="../media/image29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Generuojančiosios funkcijos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 jų panaudojimas kombinatorikoje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7585" y="1449238"/>
                <a:ext cx="11386868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6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Pavyzdys. </a:t>
                </a:r>
              </a:p>
              <a:p>
                <a:endParaRPr lang="lt-LT" sz="3600" b="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1, 0, 0, 0, 0, …</m:t>
                          </m:r>
                        </m:e>
                      </m:d>
                    </m:oMath>
                  </m:oMathPara>
                </a14:m>
                <a:endParaRPr lang="lt-LT" sz="36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lt-LT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36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+0</m:t>
                      </m:r>
                      <m:r>
                        <a:rPr lang="lt-LT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+0∙</m:t>
                      </m:r>
                      <m:sSup>
                        <m:sSup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+…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lt-LT" sz="36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85" y="1449238"/>
                <a:ext cx="11386868" cy="2862322"/>
              </a:xfrm>
              <a:prstGeom prst="rect">
                <a:avLst/>
              </a:prstGeom>
              <a:blipFill rotWithShape="0">
                <a:blip r:embed="rId2"/>
                <a:stretch>
                  <a:fillRect l="-1660" t="-3625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487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7585" y="1449238"/>
                <a:ext cx="11386868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6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Pavyzdys. </a:t>
                </a:r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Tik </a:t>
                </a:r>
                <a14:m>
                  <m:oMath xmlns:m="http://schemas.openxmlformats.org/officeDocument/2006/math">
                    <m:r>
                      <a:rPr lang="lt-LT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lt-LT" sz="3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tasis elementas nenulinis</a:t>
                </a:r>
              </a:p>
              <a:p>
                <a:endParaRPr lang="lt-LT" sz="3600" b="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0, 0, …,0, 1, 0, 0, …</m:t>
                          </m:r>
                        </m:e>
                      </m:d>
                    </m:oMath>
                  </m:oMathPara>
                </a14:m>
                <a:endParaRPr lang="lt-LT" sz="36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lt-LT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0+0</m:t>
                      </m:r>
                      <m:r>
                        <a:rPr lang="lt-LT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+…+0∙</m:t>
                      </m:r>
                      <m:sSup>
                        <m:sSup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</m:t>
                      </m:r>
                      <m:r>
                        <a:rPr lang="lt-LT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+0</m:t>
                      </m:r>
                      <m:r>
                        <a:rPr lang="lt-LT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p>
                      </m:sSup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+…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lt-LT" sz="36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85" y="1449238"/>
                <a:ext cx="11386868" cy="2862322"/>
              </a:xfrm>
              <a:prstGeom prst="rect">
                <a:avLst/>
              </a:prstGeom>
              <a:blipFill rotWithShape="0">
                <a:blip r:embed="rId2"/>
                <a:stretch>
                  <a:fillRect l="-1660" t="-3625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3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7585" y="1449238"/>
                <a:ext cx="11386868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6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Pavyzdys. </a:t>
                </a:r>
              </a:p>
              <a:p>
                <a:endParaRPr lang="lt-LT" sz="3600" b="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1, 4, 6, 4, 1</m:t>
                          </m:r>
                        </m:e>
                      </m:d>
                    </m:oMath>
                  </m:oMathPara>
                </a14:m>
                <a:endParaRPr lang="lt-LT" sz="36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lt-LT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1+4</m:t>
                      </m:r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+6</m:t>
                      </m:r>
                      <m:sSup>
                        <m:sSup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+4</m:t>
                      </m:r>
                      <m:sSup>
                        <m:sSup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(1+</m:t>
                          </m:r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lt-LT" sz="36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85" y="1449238"/>
                <a:ext cx="11386868" cy="2862322"/>
              </a:xfrm>
              <a:prstGeom prst="rect">
                <a:avLst/>
              </a:prstGeom>
              <a:blipFill rotWithShape="0">
                <a:blip r:embed="rId2"/>
                <a:stretch>
                  <a:fillRect l="-1660" t="-3625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368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83" y="1553713"/>
            <a:ext cx="11525927" cy="421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7102" y="363111"/>
            <a:ext cx="97978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Kai kurios sekų generuojančiosios funkcijos:</a:t>
            </a:r>
            <a:r>
              <a:rPr lang="lt-LT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787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43" y="88133"/>
            <a:ext cx="11404120" cy="666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6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1321" y="422695"/>
                <a:ext cx="113868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6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Pavyzdys. </a:t>
                </a:r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Rasti skaičių sekos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2,−1, −1, −1, …</m:t>
                        </m:r>
                      </m:e>
                    </m:d>
                  </m:oMath>
                </a14:m>
                <a:r>
                  <a:rPr lang="lt-LT" sz="36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generuojančiąją funkciją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21" y="422695"/>
                <a:ext cx="11386868" cy="1200329"/>
              </a:xfrm>
              <a:prstGeom prst="rect">
                <a:avLst/>
              </a:prstGeom>
              <a:blipFill rotWithShape="0">
                <a:blip r:embed="rId2"/>
                <a:stretch>
                  <a:fillRect l="-1660" t="-8122" b="-17766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936" y="1954003"/>
            <a:ext cx="9799577" cy="11557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546972" y="3697804"/>
                <a:ext cx="1078750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2−</m:t>
                      </m:r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−…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3−</m:t>
                      </m:r>
                      <m:d>
                        <m:d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+…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lt-LT" sz="36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72" y="3697804"/>
                <a:ext cx="10787504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040936" y="4932236"/>
                <a:ext cx="7275005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3−3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2−3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lt-LT" sz="36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936" y="4932236"/>
                <a:ext cx="7275005" cy="11330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360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1321" y="422695"/>
                <a:ext cx="113868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6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Pavyzdys. </a:t>
                </a:r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Rasti skaičių sekos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  <m: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64</m:t>
                        </m:r>
                        <m: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256, −1024, …</m:t>
                        </m:r>
                      </m:e>
                    </m:d>
                  </m:oMath>
                </a14:m>
                <a:r>
                  <a:rPr lang="lt-LT" sz="36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generuojančiąją funkciją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21" y="422695"/>
                <a:ext cx="11386868" cy="1200329"/>
              </a:xfrm>
              <a:prstGeom prst="rect">
                <a:avLst/>
              </a:prstGeom>
              <a:blipFill rotWithShape="0">
                <a:blip r:embed="rId2"/>
                <a:stretch>
                  <a:fillRect l="-1660" t="-8122" b="-17766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73443" y="3505566"/>
                <a:ext cx="791575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+16</m:t>
                      </m:r>
                      <m:sSup>
                        <m:sSup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64</m:t>
                      </m:r>
                      <m:sSup>
                        <m:sSup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+256</m:t>
                      </m:r>
                      <m:sSup>
                        <m:sSup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…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lt-LT" sz="36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443" y="3505566"/>
                <a:ext cx="7915757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969773" y="5320424"/>
                <a:ext cx="8039637" cy="1153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4+</m:t>
                      </m:r>
                      <m:f>
                        <m:f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1+4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4+16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1+4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16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+5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1+4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lt-LT" sz="36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773" y="5320424"/>
                <a:ext cx="8039637" cy="11536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443" y="2081600"/>
            <a:ext cx="10155002" cy="10922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164712" y="4342327"/>
                <a:ext cx="965347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4+</m:t>
                      </m:r>
                      <m:d>
                        <m:d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1−4</m:t>
                          </m:r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+16</m:t>
                          </m:r>
                          <m:sSup>
                            <m:sSupPr>
                              <m:ctrlP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−64</m:t>
                          </m:r>
                          <m:sSup>
                            <m:sSupPr>
                              <m:ctrlP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256</m:t>
                          </m:r>
                          <m:sSup>
                            <m:sSupPr>
                              <m:ctrlP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…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lt-LT" sz="36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712" y="4342327"/>
                <a:ext cx="9653477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665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1321" y="422695"/>
                <a:ext cx="11386868" cy="875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6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Pavyzdys. </a:t>
                </a:r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Rasti skaičių seką, kurią generuoja funkcija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lt-LT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lt-LT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lt-LT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lt-LT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lt-LT" sz="36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21" y="422695"/>
                <a:ext cx="11386868" cy="875753"/>
              </a:xfrm>
              <a:prstGeom prst="rect">
                <a:avLst/>
              </a:prstGeom>
              <a:blipFill rotWithShape="0">
                <a:blip r:embed="rId2"/>
                <a:stretch>
                  <a:fillRect l="-1660" b="-1111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62774" y="1676766"/>
                <a:ext cx="9800440" cy="12313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lt-LT" sz="3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lt-LT" sz="3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(1−</m:t>
                          </m:r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)(1+</m:t>
                          </m:r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lt-LT" sz="3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(1−</m:t>
                          </m:r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 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lt-LT" sz="3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(1+</m:t>
                          </m:r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lt-LT" sz="3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74" y="1676766"/>
                <a:ext cx="9800440" cy="12313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462774" y="3476811"/>
                <a:ext cx="8935138" cy="1265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lt-LT" sz="3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(1−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(1−</m:t>
                          </m:r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)(1+</m:t>
                          </m:r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lt-LT" sz="3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lt-LT" sz="3600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74" y="3476811"/>
                <a:ext cx="8935138" cy="12657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926260" y="5311224"/>
                <a:ext cx="235756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lt-LT" sz="36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260" y="5311224"/>
                <a:ext cx="2357568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401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1321" y="422695"/>
                <a:ext cx="11386868" cy="875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6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Pavyzdys. </a:t>
                </a:r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Rasti skaičių seką, kurią generuoja funkcija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lt-LT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lt-LT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lt-LT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lt-LT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lt-LT" sz="36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21" y="422695"/>
                <a:ext cx="11386868" cy="875753"/>
              </a:xfrm>
              <a:prstGeom prst="rect">
                <a:avLst/>
              </a:prstGeom>
              <a:blipFill rotWithShape="0">
                <a:blip r:embed="rId2"/>
                <a:stretch>
                  <a:fillRect l="-1660" b="-1111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31321" y="1538743"/>
                <a:ext cx="8215839" cy="16033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lt-LT" sz="3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lt-LT" sz="3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(1−</m:t>
                          </m:r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 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lt-LT" sz="3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(1+</m:t>
                          </m:r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</m:t>
                      </m:r>
                      <m:nary>
                        <m:naryPr>
                          <m:chr m:val="∑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lt-LT" sz="3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21" y="1538743"/>
                <a:ext cx="8215839" cy="160332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21" y="4081971"/>
            <a:ext cx="10561202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8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1321" y="422695"/>
            <a:ext cx="11386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Pavyzdys. </a:t>
            </a:r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Tegul				arba  </a:t>
            </a:r>
            <a:endParaRPr lang="lt-LT" sz="3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487" y="422460"/>
            <a:ext cx="2574184" cy="6463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8634" y="524737"/>
            <a:ext cx="3398943" cy="5440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894" y="1639133"/>
            <a:ext cx="10637683" cy="8564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312" y="3891634"/>
            <a:ext cx="12010845" cy="7020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3312" y="2870442"/>
                <a:ext cx="113868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Padauginkime abi lygybės puses iš </a:t>
                </a:r>
                <a14:m>
                  <m:oMath xmlns:m="http://schemas.openxmlformats.org/officeDocument/2006/math">
                    <m:r>
                      <a:rPr lang="lt-LT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lt-LT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lt-LT" sz="36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12" y="2870442"/>
                <a:ext cx="11386868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1660" t="-16038" b="-3396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7994538"/>
                  </p:ext>
                </p:extLst>
              </p:nvPr>
            </p:nvGraphicFramePr>
            <p:xfrm>
              <a:off x="508959" y="4839420"/>
              <a:ext cx="11309228" cy="17556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7033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1858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3198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5275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46649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483744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285334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497519">
                    <a:tc>
                      <a:txBody>
                        <a:bodyPr/>
                        <a:lstStyle/>
                        <a:p>
                          <a:endParaRPr lang="lt-LT" sz="3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lt-LT" sz="3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Konstanta</a:t>
                          </a:r>
                          <a:endParaRPr lang="lt-LT" sz="3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lt-LT" sz="3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lt-LT" sz="3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lt-LT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lt-LT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lt-LT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lt-LT" sz="3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lt-LT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lt-LT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lt-LT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lt-LT" sz="3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lt-LT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lt-LT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lt-LT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lt-LT" sz="3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lt-LT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lt-LT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lt-LT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lt-LT" sz="3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751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lt-LT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  <m:r>
                                  <a:rPr lang="lt-LT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lt-LT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lt-LT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751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lt-LT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r>
                                  <a:rPr lang="lt-LT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lt-LT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∙</m:t>
                                </m:r>
                                <m:r>
                                  <a:rPr lang="lt-LT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  <m:r>
                                  <a:rPr lang="lt-LT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lt-LT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lt-LT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7994538"/>
                  </p:ext>
                </p:extLst>
              </p:nvPr>
            </p:nvGraphicFramePr>
            <p:xfrm>
              <a:off x="508959" y="4839420"/>
              <a:ext cx="11309228" cy="17556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70339"/>
                    <a:gridCol w="2018581"/>
                    <a:gridCol w="1431985"/>
                    <a:gridCol w="1552755"/>
                    <a:gridCol w="1466490"/>
                    <a:gridCol w="1483744"/>
                    <a:gridCol w="1285334"/>
                  </a:tblGrid>
                  <a:tr h="597408">
                    <a:tc>
                      <a:txBody>
                        <a:bodyPr/>
                        <a:lstStyle/>
                        <a:p>
                          <a:endParaRPr lang="lt-LT" sz="3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lt-LT" sz="3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Konstanta</a:t>
                          </a:r>
                          <a:endParaRPr lang="lt-LT" sz="3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285957" t="-13265" r="-405106" b="-196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355686" t="-13265" r="-273333" b="-196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482158" t="-13265" r="-189212" b="-196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577366" t="-13265" r="-87654" b="-196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780095" t="-13265" r="-948" b="-196939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294" t="-115625" r="-446471" b="-101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103021" t="-115625" r="-358610" b="-101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285957" t="-115625" r="-405106" b="-101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355686" t="-115625" r="-273333" b="-101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482158" t="-115625" r="-189212" b="-101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577366" t="-115625" r="-87654" b="-101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780095" t="-115625" r="-948" b="-101042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294" t="-217895" r="-446471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285957" t="-217895" r="-405106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355686" t="-217895" r="-273333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482158" t="-217895" r="-189212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577366" t="-217895" r="-87654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780095" t="-217895" r="-948" b="-210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5635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33257" y="694706"/>
                <a:ext cx="22098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lt-LT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257" y="694706"/>
                <a:ext cx="220983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43574" y="5975658"/>
                <a:ext cx="1052799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</a:t>
                </a:r>
                <a:endParaRPr lang="lt-LT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574" y="5975658"/>
                <a:ext cx="1052799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900" y="1524000"/>
            <a:ext cx="76962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38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1321" y="422695"/>
            <a:ext cx="11386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Pavyzdys. </a:t>
            </a:r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Tegul				arba  </a:t>
            </a:r>
            <a:endParaRPr lang="lt-LT" sz="3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487" y="422460"/>
            <a:ext cx="2574184" cy="6463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8634" y="524737"/>
            <a:ext cx="3398943" cy="5440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1334" y="1439521"/>
                <a:ext cx="11386868" cy="693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Skaičiuojame </a:t>
                </a:r>
                <a14:m>
                  <m:oMath xmlns:m="http://schemas.openxmlformats.org/officeDocument/2006/math">
                    <m:r>
                      <a:rPr lang="lt-LT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lt-LT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lt-LT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lt-LT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lt-LT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lt-LT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lt-LT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lt-LT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lt-LT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lt-LT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lt-LT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lt-LT" sz="36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34" y="1439521"/>
                <a:ext cx="11386868" cy="693716"/>
              </a:xfrm>
              <a:prstGeom prst="rect">
                <a:avLst/>
              </a:prstGeom>
              <a:blipFill rotWithShape="0">
                <a:blip r:embed="rId4"/>
                <a:stretch>
                  <a:fillRect l="-1606" t="-7895" b="-3070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/>
            </p:nvGraphicFramePr>
            <p:xfrm>
              <a:off x="508959" y="4839420"/>
              <a:ext cx="11309228" cy="17556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7033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1858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3198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5275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46649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483744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285334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497519">
                    <a:tc>
                      <a:txBody>
                        <a:bodyPr/>
                        <a:lstStyle/>
                        <a:p>
                          <a:endParaRPr lang="lt-LT" sz="3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lt-LT" sz="3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Konstanta</a:t>
                          </a:r>
                          <a:endParaRPr lang="lt-LT" sz="3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lt-LT" sz="3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lt-LT" sz="3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lt-LT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lt-LT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lt-LT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lt-LT" sz="3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lt-LT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lt-LT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lt-LT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lt-LT" sz="3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lt-LT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lt-LT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lt-LT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lt-LT" sz="3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lt-LT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lt-LT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lt-LT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lt-LT" sz="3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751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lt-LT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  <m:r>
                                  <a:rPr lang="lt-LT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lt-LT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lt-LT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751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lt-LT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r>
                                  <a:rPr lang="lt-LT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lt-LT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∙</m:t>
                                </m:r>
                                <m:r>
                                  <a:rPr lang="lt-LT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  <m:r>
                                  <a:rPr lang="lt-LT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lt-LT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lt-LT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/>
            </p:nvGraphicFramePr>
            <p:xfrm>
              <a:off x="508959" y="4839420"/>
              <a:ext cx="11309228" cy="17556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70339"/>
                    <a:gridCol w="2018581"/>
                    <a:gridCol w="1431985"/>
                    <a:gridCol w="1552755"/>
                    <a:gridCol w="1466490"/>
                    <a:gridCol w="1483744"/>
                    <a:gridCol w="1285334"/>
                  </a:tblGrid>
                  <a:tr h="597408">
                    <a:tc>
                      <a:txBody>
                        <a:bodyPr/>
                        <a:lstStyle/>
                        <a:p>
                          <a:endParaRPr lang="lt-LT" sz="3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lt-LT" sz="3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Konstanta</a:t>
                          </a:r>
                          <a:endParaRPr lang="lt-LT" sz="3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285957" t="-13265" r="-405106" b="-196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355686" t="-13265" r="-273333" b="-196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482158" t="-13265" r="-189212" b="-196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577366" t="-13265" r="-87654" b="-196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780095" t="-13265" r="-948" b="-196939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294" t="-115625" r="-446471" b="-101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103021" t="-115625" r="-358610" b="-101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285957" t="-115625" r="-405106" b="-101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355686" t="-115625" r="-273333" b="-101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482158" t="-115625" r="-189212" b="-101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577366" t="-115625" r="-87654" b="-101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780095" t="-115625" r="-948" b="-101042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294" t="-217895" r="-446471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285957" t="-217895" r="-405106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355686" t="-217895" r="-273333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482158" t="-217895" r="-189212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577366" t="-217895" r="-87654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780095" t="-217895" r="-948" b="-210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31320" y="2415349"/>
                <a:ext cx="1167861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lt-LT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lt-LT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lt-LT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−3</m:t>
                      </m:r>
                      <m:r>
                        <a:rPr lang="lt-LT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lt-LT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lt-LT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lt-LT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lt-LT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−3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−3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lt-LT" sz="36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20" y="2415349"/>
                <a:ext cx="11678617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23633" y="3557434"/>
                <a:ext cx="548705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lt-LT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lt-LT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lt-LT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−3</m:t>
                      </m:r>
                      <m:r>
                        <a:rPr lang="lt-LT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lt-LT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lt-LT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lt-LT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lt-LT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lt-LT" sz="36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33" y="3557434"/>
                <a:ext cx="5487053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607169" y="3343792"/>
                <a:ext cx="4386859" cy="10375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lt-LT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lt-LT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1−3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lt-LT" sz="36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169" y="3343792"/>
                <a:ext cx="4386859" cy="103752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21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1321" y="422695"/>
                <a:ext cx="113868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6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Pavyzdys. </a:t>
                </a:r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Tegul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=−5</m:t>
                    </m:r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=−4</m:t>
                    </m:r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ir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−5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arba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−3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+5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lt-LT" sz="36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21" y="422695"/>
                <a:ext cx="11386868" cy="1200329"/>
              </a:xfrm>
              <a:prstGeom prst="rect">
                <a:avLst/>
              </a:prstGeom>
              <a:blipFill rotWithShape="0">
                <a:blip r:embed="rId2"/>
                <a:stretch>
                  <a:fillRect l="-1660" t="-8122" b="-17766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6868344"/>
                  </p:ext>
                </p:extLst>
              </p:nvPr>
            </p:nvGraphicFramePr>
            <p:xfrm>
              <a:off x="470140" y="4374357"/>
              <a:ext cx="11309228" cy="23347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7033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1858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3198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5275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46649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483744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285334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497519">
                    <a:tc>
                      <a:txBody>
                        <a:bodyPr/>
                        <a:lstStyle/>
                        <a:p>
                          <a:endParaRPr lang="lt-LT" sz="3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lt-LT" sz="3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Konstanta</a:t>
                          </a:r>
                          <a:endParaRPr lang="lt-LT" sz="3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lt-LT" sz="3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lt-LT" sz="3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lt-LT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lt-LT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lt-LT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lt-LT" sz="3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lt-LT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lt-LT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lt-LT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lt-LT" sz="3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lt-LT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lt-LT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lt-LT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lt-LT" sz="3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lt-LT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lt-LT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lt-LT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lt-LT" sz="3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751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lt-LT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  <m:r>
                                  <a:rPr lang="lt-LT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lt-LT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lt-LT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751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lt-LT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r>
                                  <a:rPr lang="lt-LT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lt-LT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∙</m:t>
                                </m:r>
                                <m:r>
                                  <a:rPr lang="lt-LT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  <m:r>
                                  <a:rPr lang="lt-LT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lt-LT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lt-LT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751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6868344"/>
                  </p:ext>
                </p:extLst>
              </p:nvPr>
            </p:nvGraphicFramePr>
            <p:xfrm>
              <a:off x="470140" y="4374357"/>
              <a:ext cx="11309228" cy="23347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70339"/>
                    <a:gridCol w="2018581"/>
                    <a:gridCol w="1431985"/>
                    <a:gridCol w="1552755"/>
                    <a:gridCol w="1466490"/>
                    <a:gridCol w="1483744"/>
                    <a:gridCol w="1285334"/>
                  </a:tblGrid>
                  <a:tr h="597408">
                    <a:tc>
                      <a:txBody>
                        <a:bodyPr/>
                        <a:lstStyle/>
                        <a:p>
                          <a:endParaRPr lang="lt-LT" sz="3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lt-LT" sz="3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Konstanta</a:t>
                          </a:r>
                          <a:endParaRPr lang="lt-LT" sz="3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285957" t="-13265" r="-405106" b="-293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355686" t="-13265" r="-273333" b="-293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482158" t="-13265" r="-189212" b="-293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577366" t="-13265" r="-87654" b="-293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780095" t="-13265" r="-948" b="-293878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294" t="-115625" r="-44647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03021" t="-115625" r="-35861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285957" t="-115625" r="-40510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355686" t="-115625" r="-27333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482158" t="-115625" r="-18921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577366" t="-115625" r="-8765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780095" t="-115625" r="-948" b="-200000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294" t="-217895" r="-446471" b="-10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285957" t="-217895" r="-405106" b="-10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355686" t="-217895" r="-273333" b="-10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482158" t="-217895" r="-189212" b="-10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577366" t="-217895" r="-87654" b="-10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780095" t="-217895" r="-948" b="-102105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294" t="-317895" r="-446471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355686" t="-317895" r="-273333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482158" t="-317895" r="-189212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577366" t="-317895" r="-87654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780095" t="-317895" r="-948" b="-210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67888" y="1930936"/>
                <a:ext cx="731373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lt-LT" sz="3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…</m:t>
                      </m:r>
                    </m:oMath>
                  </m:oMathPara>
                </a14:m>
                <a:endParaRPr lang="lt-LT" sz="3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888" y="1930936"/>
                <a:ext cx="7313733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171525" y="2792847"/>
                <a:ext cx="841140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…</m:t>
                      </m:r>
                    </m:oMath>
                  </m:oMathPara>
                </a14:m>
                <a:endParaRPr lang="lt-LT" sz="36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525" y="2792847"/>
                <a:ext cx="8411405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171525" y="3583602"/>
                <a:ext cx="841512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                 </m:t>
                      </m:r>
                      <m:sSub>
                        <m:sSub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…</m:t>
                      </m:r>
                    </m:oMath>
                  </m:oMathPara>
                </a14:m>
                <a:endParaRPr lang="lt-LT" sz="36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525" y="3583602"/>
                <a:ext cx="8415124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076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1321" y="422695"/>
                <a:ext cx="113868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6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Pavyzdys.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−3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+5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36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lt-LT" sz="36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Skaičiuojame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21" y="422695"/>
                <a:ext cx="11386868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1660" t="-15094" b="-3396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/>
            </p:nvGraphicFramePr>
            <p:xfrm>
              <a:off x="470140" y="4374357"/>
              <a:ext cx="11309228" cy="23347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7033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1858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3198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5275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46649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483744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285334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497519">
                    <a:tc>
                      <a:txBody>
                        <a:bodyPr/>
                        <a:lstStyle/>
                        <a:p>
                          <a:endParaRPr lang="lt-LT" sz="3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lt-LT" sz="3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Konstanta</a:t>
                          </a:r>
                          <a:endParaRPr lang="lt-LT" sz="3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lt-LT" sz="3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lt-LT" sz="3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lt-LT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lt-LT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lt-LT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lt-LT" sz="3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lt-LT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lt-LT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lt-LT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lt-LT" sz="3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lt-LT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lt-LT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lt-LT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lt-LT" sz="3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lt-LT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lt-LT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lt-LT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lt-LT" sz="3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751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lt-LT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  <m:r>
                                  <a:rPr lang="lt-LT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lt-LT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lt-LT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751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lt-LT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r>
                                  <a:rPr lang="lt-LT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lt-LT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∙</m:t>
                                </m:r>
                                <m:r>
                                  <a:rPr lang="lt-LT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  <m:r>
                                  <a:rPr lang="lt-LT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lt-LT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lt-LT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751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lt-LT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  <m:r>
                                      <a:rPr lang="lt-LT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/>
            </p:nvGraphicFramePr>
            <p:xfrm>
              <a:off x="470140" y="4374357"/>
              <a:ext cx="11309228" cy="23347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70339"/>
                    <a:gridCol w="2018581"/>
                    <a:gridCol w="1431985"/>
                    <a:gridCol w="1552755"/>
                    <a:gridCol w="1466490"/>
                    <a:gridCol w="1483744"/>
                    <a:gridCol w="1285334"/>
                  </a:tblGrid>
                  <a:tr h="597408">
                    <a:tc>
                      <a:txBody>
                        <a:bodyPr/>
                        <a:lstStyle/>
                        <a:p>
                          <a:endParaRPr lang="lt-LT" sz="3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lt-LT" sz="32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Konstanta</a:t>
                          </a:r>
                          <a:endParaRPr lang="lt-LT" sz="32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285957" t="-13265" r="-405106" b="-293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355686" t="-13265" r="-273333" b="-293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482158" t="-13265" r="-189212" b="-293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577366" t="-13265" r="-87654" b="-293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780095" t="-13265" r="-948" b="-293878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294" t="-115625" r="-44647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03021" t="-115625" r="-35861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285957" t="-115625" r="-40510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355686" t="-115625" r="-27333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482158" t="-115625" r="-18921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577366" t="-115625" r="-8765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780095" t="-115625" r="-948" b="-200000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294" t="-217895" r="-446471" b="-10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285957" t="-217895" r="-405106" b="-10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355686" t="-217895" r="-273333" b="-10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482158" t="-217895" r="-189212" b="-10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577366" t="-217895" r="-87654" b="-10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780095" t="-217895" r="-948" b="-102105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294" t="-317895" r="-446471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lt-LT" sz="3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355686" t="-317895" r="-273333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482158" t="-317895" r="-189212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577366" t="-317895" r="-87654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780095" t="-317895" r="-948" b="-210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31321" y="1376938"/>
                <a:ext cx="632872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lt-LT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lt-LT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lt-LT" sz="3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21" y="1376938"/>
                <a:ext cx="6328720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1321" y="2238848"/>
                <a:ext cx="9286901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lt-LT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lt-LT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lt-LT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lt-LT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lt-LT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lt-LT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</m:oMath>
                  </m:oMathPara>
                </a14:m>
                <a:endParaRPr lang="lt-LT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lt-LT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21" y="2238848"/>
                <a:ext cx="9286901" cy="110799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31321" y="3264424"/>
                <a:ext cx="927645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lt-LT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lt-LT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lt-LT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lt-LT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lt-LT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lt-LT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lt-LT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+…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lt-LT" sz="36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21" y="3264424"/>
                <a:ext cx="9276450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031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1321" y="422695"/>
            <a:ext cx="11386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Gavome: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31321" y="3542168"/>
                <a:ext cx="837530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lt-LT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lt-LT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−5+11</m:t>
                      </m:r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lt-LT" sz="3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21" y="3542168"/>
                <a:ext cx="8375306" cy="55399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1321" y="2415396"/>
                <a:ext cx="113868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Pradinė sąlyga: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=−5</m:t>
                    </m:r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=−4</m:t>
                    </m:r>
                  </m:oMath>
                </a14:m>
                <a:endParaRPr lang="lt-LT" sz="36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21" y="2415396"/>
                <a:ext cx="11386868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1660" t="-15094" b="-3396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3721" y="1529338"/>
                <a:ext cx="985686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lt-LT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lt-LT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lt-LT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721" y="1529338"/>
                <a:ext cx="9856866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1321" y="4669352"/>
                <a:ext cx="686143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lt-LT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</m:t>
                      </m:r>
                      <m:r>
                        <a:rPr lang="lt-LT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lt-LT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lt-LT" sz="36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−5+11</m:t>
                      </m:r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lt-LT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21" y="4669352"/>
                <a:ext cx="6861430" cy="5539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1321" y="5606755"/>
                <a:ext cx="4223336" cy="1061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−5+11</m:t>
                          </m:r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lt-LT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lt-LT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lt-LT" sz="3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lt-LT" sz="3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21" y="5606755"/>
                <a:ext cx="4223336" cy="106131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56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7102" y="363111"/>
            <a:ext cx="74558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Generuojančiųjų funkcijų savybės</a:t>
            </a:r>
            <a:endParaRPr lang="lt-LT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36" y="1896207"/>
            <a:ext cx="11554344" cy="14390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70" y="4223727"/>
            <a:ext cx="8784076" cy="52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2877" y="4831373"/>
            <a:ext cx="5534476" cy="57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870" y="5489819"/>
            <a:ext cx="5229826" cy="749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0020" y="5644662"/>
            <a:ext cx="3401926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4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7102" y="363111"/>
            <a:ext cx="99533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Generuojančiosios funkcijos ir </a:t>
            </a:r>
            <a:r>
              <a:rPr lang="lt-LT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kombinatorika</a:t>
            </a:r>
            <a:endParaRPr lang="lt-LT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8408" y="2116015"/>
            <a:ext cx="113625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Dėžėje yra 4 raudoni, 5 mėlyni ir 2 žali rutuliai. Keliais būdais galima išsirinkti</a:t>
            </a:r>
          </a:p>
          <a:p>
            <a:pPr marL="742950" indent="-742950">
              <a:buAutoNum type="alphaLcParenR"/>
            </a:pPr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rutulius;</a:t>
            </a:r>
          </a:p>
          <a:p>
            <a:pPr marL="742950" indent="-742950">
              <a:buAutoNum type="alphaLcParenR"/>
            </a:pPr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rutulius taip, kad tarp jų būtų bent 1 raudonas ir bent 2 mėlyni rutuliai? </a:t>
            </a:r>
            <a:endParaRPr lang="lt-L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81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1248" y="211015"/>
            <a:ext cx="11362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Dėžėje yra 4 raudoni, 5 mėlyni ir 2 žali rutuliai. Renkame 7 rutulius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78724" y="1500381"/>
            <a:ext cx="2372265" cy="2812211"/>
            <a:chOff x="1984075" y="1613140"/>
            <a:chExt cx="2372265" cy="2812211"/>
          </a:xfrm>
        </p:grpSpPr>
        <p:sp>
          <p:nvSpPr>
            <p:cNvPr id="4" name="Rectangle 3"/>
            <p:cNvSpPr/>
            <p:nvPr/>
          </p:nvSpPr>
          <p:spPr>
            <a:xfrm>
              <a:off x="1984075" y="1613140"/>
              <a:ext cx="2372265" cy="2812211"/>
            </a:xfrm>
            <a:prstGeom prst="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3" name="Oval 2"/>
            <p:cNvSpPr/>
            <p:nvPr/>
          </p:nvSpPr>
          <p:spPr>
            <a:xfrm>
              <a:off x="2837372" y="2453902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5" name="Oval 4"/>
            <p:cNvSpPr/>
            <p:nvPr/>
          </p:nvSpPr>
          <p:spPr>
            <a:xfrm>
              <a:off x="3460631" y="2453902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6" name="Oval 5"/>
            <p:cNvSpPr/>
            <p:nvPr/>
          </p:nvSpPr>
          <p:spPr>
            <a:xfrm>
              <a:off x="2197939" y="3086707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7" name="Oval 6"/>
            <p:cNvSpPr/>
            <p:nvPr/>
          </p:nvSpPr>
          <p:spPr>
            <a:xfrm>
              <a:off x="2837372" y="3086706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9" name="Oval 8"/>
            <p:cNvSpPr/>
            <p:nvPr/>
          </p:nvSpPr>
          <p:spPr>
            <a:xfrm>
              <a:off x="3460631" y="3095643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10" name="Oval 9"/>
            <p:cNvSpPr/>
            <p:nvPr/>
          </p:nvSpPr>
          <p:spPr>
            <a:xfrm>
              <a:off x="2214113" y="1814936"/>
              <a:ext cx="474452" cy="4399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11" name="Oval 10"/>
            <p:cNvSpPr/>
            <p:nvPr/>
          </p:nvSpPr>
          <p:spPr>
            <a:xfrm>
              <a:off x="2820838" y="1814935"/>
              <a:ext cx="474452" cy="4399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12" name="Oval 11"/>
            <p:cNvSpPr/>
            <p:nvPr/>
          </p:nvSpPr>
          <p:spPr>
            <a:xfrm>
              <a:off x="3414623" y="1814934"/>
              <a:ext cx="474452" cy="4399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13" name="Oval 12"/>
            <p:cNvSpPr/>
            <p:nvPr/>
          </p:nvSpPr>
          <p:spPr>
            <a:xfrm>
              <a:off x="2214113" y="2453903"/>
              <a:ext cx="474452" cy="4399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14" name="Oval 13"/>
            <p:cNvSpPr/>
            <p:nvPr/>
          </p:nvSpPr>
          <p:spPr>
            <a:xfrm>
              <a:off x="2214113" y="3756029"/>
              <a:ext cx="474452" cy="43994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16" name="Oval 15"/>
            <p:cNvSpPr/>
            <p:nvPr/>
          </p:nvSpPr>
          <p:spPr>
            <a:xfrm>
              <a:off x="2856062" y="3756028"/>
              <a:ext cx="474452" cy="43994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78724" y="4700450"/>
            <a:ext cx="4373462" cy="1700868"/>
            <a:chOff x="278724" y="4700450"/>
            <a:chExt cx="4373462" cy="1700868"/>
          </a:xfrm>
        </p:grpSpPr>
        <p:sp>
          <p:nvSpPr>
            <p:cNvPr id="18" name="Oval 17"/>
            <p:cNvSpPr/>
            <p:nvPr/>
          </p:nvSpPr>
          <p:spPr>
            <a:xfrm>
              <a:off x="278724" y="4700450"/>
              <a:ext cx="474452" cy="4399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19" name="Oval 18"/>
            <p:cNvSpPr/>
            <p:nvPr/>
          </p:nvSpPr>
          <p:spPr>
            <a:xfrm>
              <a:off x="928559" y="4700450"/>
              <a:ext cx="474452" cy="4399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20" name="Oval 19"/>
            <p:cNvSpPr/>
            <p:nvPr/>
          </p:nvSpPr>
          <p:spPr>
            <a:xfrm>
              <a:off x="1578394" y="4716615"/>
              <a:ext cx="474452" cy="4399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21" name="Oval 20"/>
            <p:cNvSpPr/>
            <p:nvPr/>
          </p:nvSpPr>
          <p:spPr>
            <a:xfrm>
              <a:off x="2228229" y="4716615"/>
              <a:ext cx="474452" cy="4399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22" name="Oval 21"/>
            <p:cNvSpPr/>
            <p:nvPr/>
          </p:nvSpPr>
          <p:spPr>
            <a:xfrm>
              <a:off x="2878064" y="4710219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23" name="Oval 22"/>
            <p:cNvSpPr/>
            <p:nvPr/>
          </p:nvSpPr>
          <p:spPr>
            <a:xfrm>
              <a:off x="3527899" y="4716615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24" name="Oval 23"/>
            <p:cNvSpPr/>
            <p:nvPr/>
          </p:nvSpPr>
          <p:spPr>
            <a:xfrm>
              <a:off x="4177734" y="4700450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25" name="Oval 24"/>
            <p:cNvSpPr/>
            <p:nvPr/>
          </p:nvSpPr>
          <p:spPr>
            <a:xfrm>
              <a:off x="278724" y="5326026"/>
              <a:ext cx="474452" cy="4399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26" name="Oval 25"/>
            <p:cNvSpPr/>
            <p:nvPr/>
          </p:nvSpPr>
          <p:spPr>
            <a:xfrm>
              <a:off x="928559" y="5326026"/>
              <a:ext cx="474452" cy="4399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27" name="Oval 26"/>
            <p:cNvSpPr/>
            <p:nvPr/>
          </p:nvSpPr>
          <p:spPr>
            <a:xfrm>
              <a:off x="1578394" y="5342191"/>
              <a:ext cx="474452" cy="4399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29" name="Oval 28"/>
            <p:cNvSpPr/>
            <p:nvPr/>
          </p:nvSpPr>
          <p:spPr>
            <a:xfrm>
              <a:off x="2878064" y="5335795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30" name="Oval 29"/>
            <p:cNvSpPr/>
            <p:nvPr/>
          </p:nvSpPr>
          <p:spPr>
            <a:xfrm>
              <a:off x="3527899" y="5342191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31" name="Oval 30"/>
            <p:cNvSpPr/>
            <p:nvPr/>
          </p:nvSpPr>
          <p:spPr>
            <a:xfrm>
              <a:off x="4177734" y="5326026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32" name="Oval 31"/>
            <p:cNvSpPr/>
            <p:nvPr/>
          </p:nvSpPr>
          <p:spPr>
            <a:xfrm>
              <a:off x="2228229" y="5326026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33" name="Oval 32"/>
            <p:cNvSpPr/>
            <p:nvPr/>
          </p:nvSpPr>
          <p:spPr>
            <a:xfrm>
              <a:off x="278724" y="5945206"/>
              <a:ext cx="474452" cy="4399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34" name="Oval 33"/>
            <p:cNvSpPr/>
            <p:nvPr/>
          </p:nvSpPr>
          <p:spPr>
            <a:xfrm>
              <a:off x="928559" y="5945206"/>
              <a:ext cx="474452" cy="4399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36" name="Oval 35"/>
            <p:cNvSpPr/>
            <p:nvPr/>
          </p:nvSpPr>
          <p:spPr>
            <a:xfrm>
              <a:off x="2878064" y="5954975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37" name="Oval 36"/>
            <p:cNvSpPr/>
            <p:nvPr/>
          </p:nvSpPr>
          <p:spPr>
            <a:xfrm>
              <a:off x="3527899" y="5961371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38" name="Oval 37"/>
            <p:cNvSpPr/>
            <p:nvPr/>
          </p:nvSpPr>
          <p:spPr>
            <a:xfrm>
              <a:off x="4177734" y="5945206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39" name="Oval 38"/>
            <p:cNvSpPr/>
            <p:nvPr/>
          </p:nvSpPr>
          <p:spPr>
            <a:xfrm>
              <a:off x="2228229" y="5945206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40" name="Oval 39"/>
            <p:cNvSpPr/>
            <p:nvPr/>
          </p:nvSpPr>
          <p:spPr>
            <a:xfrm>
              <a:off x="1578394" y="5945205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3210940" y="1074746"/>
            <a:ext cx="4410931" cy="2571290"/>
            <a:chOff x="3844311" y="1060434"/>
            <a:chExt cx="4410931" cy="2571290"/>
          </a:xfrm>
        </p:grpSpPr>
        <p:sp>
          <p:nvSpPr>
            <p:cNvPr id="48" name="Oval 47"/>
            <p:cNvSpPr/>
            <p:nvPr/>
          </p:nvSpPr>
          <p:spPr>
            <a:xfrm>
              <a:off x="3844311" y="1060434"/>
              <a:ext cx="474452" cy="43994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49" name="Oval 48"/>
            <p:cNvSpPr/>
            <p:nvPr/>
          </p:nvSpPr>
          <p:spPr>
            <a:xfrm>
              <a:off x="3856204" y="1750756"/>
              <a:ext cx="474452" cy="43994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50" name="Oval 49"/>
            <p:cNvSpPr/>
            <p:nvPr/>
          </p:nvSpPr>
          <p:spPr>
            <a:xfrm>
              <a:off x="4511203" y="1060434"/>
              <a:ext cx="474452" cy="4399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51" name="Oval 50"/>
            <p:cNvSpPr/>
            <p:nvPr/>
          </p:nvSpPr>
          <p:spPr>
            <a:xfrm>
              <a:off x="6477765" y="1070204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52" name="Oval 51"/>
            <p:cNvSpPr/>
            <p:nvPr/>
          </p:nvSpPr>
          <p:spPr>
            <a:xfrm>
              <a:off x="7127600" y="1076600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53" name="Oval 52"/>
            <p:cNvSpPr/>
            <p:nvPr/>
          </p:nvSpPr>
          <p:spPr>
            <a:xfrm>
              <a:off x="7777435" y="1060435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54" name="Oval 53"/>
            <p:cNvSpPr/>
            <p:nvPr/>
          </p:nvSpPr>
          <p:spPr>
            <a:xfrm>
              <a:off x="5827930" y="1060435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55" name="Oval 54"/>
            <p:cNvSpPr/>
            <p:nvPr/>
          </p:nvSpPr>
          <p:spPr>
            <a:xfrm>
              <a:off x="5178095" y="1060434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56" name="Oval 55"/>
            <p:cNvSpPr/>
            <p:nvPr/>
          </p:nvSpPr>
          <p:spPr>
            <a:xfrm>
              <a:off x="4531615" y="1736985"/>
              <a:ext cx="474452" cy="4399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57" name="Oval 56"/>
            <p:cNvSpPr/>
            <p:nvPr/>
          </p:nvSpPr>
          <p:spPr>
            <a:xfrm>
              <a:off x="5181450" y="1753150"/>
              <a:ext cx="474452" cy="4399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58" name="Oval 57"/>
            <p:cNvSpPr/>
            <p:nvPr/>
          </p:nvSpPr>
          <p:spPr>
            <a:xfrm>
              <a:off x="6481120" y="1746754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59" name="Oval 58"/>
            <p:cNvSpPr/>
            <p:nvPr/>
          </p:nvSpPr>
          <p:spPr>
            <a:xfrm>
              <a:off x="7130955" y="1753150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60" name="Oval 59"/>
            <p:cNvSpPr/>
            <p:nvPr/>
          </p:nvSpPr>
          <p:spPr>
            <a:xfrm>
              <a:off x="7780790" y="1736985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61" name="Oval 60"/>
            <p:cNvSpPr/>
            <p:nvPr/>
          </p:nvSpPr>
          <p:spPr>
            <a:xfrm>
              <a:off x="5831285" y="1736985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62" name="Oval 61"/>
            <p:cNvSpPr/>
            <p:nvPr/>
          </p:nvSpPr>
          <p:spPr>
            <a:xfrm>
              <a:off x="3856204" y="2454612"/>
              <a:ext cx="474452" cy="43994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63" name="Oval 62"/>
            <p:cNvSpPr/>
            <p:nvPr/>
          </p:nvSpPr>
          <p:spPr>
            <a:xfrm>
              <a:off x="4511595" y="2464381"/>
              <a:ext cx="474452" cy="4399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64" name="Oval 63"/>
            <p:cNvSpPr/>
            <p:nvPr/>
          </p:nvSpPr>
          <p:spPr>
            <a:xfrm>
              <a:off x="5161430" y="2480546"/>
              <a:ext cx="474452" cy="4399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65" name="Oval 64"/>
            <p:cNvSpPr/>
            <p:nvPr/>
          </p:nvSpPr>
          <p:spPr>
            <a:xfrm>
              <a:off x="5811265" y="2480546"/>
              <a:ext cx="474452" cy="4399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66" name="Oval 65"/>
            <p:cNvSpPr/>
            <p:nvPr/>
          </p:nvSpPr>
          <p:spPr>
            <a:xfrm>
              <a:off x="6461100" y="2474150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67" name="Oval 66"/>
            <p:cNvSpPr/>
            <p:nvPr/>
          </p:nvSpPr>
          <p:spPr>
            <a:xfrm>
              <a:off x="7110935" y="2480546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68" name="Oval 67"/>
            <p:cNvSpPr/>
            <p:nvPr/>
          </p:nvSpPr>
          <p:spPr>
            <a:xfrm>
              <a:off x="7760770" y="2464381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70" name="Oval 69"/>
            <p:cNvSpPr/>
            <p:nvPr/>
          </p:nvSpPr>
          <p:spPr>
            <a:xfrm>
              <a:off x="3844311" y="3156794"/>
              <a:ext cx="474452" cy="43994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71" name="Oval 70"/>
            <p:cNvSpPr/>
            <p:nvPr/>
          </p:nvSpPr>
          <p:spPr>
            <a:xfrm>
              <a:off x="4511595" y="3175612"/>
              <a:ext cx="474452" cy="4399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72" name="Oval 71"/>
            <p:cNvSpPr/>
            <p:nvPr/>
          </p:nvSpPr>
          <p:spPr>
            <a:xfrm>
              <a:off x="5161430" y="3175612"/>
              <a:ext cx="474452" cy="4399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73" name="Oval 72"/>
            <p:cNvSpPr/>
            <p:nvPr/>
          </p:nvSpPr>
          <p:spPr>
            <a:xfrm>
              <a:off x="5811265" y="3191777"/>
              <a:ext cx="474452" cy="4399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74" name="Oval 73"/>
            <p:cNvSpPr/>
            <p:nvPr/>
          </p:nvSpPr>
          <p:spPr>
            <a:xfrm>
              <a:off x="6461100" y="3191777"/>
              <a:ext cx="474452" cy="4399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75" name="Oval 74"/>
            <p:cNvSpPr/>
            <p:nvPr/>
          </p:nvSpPr>
          <p:spPr>
            <a:xfrm>
              <a:off x="7110935" y="3185381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76" name="Oval 75"/>
            <p:cNvSpPr/>
            <p:nvPr/>
          </p:nvSpPr>
          <p:spPr>
            <a:xfrm>
              <a:off x="7760770" y="3191777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7426909" y="3840356"/>
            <a:ext cx="4403873" cy="2971339"/>
            <a:chOff x="3780747" y="1256456"/>
            <a:chExt cx="4403873" cy="2971339"/>
          </a:xfrm>
        </p:grpSpPr>
        <p:sp>
          <p:nvSpPr>
            <p:cNvPr id="41" name="Oval 40"/>
            <p:cNvSpPr/>
            <p:nvPr/>
          </p:nvSpPr>
          <p:spPr>
            <a:xfrm>
              <a:off x="6391980" y="1266226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42" name="Oval 41"/>
            <p:cNvSpPr/>
            <p:nvPr/>
          </p:nvSpPr>
          <p:spPr>
            <a:xfrm>
              <a:off x="7041815" y="1272622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43" name="Oval 42"/>
            <p:cNvSpPr/>
            <p:nvPr/>
          </p:nvSpPr>
          <p:spPr>
            <a:xfrm>
              <a:off x="7691650" y="1256457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44" name="Oval 43"/>
            <p:cNvSpPr/>
            <p:nvPr/>
          </p:nvSpPr>
          <p:spPr>
            <a:xfrm>
              <a:off x="5742145" y="1256457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45" name="Oval 44"/>
            <p:cNvSpPr/>
            <p:nvPr/>
          </p:nvSpPr>
          <p:spPr>
            <a:xfrm>
              <a:off x="5092310" y="1256456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46" name="Oval 45"/>
            <p:cNvSpPr/>
            <p:nvPr/>
          </p:nvSpPr>
          <p:spPr>
            <a:xfrm>
              <a:off x="4434546" y="1308882"/>
              <a:ext cx="474452" cy="43994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47" name="Oval 46"/>
            <p:cNvSpPr/>
            <p:nvPr/>
          </p:nvSpPr>
          <p:spPr>
            <a:xfrm>
              <a:off x="3780747" y="1308882"/>
              <a:ext cx="474452" cy="43994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78" name="Oval 77"/>
            <p:cNvSpPr/>
            <p:nvPr/>
          </p:nvSpPr>
          <p:spPr>
            <a:xfrm>
              <a:off x="4434546" y="1934458"/>
              <a:ext cx="474452" cy="43994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79" name="Oval 78"/>
            <p:cNvSpPr/>
            <p:nvPr/>
          </p:nvSpPr>
          <p:spPr>
            <a:xfrm>
              <a:off x="3780747" y="1934458"/>
              <a:ext cx="474452" cy="43994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80" name="Oval 79"/>
            <p:cNvSpPr/>
            <p:nvPr/>
          </p:nvSpPr>
          <p:spPr>
            <a:xfrm>
              <a:off x="4434546" y="2542937"/>
              <a:ext cx="474452" cy="43994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81" name="Oval 80"/>
            <p:cNvSpPr/>
            <p:nvPr/>
          </p:nvSpPr>
          <p:spPr>
            <a:xfrm>
              <a:off x="3780747" y="2542937"/>
              <a:ext cx="474452" cy="43994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82" name="Oval 81"/>
            <p:cNvSpPr/>
            <p:nvPr/>
          </p:nvSpPr>
          <p:spPr>
            <a:xfrm>
              <a:off x="4437095" y="3177269"/>
              <a:ext cx="474452" cy="43994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83" name="Oval 82"/>
            <p:cNvSpPr/>
            <p:nvPr/>
          </p:nvSpPr>
          <p:spPr>
            <a:xfrm>
              <a:off x="3783296" y="3177269"/>
              <a:ext cx="474452" cy="43994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84" name="Oval 83"/>
            <p:cNvSpPr/>
            <p:nvPr/>
          </p:nvSpPr>
          <p:spPr>
            <a:xfrm>
              <a:off x="4434546" y="3771575"/>
              <a:ext cx="474452" cy="43994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85" name="Oval 84"/>
            <p:cNvSpPr/>
            <p:nvPr/>
          </p:nvSpPr>
          <p:spPr>
            <a:xfrm>
              <a:off x="3780747" y="3771575"/>
              <a:ext cx="474452" cy="43994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86" name="Oval 85"/>
            <p:cNvSpPr/>
            <p:nvPr/>
          </p:nvSpPr>
          <p:spPr>
            <a:xfrm>
              <a:off x="5093771" y="1915329"/>
              <a:ext cx="474452" cy="4399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87" name="Oval 86"/>
            <p:cNvSpPr/>
            <p:nvPr/>
          </p:nvSpPr>
          <p:spPr>
            <a:xfrm>
              <a:off x="7060333" y="1925099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88" name="Oval 87"/>
            <p:cNvSpPr/>
            <p:nvPr/>
          </p:nvSpPr>
          <p:spPr>
            <a:xfrm>
              <a:off x="7710168" y="1931495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89" name="Oval 88"/>
            <p:cNvSpPr/>
            <p:nvPr/>
          </p:nvSpPr>
          <p:spPr>
            <a:xfrm>
              <a:off x="6410498" y="1915330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90" name="Oval 89"/>
            <p:cNvSpPr/>
            <p:nvPr/>
          </p:nvSpPr>
          <p:spPr>
            <a:xfrm>
              <a:off x="5760663" y="1915329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91" name="Oval 90"/>
            <p:cNvSpPr/>
            <p:nvPr/>
          </p:nvSpPr>
          <p:spPr>
            <a:xfrm>
              <a:off x="5110828" y="2537938"/>
              <a:ext cx="474452" cy="4399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92" name="Oval 91"/>
            <p:cNvSpPr/>
            <p:nvPr/>
          </p:nvSpPr>
          <p:spPr>
            <a:xfrm>
              <a:off x="5760663" y="2554103"/>
              <a:ext cx="474452" cy="4399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93" name="Oval 92"/>
            <p:cNvSpPr/>
            <p:nvPr/>
          </p:nvSpPr>
          <p:spPr>
            <a:xfrm>
              <a:off x="7060333" y="2547707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94" name="Oval 93"/>
            <p:cNvSpPr/>
            <p:nvPr/>
          </p:nvSpPr>
          <p:spPr>
            <a:xfrm>
              <a:off x="7710168" y="2554103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95" name="Oval 94"/>
            <p:cNvSpPr/>
            <p:nvPr/>
          </p:nvSpPr>
          <p:spPr>
            <a:xfrm>
              <a:off x="6410498" y="2537938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96" name="Oval 95"/>
            <p:cNvSpPr/>
            <p:nvPr/>
          </p:nvSpPr>
          <p:spPr>
            <a:xfrm>
              <a:off x="5090894" y="3166426"/>
              <a:ext cx="474452" cy="4399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97" name="Oval 96"/>
            <p:cNvSpPr/>
            <p:nvPr/>
          </p:nvSpPr>
          <p:spPr>
            <a:xfrm>
              <a:off x="5740729" y="3182591"/>
              <a:ext cx="474452" cy="4399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98" name="Oval 97"/>
            <p:cNvSpPr/>
            <p:nvPr/>
          </p:nvSpPr>
          <p:spPr>
            <a:xfrm>
              <a:off x="6390564" y="3182591"/>
              <a:ext cx="474452" cy="4399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99" name="Oval 98"/>
            <p:cNvSpPr/>
            <p:nvPr/>
          </p:nvSpPr>
          <p:spPr>
            <a:xfrm>
              <a:off x="7040399" y="3176195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100" name="Oval 99"/>
            <p:cNvSpPr/>
            <p:nvPr/>
          </p:nvSpPr>
          <p:spPr>
            <a:xfrm>
              <a:off x="7690234" y="3182591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101" name="Oval 100"/>
            <p:cNvSpPr/>
            <p:nvPr/>
          </p:nvSpPr>
          <p:spPr>
            <a:xfrm>
              <a:off x="5110828" y="3771683"/>
              <a:ext cx="474452" cy="4399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102" name="Oval 101"/>
            <p:cNvSpPr/>
            <p:nvPr/>
          </p:nvSpPr>
          <p:spPr>
            <a:xfrm>
              <a:off x="5760663" y="3771683"/>
              <a:ext cx="474452" cy="4399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103" name="Oval 102"/>
            <p:cNvSpPr/>
            <p:nvPr/>
          </p:nvSpPr>
          <p:spPr>
            <a:xfrm>
              <a:off x="6410498" y="3787848"/>
              <a:ext cx="474452" cy="4399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104" name="Oval 103"/>
            <p:cNvSpPr/>
            <p:nvPr/>
          </p:nvSpPr>
          <p:spPr>
            <a:xfrm>
              <a:off x="7060333" y="3787848"/>
              <a:ext cx="474452" cy="4399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105" name="Oval 104"/>
            <p:cNvSpPr/>
            <p:nvPr/>
          </p:nvSpPr>
          <p:spPr>
            <a:xfrm>
              <a:off x="7710168" y="3781452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166087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1248" y="211015"/>
            <a:ext cx="11362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Dėžėje yra 4 raudoni, 5 mėlyni ir 2 žali rutuliai. Renkame 7 rutulius taip, kad tarp jų būtų bent 1 raudonas ir bent 2 mėlyni rutuliai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026552" y="1716180"/>
            <a:ext cx="2372265" cy="2812211"/>
            <a:chOff x="1984075" y="1613140"/>
            <a:chExt cx="2372265" cy="2812211"/>
          </a:xfrm>
        </p:grpSpPr>
        <p:sp>
          <p:nvSpPr>
            <p:cNvPr id="4" name="Rectangle 3"/>
            <p:cNvSpPr/>
            <p:nvPr/>
          </p:nvSpPr>
          <p:spPr>
            <a:xfrm>
              <a:off x="1984075" y="1613140"/>
              <a:ext cx="2372265" cy="2812211"/>
            </a:xfrm>
            <a:prstGeom prst="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3" name="Oval 2"/>
            <p:cNvSpPr/>
            <p:nvPr/>
          </p:nvSpPr>
          <p:spPr>
            <a:xfrm>
              <a:off x="2837372" y="2453902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5" name="Oval 4"/>
            <p:cNvSpPr/>
            <p:nvPr/>
          </p:nvSpPr>
          <p:spPr>
            <a:xfrm>
              <a:off x="3460631" y="2453902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6" name="Oval 5"/>
            <p:cNvSpPr/>
            <p:nvPr/>
          </p:nvSpPr>
          <p:spPr>
            <a:xfrm>
              <a:off x="2197939" y="3086707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7" name="Oval 6"/>
            <p:cNvSpPr/>
            <p:nvPr/>
          </p:nvSpPr>
          <p:spPr>
            <a:xfrm>
              <a:off x="2837372" y="3086706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9" name="Oval 8"/>
            <p:cNvSpPr/>
            <p:nvPr/>
          </p:nvSpPr>
          <p:spPr>
            <a:xfrm>
              <a:off x="3460631" y="3095643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10" name="Oval 9"/>
            <p:cNvSpPr/>
            <p:nvPr/>
          </p:nvSpPr>
          <p:spPr>
            <a:xfrm>
              <a:off x="2214113" y="1814936"/>
              <a:ext cx="474452" cy="4399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11" name="Oval 10"/>
            <p:cNvSpPr/>
            <p:nvPr/>
          </p:nvSpPr>
          <p:spPr>
            <a:xfrm>
              <a:off x="2820838" y="1814935"/>
              <a:ext cx="474452" cy="4399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12" name="Oval 11"/>
            <p:cNvSpPr/>
            <p:nvPr/>
          </p:nvSpPr>
          <p:spPr>
            <a:xfrm>
              <a:off x="3414623" y="1814934"/>
              <a:ext cx="474452" cy="4399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13" name="Oval 12"/>
            <p:cNvSpPr/>
            <p:nvPr/>
          </p:nvSpPr>
          <p:spPr>
            <a:xfrm>
              <a:off x="2214113" y="2453903"/>
              <a:ext cx="474452" cy="4399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14" name="Oval 13"/>
            <p:cNvSpPr/>
            <p:nvPr/>
          </p:nvSpPr>
          <p:spPr>
            <a:xfrm>
              <a:off x="2214113" y="3756029"/>
              <a:ext cx="474452" cy="43994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16" name="Oval 15"/>
            <p:cNvSpPr/>
            <p:nvPr/>
          </p:nvSpPr>
          <p:spPr>
            <a:xfrm>
              <a:off x="2856062" y="3756028"/>
              <a:ext cx="474452" cy="43994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88459" y="4854100"/>
            <a:ext cx="4373462" cy="1700868"/>
            <a:chOff x="278724" y="4700450"/>
            <a:chExt cx="4373462" cy="1700868"/>
          </a:xfrm>
        </p:grpSpPr>
        <p:sp>
          <p:nvSpPr>
            <p:cNvPr id="18" name="Oval 17"/>
            <p:cNvSpPr/>
            <p:nvPr/>
          </p:nvSpPr>
          <p:spPr>
            <a:xfrm>
              <a:off x="278724" y="4700450"/>
              <a:ext cx="474452" cy="4399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19" name="Oval 18"/>
            <p:cNvSpPr/>
            <p:nvPr/>
          </p:nvSpPr>
          <p:spPr>
            <a:xfrm>
              <a:off x="928559" y="4700450"/>
              <a:ext cx="474452" cy="4399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20" name="Oval 19"/>
            <p:cNvSpPr/>
            <p:nvPr/>
          </p:nvSpPr>
          <p:spPr>
            <a:xfrm>
              <a:off x="1578394" y="4716615"/>
              <a:ext cx="474452" cy="4399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21" name="Oval 20"/>
            <p:cNvSpPr/>
            <p:nvPr/>
          </p:nvSpPr>
          <p:spPr>
            <a:xfrm>
              <a:off x="2228229" y="4716615"/>
              <a:ext cx="474452" cy="4399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22" name="Oval 21"/>
            <p:cNvSpPr/>
            <p:nvPr/>
          </p:nvSpPr>
          <p:spPr>
            <a:xfrm>
              <a:off x="2878064" y="4710219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23" name="Oval 22"/>
            <p:cNvSpPr/>
            <p:nvPr/>
          </p:nvSpPr>
          <p:spPr>
            <a:xfrm>
              <a:off x="3527899" y="4716615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24" name="Oval 23"/>
            <p:cNvSpPr/>
            <p:nvPr/>
          </p:nvSpPr>
          <p:spPr>
            <a:xfrm>
              <a:off x="4177734" y="4700450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25" name="Oval 24"/>
            <p:cNvSpPr/>
            <p:nvPr/>
          </p:nvSpPr>
          <p:spPr>
            <a:xfrm>
              <a:off x="278724" y="5326026"/>
              <a:ext cx="474452" cy="4399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26" name="Oval 25"/>
            <p:cNvSpPr/>
            <p:nvPr/>
          </p:nvSpPr>
          <p:spPr>
            <a:xfrm>
              <a:off x="928559" y="5326026"/>
              <a:ext cx="474452" cy="4399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27" name="Oval 26"/>
            <p:cNvSpPr/>
            <p:nvPr/>
          </p:nvSpPr>
          <p:spPr>
            <a:xfrm>
              <a:off x="1578394" y="5342191"/>
              <a:ext cx="474452" cy="4399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29" name="Oval 28"/>
            <p:cNvSpPr/>
            <p:nvPr/>
          </p:nvSpPr>
          <p:spPr>
            <a:xfrm>
              <a:off x="2878064" y="5335795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30" name="Oval 29"/>
            <p:cNvSpPr/>
            <p:nvPr/>
          </p:nvSpPr>
          <p:spPr>
            <a:xfrm>
              <a:off x="3527899" y="5342191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31" name="Oval 30"/>
            <p:cNvSpPr/>
            <p:nvPr/>
          </p:nvSpPr>
          <p:spPr>
            <a:xfrm>
              <a:off x="4177734" y="5326026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32" name="Oval 31"/>
            <p:cNvSpPr/>
            <p:nvPr/>
          </p:nvSpPr>
          <p:spPr>
            <a:xfrm>
              <a:off x="2228229" y="5326026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33" name="Oval 32"/>
            <p:cNvSpPr/>
            <p:nvPr/>
          </p:nvSpPr>
          <p:spPr>
            <a:xfrm>
              <a:off x="278724" y="5945206"/>
              <a:ext cx="474452" cy="4399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34" name="Oval 33"/>
            <p:cNvSpPr/>
            <p:nvPr/>
          </p:nvSpPr>
          <p:spPr>
            <a:xfrm>
              <a:off x="928559" y="5945206"/>
              <a:ext cx="474452" cy="4399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36" name="Oval 35"/>
            <p:cNvSpPr/>
            <p:nvPr/>
          </p:nvSpPr>
          <p:spPr>
            <a:xfrm>
              <a:off x="2878064" y="5954975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37" name="Oval 36"/>
            <p:cNvSpPr/>
            <p:nvPr/>
          </p:nvSpPr>
          <p:spPr>
            <a:xfrm>
              <a:off x="3527899" y="5961371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38" name="Oval 37"/>
            <p:cNvSpPr/>
            <p:nvPr/>
          </p:nvSpPr>
          <p:spPr>
            <a:xfrm>
              <a:off x="4177734" y="5945206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39" name="Oval 38"/>
            <p:cNvSpPr/>
            <p:nvPr/>
          </p:nvSpPr>
          <p:spPr>
            <a:xfrm>
              <a:off x="2228229" y="5945206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40" name="Oval 39"/>
            <p:cNvSpPr/>
            <p:nvPr/>
          </p:nvSpPr>
          <p:spPr>
            <a:xfrm>
              <a:off x="1578394" y="5945205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7496541" y="1825544"/>
            <a:ext cx="4410931" cy="2571290"/>
            <a:chOff x="3844311" y="1060434"/>
            <a:chExt cx="4410931" cy="2571290"/>
          </a:xfrm>
        </p:grpSpPr>
        <p:sp>
          <p:nvSpPr>
            <p:cNvPr id="48" name="Oval 47"/>
            <p:cNvSpPr/>
            <p:nvPr/>
          </p:nvSpPr>
          <p:spPr>
            <a:xfrm>
              <a:off x="3844311" y="1060434"/>
              <a:ext cx="474452" cy="43994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49" name="Oval 48"/>
            <p:cNvSpPr/>
            <p:nvPr/>
          </p:nvSpPr>
          <p:spPr>
            <a:xfrm>
              <a:off x="3856204" y="1750756"/>
              <a:ext cx="474452" cy="43994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50" name="Oval 49"/>
            <p:cNvSpPr/>
            <p:nvPr/>
          </p:nvSpPr>
          <p:spPr>
            <a:xfrm>
              <a:off x="4511203" y="1060434"/>
              <a:ext cx="474452" cy="4399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51" name="Oval 50"/>
            <p:cNvSpPr/>
            <p:nvPr/>
          </p:nvSpPr>
          <p:spPr>
            <a:xfrm>
              <a:off x="6477765" y="1070204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52" name="Oval 51"/>
            <p:cNvSpPr/>
            <p:nvPr/>
          </p:nvSpPr>
          <p:spPr>
            <a:xfrm>
              <a:off x="7127600" y="1076600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53" name="Oval 52"/>
            <p:cNvSpPr/>
            <p:nvPr/>
          </p:nvSpPr>
          <p:spPr>
            <a:xfrm>
              <a:off x="7777435" y="1060435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54" name="Oval 53"/>
            <p:cNvSpPr/>
            <p:nvPr/>
          </p:nvSpPr>
          <p:spPr>
            <a:xfrm>
              <a:off x="5827930" y="1060435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55" name="Oval 54"/>
            <p:cNvSpPr/>
            <p:nvPr/>
          </p:nvSpPr>
          <p:spPr>
            <a:xfrm>
              <a:off x="5178095" y="1060434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56" name="Oval 55"/>
            <p:cNvSpPr/>
            <p:nvPr/>
          </p:nvSpPr>
          <p:spPr>
            <a:xfrm>
              <a:off x="4531615" y="1736985"/>
              <a:ext cx="474452" cy="4399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57" name="Oval 56"/>
            <p:cNvSpPr/>
            <p:nvPr/>
          </p:nvSpPr>
          <p:spPr>
            <a:xfrm>
              <a:off x="5181450" y="1753150"/>
              <a:ext cx="474452" cy="4399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58" name="Oval 57"/>
            <p:cNvSpPr/>
            <p:nvPr/>
          </p:nvSpPr>
          <p:spPr>
            <a:xfrm>
              <a:off x="6481120" y="1746754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59" name="Oval 58"/>
            <p:cNvSpPr/>
            <p:nvPr/>
          </p:nvSpPr>
          <p:spPr>
            <a:xfrm>
              <a:off x="7130955" y="1753150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60" name="Oval 59"/>
            <p:cNvSpPr/>
            <p:nvPr/>
          </p:nvSpPr>
          <p:spPr>
            <a:xfrm>
              <a:off x="7780790" y="1736985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61" name="Oval 60"/>
            <p:cNvSpPr/>
            <p:nvPr/>
          </p:nvSpPr>
          <p:spPr>
            <a:xfrm>
              <a:off x="5831285" y="1736985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62" name="Oval 61"/>
            <p:cNvSpPr/>
            <p:nvPr/>
          </p:nvSpPr>
          <p:spPr>
            <a:xfrm>
              <a:off x="3856204" y="2454612"/>
              <a:ext cx="474452" cy="43994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63" name="Oval 62"/>
            <p:cNvSpPr/>
            <p:nvPr/>
          </p:nvSpPr>
          <p:spPr>
            <a:xfrm>
              <a:off x="4511595" y="2464381"/>
              <a:ext cx="474452" cy="4399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64" name="Oval 63"/>
            <p:cNvSpPr/>
            <p:nvPr/>
          </p:nvSpPr>
          <p:spPr>
            <a:xfrm>
              <a:off x="5161430" y="2480546"/>
              <a:ext cx="474452" cy="4399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65" name="Oval 64"/>
            <p:cNvSpPr/>
            <p:nvPr/>
          </p:nvSpPr>
          <p:spPr>
            <a:xfrm>
              <a:off x="5811265" y="2480546"/>
              <a:ext cx="474452" cy="4399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66" name="Oval 65"/>
            <p:cNvSpPr/>
            <p:nvPr/>
          </p:nvSpPr>
          <p:spPr>
            <a:xfrm>
              <a:off x="6461100" y="2474150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67" name="Oval 66"/>
            <p:cNvSpPr/>
            <p:nvPr/>
          </p:nvSpPr>
          <p:spPr>
            <a:xfrm>
              <a:off x="7110935" y="2480546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68" name="Oval 67"/>
            <p:cNvSpPr/>
            <p:nvPr/>
          </p:nvSpPr>
          <p:spPr>
            <a:xfrm>
              <a:off x="7760770" y="2464381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70" name="Oval 69"/>
            <p:cNvSpPr/>
            <p:nvPr/>
          </p:nvSpPr>
          <p:spPr>
            <a:xfrm>
              <a:off x="3844311" y="3156794"/>
              <a:ext cx="474452" cy="43994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71" name="Oval 70"/>
            <p:cNvSpPr/>
            <p:nvPr/>
          </p:nvSpPr>
          <p:spPr>
            <a:xfrm>
              <a:off x="4511595" y="3175612"/>
              <a:ext cx="474452" cy="4399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72" name="Oval 71"/>
            <p:cNvSpPr/>
            <p:nvPr/>
          </p:nvSpPr>
          <p:spPr>
            <a:xfrm>
              <a:off x="5161430" y="3175612"/>
              <a:ext cx="474452" cy="4399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73" name="Oval 72"/>
            <p:cNvSpPr/>
            <p:nvPr/>
          </p:nvSpPr>
          <p:spPr>
            <a:xfrm>
              <a:off x="5811265" y="3191777"/>
              <a:ext cx="474452" cy="4399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74" name="Oval 73"/>
            <p:cNvSpPr/>
            <p:nvPr/>
          </p:nvSpPr>
          <p:spPr>
            <a:xfrm>
              <a:off x="6461100" y="3191777"/>
              <a:ext cx="474452" cy="4399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75" name="Oval 74"/>
            <p:cNvSpPr/>
            <p:nvPr/>
          </p:nvSpPr>
          <p:spPr>
            <a:xfrm>
              <a:off x="7110935" y="3185381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76" name="Oval 75"/>
            <p:cNvSpPr/>
            <p:nvPr/>
          </p:nvSpPr>
          <p:spPr>
            <a:xfrm>
              <a:off x="7760770" y="3191777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7476466" y="4884813"/>
            <a:ext cx="4403873" cy="1707209"/>
            <a:chOff x="3780747" y="1915329"/>
            <a:chExt cx="4403873" cy="1707209"/>
          </a:xfrm>
        </p:grpSpPr>
        <p:sp>
          <p:nvSpPr>
            <p:cNvPr id="78" name="Oval 77"/>
            <p:cNvSpPr/>
            <p:nvPr/>
          </p:nvSpPr>
          <p:spPr>
            <a:xfrm>
              <a:off x="4434546" y="1934458"/>
              <a:ext cx="474452" cy="43994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79" name="Oval 78"/>
            <p:cNvSpPr/>
            <p:nvPr/>
          </p:nvSpPr>
          <p:spPr>
            <a:xfrm>
              <a:off x="3780747" y="1934458"/>
              <a:ext cx="474452" cy="43994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80" name="Oval 79"/>
            <p:cNvSpPr/>
            <p:nvPr/>
          </p:nvSpPr>
          <p:spPr>
            <a:xfrm>
              <a:off x="4434546" y="2542937"/>
              <a:ext cx="474452" cy="43994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81" name="Oval 80"/>
            <p:cNvSpPr/>
            <p:nvPr/>
          </p:nvSpPr>
          <p:spPr>
            <a:xfrm>
              <a:off x="3780747" y="2542937"/>
              <a:ext cx="474452" cy="43994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82" name="Oval 81"/>
            <p:cNvSpPr/>
            <p:nvPr/>
          </p:nvSpPr>
          <p:spPr>
            <a:xfrm>
              <a:off x="4437095" y="3177269"/>
              <a:ext cx="474452" cy="43994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83" name="Oval 82"/>
            <p:cNvSpPr/>
            <p:nvPr/>
          </p:nvSpPr>
          <p:spPr>
            <a:xfrm>
              <a:off x="3783296" y="3177269"/>
              <a:ext cx="474452" cy="43994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86" name="Oval 85"/>
            <p:cNvSpPr/>
            <p:nvPr/>
          </p:nvSpPr>
          <p:spPr>
            <a:xfrm>
              <a:off x="5093771" y="1915329"/>
              <a:ext cx="474452" cy="4399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87" name="Oval 86"/>
            <p:cNvSpPr/>
            <p:nvPr/>
          </p:nvSpPr>
          <p:spPr>
            <a:xfrm>
              <a:off x="7060333" y="1925099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88" name="Oval 87"/>
            <p:cNvSpPr/>
            <p:nvPr/>
          </p:nvSpPr>
          <p:spPr>
            <a:xfrm>
              <a:off x="7710168" y="1931495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89" name="Oval 88"/>
            <p:cNvSpPr/>
            <p:nvPr/>
          </p:nvSpPr>
          <p:spPr>
            <a:xfrm>
              <a:off x="6410498" y="1915330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90" name="Oval 89"/>
            <p:cNvSpPr/>
            <p:nvPr/>
          </p:nvSpPr>
          <p:spPr>
            <a:xfrm>
              <a:off x="5760663" y="1915329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91" name="Oval 90"/>
            <p:cNvSpPr/>
            <p:nvPr/>
          </p:nvSpPr>
          <p:spPr>
            <a:xfrm>
              <a:off x="5110828" y="2537938"/>
              <a:ext cx="474452" cy="4399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92" name="Oval 91"/>
            <p:cNvSpPr/>
            <p:nvPr/>
          </p:nvSpPr>
          <p:spPr>
            <a:xfrm>
              <a:off x="5760663" y="2554103"/>
              <a:ext cx="474452" cy="4399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93" name="Oval 92"/>
            <p:cNvSpPr/>
            <p:nvPr/>
          </p:nvSpPr>
          <p:spPr>
            <a:xfrm>
              <a:off x="7060333" y="2547707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94" name="Oval 93"/>
            <p:cNvSpPr/>
            <p:nvPr/>
          </p:nvSpPr>
          <p:spPr>
            <a:xfrm>
              <a:off x="7710168" y="2554103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95" name="Oval 94"/>
            <p:cNvSpPr/>
            <p:nvPr/>
          </p:nvSpPr>
          <p:spPr>
            <a:xfrm>
              <a:off x="6410498" y="2537938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96" name="Oval 95"/>
            <p:cNvSpPr/>
            <p:nvPr/>
          </p:nvSpPr>
          <p:spPr>
            <a:xfrm>
              <a:off x="5090894" y="3166426"/>
              <a:ext cx="474452" cy="4399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97" name="Oval 96"/>
            <p:cNvSpPr/>
            <p:nvPr/>
          </p:nvSpPr>
          <p:spPr>
            <a:xfrm>
              <a:off x="5740729" y="3182591"/>
              <a:ext cx="474452" cy="4399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98" name="Oval 97"/>
            <p:cNvSpPr/>
            <p:nvPr/>
          </p:nvSpPr>
          <p:spPr>
            <a:xfrm>
              <a:off x="6390564" y="3182591"/>
              <a:ext cx="474452" cy="4399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99" name="Oval 98"/>
            <p:cNvSpPr/>
            <p:nvPr/>
          </p:nvSpPr>
          <p:spPr>
            <a:xfrm>
              <a:off x="7040399" y="3176195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100" name="Oval 99"/>
            <p:cNvSpPr/>
            <p:nvPr/>
          </p:nvSpPr>
          <p:spPr>
            <a:xfrm>
              <a:off x="7690234" y="3182591"/>
              <a:ext cx="474452" cy="439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45263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1248" y="211015"/>
            <a:ext cx="11362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Dėžėje yra 4 raudoni, 5 mėlyni ir 2 žali rutuliai. Renkame 7 rutulius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622259" y="1616312"/>
                <a:ext cx="11362592" cy="180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raudoni: </a:t>
                </a:r>
                <a14:m>
                  <m:oMath xmlns:m="http://schemas.openxmlformats.org/officeDocument/2006/math">
                    <m:r>
                      <a:rPr lang="lt-LT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1+</m:t>
                    </m:r>
                    <m:r>
                      <a:rPr lang="lt-LT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lt-LT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lt-LT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lt-LT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mėlyni: </a:t>
                </a:r>
                <a14:m>
                  <m:oMath xmlns:m="http://schemas.openxmlformats.org/officeDocument/2006/math">
                    <m:r>
                      <a:rPr lang="lt-LT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1+</m:t>
                    </m:r>
                    <m:r>
                      <a:rPr lang="lt-LT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lt-LT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lt-LT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lt-LT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lt-LT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lt-LT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žali: </a:t>
                </a:r>
                <a14:m>
                  <m:oMath xmlns:m="http://schemas.openxmlformats.org/officeDocument/2006/math">
                    <m:r>
                      <a:rPr lang="lt-LT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1+</m:t>
                    </m:r>
                    <m:r>
                      <a:rPr lang="lt-LT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lt-LT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lt-LT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59" y="1616312"/>
                <a:ext cx="11362592" cy="1801775"/>
              </a:xfrm>
              <a:prstGeom prst="rect">
                <a:avLst/>
              </a:prstGeom>
              <a:blipFill rotWithShape="0">
                <a:blip r:embed="rId2"/>
                <a:stretch>
                  <a:fillRect l="-1609" t="-5068" b="-9459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TextBox 107"/>
          <p:cNvSpPr txBox="1"/>
          <p:nvPr/>
        </p:nvSpPr>
        <p:spPr>
          <a:xfrm>
            <a:off x="311248" y="3623055"/>
            <a:ext cx="2880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Sudauginame: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311248" y="4354570"/>
                <a:ext cx="11362592" cy="2319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lt-LT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d>
                        <m:d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p>
                          </m:sSup>
                        </m:e>
                      </m:d>
                      <m:r>
                        <a:rPr lang="lt-LT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d>
                        <m:d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=1+3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+9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+12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+14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p>
                      <m:r>
                        <a:rPr lang="lt-LT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14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lt-LT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+12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+9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11</m:t>
                          </m:r>
                        </m:sup>
                      </m:sSup>
                    </m:oMath>
                  </m:oMathPara>
                </a14:m>
                <a:endParaRPr lang="lt-LT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48" y="4354570"/>
                <a:ext cx="11362592" cy="231941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10150007" y="5301321"/>
            <a:ext cx="1137479" cy="948046"/>
          </a:xfrm>
          <a:prstGeom prst="ellipse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0696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/>
      <p:bldP spid="109" grpId="0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1248" y="211015"/>
            <a:ext cx="113625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Dėžėje yra 4 raudoni, 5 mėlyni ir 2 žali rutuliai. Renkame 7 rutulius taip, kad tarp jų būtų bent 1 raudonas ir bent 2 mėlyni rutuliai</a:t>
            </a:r>
          </a:p>
          <a:p>
            <a:endParaRPr lang="lt-LT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311248" y="2065040"/>
                <a:ext cx="11362592" cy="180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raudoni: </a:t>
                </a:r>
                <a14:m>
                  <m:oMath xmlns:m="http://schemas.openxmlformats.org/officeDocument/2006/math">
                    <m:r>
                      <a:rPr lang="lt-LT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lt-LT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lt-LT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lt-LT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mėlyni: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lt-LT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lt-LT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lt-LT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lt-LT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žali: </a:t>
                </a:r>
                <a14:m>
                  <m:oMath xmlns:m="http://schemas.openxmlformats.org/officeDocument/2006/math">
                    <m:r>
                      <a:rPr lang="lt-LT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1+</m:t>
                    </m:r>
                    <m:r>
                      <a:rPr lang="lt-LT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lt-LT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lt-LT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48" y="2065040"/>
                <a:ext cx="11362592" cy="1801775"/>
              </a:xfrm>
              <a:prstGeom prst="rect">
                <a:avLst/>
              </a:prstGeom>
              <a:blipFill rotWithShape="0">
                <a:blip r:embed="rId2"/>
                <a:stretch>
                  <a:fillRect l="-1609" t="-5424" b="-983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TextBox 107"/>
          <p:cNvSpPr txBox="1"/>
          <p:nvPr/>
        </p:nvSpPr>
        <p:spPr>
          <a:xfrm>
            <a:off x="311248" y="4124110"/>
            <a:ext cx="2880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Sudauginame: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171114" y="4835262"/>
                <a:ext cx="11642859" cy="1767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lt-LT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d>
                        <m:d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p>
                          </m:sSup>
                        </m:e>
                      </m:d>
                      <m:r>
                        <a:rPr lang="lt-LT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d>
                        <m:d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lt-LT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lt-LT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p>
                      <m:r>
                        <a:rPr lang="lt-LT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+9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lt-LT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+1</m:t>
                      </m:r>
                      <m:r>
                        <a:rPr lang="lt-LT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+9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11</m:t>
                          </m:r>
                        </m:sup>
                      </m:sSup>
                    </m:oMath>
                  </m:oMathPara>
                </a14:m>
                <a:endParaRPr lang="lt-LT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14" y="4835262"/>
                <a:ext cx="11642859" cy="176702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5791822" y="5341837"/>
            <a:ext cx="1313066" cy="840901"/>
          </a:xfrm>
          <a:prstGeom prst="ellipse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7657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/>
      <p:bldP spid="109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33257" y="694706"/>
                <a:ext cx="22098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lt-LT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257" y="694706"/>
                <a:ext cx="220983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43574" y="5975658"/>
                <a:ext cx="1052799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 smtClean="0"/>
                  <a:t> </a:t>
                </a:r>
                <a:endParaRPr lang="lt-LT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574" y="5975658"/>
                <a:ext cx="1052799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900" y="1524000"/>
            <a:ext cx="76962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79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502" y="867077"/>
            <a:ext cx="113625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Dėžėje yra 3 raudoni, 9 oranžiniai, 8 žali ir 2 balti rutuliai. Keliais būdais galima išsirinkti 12 rutulių taip, kad</a:t>
            </a: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tarp jų būtų</a:t>
            </a:r>
          </a:p>
          <a:p>
            <a:endParaRPr lang="lt-LT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bent 1 raudonas;</a:t>
            </a:r>
          </a:p>
          <a:p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lyginis žalių rutulių skaičius;</a:t>
            </a:r>
          </a:p>
          <a:p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nelyginis oranžinių rutulių skaičius?</a:t>
            </a:r>
          </a:p>
          <a:p>
            <a:endParaRPr lang="lt-LT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81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9989" y="309516"/>
            <a:ext cx="113625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bent 1 raudonas iš 3</a:t>
            </a:r>
          </a:p>
          <a:p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lyginis žalių rutulių skaičius iš 8;</a:t>
            </a:r>
          </a:p>
          <a:p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nelyginis oranžinių rutulių skaičius iš 9</a:t>
            </a:r>
          </a:p>
          <a:p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balti</a:t>
            </a:r>
          </a:p>
          <a:p>
            <a:endParaRPr lang="lt-LT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78810" y="3015734"/>
                <a:ext cx="8344144" cy="12066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lt-LT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d>
                        <m:d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lt-LT" sz="3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lt-LT" sz="3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lt-LT" sz="3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sup>
                          </m:sSup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sup>
                          </m:sSup>
                        </m:e>
                      </m:d>
                      <m:r>
                        <a:rPr lang="lt-LT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</m:oMath>
                  </m:oMathPara>
                </a14:m>
                <a:endParaRPr lang="lt-LT" sz="3600" b="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lt-LT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sup>
                          </m:sSup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</m:sup>
                          </m:sSup>
                        </m:e>
                      </m:d>
                      <m:r>
                        <a:rPr lang="lt-LT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d>
                        <m:d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lt-LT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lt-LT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lt-LT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lt-LT" sz="3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810" y="3015734"/>
                <a:ext cx="8344144" cy="120667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422585" y="4907725"/>
                <a:ext cx="380835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=…+23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lt-LT" sz="3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585" y="4907725"/>
                <a:ext cx="3808350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2758020" y="4606010"/>
            <a:ext cx="1501746" cy="1272046"/>
          </a:xfrm>
          <a:prstGeom prst="ellipse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3846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05" y="2232353"/>
            <a:ext cx="4895850" cy="3514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1434" y="327804"/>
            <a:ext cx="858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Savarankiškam darbui</a:t>
            </a:r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lt-LT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Fibonačio</a:t>
            </a:r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skaičiai</a:t>
            </a:r>
            <a:endParaRPr lang="lt-L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065034" y="1621766"/>
                <a:ext cx="4658264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lt-LT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lt-LT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ir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lt-LT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lt-LT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arba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lt-LT" sz="36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lt-LT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lt-LT" sz="36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Raskite generuojančiąją funkciją (arba seką)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034" y="1621766"/>
                <a:ext cx="4658264" cy="4524315"/>
              </a:xfrm>
              <a:prstGeom prst="rect">
                <a:avLst/>
              </a:prstGeom>
              <a:blipFill rotWithShape="0">
                <a:blip r:embed="rId3"/>
                <a:stretch>
                  <a:fillRect l="-4058" t="-2156" r="-4319" b="-4043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6721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33257" y="694706"/>
                <a:ext cx="22098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lt-LT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257" y="694706"/>
                <a:ext cx="220983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43574" y="5975658"/>
                <a:ext cx="10527990" cy="700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2!</m:t>
                        </m:r>
                      </m:den>
                    </m:f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 smtClean="0"/>
                  <a:t> </a:t>
                </a:r>
                <a:endParaRPr lang="lt-LT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574" y="5975658"/>
                <a:ext cx="10527990" cy="7007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900" y="1524000"/>
            <a:ext cx="76962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98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33257" y="694706"/>
                <a:ext cx="22098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lt-LT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257" y="694706"/>
                <a:ext cx="220983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43574" y="5975658"/>
                <a:ext cx="10527990" cy="700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2!</m:t>
                        </m:r>
                      </m:den>
                    </m:f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5!</m:t>
                        </m:r>
                      </m:den>
                    </m:f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800" dirty="0" smtClean="0"/>
                  <a:t> </a:t>
                </a:r>
                <a:endParaRPr lang="lt-LT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574" y="5975658"/>
                <a:ext cx="10527990" cy="7007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900" y="1524000"/>
            <a:ext cx="76962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22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33257" y="694706"/>
                <a:ext cx="22098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lt-LT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257" y="694706"/>
                <a:ext cx="220983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43574" y="5975658"/>
                <a:ext cx="10527990" cy="700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2!</m:t>
                        </m:r>
                      </m:den>
                    </m:f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5!</m:t>
                        </m:r>
                      </m:den>
                    </m:f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7!</m:t>
                        </m:r>
                      </m:den>
                    </m:f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sz="2800" dirty="0" smtClean="0"/>
                  <a:t> </a:t>
                </a:r>
                <a:endParaRPr lang="lt-LT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574" y="5975658"/>
                <a:ext cx="10527990" cy="7007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900" y="1524000"/>
            <a:ext cx="76962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26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33257" y="694706"/>
                <a:ext cx="22098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lt-LT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257" y="694706"/>
                <a:ext cx="220983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43574" y="5975658"/>
                <a:ext cx="10527990" cy="700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2!</m:t>
                        </m:r>
                      </m:den>
                    </m:f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5!</m:t>
                        </m:r>
                      </m:den>
                    </m:f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7!</m:t>
                        </m:r>
                      </m:den>
                    </m:f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9!</m:t>
                        </m:r>
                      </m:den>
                    </m:f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sz="2800" dirty="0" smtClean="0"/>
                  <a:t> </a:t>
                </a:r>
                <a:endParaRPr lang="lt-LT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574" y="5975658"/>
                <a:ext cx="10527990" cy="7007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900" y="1524000"/>
            <a:ext cx="76962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21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3079" y="948906"/>
                <a:ext cx="11386868" cy="4373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Tarkime, kad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lt-LT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lt-LT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lt-LT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…</m:t>
                        </m:r>
                      </m:e>
                    </m:d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yra skaičių seka. Sudarome laipsninę eilutę</a:t>
                </a:r>
              </a:p>
              <a:p>
                <a:endParaRPr lang="lt-LT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sz="3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+…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</m:e>
                      </m:nary>
                    </m:oMath>
                  </m:oMathPara>
                </a14:m>
                <a:endParaRPr lang="lt-LT" sz="36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kurią vadiname sekos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lt-LT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lt-LT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lt-LT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36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generuojančiąja funkcija</a:t>
                </a:r>
                <a:endParaRPr lang="lt-LT" sz="36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79" y="948906"/>
                <a:ext cx="11386868" cy="4373313"/>
              </a:xfrm>
              <a:prstGeom prst="rect">
                <a:avLst/>
              </a:prstGeom>
              <a:blipFill rotWithShape="0">
                <a:blip r:embed="rId2"/>
                <a:stretch>
                  <a:fillRect l="-1606" t="-2371" r="-1927" b="-4324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149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7585" y="1449238"/>
                <a:ext cx="11386868" cy="3267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Kai skaičių seka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lt-LT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lt-LT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lt-LT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lt-LT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…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lt-LT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lt-LT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yra baigtinė, laikysime, kad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lt-LT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kai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t. y.</a:t>
                </a:r>
                <a:endParaRPr lang="lt-LT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lt-LT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lt-LT" sz="3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lt-LT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+…</m:t>
                      </m:r>
                      <m:sSub>
                        <m:sSub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lt-LT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</m:e>
                      </m:nary>
                    </m:oMath>
                  </m:oMathPara>
                </a14:m>
                <a:endParaRPr lang="lt-LT" sz="36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85" y="1449238"/>
                <a:ext cx="11386868" cy="3267113"/>
              </a:xfrm>
              <a:prstGeom prst="rect">
                <a:avLst/>
              </a:prstGeom>
              <a:blipFill rotWithShape="0">
                <a:blip r:embed="rId2"/>
                <a:stretch>
                  <a:fillRect l="-1660" t="-317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213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407</Words>
  <Application>Microsoft Office PowerPoint</Application>
  <PresentationFormat>Widescreen</PresentationFormat>
  <Paragraphs>197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Times New Roman</vt:lpstr>
      <vt:lpstr>Office Theme</vt:lpstr>
      <vt:lpstr>Generuojančiosios funkcijos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VGTU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Generuojančiosios funkcijos</dc:title>
  <dc:creator>Olga Suboč</dc:creator>
  <cp:lastModifiedBy>Olga Suboč</cp:lastModifiedBy>
  <cp:revision>27</cp:revision>
  <dcterms:created xsi:type="dcterms:W3CDTF">2016-11-15T09:44:32Z</dcterms:created>
  <dcterms:modified xsi:type="dcterms:W3CDTF">2018-11-30T13:26:50Z</dcterms:modified>
</cp:coreProperties>
</file>