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91" r:id="rId5"/>
    <p:sldId id="290" r:id="rId6"/>
    <p:sldId id="292" r:id="rId7"/>
    <p:sldId id="264" r:id="rId8"/>
    <p:sldId id="263" r:id="rId9"/>
    <p:sldId id="265" r:id="rId10"/>
    <p:sldId id="266" r:id="rId11"/>
    <p:sldId id="268" r:id="rId12"/>
    <p:sldId id="257" r:id="rId13"/>
    <p:sldId id="259" r:id="rId14"/>
    <p:sldId id="260" r:id="rId15"/>
    <p:sldId id="261" r:id="rId16"/>
    <p:sldId id="262" r:id="rId17"/>
    <p:sldId id="269" r:id="rId18"/>
    <p:sldId id="295" r:id="rId19"/>
    <p:sldId id="296" r:id="rId20"/>
    <p:sldId id="297" r:id="rId21"/>
    <p:sldId id="294" r:id="rId22"/>
    <p:sldId id="293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277" r:id="rId31"/>
    <p:sldId id="278" r:id="rId32"/>
    <p:sldId id="279" r:id="rId33"/>
    <p:sldId id="280" r:id="rId34"/>
    <p:sldId id="281" r:id="rId35"/>
    <p:sldId id="282" r:id="rId36"/>
    <p:sldId id="283" r:id="rId37"/>
    <p:sldId id="284" r:id="rId38"/>
    <p:sldId id="285" r:id="rId39"/>
    <p:sldId id="286" r:id="rId40"/>
    <p:sldId id="287" r:id="rId41"/>
    <p:sldId id="288" r:id="rId42"/>
    <p:sldId id="28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26" autoAdjust="0"/>
    <p:restoredTop sz="94660"/>
  </p:normalViewPr>
  <p:slideViewPr>
    <p:cSldViewPr>
      <p:cViewPr varScale="1">
        <p:scale>
          <a:sx n="109" d="100"/>
          <a:sy n="109" d="100"/>
        </p:scale>
        <p:origin x="14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87CD7-9324-4C4C-8AB8-93841D99F626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16348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D8223B-6392-4A90-B29C-1FBE82E9D91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2514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586B1B-20EC-4837-8473-E25A9252BA5C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8589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641E29-BE90-46FC-826F-E84D119E961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0268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4BC6A5-EEA6-4B5A-AEA4-209AE1727777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7337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CC5B7-9823-4BCA-AF9C-9FC47E900B55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4329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A96E9-47D0-4ABE-82A0-DE063EB0110A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670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6CE857-2ED3-4434-BD18-8128A98FA40F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231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B9BE8-1DAB-4C6B-A940-FE5E7E556BE4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10906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FEB2C-68B1-41D3-84E4-41CB52AC304A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425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EC86A-9FF7-4E61-AC1D-BAB4A5FAB1F2}" type="slidenum">
              <a:rPr lang="lt-LT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46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Click to edit Master text styles</a:t>
            </a:r>
          </a:p>
          <a:p>
            <a:pPr lvl="1"/>
            <a:r>
              <a:rPr lang="lt-LT" smtClean="0"/>
              <a:t>Second level</a:t>
            </a:r>
          </a:p>
          <a:p>
            <a:pPr lvl="2"/>
            <a:r>
              <a:rPr lang="lt-LT" smtClean="0"/>
              <a:t>Third level</a:t>
            </a:r>
          </a:p>
          <a:p>
            <a:pPr lvl="3"/>
            <a:r>
              <a:rPr lang="lt-LT" smtClean="0"/>
              <a:t>Fourth level</a:t>
            </a:r>
          </a:p>
          <a:p>
            <a:pPr lvl="4"/>
            <a:r>
              <a:rPr lang="lt-LT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t-L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t-L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4AB42D-F017-480E-B3E3-54E73B8A33F7}" type="slidenum">
              <a:rPr lang="lt-LT"/>
              <a:pPr/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4.png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1988840"/>
            <a:ext cx="7772400" cy="1470025"/>
          </a:xfrm>
        </p:spPr>
        <p:txBody>
          <a:bodyPr/>
          <a:lstStyle/>
          <a:p>
            <a:r>
              <a:rPr lang="lt-LT" dirty="0"/>
              <a:t>Normaliosios </a:t>
            </a:r>
            <a:r>
              <a:rPr lang="lt-LT" dirty="0" smtClean="0"/>
              <a:t>formos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Karno</a:t>
            </a:r>
            <a:r>
              <a:rPr lang="en-US" dirty="0" smtClean="0"/>
              <a:t> </a:t>
            </a:r>
            <a:r>
              <a:rPr lang="en-US" dirty="0" err="1" smtClean="0"/>
              <a:t>kortos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3428" name="Text Box 4"/>
              <p:cNvSpPr txBox="1">
                <a:spLocks noChangeArrowheads="1"/>
              </p:cNvSpPr>
              <p:nvPr/>
            </p:nvSpPr>
            <p:spPr bwMode="auto">
              <a:xfrm>
                <a:off x="179388" y="188913"/>
                <a:ext cx="896461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acc>
                          <m:accPr>
                            <m:chr m:val="̅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&amp;(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)&amp; (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 smtClean="0"/>
                  <a:t>)</a:t>
                </a:r>
                <a:r>
                  <a:rPr lang="en-US" dirty="0" smtClean="0">
                    <a:sym typeface="Symbol" panose="05050102010706020507" pitchFamily="18" charset="2"/>
                  </a:rPr>
                  <a:t>. </a:t>
                </a:r>
                <a:r>
                  <a:rPr lang="lt-LT" dirty="0">
                    <a:sym typeface="Symbol" panose="05050102010706020507" pitchFamily="18" charset="2"/>
                  </a:rPr>
                  <a:t>Sudaryti jos lentelę.</a:t>
                </a:r>
              </a:p>
            </p:txBody>
          </p:sp>
        </mc:Choice>
        <mc:Fallback xmlns="">
          <p:sp>
            <p:nvSpPr>
              <p:cNvPr id="103428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188913"/>
                <a:ext cx="896461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36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8496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Galime pastebėti, kad tai yra konjunkcinė forma, tai reiškia, kad lentelėje bus trys nuliai.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430" name="Text Box 6"/>
              <p:cNvSpPr txBox="1">
                <a:spLocks noChangeArrowheads="1"/>
              </p:cNvSpPr>
              <p:nvPr/>
            </p:nvSpPr>
            <p:spPr bwMode="auto">
              <a:xfrm>
                <a:off x="250825" y="2276475"/>
                <a:ext cx="84963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/>
                  <a:t>Kadangi nėra tik vienos kintamųjų kombinacijos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∨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lt-LT" dirty="0" smtClean="0"/>
                  <a:t>,  </a:t>
                </a:r>
                <a:r>
                  <a:rPr lang="lt-LT" dirty="0"/>
                  <a:t>o neiginiai </a:t>
                </a:r>
                <a:r>
                  <a:rPr lang="lt-LT" dirty="0" err="1"/>
                  <a:t>konjunkcinėje</a:t>
                </a:r>
                <a:r>
                  <a:rPr lang="lt-LT" dirty="0"/>
                  <a:t> formoje rašomi, kai kintamieji lygūs 1,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dirty="0" smtClean="0"/>
                  <a:t>t</a:t>
                </a:r>
                <a:r>
                  <a:rPr lang="lt-LT" dirty="0" smtClean="0"/>
                  <a:t>ai </a:t>
                </a:r>
                <a:r>
                  <a:rPr lang="lt-LT" dirty="0"/>
                  <a:t>reiškia, kad vienetas gaunamas tik su interpretacija (0,0).</a:t>
                </a:r>
              </a:p>
            </p:txBody>
          </p:sp>
        </mc:Choice>
        <mc:Fallback xmlns="">
          <p:sp>
            <p:nvSpPr>
              <p:cNvPr id="103430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50825" y="2276475"/>
                <a:ext cx="8496300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1076" t="-3509" b="-87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3458" name="Group 34"/>
              <p:cNvGraphicFramePr>
                <a:graphicFrameLocks noGrp="1"/>
              </p:cNvGraphicFramePr>
              <p:nvPr/>
            </p:nvGraphicFramePr>
            <p:xfrm>
              <a:off x="468313" y="4149725"/>
              <a:ext cx="3095625" cy="2286000"/>
            </p:xfrm>
            <a:graphic>
              <a:graphicData uri="http://schemas.openxmlformats.org/drawingml/2006/table">
                <a:tbl>
                  <a:tblPr/>
                  <a:tblGrid>
                    <a:gridCol w="5746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7626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4468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44608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 smtClean="0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d>
                                  <m:dPr>
                                    <m:ctrlP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r>
                                      <a:rPr lang="en-US" sz="24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kumimoji="0" lang="lt-LT" sz="24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sym typeface="Symbol" panose="05050102010706020507" pitchFamily="18" charset="2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4767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445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4767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4608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3458" name="Group 34"/>
              <p:cNvGraphicFramePr>
                <a:graphicFrameLocks noGrp="1"/>
              </p:cNvGraphicFramePr>
              <p:nvPr/>
            </p:nvGraphicFramePr>
            <p:xfrm>
              <a:off x="468313" y="4149725"/>
              <a:ext cx="3095625" cy="2286000"/>
            </p:xfrm>
            <a:graphic>
              <a:graphicData uri="http://schemas.openxmlformats.org/drawingml/2006/table">
                <a:tbl>
                  <a:tblPr/>
                  <a:tblGrid>
                    <a:gridCol w="574675"/>
                    <a:gridCol w="576262"/>
                    <a:gridCol w="1944688"/>
                  </a:tblGrid>
                  <a:tr h="457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4"/>
                          <a:stretch>
                            <a:fillRect l="-60000" t="-9333" r="-1875" b="-432000"/>
                          </a:stretch>
                        </a:blipFill>
                      </a:tcPr>
                    </a:tc>
                  </a:tr>
                  <a:tr h="457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57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57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45720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4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3459" name="Text Box 35"/>
              <p:cNvSpPr txBox="1">
                <a:spLocks noChangeArrowheads="1"/>
              </p:cNvSpPr>
              <p:nvPr/>
            </p:nvSpPr>
            <p:spPr bwMode="auto">
              <a:xfrm>
                <a:off x="4787900" y="4508500"/>
                <a:ext cx="41052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Sudarome lentelę ir matome, kad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𝐹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endParaRPr lang="en-US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3459" name="Text 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7900" y="4508500"/>
                <a:ext cx="4105275" cy="830997"/>
              </a:xfrm>
              <a:prstGeom prst="rect">
                <a:avLst/>
              </a:prstGeom>
              <a:blipFill rotWithShape="0">
                <a:blip r:embed="rId5"/>
                <a:stretch>
                  <a:fillRect l="-2226" t="-5882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/>
      <p:bldP spid="103430" grpId="0"/>
      <p:bldP spid="10345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560" y="1988840"/>
            <a:ext cx="7772400" cy="1470025"/>
          </a:xfrm>
        </p:spPr>
        <p:txBody>
          <a:bodyPr/>
          <a:lstStyle/>
          <a:p>
            <a:r>
              <a:rPr lang="en-US" dirty="0" err="1" smtClean="0"/>
              <a:t>Kaip</a:t>
            </a:r>
            <a:r>
              <a:rPr lang="en-US" dirty="0" smtClean="0"/>
              <a:t> tai </a:t>
            </a:r>
            <a:r>
              <a:rPr lang="en-US" dirty="0" err="1" smtClean="0"/>
              <a:t>veikia</a:t>
            </a:r>
            <a:r>
              <a:rPr lang="en-US" dirty="0" smtClean="0"/>
              <a:t>?</a:t>
            </a:r>
            <a:endParaRPr lang="lt-LT" dirty="0"/>
          </a:p>
        </p:txBody>
      </p:sp>
      <p:sp>
        <p:nvSpPr>
          <p:cNvPr id="2" name="TextBox 1"/>
          <p:cNvSpPr txBox="1"/>
          <p:nvPr/>
        </p:nvSpPr>
        <p:spPr>
          <a:xfrm>
            <a:off x="8676456" y="623731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 action="ppaction://hlinksldjump"/>
              </a:rPr>
              <a:t>&gt;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1102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4212" name="Text Box 4"/>
              <p:cNvSpPr txBox="1">
                <a:spLocks noChangeArrowheads="1"/>
              </p:cNvSpPr>
              <p:nvPr/>
            </p:nvSpPr>
            <p:spPr bwMode="auto">
              <a:xfrm>
                <a:off x="323850" y="620713"/>
                <a:ext cx="84963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Loginę funkcija f(x</a:t>
                </a:r>
                <a:r>
                  <a:rPr lang="lt-LT" baseline="-25000" dirty="0"/>
                  <a:t>1</a:t>
                </a:r>
                <a:r>
                  <a:rPr lang="lt-LT" dirty="0"/>
                  <a:t>,x</a:t>
                </a:r>
                <a:r>
                  <a:rPr lang="lt-LT" baseline="-25000" dirty="0"/>
                  <a:t>2</a:t>
                </a:r>
                <a:r>
                  <a:rPr lang="lt-LT" dirty="0"/>
                  <a:t>) galima išskleisti jos kintamaisiais: </a:t>
                </a: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(1, 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94212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3850" y="620713"/>
                <a:ext cx="8496300" cy="1384995"/>
              </a:xfrm>
              <a:prstGeom prst="rect">
                <a:avLst/>
              </a:prstGeom>
              <a:blipFill rotWithShape="0">
                <a:blip r:embed="rId2"/>
                <a:stretch>
                  <a:fillRect l="-1076" t="-3524" b="-572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213" name="Text Box 5"/>
              <p:cNvSpPr txBox="1">
                <a:spLocks noChangeArrowheads="1"/>
              </p:cNvSpPr>
              <p:nvPr/>
            </p:nvSpPr>
            <p:spPr bwMode="auto">
              <a:xfrm>
                <a:off x="0" y="2492375"/>
                <a:ext cx="9144000" cy="23083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Skleidžiame dar kartą ir gauname funkcijos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lt-LT" dirty="0"/>
                  <a:t> </a:t>
                </a:r>
                <a:r>
                  <a:rPr lang="lt-LT" b="1" i="1" dirty="0"/>
                  <a:t>disjunkcinę</a:t>
                </a:r>
                <a:r>
                  <a:rPr lang="lt-LT" dirty="0"/>
                  <a:t> formą:</a:t>
                </a:r>
              </a:p>
              <a:p>
                <a:pPr algn="ctr">
                  <a:spcBef>
                    <a:spcPct val="50000"/>
                  </a:spcBef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 algn="ctr"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(1,1)∨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(1, 0)∨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(0,1)∨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9421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2492375"/>
                <a:ext cx="9144000" cy="2308324"/>
              </a:xfrm>
              <a:prstGeom prst="rect">
                <a:avLst/>
              </a:prstGeom>
              <a:blipFill rotWithShape="0">
                <a:blip r:embed="rId3"/>
                <a:stretch>
                  <a:fillRect l="-1000" t="-2111" r="-600" b="-290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214" name="Text Box 6"/>
              <p:cNvSpPr txBox="1">
                <a:spLocks noChangeArrowheads="1"/>
              </p:cNvSpPr>
              <p:nvPr/>
            </p:nvSpPr>
            <p:spPr bwMode="auto">
              <a:xfrm>
                <a:off x="468313" y="5300663"/>
                <a:ext cx="7991475" cy="83099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Toliau formulėse praleisime </a:t>
                </a:r>
                <a:r>
                  <a:rPr lang="lt-LT" dirty="0"/>
                  <a:t>konjunkcijos ženklą </a:t>
                </a:r>
                <a:r>
                  <a:rPr lang="en-US" dirty="0"/>
                  <a:t>(&amp;) </a:t>
                </a:r>
                <a:r>
                  <a:rPr lang="lt-LT" dirty="0"/>
                  <a:t>ir paliksime tik tuos narius, kur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lt-LT" dirty="0"/>
              </a:p>
            </p:txBody>
          </p:sp>
        </mc:Choice>
        <mc:Fallback xmlns="">
          <p:sp>
            <p:nvSpPr>
              <p:cNvPr id="94214" name="Text 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5300663"/>
                <a:ext cx="7991475" cy="830997"/>
              </a:xfrm>
              <a:prstGeom prst="rect">
                <a:avLst/>
              </a:prstGeom>
              <a:blipFill rotWithShape="0">
                <a:blip r:embed="rId4"/>
                <a:stretch>
                  <a:fillRect l="-1220" t="-5882" b="-1617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3" grpId="0"/>
      <p:bldP spid="942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307" name="Object 3"/>
          <p:cNvGraphicFramePr>
            <a:graphicFrameLocks noChangeAspect="1"/>
          </p:cNvGraphicFramePr>
          <p:nvPr/>
        </p:nvGraphicFramePr>
        <p:xfrm>
          <a:off x="250825" y="1196975"/>
          <a:ext cx="2881313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6" name="Equation" r:id="rId3" imgW="1066680" imgH="583920" progId="Equation.3">
                  <p:embed/>
                </p:oleObj>
              </mc:Choice>
              <mc:Fallback>
                <p:oleObj name="Equation" r:id="rId3" imgW="1066680" imgH="5839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2881313" cy="157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08" name="Text Box 4"/>
          <p:cNvSpPr txBox="1">
            <a:spLocks noChangeArrowheads="1"/>
          </p:cNvSpPr>
          <p:nvPr/>
        </p:nvSpPr>
        <p:spPr bwMode="auto">
          <a:xfrm>
            <a:off x="611188" y="404813"/>
            <a:ext cx="2520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Pažymėkime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4284663" y="1412875"/>
            <a:ext cx="39608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Kiekviena (išskyrus const</a:t>
            </a:r>
            <a:r>
              <a:rPr lang="en-US"/>
              <a:t>=0</a:t>
            </a:r>
            <a:r>
              <a:rPr lang="lt-LT"/>
              <a:t>)</a:t>
            </a:r>
            <a:r>
              <a:rPr lang="en-US"/>
              <a:t> </a:t>
            </a:r>
            <a:r>
              <a:rPr lang="lt-LT"/>
              <a:t>funkcija užrašoma </a:t>
            </a:r>
            <a:r>
              <a:rPr lang="lt-LT" b="1" i="1"/>
              <a:t>disjunkcine normaliąja forma</a:t>
            </a:r>
            <a:r>
              <a:rPr lang="lt-LT"/>
              <a:t>:</a:t>
            </a:r>
          </a:p>
        </p:txBody>
      </p:sp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339725" y="3284538"/>
          <a:ext cx="8248650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37" name="Equation" r:id="rId5" imgW="2450880" imgH="355320" progId="Equation.3">
                  <p:embed/>
                </p:oleObj>
              </mc:Choice>
              <mc:Fallback>
                <p:oleObj name="Equation" r:id="rId5" imgW="2450880" imgH="3553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" y="3284538"/>
                        <a:ext cx="8248650" cy="119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8311" name="Text Box 7"/>
          <p:cNvSpPr txBox="1">
            <a:spLocks noChangeArrowheads="1"/>
          </p:cNvSpPr>
          <p:nvPr/>
        </p:nvSpPr>
        <p:spPr bwMode="auto">
          <a:xfrm>
            <a:off x="250825" y="5157788"/>
            <a:ext cx="85693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Formulėje yra </a:t>
            </a:r>
            <a:r>
              <a:rPr lang="lt-LT" b="1" i="1" dirty="0"/>
              <a:t>visi kintamieji</a:t>
            </a:r>
            <a:r>
              <a:rPr lang="lt-LT" dirty="0"/>
              <a:t> x</a:t>
            </a:r>
            <a:r>
              <a:rPr lang="lt-LT" baseline="-25000" dirty="0"/>
              <a:t>1</a:t>
            </a:r>
            <a:r>
              <a:rPr lang="lt-LT" dirty="0"/>
              <a:t>, x</a:t>
            </a:r>
            <a:r>
              <a:rPr lang="lt-LT" baseline="-25000" dirty="0"/>
              <a:t>2</a:t>
            </a:r>
            <a:r>
              <a:rPr lang="lt-LT" dirty="0"/>
              <a:t>, ... </a:t>
            </a:r>
            <a:r>
              <a:rPr lang="lt-LT" dirty="0" err="1"/>
              <a:t>x</a:t>
            </a:r>
            <a:r>
              <a:rPr lang="lt-LT" baseline="-25000" dirty="0" err="1"/>
              <a:t>n</a:t>
            </a:r>
            <a:r>
              <a:rPr lang="lt-LT" dirty="0"/>
              <a:t>. Ši </a:t>
            </a:r>
            <a:r>
              <a:rPr lang="lt-LT" dirty="0" err="1"/>
              <a:t>disjunkcinė</a:t>
            </a:r>
            <a:r>
              <a:rPr lang="lt-LT" dirty="0"/>
              <a:t> forma vadinama </a:t>
            </a:r>
            <a:r>
              <a:rPr lang="lt-LT" b="1" i="1" dirty="0"/>
              <a:t>tobuląja</a:t>
            </a:r>
            <a:r>
              <a:rPr lang="lt-LT" dirty="0"/>
              <a:t>. Bet kurią disjunkcinę normaliąją formą galima suvesti į tobuląją taikant ekvivalenčiuosius loginius pertvarkius.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/>
      <p:bldP spid="983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395288" y="1268413"/>
            <a:ext cx="34559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Taikysime ekvivalenčiuosius loginius pertvarkius:</a:t>
            </a:r>
          </a:p>
        </p:txBody>
      </p:sp>
      <p:graphicFrame>
        <p:nvGraphicFramePr>
          <p:cNvPr id="97284" name="Object 4"/>
          <p:cNvGraphicFramePr>
            <a:graphicFrameLocks noChangeAspect="1"/>
          </p:cNvGraphicFramePr>
          <p:nvPr/>
        </p:nvGraphicFramePr>
        <p:xfrm>
          <a:off x="755650" y="5084763"/>
          <a:ext cx="7488238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7309" name="Equation" r:id="rId3" imgW="2006280" imgH="241200" progId="Equation.3">
                  <p:embed/>
                </p:oleObj>
              </mc:Choice>
              <mc:Fallback>
                <p:oleObj name="Equation" r:id="rId3" imgW="2006280" imgH="241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5084763"/>
                        <a:ext cx="7488238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900113" y="3789363"/>
            <a:ext cx="2447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Pavyzdžiui,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39952" y="764704"/>
                <a:ext cx="4681165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∨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800" b="0" i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∨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acc>
                        <m:accPr>
                          <m:chr m:val="̅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b="0" dirty="0" smtClean="0"/>
              </a:p>
              <a:p>
                <a:endParaRPr lang="en-US" sz="28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∨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acc>
                        <m:accPr>
                          <m:chr m:val="̅"/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∨</m:t>
                          </m:r>
                          <m:acc>
                            <m:accPr>
                              <m:chr m:val="̅"/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acc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764704"/>
                <a:ext cx="4681165" cy="2246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258" name="Object 2"/>
          <p:cNvGraphicFramePr>
            <a:graphicFrameLocks noChangeAspect="1"/>
          </p:cNvGraphicFramePr>
          <p:nvPr/>
        </p:nvGraphicFramePr>
        <p:xfrm>
          <a:off x="1042988" y="1773238"/>
          <a:ext cx="7302500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3" name="Equation" r:id="rId3" imgW="3035160" imgH="355320" progId="Equation.3">
                  <p:embed/>
                </p:oleObj>
              </mc:Choice>
              <mc:Fallback>
                <p:oleObj name="Equation" r:id="rId3" imgW="3035160" imgH="35532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773238"/>
                        <a:ext cx="7302500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259" name="Text Box 3"/>
          <p:cNvSpPr txBox="1">
            <a:spLocks noChangeArrowheads="1"/>
          </p:cNvSpPr>
          <p:nvPr/>
        </p:nvSpPr>
        <p:spPr bwMode="auto">
          <a:xfrm>
            <a:off x="755650" y="549275"/>
            <a:ext cx="79930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Panašiai apibrėžiama </a:t>
            </a:r>
            <a:r>
              <a:rPr lang="lt-LT" b="1" i="1"/>
              <a:t>tobuloji konjunkcinė normalioji forma:</a:t>
            </a:r>
            <a:endParaRPr lang="lt-L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234" name="Object 2"/>
          <p:cNvGraphicFramePr>
            <a:graphicFrameLocks noChangeAspect="1"/>
          </p:cNvGraphicFramePr>
          <p:nvPr/>
        </p:nvGraphicFramePr>
        <p:xfrm>
          <a:off x="1187450" y="333375"/>
          <a:ext cx="6767513" cy="6072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7" name="Equation" r:id="rId3" imgW="2222280" imgH="1993680" progId="Equation.3">
                  <p:embed/>
                </p:oleObj>
              </mc:Choice>
              <mc:Fallback>
                <p:oleObj name="Equation" r:id="rId3" imgW="2222280" imgH="19936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450" y="333375"/>
                        <a:ext cx="6767513" cy="6072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lt-LT" dirty="0" smtClean="0"/>
              <a:t>Pavyzdžiai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7380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7087" y="2540000"/>
            <a:ext cx="5229826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74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404664"/>
            <a:ext cx="8776519" cy="604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2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60648"/>
            <a:ext cx="6668219" cy="6348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71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2564904"/>
            <a:ext cx="8677835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6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0425"/>
            <a:ext cx="7772400" cy="1470025"/>
          </a:xfrm>
        </p:spPr>
        <p:txBody>
          <a:bodyPr/>
          <a:lstStyle/>
          <a:p>
            <a:r>
              <a:rPr lang="lt-LT"/>
              <a:t>Karno kortos</a:t>
            </a:r>
          </a:p>
        </p:txBody>
      </p:sp>
    </p:spTree>
    <p:extLst>
      <p:ext uri="{BB962C8B-B14F-4D97-AF65-F5344CB8AC3E}">
        <p14:creationId xmlns:p14="http://schemas.microsoft.com/office/powerpoint/2010/main" val="361743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640763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 dirty="0" smtClean="0"/>
              <a:t>Pavyzdys:</a:t>
            </a:r>
          </a:p>
          <a:p>
            <a:pPr>
              <a:spcBef>
                <a:spcPct val="50000"/>
              </a:spcBef>
            </a:pP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Supaprastinti reiškinį:</a:t>
            </a:r>
            <a:endParaRPr lang="lt-LT" dirty="0"/>
          </a:p>
          <a:p>
            <a:endParaRPr lang="lt-LT" dirty="0"/>
          </a:p>
          <a:p>
            <a:r>
              <a:rPr lang="lt-LT" dirty="0" smtClean="0"/>
              <a:t>(</a:t>
            </a:r>
            <a:r>
              <a:rPr lang="lt-LT" dirty="0"/>
              <a:t>p </a:t>
            </a:r>
            <a:r>
              <a:rPr lang="en-US" dirty="0"/>
              <a:t>&amp; q &amp; ¬ r &amp; s ) v </a:t>
            </a:r>
            <a:r>
              <a:rPr lang="lt-LT" dirty="0"/>
              <a:t>(p </a:t>
            </a:r>
            <a:r>
              <a:rPr lang="en-US" dirty="0"/>
              <a:t>&amp; ¬ q &amp; ¬ r &amp; s ) v </a:t>
            </a:r>
            <a:r>
              <a:rPr lang="lt-LT" dirty="0"/>
              <a:t>(p </a:t>
            </a:r>
            <a:r>
              <a:rPr lang="en-US" dirty="0"/>
              <a:t>&amp; q &amp; ¬ r &amp; ¬ s ) v</a:t>
            </a:r>
            <a:endParaRPr lang="lt-LT" dirty="0"/>
          </a:p>
          <a:p>
            <a:r>
              <a:rPr lang="lt-LT" dirty="0"/>
              <a:t>(p </a:t>
            </a:r>
            <a:r>
              <a:rPr lang="en-US" dirty="0"/>
              <a:t>&amp; ¬ q &amp; ¬ r &amp; ¬ s ) v </a:t>
            </a:r>
            <a:r>
              <a:rPr lang="lt-LT" dirty="0"/>
              <a:t>(</a:t>
            </a:r>
            <a:r>
              <a:rPr lang="en-US" dirty="0"/>
              <a:t>¬ </a:t>
            </a:r>
            <a:r>
              <a:rPr lang="lt-LT" dirty="0"/>
              <a:t>p </a:t>
            </a:r>
            <a:r>
              <a:rPr lang="en-US" dirty="0"/>
              <a:t>&amp; q &amp; ¬ r &amp; ¬ s) v </a:t>
            </a:r>
            <a:endParaRPr lang="lt-LT" dirty="0"/>
          </a:p>
          <a:p>
            <a:r>
              <a:rPr lang="lt-LT" dirty="0"/>
              <a:t>(</a:t>
            </a:r>
            <a:r>
              <a:rPr lang="en-US" dirty="0"/>
              <a:t>¬ </a:t>
            </a:r>
            <a:r>
              <a:rPr lang="lt-LT" dirty="0"/>
              <a:t>p </a:t>
            </a:r>
            <a:r>
              <a:rPr lang="en-US" dirty="0"/>
              <a:t>&amp; q &amp; ¬ r &amp; s )</a:t>
            </a:r>
            <a:r>
              <a:rPr lang="lt-LT" dirty="0"/>
              <a:t> </a:t>
            </a:r>
            <a:r>
              <a:rPr lang="en-US" dirty="0"/>
              <a:t>v</a:t>
            </a:r>
            <a:r>
              <a:rPr lang="lt-LT" dirty="0"/>
              <a:t> </a:t>
            </a:r>
            <a:r>
              <a:rPr lang="en-US" dirty="0"/>
              <a:t> </a:t>
            </a:r>
            <a:r>
              <a:rPr lang="lt-LT" dirty="0"/>
              <a:t>(</a:t>
            </a:r>
            <a:r>
              <a:rPr lang="en-US" dirty="0"/>
              <a:t>¬ </a:t>
            </a:r>
            <a:r>
              <a:rPr lang="lt-LT" dirty="0"/>
              <a:t>p </a:t>
            </a:r>
            <a:r>
              <a:rPr lang="en-US" dirty="0"/>
              <a:t>&amp; ¬ q &amp; ¬ r &amp; s ) v  </a:t>
            </a:r>
            <a:endParaRPr lang="lt-LT" dirty="0"/>
          </a:p>
          <a:p>
            <a:r>
              <a:rPr lang="lt-LT" dirty="0"/>
              <a:t>(</a:t>
            </a:r>
            <a:r>
              <a:rPr lang="en-US" dirty="0"/>
              <a:t>¬ </a:t>
            </a:r>
            <a:r>
              <a:rPr lang="lt-LT" dirty="0"/>
              <a:t>p </a:t>
            </a:r>
            <a:r>
              <a:rPr lang="en-US" dirty="0"/>
              <a:t>&amp; q &amp; r &amp; ¬ s ) v </a:t>
            </a:r>
            <a:r>
              <a:rPr lang="lt-LT" dirty="0"/>
              <a:t>(</a:t>
            </a:r>
            <a:r>
              <a:rPr lang="en-US" dirty="0"/>
              <a:t>¬</a:t>
            </a:r>
            <a:r>
              <a:rPr lang="lt-LT" dirty="0"/>
              <a:t> p </a:t>
            </a:r>
            <a:r>
              <a:rPr lang="en-US" dirty="0"/>
              <a:t>&amp; ¬ q &amp; r &amp; ¬ s )</a:t>
            </a:r>
            <a:r>
              <a:rPr lang="lt-LT" dirty="0" smtClean="0"/>
              <a:t>.</a:t>
            </a:r>
          </a:p>
          <a:p>
            <a:endParaRPr lang="lt-LT" dirty="0"/>
          </a:p>
          <a:p>
            <a:r>
              <a:rPr lang="lt-LT" b="1" i="1" dirty="0" smtClean="0"/>
              <a:t>Tikslas:  </a:t>
            </a:r>
            <a:r>
              <a:rPr lang="lt-LT" dirty="0" smtClean="0"/>
              <a:t>iš tobulosios normaliosios </a:t>
            </a:r>
            <a:r>
              <a:rPr lang="lt-LT" dirty="0" err="1" smtClean="0"/>
              <a:t>disjunkcinės</a:t>
            </a:r>
            <a:r>
              <a:rPr lang="lt-LT" dirty="0" smtClean="0"/>
              <a:t> formos gauti ekvivalenčią formulę, kurios išraiška būtų trumpesnė (jei tai įmanoma)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5723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827088" y="1052513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104526" name="Group 78"/>
          <p:cNvGraphicFramePr>
            <a:graphicFrameLocks noGrp="1"/>
          </p:cNvGraphicFramePr>
          <p:nvPr/>
        </p:nvGraphicFramePr>
        <p:xfrm>
          <a:off x="4716463" y="333375"/>
          <a:ext cx="4103687" cy="2520951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 q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q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 q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p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q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4473" name="Text Box 25"/>
          <p:cNvSpPr txBox="1">
            <a:spLocks noChangeArrowheads="1"/>
          </p:cNvSpPr>
          <p:nvPr/>
        </p:nvSpPr>
        <p:spPr bwMode="auto">
          <a:xfrm>
            <a:off x="539750" y="549275"/>
            <a:ext cx="4176713" cy="158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800" b="1" i="1"/>
              <a:t>Dviejų kintamųjų atvejis</a:t>
            </a:r>
            <a:r>
              <a:rPr lang="en-US" sz="2800" b="1" i="1"/>
              <a:t>.</a:t>
            </a:r>
          </a:p>
          <a:p>
            <a:pPr>
              <a:spcBef>
                <a:spcPct val="50000"/>
              </a:spcBef>
            </a:pPr>
            <a:r>
              <a:rPr lang="lt-LT" sz="2800"/>
              <a:t>Kiekvienas langelis – elementarioji konjunkcija</a:t>
            </a:r>
          </a:p>
        </p:txBody>
      </p:sp>
      <p:sp>
        <p:nvSpPr>
          <p:cNvPr id="104527" name="Text Box 79"/>
          <p:cNvSpPr txBox="1">
            <a:spLocks noChangeArrowheads="1"/>
          </p:cNvSpPr>
          <p:nvPr/>
        </p:nvSpPr>
        <p:spPr bwMode="auto">
          <a:xfrm>
            <a:off x="395288" y="3933825"/>
            <a:ext cx="3240087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b="1" i="1"/>
              <a:t>Pavyzdys.</a:t>
            </a:r>
            <a:r>
              <a:rPr lang="lt-LT"/>
              <a:t>  </a:t>
            </a:r>
            <a:endParaRPr lang="en-US"/>
          </a:p>
          <a:p>
            <a:pPr>
              <a:spcBef>
                <a:spcPct val="50000"/>
              </a:spcBef>
            </a:pPr>
            <a:r>
              <a:rPr lang="lt-LT"/>
              <a:t>(</a:t>
            </a:r>
            <a:r>
              <a:rPr lang="en-US"/>
              <a:t> </a:t>
            </a:r>
            <a:r>
              <a:rPr lang="lt-LT"/>
              <a:t>p</a:t>
            </a:r>
            <a:r>
              <a:rPr lang="en-US"/>
              <a:t> &amp; q </a:t>
            </a:r>
            <a:r>
              <a:rPr lang="lt-LT"/>
              <a:t>)</a:t>
            </a:r>
            <a:r>
              <a:rPr lang="en-US"/>
              <a:t> v (¬ p &amp; ¬ q)</a:t>
            </a:r>
            <a:endParaRPr lang="lt-LT"/>
          </a:p>
        </p:txBody>
      </p:sp>
      <p:graphicFrame>
        <p:nvGraphicFramePr>
          <p:cNvPr id="104555" name="Group 107"/>
          <p:cNvGraphicFramePr>
            <a:graphicFrameLocks noGrp="1"/>
          </p:cNvGraphicFramePr>
          <p:nvPr/>
        </p:nvGraphicFramePr>
        <p:xfrm>
          <a:off x="4643438" y="3500438"/>
          <a:ext cx="3816350" cy="2520951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717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52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5573" name="Group 101"/>
          <p:cNvGraphicFramePr>
            <a:graphicFrameLocks noGrp="1"/>
          </p:cNvGraphicFramePr>
          <p:nvPr/>
        </p:nvGraphicFramePr>
        <p:xfrm>
          <a:off x="539750" y="692150"/>
          <a:ext cx="3816350" cy="2520951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5574" name="Group 102"/>
          <p:cNvGraphicFramePr>
            <a:graphicFrameLocks noGrp="1"/>
          </p:cNvGraphicFramePr>
          <p:nvPr/>
        </p:nvGraphicFramePr>
        <p:xfrm>
          <a:off x="4859338" y="692150"/>
          <a:ext cx="3816350" cy="2520951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5524" name="Text Box 52"/>
          <p:cNvSpPr txBox="1">
            <a:spLocks noChangeArrowheads="1"/>
          </p:cNvSpPr>
          <p:nvPr/>
        </p:nvSpPr>
        <p:spPr bwMode="auto">
          <a:xfrm>
            <a:off x="539750" y="260350"/>
            <a:ext cx="813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Reiškinių supaprastinimas:</a:t>
            </a:r>
          </a:p>
        </p:txBody>
      </p:sp>
      <p:graphicFrame>
        <p:nvGraphicFramePr>
          <p:cNvPr id="105575" name="Group 103"/>
          <p:cNvGraphicFramePr>
            <a:graphicFrameLocks noGrp="1"/>
          </p:cNvGraphicFramePr>
          <p:nvPr/>
        </p:nvGraphicFramePr>
        <p:xfrm>
          <a:off x="611188" y="4076700"/>
          <a:ext cx="3816350" cy="2520951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05576" name="Group 104"/>
          <p:cNvGraphicFramePr>
            <a:graphicFrameLocks noGrp="1"/>
          </p:cNvGraphicFramePr>
          <p:nvPr/>
        </p:nvGraphicFramePr>
        <p:xfrm>
          <a:off x="4932363" y="4076700"/>
          <a:ext cx="3816350" cy="2520951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1331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 Box 2"/>
          <p:cNvSpPr txBox="1">
            <a:spLocks noChangeArrowheads="1"/>
          </p:cNvSpPr>
          <p:nvPr/>
        </p:nvSpPr>
        <p:spPr bwMode="auto">
          <a:xfrm>
            <a:off x="827088" y="1052513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106606" name="Group 110"/>
          <p:cNvGraphicFramePr>
            <a:graphicFrameLocks noGrp="1"/>
          </p:cNvGraphicFramePr>
          <p:nvPr/>
        </p:nvGraphicFramePr>
        <p:xfrm>
          <a:off x="179388" y="1916113"/>
          <a:ext cx="8640762" cy="3360739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q &amp; 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q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 &amp; 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q &amp; 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q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&amp;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 &amp; r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6523" name="Text Box 27"/>
          <p:cNvSpPr txBox="1">
            <a:spLocks noChangeArrowheads="1"/>
          </p:cNvSpPr>
          <p:nvPr/>
        </p:nvSpPr>
        <p:spPr bwMode="auto">
          <a:xfrm>
            <a:off x="539750" y="549275"/>
            <a:ext cx="4176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800" b="1" i="1"/>
              <a:t>Trijų kintamųjų atvejis</a:t>
            </a:r>
            <a:r>
              <a:rPr lang="en-US" sz="2800" b="1" i="1"/>
              <a:t>.</a:t>
            </a:r>
            <a:endParaRPr lang="lt-LT" sz="2800"/>
          </a:p>
        </p:txBody>
      </p:sp>
    </p:spTree>
    <p:extLst>
      <p:ext uri="{BB962C8B-B14F-4D97-AF65-F5344CB8AC3E}">
        <p14:creationId xmlns:p14="http://schemas.microsoft.com/office/powerpoint/2010/main" val="18104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569" name="Group 49"/>
          <p:cNvGraphicFramePr>
            <a:graphicFrameLocks noGrp="1"/>
          </p:cNvGraphicFramePr>
          <p:nvPr/>
        </p:nvGraphicFramePr>
        <p:xfrm>
          <a:off x="179388" y="1916113"/>
          <a:ext cx="8640762" cy="3360739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7570" name="Text Box 50"/>
          <p:cNvSpPr txBox="1">
            <a:spLocks noChangeArrowheads="1"/>
          </p:cNvSpPr>
          <p:nvPr/>
        </p:nvSpPr>
        <p:spPr bwMode="auto">
          <a:xfrm>
            <a:off x="539750" y="260350"/>
            <a:ext cx="6769100" cy="100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</a:p>
          <a:p>
            <a:pPr>
              <a:spcBef>
                <a:spcPct val="50000"/>
              </a:spcBef>
            </a:pP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q &amp; </a:t>
            </a:r>
            <a:r>
              <a:rPr lang="en-US">
                <a:cs typeface="Times New Roman" panose="02020603050405020304" pitchFamily="18" charset="0"/>
              </a:rPr>
              <a:t>¬ </a:t>
            </a:r>
            <a:r>
              <a:rPr lang="en-US"/>
              <a:t>r ) v </a:t>
            </a: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¬ q &amp; r ) v </a:t>
            </a:r>
            <a:r>
              <a:rPr lang="lt-LT"/>
              <a:t>(</a:t>
            </a:r>
            <a:r>
              <a:rPr lang="en-US"/>
              <a:t>¬  </a:t>
            </a:r>
            <a:r>
              <a:rPr lang="lt-LT"/>
              <a:t>p </a:t>
            </a:r>
            <a:r>
              <a:rPr lang="en-US"/>
              <a:t>&amp; q &amp; ¬  r ) 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01410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94" name="Text Box 50"/>
          <p:cNvSpPr txBox="1">
            <a:spLocks noChangeArrowheads="1"/>
          </p:cNvSpPr>
          <p:nvPr/>
        </p:nvSpPr>
        <p:spPr bwMode="auto">
          <a:xfrm>
            <a:off x="539750" y="260350"/>
            <a:ext cx="81359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Reiškinių supaprastinimas:</a:t>
            </a:r>
          </a:p>
        </p:txBody>
      </p:sp>
      <p:graphicFrame>
        <p:nvGraphicFramePr>
          <p:cNvPr id="108828" name="Group 284"/>
          <p:cNvGraphicFramePr>
            <a:graphicFrameLocks noGrp="1"/>
          </p:cNvGraphicFramePr>
          <p:nvPr/>
        </p:nvGraphicFramePr>
        <p:xfrm>
          <a:off x="539750" y="692150"/>
          <a:ext cx="3671888" cy="2520952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8829" name="Group 285"/>
          <p:cNvGraphicFramePr>
            <a:graphicFrameLocks noGrp="1"/>
          </p:cNvGraphicFramePr>
          <p:nvPr/>
        </p:nvGraphicFramePr>
        <p:xfrm>
          <a:off x="5003800" y="692150"/>
          <a:ext cx="3671888" cy="2520952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8832" name="Group 288"/>
          <p:cNvGraphicFramePr>
            <a:graphicFrameLocks noGrp="1"/>
          </p:cNvGraphicFramePr>
          <p:nvPr/>
        </p:nvGraphicFramePr>
        <p:xfrm>
          <a:off x="827088" y="3860800"/>
          <a:ext cx="3671887" cy="2520952"/>
        </p:xfrm>
        <a:graphic>
          <a:graphicData uri="http://schemas.openxmlformats.org/drawingml/2006/table">
            <a:tbl>
              <a:tblPr/>
              <a:tblGrid>
                <a:gridCol w="792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8833" name="Group 289"/>
          <p:cNvGraphicFramePr>
            <a:graphicFrameLocks noGrp="1"/>
          </p:cNvGraphicFramePr>
          <p:nvPr/>
        </p:nvGraphicFramePr>
        <p:xfrm>
          <a:off x="5076825" y="3933825"/>
          <a:ext cx="3671888" cy="2520952"/>
        </p:xfrm>
        <a:graphic>
          <a:graphicData uri="http://schemas.openxmlformats.org/drawingml/2006/table">
            <a:tbl>
              <a:tblPr/>
              <a:tblGrid>
                <a:gridCol w="792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7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254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ext Box 2"/>
          <p:cNvSpPr txBox="1">
            <a:spLocks noChangeArrowheads="1"/>
          </p:cNvSpPr>
          <p:nvPr/>
        </p:nvSpPr>
        <p:spPr bwMode="auto">
          <a:xfrm>
            <a:off x="179388" y="260350"/>
            <a:ext cx="860425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b="1" i="1"/>
              <a:t>Pavyzdys.</a:t>
            </a:r>
            <a:r>
              <a:rPr lang="lt-LT"/>
              <a:t> Supaprastinti</a:t>
            </a:r>
          </a:p>
          <a:p>
            <a:pPr>
              <a:spcBef>
                <a:spcPct val="50000"/>
              </a:spcBef>
            </a:pP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q &amp; r ) v </a:t>
            </a:r>
            <a:r>
              <a:rPr lang="lt-LT"/>
              <a:t>( 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r ) v </a:t>
            </a: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q &amp; ¬  r ) v </a:t>
            </a:r>
            <a:r>
              <a:rPr lang="lt-LT"/>
              <a:t>( 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 q &amp; ¬ </a:t>
            </a:r>
            <a:r>
              <a:rPr lang="lt-LT"/>
              <a:t> </a:t>
            </a:r>
            <a:r>
              <a:rPr lang="en-US"/>
              <a:t>r ) v </a:t>
            </a: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¬ q &amp; ¬  r ) </a:t>
            </a:r>
            <a:endParaRPr lang="lt-LT"/>
          </a:p>
        </p:txBody>
      </p:sp>
      <p:graphicFrame>
        <p:nvGraphicFramePr>
          <p:cNvPr id="110767" name="Group 175"/>
          <p:cNvGraphicFramePr>
            <a:graphicFrameLocks noGrp="1"/>
          </p:cNvGraphicFramePr>
          <p:nvPr/>
        </p:nvGraphicFramePr>
        <p:xfrm>
          <a:off x="250825" y="2636838"/>
          <a:ext cx="5111750" cy="2520952"/>
        </p:xfrm>
        <a:graphic>
          <a:graphicData uri="http://schemas.openxmlformats.org/drawingml/2006/table">
            <a:tbl>
              <a:tblPr/>
              <a:tblGrid>
                <a:gridCol w="1103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768" name="Text Box 176"/>
          <p:cNvSpPr txBox="1">
            <a:spLocks noChangeArrowheads="1"/>
          </p:cNvSpPr>
          <p:nvPr/>
        </p:nvSpPr>
        <p:spPr bwMode="auto">
          <a:xfrm>
            <a:off x="468313" y="1989138"/>
            <a:ext cx="30241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1. Užpildome kortelę:</a:t>
            </a:r>
          </a:p>
        </p:txBody>
      </p:sp>
      <p:graphicFrame>
        <p:nvGraphicFramePr>
          <p:cNvPr id="110812" name="Group 220"/>
          <p:cNvGraphicFramePr>
            <a:graphicFrameLocks noGrp="1"/>
          </p:cNvGraphicFramePr>
          <p:nvPr/>
        </p:nvGraphicFramePr>
        <p:xfrm>
          <a:off x="250825" y="2636838"/>
          <a:ext cx="5111750" cy="2520952"/>
        </p:xfrm>
        <a:graphic>
          <a:graphicData uri="http://schemas.openxmlformats.org/drawingml/2006/table">
            <a:tbl>
              <a:tblPr/>
              <a:tblGrid>
                <a:gridCol w="1103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813" name="Text Box 221"/>
          <p:cNvSpPr txBox="1">
            <a:spLocks noChangeArrowheads="1"/>
          </p:cNvSpPr>
          <p:nvPr/>
        </p:nvSpPr>
        <p:spPr bwMode="auto">
          <a:xfrm>
            <a:off x="3563938" y="1700213"/>
            <a:ext cx="532923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2. Pažymėtą sritį galima supaprastinti:</a:t>
            </a:r>
            <a:r>
              <a:rPr lang="en-US"/>
              <a:t> </a:t>
            </a:r>
          </a:p>
          <a:p>
            <a:pPr algn="ctr">
              <a:spcBef>
                <a:spcPct val="50000"/>
              </a:spcBef>
            </a:pPr>
            <a:r>
              <a:rPr lang="lt-LT"/>
              <a:t>q</a:t>
            </a:r>
          </a:p>
        </p:txBody>
      </p:sp>
      <p:graphicFrame>
        <p:nvGraphicFramePr>
          <p:cNvPr id="110861" name="Group 269"/>
          <p:cNvGraphicFramePr>
            <a:graphicFrameLocks noGrp="1"/>
          </p:cNvGraphicFramePr>
          <p:nvPr/>
        </p:nvGraphicFramePr>
        <p:xfrm>
          <a:off x="250825" y="2636838"/>
          <a:ext cx="5111750" cy="2520952"/>
        </p:xfrm>
        <a:graphic>
          <a:graphicData uri="http://schemas.openxmlformats.org/drawingml/2006/table">
            <a:tbl>
              <a:tblPr/>
              <a:tblGrid>
                <a:gridCol w="1103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862" name="Text Box 270"/>
          <p:cNvSpPr txBox="1">
            <a:spLocks noChangeArrowheads="1"/>
          </p:cNvSpPr>
          <p:nvPr/>
        </p:nvSpPr>
        <p:spPr bwMode="auto">
          <a:xfrm>
            <a:off x="5940425" y="2852738"/>
            <a:ext cx="2808288" cy="1370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3. Šį langelį galima aprašyti kaip</a:t>
            </a:r>
          </a:p>
          <a:p>
            <a:pPr algn="ctr">
              <a:spcBef>
                <a:spcPct val="50000"/>
              </a:spcBef>
            </a:pPr>
            <a:r>
              <a:rPr lang="lt-LT"/>
              <a:t>p </a:t>
            </a:r>
            <a:r>
              <a:rPr lang="en-US"/>
              <a:t>&amp; </a:t>
            </a:r>
            <a:r>
              <a:rPr lang="en-US">
                <a:cs typeface="Times New Roman" panose="02020603050405020304" pitchFamily="18" charset="0"/>
              </a:rPr>
              <a:t>¬ </a:t>
            </a:r>
            <a:r>
              <a:rPr lang="en-US"/>
              <a:t>q &amp; ¬ r</a:t>
            </a:r>
            <a:endParaRPr lang="lt-LT"/>
          </a:p>
        </p:txBody>
      </p:sp>
      <p:graphicFrame>
        <p:nvGraphicFramePr>
          <p:cNvPr id="110906" name="Group 314"/>
          <p:cNvGraphicFramePr>
            <a:graphicFrameLocks noGrp="1"/>
          </p:cNvGraphicFramePr>
          <p:nvPr/>
        </p:nvGraphicFramePr>
        <p:xfrm>
          <a:off x="250825" y="2636838"/>
          <a:ext cx="5111750" cy="2520952"/>
        </p:xfrm>
        <a:graphic>
          <a:graphicData uri="http://schemas.openxmlformats.org/drawingml/2006/table">
            <a:tbl>
              <a:tblPr/>
              <a:tblGrid>
                <a:gridCol w="1103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3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2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0907" name="Text Box 315"/>
          <p:cNvSpPr txBox="1">
            <a:spLocks noChangeArrowheads="1"/>
          </p:cNvSpPr>
          <p:nvPr/>
        </p:nvSpPr>
        <p:spPr bwMode="auto">
          <a:xfrm>
            <a:off x="5940425" y="4437063"/>
            <a:ext cx="2879725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arba </a:t>
            </a:r>
          </a:p>
          <a:p>
            <a:pPr algn="ctr">
              <a:spcBef>
                <a:spcPct val="50000"/>
              </a:spcBef>
            </a:pPr>
            <a:r>
              <a:rPr lang="lt-LT"/>
              <a:t>p </a:t>
            </a:r>
            <a:r>
              <a:rPr lang="en-US"/>
              <a:t>&amp;  ¬ r</a:t>
            </a:r>
            <a:endParaRPr lang="lt-LT"/>
          </a:p>
          <a:p>
            <a:pPr>
              <a:spcBef>
                <a:spcPct val="50000"/>
              </a:spcBef>
            </a:pPr>
            <a:endParaRPr lang="lt-LT"/>
          </a:p>
        </p:txBody>
      </p:sp>
      <p:sp>
        <p:nvSpPr>
          <p:cNvPr id="110908" name="Text Box 316"/>
          <p:cNvSpPr txBox="1">
            <a:spLocks noChangeArrowheads="1"/>
          </p:cNvSpPr>
          <p:nvPr/>
        </p:nvSpPr>
        <p:spPr bwMode="auto">
          <a:xfrm>
            <a:off x="395288" y="5300663"/>
            <a:ext cx="8351837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Taigi gauname: </a:t>
            </a:r>
          </a:p>
          <a:p>
            <a:pPr algn="ctr">
              <a:spcBef>
                <a:spcPct val="50000"/>
              </a:spcBef>
            </a:pPr>
            <a:r>
              <a:rPr lang="lt-LT"/>
              <a:t>q v ( p </a:t>
            </a:r>
            <a:r>
              <a:rPr lang="en-US"/>
              <a:t>&amp;  ¬ r</a:t>
            </a:r>
            <a:r>
              <a:rPr lang="lt-LT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38530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768" grpId="0"/>
      <p:bldP spid="110813" grpId="0"/>
      <p:bldP spid="110862" grpId="0"/>
      <p:bldP spid="110907" grpId="0"/>
      <p:bldP spid="11090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95288" y="476250"/>
            <a:ext cx="71294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3200" b="1" i="1"/>
              <a:t>Karno kortų naudojimo žingsniai</a:t>
            </a:r>
          </a:p>
        </p:txBody>
      </p:sp>
      <p:sp>
        <p:nvSpPr>
          <p:cNvPr id="111621" name="Text Box 5"/>
          <p:cNvSpPr txBox="1">
            <a:spLocks noChangeArrowheads="1"/>
          </p:cNvSpPr>
          <p:nvPr/>
        </p:nvSpPr>
        <p:spPr bwMode="auto">
          <a:xfrm>
            <a:off x="684213" y="2420938"/>
            <a:ext cx="7488237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lt-LT" dirty="0"/>
              <a:t>Žymime lentelėje elementarias </a:t>
            </a:r>
            <a:r>
              <a:rPr lang="lt-LT" dirty="0" err="1"/>
              <a:t>konjunkcijas</a:t>
            </a:r>
            <a:r>
              <a:rPr lang="lt-LT" dirty="0"/>
              <a:t>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dirty="0"/>
              <a:t>“Dengiame” </a:t>
            </a:r>
            <a:r>
              <a:rPr lang="lt-LT" dirty="0" err="1"/>
              <a:t>žymėjimus</a:t>
            </a:r>
            <a:r>
              <a:rPr lang="lt-LT" dirty="0"/>
              <a:t> stačiakampiais blokais;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dirty="0"/>
              <a:t>Naudojame maksimalaus dydžio blokus, nekeisdami jų skaičiaus</a:t>
            </a:r>
            <a:r>
              <a:rPr lang="lt-LT" dirty="0" smtClean="0"/>
              <a:t>;</a:t>
            </a:r>
            <a:r>
              <a:rPr lang="en-US" dirty="0" smtClean="0"/>
              <a:t> </a:t>
            </a:r>
            <a:r>
              <a:rPr lang="lt-LT" dirty="0" smtClean="0"/>
              <a:t>bloko kraštinės ilgis lygus dvejeto laipsniui;</a:t>
            </a:r>
            <a:endParaRPr lang="lt-LT" dirty="0"/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lt-LT" dirty="0"/>
              <a:t>Kiekvieną bloką aprašome formule; formules sujungiame </a:t>
            </a:r>
            <a:r>
              <a:rPr lang="lt-LT" dirty="0" err="1"/>
              <a:t>konjunkcija</a:t>
            </a:r>
            <a:r>
              <a:rPr lang="lt-L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692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3168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endParaRPr lang="lt-LT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6179302"/>
                  </p:ext>
                </p:extLst>
              </p:nvPr>
            </p:nvGraphicFramePr>
            <p:xfrm>
              <a:off x="250823" y="1196975"/>
              <a:ext cx="3745112" cy="4663440"/>
            </p:xfrm>
            <a:graphic>
              <a:graphicData uri="http://schemas.openxmlformats.org/drawingml/2006/table">
                <a:tbl>
                  <a:tblPr/>
                  <a:tblGrid>
                    <a:gridCol w="55860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568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376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9200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6179302"/>
                  </p:ext>
                </p:extLst>
              </p:nvPr>
            </p:nvGraphicFramePr>
            <p:xfrm>
              <a:off x="250823" y="1196975"/>
              <a:ext cx="3745112" cy="4663440"/>
            </p:xfrm>
            <a:graphic>
              <a:graphicData uri="http://schemas.openxmlformats.org/drawingml/2006/table">
                <a:tbl>
                  <a:tblPr/>
                  <a:tblGrid>
                    <a:gridCol w="558605"/>
                    <a:gridCol w="556849"/>
                    <a:gridCol w="637652"/>
                    <a:gridCol w="1992006"/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4348" t="-3529" r="-575000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105495" t="-3529" r="-481319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178095" t="-3529" r="-317143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89297" t="-3529" r="-1835" b="-832941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9506" name="Text Box 178"/>
          <p:cNvSpPr txBox="1">
            <a:spLocks noChangeArrowheads="1"/>
          </p:cNvSpPr>
          <p:nvPr/>
        </p:nvSpPr>
        <p:spPr bwMode="auto">
          <a:xfrm>
            <a:off x="4644008" y="549275"/>
            <a:ext cx="439248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Tarkime, išbandėme visus įmanomus mygtukų paspaudimo būdus ir sužymėjome 0, jei lemputė nedegė ir 1 – jei degė.</a:t>
            </a:r>
            <a:endParaRPr lang="lt-LT" dirty="0"/>
          </a:p>
        </p:txBody>
      </p:sp>
      <p:sp>
        <p:nvSpPr>
          <p:cNvPr id="99507" name="Text Box 179"/>
          <p:cNvSpPr txBox="1">
            <a:spLocks noChangeArrowheads="1"/>
          </p:cNvSpPr>
          <p:nvPr/>
        </p:nvSpPr>
        <p:spPr bwMode="auto">
          <a:xfrm>
            <a:off x="4859338" y="2420938"/>
            <a:ext cx="3960812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/>
              <a:t>Tik trys funkcijos reikšmės yra nelygios nuliui: </a:t>
            </a:r>
          </a:p>
          <a:p>
            <a:pPr>
              <a:spcBef>
                <a:spcPct val="50000"/>
              </a:spcBef>
            </a:pPr>
            <a:r>
              <a:rPr lang="en-US">
                <a:latin typeface="Cambria Math" panose="02040503050406030204" pitchFamily="18" charset="0"/>
              </a:rPr>
              <a:t>𝑓(0,0,0),  𝑓(1,0,0),  𝑓(1,1,1).</a:t>
            </a:r>
            <a:endParaRPr lang="lt-LT" dirty="0"/>
          </a:p>
        </p:txBody>
      </p:sp>
      <p:sp>
        <p:nvSpPr>
          <p:cNvPr id="99508" name="Text Box 180"/>
          <p:cNvSpPr txBox="1">
            <a:spLocks noChangeArrowheads="1"/>
          </p:cNvSpPr>
          <p:nvPr/>
        </p:nvSpPr>
        <p:spPr bwMode="auto">
          <a:xfrm>
            <a:off x="4788024" y="4149725"/>
            <a:ext cx="4248471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Kaip atgaminti funkciją neardant prietaiso?</a:t>
            </a:r>
            <a:endParaRPr lang="lt-L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06" grpId="0"/>
      <p:bldP spid="99507" grpId="0"/>
      <p:bldP spid="9950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 Box 2"/>
          <p:cNvSpPr txBox="1">
            <a:spLocks noChangeArrowheads="1"/>
          </p:cNvSpPr>
          <p:nvPr/>
        </p:nvSpPr>
        <p:spPr bwMode="auto">
          <a:xfrm>
            <a:off x="827088" y="1052513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112785" name="Group 145"/>
          <p:cNvGraphicFramePr>
            <a:graphicFrameLocks noGrp="1"/>
          </p:cNvGraphicFramePr>
          <p:nvPr/>
        </p:nvGraphicFramePr>
        <p:xfrm>
          <a:off x="250825" y="1341438"/>
          <a:ext cx="7848600" cy="5040315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4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68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28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2686" name="Text Box 46"/>
          <p:cNvSpPr txBox="1">
            <a:spLocks noChangeArrowheads="1"/>
          </p:cNvSpPr>
          <p:nvPr/>
        </p:nvSpPr>
        <p:spPr bwMode="auto">
          <a:xfrm>
            <a:off x="539750" y="549275"/>
            <a:ext cx="4176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800" b="1" i="1"/>
              <a:t>Keturių kintamųjų atvejis</a:t>
            </a:r>
            <a:r>
              <a:rPr lang="en-US" sz="2800" b="1" i="1"/>
              <a:t>.</a:t>
            </a:r>
            <a:endParaRPr lang="lt-LT" sz="2800"/>
          </a:p>
        </p:txBody>
      </p:sp>
    </p:spTree>
    <p:extLst>
      <p:ext uri="{BB962C8B-B14F-4D97-AF65-F5344CB8AC3E}">
        <p14:creationId xmlns:p14="http://schemas.microsoft.com/office/powerpoint/2010/main" val="312751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 Box 2"/>
          <p:cNvSpPr txBox="1">
            <a:spLocks noChangeArrowheads="1"/>
          </p:cNvSpPr>
          <p:nvPr/>
        </p:nvSpPr>
        <p:spPr bwMode="auto">
          <a:xfrm>
            <a:off x="827088" y="1052513"/>
            <a:ext cx="2232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113749" name="Group 85"/>
          <p:cNvGraphicFramePr>
            <a:graphicFrameLocks noGrp="1"/>
          </p:cNvGraphicFramePr>
          <p:nvPr/>
        </p:nvGraphicFramePr>
        <p:xfrm>
          <a:off x="179388" y="3068638"/>
          <a:ext cx="5256212" cy="3474720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738" name="Text Box 74"/>
          <p:cNvSpPr txBox="1">
            <a:spLocks noChangeArrowheads="1"/>
          </p:cNvSpPr>
          <p:nvPr/>
        </p:nvSpPr>
        <p:spPr bwMode="auto">
          <a:xfrm>
            <a:off x="179388" y="188913"/>
            <a:ext cx="8821737" cy="325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b="1" i="1"/>
              <a:t>Pavyzdys.</a:t>
            </a:r>
            <a:r>
              <a:rPr lang="lt-LT" sz="2800" b="1" i="1"/>
              <a:t> </a:t>
            </a:r>
            <a:endParaRPr lang="en-US" sz="2800" b="1" i="1"/>
          </a:p>
          <a:p>
            <a:pPr>
              <a:spcBef>
                <a:spcPct val="50000"/>
              </a:spcBef>
            </a:pPr>
            <a:r>
              <a:rPr lang="lt-LT"/>
              <a:t>(p </a:t>
            </a:r>
            <a:r>
              <a:rPr lang="en-US"/>
              <a:t>&amp; q &amp; r &amp; s ) v </a:t>
            </a:r>
            <a:r>
              <a:rPr lang="lt-LT"/>
              <a:t>(p </a:t>
            </a:r>
            <a:r>
              <a:rPr lang="en-US"/>
              <a:t>&amp; q &amp; </a:t>
            </a:r>
            <a:r>
              <a:rPr lang="en-US">
                <a:cs typeface="Times New Roman" panose="02020603050405020304" pitchFamily="18" charset="0"/>
              </a:rPr>
              <a:t>¬ </a:t>
            </a:r>
            <a:r>
              <a:rPr lang="en-US"/>
              <a:t>r &amp; s ) v  </a:t>
            </a:r>
            <a:r>
              <a:rPr lang="lt-LT"/>
              <a:t>(p </a:t>
            </a:r>
            <a:r>
              <a:rPr lang="en-US"/>
              <a:t>&amp; q &amp; r &amp; ¬ s ) v </a:t>
            </a:r>
          </a:p>
          <a:p>
            <a:pPr>
              <a:spcBef>
                <a:spcPct val="50000"/>
              </a:spcBef>
            </a:pPr>
            <a:r>
              <a:rPr lang="lt-LT"/>
              <a:t>(p </a:t>
            </a:r>
            <a:r>
              <a:rPr lang="en-US"/>
              <a:t>&amp; q &amp; ¬ r &amp; ¬ s ) v 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r &amp; ¬ s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r &amp; ¬ s ) v</a:t>
            </a:r>
          </a:p>
          <a:p>
            <a:pPr>
              <a:spcBef>
                <a:spcPct val="50000"/>
              </a:spcBef>
            </a:pPr>
            <a:r>
              <a:rPr lang="en-US"/>
              <a:t>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r &amp; s ) v 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r &amp; s ) v </a:t>
            </a:r>
            <a:r>
              <a:rPr lang="lt-LT"/>
              <a:t>(p </a:t>
            </a:r>
            <a:r>
              <a:rPr lang="en-US"/>
              <a:t>&amp; ¬ q &amp; ¬ r &amp; s ) v </a:t>
            </a:r>
          </a:p>
          <a:p>
            <a:pPr>
              <a:spcBef>
                <a:spcPct val="50000"/>
              </a:spcBef>
            </a:pPr>
            <a:r>
              <a:rPr lang="lt-LT"/>
              <a:t>(p </a:t>
            </a:r>
            <a:r>
              <a:rPr lang="en-US"/>
              <a:t>&amp; ¬ q &amp; r &amp; s ) v  </a:t>
            </a:r>
            <a:r>
              <a:rPr lang="lt-LT"/>
              <a:t>(p </a:t>
            </a:r>
            <a:r>
              <a:rPr lang="en-US"/>
              <a:t>&amp; ¬ q &amp; r &amp; ¬ s )</a:t>
            </a:r>
            <a:endParaRPr lang="lt-LT"/>
          </a:p>
          <a:p>
            <a:pPr>
              <a:spcBef>
                <a:spcPct val="50000"/>
              </a:spcBef>
            </a:pPr>
            <a:endParaRPr lang="lt-LT"/>
          </a:p>
        </p:txBody>
      </p:sp>
      <p:graphicFrame>
        <p:nvGraphicFramePr>
          <p:cNvPr id="113821" name="Group 157"/>
          <p:cNvGraphicFramePr>
            <a:graphicFrameLocks noGrp="1"/>
          </p:cNvGraphicFramePr>
          <p:nvPr/>
        </p:nvGraphicFramePr>
        <p:xfrm>
          <a:off x="179388" y="3068638"/>
          <a:ext cx="5256212" cy="3474720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822" name="Text Box 158"/>
          <p:cNvSpPr txBox="1">
            <a:spLocks noChangeArrowheads="1"/>
          </p:cNvSpPr>
          <p:nvPr/>
        </p:nvSpPr>
        <p:spPr bwMode="auto">
          <a:xfrm>
            <a:off x="6588125" y="3068638"/>
            <a:ext cx="2376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q</a:t>
            </a:r>
            <a:endParaRPr lang="lt-LT"/>
          </a:p>
        </p:txBody>
      </p:sp>
      <p:graphicFrame>
        <p:nvGraphicFramePr>
          <p:cNvPr id="113895" name="Group 231"/>
          <p:cNvGraphicFramePr>
            <a:graphicFrameLocks noGrp="1"/>
          </p:cNvGraphicFramePr>
          <p:nvPr/>
        </p:nvGraphicFramePr>
        <p:xfrm>
          <a:off x="179388" y="3068638"/>
          <a:ext cx="5256212" cy="3474720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896" name="Text Box 232"/>
          <p:cNvSpPr txBox="1">
            <a:spLocks noChangeArrowheads="1"/>
          </p:cNvSpPr>
          <p:nvPr/>
        </p:nvSpPr>
        <p:spPr bwMode="auto">
          <a:xfrm>
            <a:off x="6372225" y="3716338"/>
            <a:ext cx="2305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 &amp; s</a:t>
            </a:r>
            <a:endParaRPr lang="lt-LT"/>
          </a:p>
        </p:txBody>
      </p:sp>
      <p:graphicFrame>
        <p:nvGraphicFramePr>
          <p:cNvPr id="113971" name="Group 3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992612"/>
              </p:ext>
            </p:extLst>
          </p:nvPr>
        </p:nvGraphicFramePr>
        <p:xfrm>
          <a:off x="179388" y="3068638"/>
          <a:ext cx="5256212" cy="3474720"/>
        </p:xfrm>
        <a:graphic>
          <a:graphicData uri="http://schemas.openxmlformats.org/drawingml/2006/table">
            <a:tbl>
              <a:tblPr/>
              <a:tblGrid>
                <a:gridCol w="900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0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0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9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5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3970" name="Text Box 306"/>
          <p:cNvSpPr txBox="1">
            <a:spLocks noChangeArrowheads="1"/>
          </p:cNvSpPr>
          <p:nvPr/>
        </p:nvSpPr>
        <p:spPr bwMode="auto">
          <a:xfrm>
            <a:off x="6227763" y="4437063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 &amp; </a:t>
            </a:r>
            <a:r>
              <a:rPr lang="en-US" dirty="0" smtClean="0"/>
              <a:t>r </a:t>
            </a:r>
            <a:endParaRPr lang="lt-LT" dirty="0"/>
          </a:p>
        </p:txBody>
      </p:sp>
      <p:sp>
        <p:nvSpPr>
          <p:cNvPr id="113972" name="Text Box 308"/>
          <p:cNvSpPr txBox="1">
            <a:spLocks noChangeArrowheads="1"/>
          </p:cNvSpPr>
          <p:nvPr/>
        </p:nvSpPr>
        <p:spPr bwMode="auto">
          <a:xfrm>
            <a:off x="5364163" y="5949950"/>
            <a:ext cx="3529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q v (p &amp; s) v (p &amp; </a:t>
            </a:r>
            <a:r>
              <a:rPr lang="en-US" dirty="0" smtClean="0"/>
              <a:t>r)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7548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822" grpId="0"/>
      <p:bldP spid="113896" grpId="0"/>
      <p:bldP spid="113970" grpId="0"/>
      <p:bldP spid="11397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4692" name="Group 4"/>
          <p:cNvGraphicFramePr>
            <a:graphicFrameLocks noGrp="1"/>
          </p:cNvGraphicFramePr>
          <p:nvPr/>
        </p:nvGraphicFramePr>
        <p:xfrm>
          <a:off x="395288" y="765175"/>
          <a:ext cx="7489825" cy="4464052"/>
        </p:xfrm>
        <a:graphic>
          <a:graphicData uri="http://schemas.openxmlformats.org/drawingml/2006/table">
            <a:tbl>
              <a:tblPr/>
              <a:tblGrid>
                <a:gridCol w="10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4763" name="Text Box 75"/>
          <p:cNvSpPr txBox="1">
            <a:spLocks noChangeArrowheads="1"/>
          </p:cNvSpPr>
          <p:nvPr/>
        </p:nvSpPr>
        <p:spPr bwMode="auto">
          <a:xfrm>
            <a:off x="3276600" y="5516563"/>
            <a:ext cx="302418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r &amp; s</a:t>
            </a:r>
            <a:endParaRPr lang="lt-LT" sz="3200"/>
          </a:p>
        </p:txBody>
      </p:sp>
    </p:spTree>
    <p:extLst>
      <p:ext uri="{BB962C8B-B14F-4D97-AF65-F5344CB8AC3E}">
        <p14:creationId xmlns:p14="http://schemas.microsoft.com/office/powerpoint/2010/main" val="71302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76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Text Box 2"/>
          <p:cNvSpPr txBox="1">
            <a:spLocks noChangeArrowheads="1"/>
          </p:cNvSpPr>
          <p:nvPr/>
        </p:nvSpPr>
        <p:spPr bwMode="auto">
          <a:xfrm>
            <a:off x="827088" y="1557338"/>
            <a:ext cx="6624637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lt-LT" sz="4000" b="1" i="1"/>
              <a:t>Užduotys savarankiškam</a:t>
            </a:r>
          </a:p>
          <a:p>
            <a:pPr algn="ctr">
              <a:spcBef>
                <a:spcPct val="50000"/>
              </a:spcBef>
            </a:pPr>
            <a:r>
              <a:rPr lang="lt-LT" sz="4000" b="1" i="1"/>
              <a:t> darbui</a:t>
            </a:r>
          </a:p>
        </p:txBody>
      </p:sp>
    </p:spTree>
    <p:extLst>
      <p:ext uri="{BB962C8B-B14F-4D97-AF65-F5344CB8AC3E}">
        <p14:creationId xmlns:p14="http://schemas.microsoft.com/office/powerpoint/2010/main" val="357930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738" name="Group 2"/>
          <p:cNvGraphicFramePr>
            <a:graphicFrameLocks noGrp="1"/>
          </p:cNvGraphicFramePr>
          <p:nvPr/>
        </p:nvGraphicFramePr>
        <p:xfrm>
          <a:off x="179388" y="1916113"/>
          <a:ext cx="8640762" cy="3360739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921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7762" name="Group 2"/>
          <p:cNvGraphicFramePr>
            <a:graphicFrameLocks noGrp="1"/>
          </p:cNvGraphicFramePr>
          <p:nvPr/>
        </p:nvGraphicFramePr>
        <p:xfrm>
          <a:off x="179388" y="1916113"/>
          <a:ext cx="8640762" cy="3360739"/>
        </p:xfrm>
        <a:graphic>
          <a:graphicData uri="http://schemas.openxmlformats.org/drawingml/2006/table">
            <a:tbl>
              <a:tblPr/>
              <a:tblGrid>
                <a:gridCol w="88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3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13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9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677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786" name="Group 2"/>
          <p:cNvGraphicFramePr>
            <a:graphicFrameLocks noGrp="1"/>
          </p:cNvGraphicFramePr>
          <p:nvPr/>
        </p:nvGraphicFramePr>
        <p:xfrm>
          <a:off x="827088" y="1196975"/>
          <a:ext cx="7489825" cy="4464052"/>
        </p:xfrm>
        <a:graphic>
          <a:graphicData uri="http://schemas.openxmlformats.org/drawingml/2006/table">
            <a:tbl>
              <a:tblPr/>
              <a:tblGrid>
                <a:gridCol w="10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73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0834" name="Group 2"/>
          <p:cNvGraphicFramePr>
            <a:graphicFrameLocks noGrp="1"/>
          </p:cNvGraphicFramePr>
          <p:nvPr/>
        </p:nvGraphicFramePr>
        <p:xfrm>
          <a:off x="827088" y="1196975"/>
          <a:ext cx="7489825" cy="4464052"/>
        </p:xfrm>
        <a:graphic>
          <a:graphicData uri="http://schemas.openxmlformats.org/drawingml/2006/table">
            <a:tbl>
              <a:tblPr/>
              <a:tblGrid>
                <a:gridCol w="10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040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1858" name="Group 2"/>
          <p:cNvGraphicFramePr>
            <a:graphicFrameLocks noGrp="1"/>
          </p:cNvGraphicFramePr>
          <p:nvPr/>
        </p:nvGraphicFramePr>
        <p:xfrm>
          <a:off x="827088" y="1196975"/>
          <a:ext cx="7489825" cy="4464052"/>
        </p:xfrm>
        <a:graphic>
          <a:graphicData uri="http://schemas.openxmlformats.org/drawingml/2006/table">
            <a:tbl>
              <a:tblPr/>
              <a:tblGrid>
                <a:gridCol w="10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747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6978" name="Group 2"/>
          <p:cNvGraphicFramePr>
            <a:graphicFrameLocks noGrp="1"/>
          </p:cNvGraphicFramePr>
          <p:nvPr/>
        </p:nvGraphicFramePr>
        <p:xfrm>
          <a:off x="827088" y="1196975"/>
          <a:ext cx="7489825" cy="4464052"/>
        </p:xfrm>
        <a:graphic>
          <a:graphicData uri="http://schemas.openxmlformats.org/drawingml/2006/table">
            <a:tbl>
              <a:tblPr/>
              <a:tblGrid>
                <a:gridCol w="10302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4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q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s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445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¬</a:t>
                      </a: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r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r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83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3168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endParaRPr lang="lt-LT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850446"/>
                  </p:ext>
                </p:extLst>
              </p:nvPr>
            </p:nvGraphicFramePr>
            <p:xfrm>
              <a:off x="250822" y="1196975"/>
              <a:ext cx="8425635" cy="4663440"/>
            </p:xfrm>
            <a:graphic>
              <a:graphicData uri="http://schemas.openxmlformats.org/drawingml/2006/table">
                <a:tbl>
                  <a:tblPr/>
                  <a:tblGrid>
                    <a:gridCol w="720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4421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50666349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105318483"/>
                        </a:ext>
                      </a:extLst>
                    </a:gridCol>
                  </a:tblGrid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</a:rPr>
                                  <m:t>&amp;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850446"/>
                  </p:ext>
                </p:extLst>
              </p:nvPr>
            </p:nvGraphicFramePr>
            <p:xfrm>
              <a:off x="250822" y="1196975"/>
              <a:ext cx="8425635" cy="4663440"/>
            </p:xfrm>
            <a:graphic>
              <a:graphicData uri="http://schemas.openxmlformats.org/drawingml/2006/table">
                <a:tbl>
                  <a:tblPr/>
                  <a:tblGrid>
                    <a:gridCol w="720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4421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50666349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105318483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542" t="-3529" r="-1077119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1681" t="-3529" r="-968067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03390" t="-3529" r="-876271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12226" t="-3529" r="-224138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97376" t="-3529" r="-108455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78689" t="-3529" r="-1639" b="-8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9506" name="Text Box 178"/>
          <p:cNvSpPr txBox="1">
            <a:spLocks noChangeArrowheads="1"/>
          </p:cNvSpPr>
          <p:nvPr/>
        </p:nvSpPr>
        <p:spPr bwMode="auto">
          <a:xfrm>
            <a:off x="4572000" y="188640"/>
            <a:ext cx="4392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Sudarėme kelių funkcijų lenteles</a:t>
            </a:r>
            <a:endParaRPr lang="lt-LT" dirty="0"/>
          </a:p>
        </p:txBody>
      </p:sp>
      <p:sp>
        <p:nvSpPr>
          <p:cNvPr id="99508" name="Text Box 180"/>
          <p:cNvSpPr txBox="1">
            <a:spLocks noChangeArrowheads="1"/>
          </p:cNvSpPr>
          <p:nvPr/>
        </p:nvSpPr>
        <p:spPr bwMode="auto">
          <a:xfrm>
            <a:off x="178814" y="5956109"/>
            <a:ext cx="85696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Matome, kad kiekviename stulpelyje yra tik vienas vienetas. Kur?</a:t>
            </a:r>
            <a:br>
              <a:rPr lang="lt-LT" dirty="0" smtClean="0"/>
            </a:br>
            <a:r>
              <a:rPr lang="lt-LT" dirty="0" smtClean="0"/>
              <a:t>Kas atsitiks, jei apjungsime stulpelius disjunkcija?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02857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06" grpId="0"/>
      <p:bldP spid="9950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025" name="Text Box 73"/>
          <p:cNvSpPr txBox="1">
            <a:spLocks noChangeArrowheads="1"/>
          </p:cNvSpPr>
          <p:nvPr/>
        </p:nvSpPr>
        <p:spPr bwMode="auto">
          <a:xfrm>
            <a:off x="323850" y="476250"/>
            <a:ext cx="8424863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/>
              <a:t>Supaprastinti reiškinius:</a:t>
            </a:r>
          </a:p>
          <a:p>
            <a:pPr>
              <a:spcBef>
                <a:spcPct val="50000"/>
              </a:spcBef>
            </a:pPr>
            <a:endParaRPr lang="lt-LT"/>
          </a:p>
          <a:p>
            <a:pPr>
              <a:spcBef>
                <a:spcPct val="50000"/>
              </a:spcBef>
            </a:pPr>
            <a:endParaRPr lang="lt-LT"/>
          </a:p>
          <a:p>
            <a:pPr>
              <a:spcBef>
                <a:spcPct val="50000"/>
              </a:spcBef>
            </a:pPr>
            <a:r>
              <a:rPr lang="lt-LT"/>
              <a:t>1.  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q &amp; r ) v </a:t>
            </a:r>
            <a:r>
              <a:rPr lang="lt-LT"/>
              <a:t>( 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r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 r ) v </a:t>
            </a:r>
            <a:endParaRPr lang="lt-LT"/>
          </a:p>
          <a:p>
            <a:pPr>
              <a:spcBef>
                <a:spcPct val="50000"/>
              </a:spcBef>
            </a:pPr>
            <a:r>
              <a:rPr lang="lt-LT"/>
              <a:t>     v ( 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¬ </a:t>
            </a:r>
            <a:r>
              <a:rPr lang="lt-LT"/>
              <a:t> </a:t>
            </a:r>
            <a:r>
              <a:rPr lang="en-US"/>
              <a:t>r ) v </a:t>
            </a: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 q &amp; ¬  r ) </a:t>
            </a:r>
            <a:endParaRPr lang="lt-LT"/>
          </a:p>
          <a:p>
            <a:endParaRPr lang="lt-LT"/>
          </a:p>
          <a:p>
            <a:pPr>
              <a:buFontTx/>
              <a:buAutoNum type="arabicPeriod" startAt="2"/>
            </a:pPr>
            <a:r>
              <a:rPr lang="lt-LT"/>
              <a:t>(</a:t>
            </a:r>
            <a:r>
              <a:rPr lang="en-US"/>
              <a:t> </a:t>
            </a:r>
            <a:r>
              <a:rPr lang="lt-LT"/>
              <a:t>p </a:t>
            </a:r>
            <a:r>
              <a:rPr lang="en-US"/>
              <a:t>&amp; q &amp; r ) v </a:t>
            </a:r>
            <a:r>
              <a:rPr lang="lt-LT"/>
              <a:t>( 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r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 r ) v </a:t>
            </a:r>
            <a:endParaRPr lang="lt-LT"/>
          </a:p>
          <a:p>
            <a:endParaRPr lang="lt-LT"/>
          </a:p>
          <a:p>
            <a:r>
              <a:rPr lang="lt-LT"/>
              <a:t>     v ( p </a:t>
            </a:r>
            <a:r>
              <a:rPr lang="en-US"/>
              <a:t>&amp; ¬ q &amp; ¬ </a:t>
            </a:r>
            <a:r>
              <a:rPr lang="lt-LT"/>
              <a:t> </a:t>
            </a:r>
            <a:r>
              <a:rPr lang="en-US"/>
              <a:t>r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 r ) </a:t>
            </a:r>
            <a:endParaRPr lang="lt-LT"/>
          </a:p>
          <a:p>
            <a:pPr>
              <a:spcBef>
                <a:spcPct val="50000"/>
              </a:spcBef>
            </a:pP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4895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640763" cy="575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/>
              <a:t>Supaprastinti reiškinius:</a:t>
            </a:r>
          </a:p>
          <a:p>
            <a:endParaRPr lang="lt-LT"/>
          </a:p>
          <a:p>
            <a:r>
              <a:rPr lang="lt-LT"/>
              <a:t>3.</a:t>
            </a:r>
          </a:p>
          <a:p>
            <a:endParaRPr lang="lt-LT"/>
          </a:p>
          <a:p>
            <a:r>
              <a:rPr lang="lt-LT"/>
              <a:t>(p </a:t>
            </a:r>
            <a:r>
              <a:rPr lang="en-US"/>
              <a:t>&amp; q &amp; ¬ r &amp; s ) v </a:t>
            </a:r>
            <a:r>
              <a:rPr lang="lt-LT"/>
              <a:t>(p </a:t>
            </a:r>
            <a:r>
              <a:rPr lang="en-US"/>
              <a:t>&amp; ¬ q &amp; ¬ r &amp; s ) v </a:t>
            </a:r>
            <a:r>
              <a:rPr lang="lt-LT"/>
              <a:t>(p </a:t>
            </a:r>
            <a:r>
              <a:rPr lang="en-US"/>
              <a:t>&amp; q &amp; ¬ r &amp; ¬ s ) v</a:t>
            </a:r>
            <a:endParaRPr lang="lt-LT"/>
          </a:p>
          <a:p>
            <a:r>
              <a:rPr lang="lt-LT"/>
              <a:t>(p </a:t>
            </a:r>
            <a:r>
              <a:rPr lang="en-US"/>
              <a:t>&amp; ¬ q &amp; ¬ r &amp; ¬ s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r &amp; ¬ s) v </a:t>
            </a:r>
            <a:endParaRPr lang="lt-LT"/>
          </a:p>
          <a:p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¬ r &amp; s )</a:t>
            </a:r>
            <a:r>
              <a:rPr lang="lt-LT"/>
              <a:t> </a:t>
            </a:r>
            <a:r>
              <a:rPr lang="en-US"/>
              <a:t>v</a:t>
            </a:r>
            <a:r>
              <a:rPr lang="lt-LT"/>
              <a:t> </a:t>
            </a:r>
            <a:r>
              <a:rPr lang="en-US"/>
              <a:t>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¬ r &amp; s ) v  </a:t>
            </a:r>
            <a:endParaRPr lang="lt-LT"/>
          </a:p>
          <a:p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q &amp; r &amp; ¬ s ) v </a:t>
            </a:r>
            <a:r>
              <a:rPr lang="lt-LT"/>
              <a:t>(</a:t>
            </a:r>
            <a:r>
              <a:rPr lang="en-US"/>
              <a:t>¬</a:t>
            </a:r>
            <a:r>
              <a:rPr lang="lt-LT"/>
              <a:t> p </a:t>
            </a:r>
            <a:r>
              <a:rPr lang="en-US"/>
              <a:t>&amp; ¬ q &amp; r &amp; ¬ s )</a:t>
            </a:r>
            <a:r>
              <a:rPr lang="lt-LT"/>
              <a:t>.</a:t>
            </a:r>
          </a:p>
          <a:p>
            <a:pPr>
              <a:spcBef>
                <a:spcPct val="50000"/>
              </a:spcBef>
            </a:pPr>
            <a:endParaRPr lang="lt-LT"/>
          </a:p>
          <a:p>
            <a:pPr>
              <a:spcBef>
                <a:spcPct val="50000"/>
              </a:spcBef>
            </a:pPr>
            <a:r>
              <a:rPr lang="lt-LT"/>
              <a:t>4.</a:t>
            </a:r>
          </a:p>
          <a:p>
            <a:pPr>
              <a:spcBef>
                <a:spcPct val="50000"/>
              </a:spcBef>
            </a:pPr>
            <a:endParaRPr lang="lt-LT"/>
          </a:p>
          <a:p>
            <a:r>
              <a:rPr lang="lt-LT"/>
              <a:t>(p </a:t>
            </a:r>
            <a:r>
              <a:rPr lang="en-US"/>
              <a:t>&amp; q &amp; r &amp; s ) v </a:t>
            </a:r>
            <a:r>
              <a:rPr lang="lt-LT"/>
              <a:t>(</a:t>
            </a:r>
            <a:r>
              <a:rPr lang="en-US"/>
              <a:t>¬</a:t>
            </a:r>
            <a:r>
              <a:rPr lang="lt-LT"/>
              <a:t> p </a:t>
            </a:r>
            <a:r>
              <a:rPr lang="en-US"/>
              <a:t>&amp; q &amp; r &amp; s ) v  </a:t>
            </a:r>
            <a:r>
              <a:rPr lang="lt-LT"/>
              <a:t>(p </a:t>
            </a:r>
            <a:r>
              <a:rPr lang="en-US"/>
              <a:t>&amp; ¬ q &amp; ¬ r &amp; ¬ s ) v </a:t>
            </a:r>
          </a:p>
          <a:p>
            <a:r>
              <a:rPr lang="lt-LT"/>
              <a:t>(p </a:t>
            </a:r>
            <a:r>
              <a:rPr lang="en-US"/>
              <a:t>&amp; ¬ q &amp; r &amp; ¬ s ) v 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¬ r &amp; ¬ s ) v </a:t>
            </a:r>
            <a:endParaRPr lang="lt-LT"/>
          </a:p>
          <a:p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r &amp; ¬ s )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6552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323850" y="476250"/>
            <a:ext cx="8640763" cy="465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/>
              <a:t>Supaprastinti reiškinius:</a:t>
            </a:r>
          </a:p>
          <a:p>
            <a:endParaRPr lang="lt-LT"/>
          </a:p>
          <a:p>
            <a:r>
              <a:rPr lang="lt-LT"/>
              <a:t>5.</a:t>
            </a:r>
          </a:p>
          <a:p>
            <a:endParaRPr lang="lt-LT"/>
          </a:p>
          <a:p>
            <a:r>
              <a:rPr lang="lt-LT"/>
              <a:t>(p </a:t>
            </a:r>
            <a:r>
              <a:rPr lang="en-US"/>
              <a:t>&amp; q &amp; ¬ r &amp; s ) v </a:t>
            </a:r>
            <a:r>
              <a:rPr lang="lt-LT"/>
              <a:t>(p </a:t>
            </a:r>
            <a:r>
              <a:rPr lang="en-US"/>
              <a:t>&amp; ¬ q &amp; ¬ r &amp; s ) v </a:t>
            </a:r>
            <a:r>
              <a:rPr lang="lt-LT"/>
              <a:t>(</a:t>
            </a:r>
            <a:r>
              <a:rPr lang="en-US"/>
              <a:t>¬</a:t>
            </a:r>
            <a:r>
              <a:rPr lang="lt-LT"/>
              <a:t> p </a:t>
            </a:r>
            <a:r>
              <a:rPr lang="en-US"/>
              <a:t>&amp; q &amp; r &amp; s ) v</a:t>
            </a:r>
            <a:endParaRPr lang="lt-LT"/>
          </a:p>
          <a:p>
            <a:r>
              <a:rPr lang="lt-LT"/>
              <a:t>(</a:t>
            </a:r>
            <a:r>
              <a:rPr lang="en-US"/>
              <a:t>¬</a:t>
            </a:r>
            <a:r>
              <a:rPr lang="lt-LT"/>
              <a:t> p </a:t>
            </a:r>
            <a:r>
              <a:rPr lang="en-US"/>
              <a:t>&amp; q &amp; ¬ r &amp; s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¬ r &amp; s) v </a:t>
            </a:r>
            <a:r>
              <a:rPr lang="lt-LT"/>
              <a:t> 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r &amp; s )</a:t>
            </a:r>
            <a:r>
              <a:rPr lang="lt-LT"/>
              <a:t>.</a:t>
            </a:r>
          </a:p>
          <a:p>
            <a:pPr>
              <a:spcBef>
                <a:spcPct val="50000"/>
              </a:spcBef>
            </a:pPr>
            <a:endParaRPr lang="lt-LT"/>
          </a:p>
          <a:p>
            <a:pPr>
              <a:spcBef>
                <a:spcPct val="50000"/>
              </a:spcBef>
            </a:pPr>
            <a:r>
              <a:rPr lang="lt-LT"/>
              <a:t>6.</a:t>
            </a:r>
          </a:p>
          <a:p>
            <a:pPr>
              <a:spcBef>
                <a:spcPct val="50000"/>
              </a:spcBef>
            </a:pPr>
            <a:endParaRPr lang="lt-LT"/>
          </a:p>
          <a:p>
            <a:r>
              <a:rPr lang="lt-LT"/>
              <a:t>(p </a:t>
            </a:r>
            <a:r>
              <a:rPr lang="en-US"/>
              <a:t>&amp; q &amp; r &amp; s ) v </a:t>
            </a:r>
            <a:r>
              <a:rPr lang="lt-LT"/>
              <a:t>(p </a:t>
            </a:r>
            <a:r>
              <a:rPr lang="en-US"/>
              <a:t>&amp; q &amp; r &amp; ¬ s ) v  </a:t>
            </a:r>
            <a:r>
              <a:rPr lang="lt-LT"/>
              <a:t>(</a:t>
            </a:r>
            <a:r>
              <a:rPr lang="en-US"/>
              <a:t>¬</a:t>
            </a:r>
            <a:r>
              <a:rPr lang="lt-LT"/>
              <a:t> p </a:t>
            </a:r>
            <a:r>
              <a:rPr lang="en-US"/>
              <a:t>&amp; q &amp; r &amp; ¬ s ) v </a:t>
            </a:r>
          </a:p>
          <a:p>
            <a:r>
              <a:rPr lang="lt-LT"/>
              <a:t>(p </a:t>
            </a:r>
            <a:r>
              <a:rPr lang="en-US"/>
              <a:t>&amp; ¬ q &amp; r &amp;  s ) v  </a:t>
            </a:r>
            <a:r>
              <a:rPr lang="lt-LT"/>
              <a:t>(p </a:t>
            </a:r>
            <a:r>
              <a:rPr lang="en-US"/>
              <a:t>&amp; ¬ q &amp; r &amp; ¬ s ) v </a:t>
            </a:r>
            <a:r>
              <a:rPr lang="lt-LT"/>
              <a:t>(</a:t>
            </a:r>
            <a:r>
              <a:rPr lang="en-US"/>
              <a:t>¬ </a:t>
            </a:r>
            <a:r>
              <a:rPr lang="lt-LT"/>
              <a:t>p </a:t>
            </a:r>
            <a:r>
              <a:rPr lang="en-US"/>
              <a:t>&amp; ¬ q &amp; r &amp; ¬ s )</a:t>
            </a:r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248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3168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endParaRPr lang="lt-LT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250823" y="1196975"/>
              <a:ext cx="3745112" cy="4663440"/>
            </p:xfrm>
            <a:graphic>
              <a:graphicData uri="http://schemas.openxmlformats.org/drawingml/2006/table">
                <a:tbl>
                  <a:tblPr/>
                  <a:tblGrid>
                    <a:gridCol w="55860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56849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6376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99200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, </m:t>
                                    </m:r>
                                    <m:sSub>
                                      <m:sSub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d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26179302"/>
                  </p:ext>
                </p:extLst>
              </p:nvPr>
            </p:nvGraphicFramePr>
            <p:xfrm>
              <a:off x="250823" y="1196975"/>
              <a:ext cx="3745112" cy="4663440"/>
            </p:xfrm>
            <a:graphic>
              <a:graphicData uri="http://schemas.openxmlformats.org/drawingml/2006/table">
                <a:tbl>
                  <a:tblPr/>
                  <a:tblGrid>
                    <a:gridCol w="558605"/>
                    <a:gridCol w="556849"/>
                    <a:gridCol w="637652"/>
                    <a:gridCol w="1992006"/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4348" t="-3529" r="-575000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105495" t="-3529" r="-481319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178095" t="-3529" r="-317143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2"/>
                          <a:stretch>
                            <a:fillRect l="-89297" t="-3529" r="-1835" b="-832941"/>
                          </a:stretch>
                        </a:blipFill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506" name="Text Box 178"/>
              <p:cNvSpPr txBox="1">
                <a:spLocks noChangeArrowheads="1"/>
              </p:cNvSpPr>
              <p:nvPr/>
            </p:nvSpPr>
            <p:spPr bwMode="auto">
              <a:xfrm>
                <a:off x="4644008" y="549275"/>
                <a:ext cx="4392488" cy="156113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Tik trys funkcijos reikšmės yra nelygios nuliui: 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0,0,0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1,0,0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1,1,1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lt-LT" dirty="0"/>
              </a:p>
            </p:txBody>
          </p:sp>
        </mc:Choice>
        <mc:Fallback xmlns="">
          <p:sp>
            <p:nvSpPr>
              <p:cNvPr id="99506" name="Text Box 1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44008" y="549275"/>
                <a:ext cx="4392488" cy="1561133"/>
              </a:xfrm>
              <a:prstGeom prst="rect">
                <a:avLst/>
              </a:prstGeom>
              <a:blipFill rotWithShape="0">
                <a:blip r:embed="rId3"/>
                <a:stretch>
                  <a:fillRect l="-2222" t="-3125" b="-507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507" name="Text Box 179"/>
          <p:cNvSpPr txBox="1">
            <a:spLocks noChangeArrowheads="1"/>
          </p:cNvSpPr>
          <p:nvPr/>
        </p:nvSpPr>
        <p:spPr bwMode="auto">
          <a:xfrm>
            <a:off x="4859338" y="2420938"/>
            <a:ext cx="3960812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 dirty="0"/>
              <a:t>Jei kintamasis lygus vienetui, rašysime jį be neiginio. Jei nuliui – su neiginiu.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9508" name="Text Box 180"/>
              <p:cNvSpPr txBox="1">
                <a:spLocks noChangeArrowheads="1"/>
              </p:cNvSpPr>
              <p:nvPr/>
            </p:nvSpPr>
            <p:spPr bwMode="auto">
              <a:xfrm>
                <a:off x="4788024" y="4149725"/>
                <a:ext cx="4248471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Tuomet</a:t>
                </a:r>
                <a:endParaRPr lang="en-US" dirty="0" smtClean="0"/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b="0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lt-LT" dirty="0"/>
              </a:p>
            </p:txBody>
          </p:sp>
        </mc:Choice>
        <mc:Fallback xmlns="">
          <p:sp>
            <p:nvSpPr>
              <p:cNvPr id="99508" name="Text Box 1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788024" y="4149725"/>
                <a:ext cx="4248471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2152" t="-352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 Box 179"/>
          <p:cNvSpPr txBox="1">
            <a:spLocks noChangeArrowheads="1"/>
          </p:cNvSpPr>
          <p:nvPr/>
        </p:nvSpPr>
        <p:spPr bwMode="auto">
          <a:xfrm>
            <a:off x="251268" y="6277282"/>
            <a:ext cx="85695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lt-LT" dirty="0" smtClean="0"/>
              <a:t>Sudarykime šios funkcijos lentelę ir palyginkime su pradine lentele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8135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06" grpId="0"/>
      <p:bldP spid="99507" grpId="0"/>
      <p:bldP spid="99508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3168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endParaRPr lang="lt-LT" b="1" i="1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2365442"/>
                  </p:ext>
                </p:extLst>
              </p:nvPr>
            </p:nvGraphicFramePr>
            <p:xfrm>
              <a:off x="250822" y="1196975"/>
              <a:ext cx="8425635" cy="4663440"/>
            </p:xfrm>
            <a:graphic>
              <a:graphicData uri="http://schemas.openxmlformats.org/drawingml/2006/table">
                <a:tbl>
                  <a:tblPr/>
                  <a:tblGrid>
                    <a:gridCol w="720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50666349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105318483"/>
                        </a:ext>
                      </a:extLst>
                    </a:gridCol>
                  </a:tblGrid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-2500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t-LT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lt-LT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lt-LT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lt-LT" sz="2800" b="0" i="1" smtClean="0"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acc>
                                  <m:accPr>
                                    <m:chr m:val="̅"/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sSub>
                                      <m:sSub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acc>
                                <m:r>
                                  <a:rPr lang="lt-LT" sz="2800" b="0" i="1" smtClean="0">
                                    <a:latin typeface="Cambria Math" panose="02040503050406030204" pitchFamily="18" charset="0"/>
                                  </a:rPr>
                                  <m:t>∨</m:t>
                                </m:r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452438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45085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9505" name="Group 17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52365442"/>
                  </p:ext>
                </p:extLst>
              </p:nvPr>
            </p:nvGraphicFramePr>
            <p:xfrm>
              <a:off x="250822" y="1196975"/>
              <a:ext cx="8425635" cy="4663440"/>
            </p:xfrm>
            <a:graphic>
              <a:graphicData uri="http://schemas.openxmlformats.org/drawingml/2006/table">
                <a:tbl>
                  <a:tblPr/>
                  <a:tblGrid>
                    <a:gridCol w="72077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72008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2016224">
                      <a:extLst>
                        <a:ext uri="{9D8B030D-6E8A-4147-A177-3AD203B41FA5}">
                          <a16:colId xmlns:a16="http://schemas.microsoft.com/office/drawing/2014/main" val="1250666349"/>
                        </a:ext>
                      </a:extLst>
                    </a:gridCol>
                    <a:gridCol w="2232249">
                      <a:extLst>
                        <a:ext uri="{9D8B030D-6E8A-4147-A177-3AD203B41FA5}">
                          <a16:colId xmlns:a16="http://schemas.microsoft.com/office/drawing/2014/main" val="105318483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542" t="-3529" r="-1077119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1681" t="-3529" r="-968067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03390" t="-3529" r="-876271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108157" t="-3529" r="-212387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08157" t="-3529" r="-112387" b="-8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lt-LT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>
                          <a:blip r:embed="rId2"/>
                          <a:stretch>
                            <a:fillRect l="-278689" t="-3529" r="-1639" b="-832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518160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9506" name="Text Box 178"/>
          <p:cNvSpPr txBox="1">
            <a:spLocks noChangeArrowheads="1"/>
          </p:cNvSpPr>
          <p:nvPr/>
        </p:nvSpPr>
        <p:spPr bwMode="auto">
          <a:xfrm>
            <a:off x="4572000" y="188640"/>
            <a:ext cx="43924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Sudarėme kelių funkcijų lenteles</a:t>
            </a:r>
            <a:endParaRPr lang="lt-LT" dirty="0"/>
          </a:p>
        </p:txBody>
      </p:sp>
      <p:sp>
        <p:nvSpPr>
          <p:cNvPr id="99508" name="Text Box 180"/>
          <p:cNvSpPr txBox="1">
            <a:spLocks noChangeArrowheads="1"/>
          </p:cNvSpPr>
          <p:nvPr/>
        </p:nvSpPr>
        <p:spPr bwMode="auto">
          <a:xfrm>
            <a:off x="178814" y="5860415"/>
            <a:ext cx="856964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 smtClean="0"/>
              <a:t>Matome, kad kiekviename stulpelyje yra tik vienas nulis. </a:t>
            </a:r>
            <a:r>
              <a:rPr lang="lt-LT" dirty="0"/>
              <a:t>Kur? </a:t>
            </a:r>
            <a:r>
              <a:rPr lang="lt-LT" dirty="0" smtClean="0"/>
              <a:t/>
            </a:r>
            <a:br>
              <a:rPr lang="lt-LT" dirty="0" smtClean="0"/>
            </a:br>
            <a:r>
              <a:rPr lang="lt-LT" dirty="0" smtClean="0"/>
              <a:t>Kas </a:t>
            </a:r>
            <a:r>
              <a:rPr lang="lt-LT" dirty="0"/>
              <a:t>atsitiks, jei apjungsime stulpelius </a:t>
            </a:r>
            <a:r>
              <a:rPr lang="lt-LT" dirty="0" err="1" smtClean="0"/>
              <a:t>konjunkcija</a:t>
            </a:r>
            <a:r>
              <a:rPr lang="lt-LT" dirty="0" smtClean="0"/>
              <a:t>?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15710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506" grpId="0"/>
      <p:bldP spid="9950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95288" y="549275"/>
            <a:ext cx="3168650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lt-LT" b="1" i="1"/>
              <a:t>Pavyzdys:</a:t>
            </a:r>
            <a:endParaRPr lang="en-US" b="1" i="1"/>
          </a:p>
          <a:p>
            <a:pPr>
              <a:spcBef>
                <a:spcPct val="50000"/>
              </a:spcBef>
            </a:pPr>
            <a:endParaRPr lang="en-US" b="1" i="1"/>
          </a:p>
          <a:p>
            <a:pPr>
              <a:spcBef>
                <a:spcPct val="50000"/>
              </a:spcBef>
            </a:pPr>
            <a:endParaRPr lang="lt-LT" b="1" i="1"/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/>
        </p:nvGraphicFramePr>
        <p:xfrm>
          <a:off x="250825" y="1196975"/>
          <a:ext cx="3384550" cy="466344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endParaRPr kumimoji="0" lang="lt-LT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endParaRPr kumimoji="0" lang="lt-LT" sz="28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f(x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,x</a:t>
                      </a:r>
                      <a:r>
                        <a:rPr kumimoji="0" lang="en-US" sz="28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4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1431" name="Text Box 55"/>
          <p:cNvSpPr txBox="1">
            <a:spLocks noChangeArrowheads="1"/>
          </p:cNvSpPr>
          <p:nvPr/>
        </p:nvSpPr>
        <p:spPr bwMode="auto">
          <a:xfrm>
            <a:off x="4140200" y="549275"/>
            <a:ext cx="4464050" cy="173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dirty="0"/>
              <a:t>Penkios funkcijos reikšmės yra lygios nuliui: </a:t>
            </a:r>
          </a:p>
          <a:p>
            <a:pPr>
              <a:spcBef>
                <a:spcPct val="50000"/>
              </a:spcBef>
            </a:pPr>
            <a:r>
              <a:rPr lang="lt-LT" dirty="0"/>
              <a:t>f(0,0,1),  f(</a:t>
            </a:r>
            <a:r>
              <a:rPr lang="en-US" dirty="0"/>
              <a:t>0</a:t>
            </a:r>
            <a:r>
              <a:rPr lang="lt-LT" dirty="0"/>
              <a:t>,</a:t>
            </a:r>
            <a:r>
              <a:rPr lang="en-US" dirty="0"/>
              <a:t>1</a:t>
            </a:r>
            <a:r>
              <a:rPr lang="lt-LT" dirty="0"/>
              <a:t>,0)</a:t>
            </a:r>
            <a:r>
              <a:rPr lang="en-US" dirty="0"/>
              <a:t>,</a:t>
            </a:r>
            <a:r>
              <a:rPr lang="lt-LT" dirty="0"/>
              <a:t> f(</a:t>
            </a:r>
            <a:r>
              <a:rPr lang="en-US" dirty="0"/>
              <a:t>0</a:t>
            </a:r>
            <a:r>
              <a:rPr lang="lt-LT" dirty="0"/>
              <a:t>,1,</a:t>
            </a:r>
            <a:r>
              <a:rPr lang="en-US" dirty="0"/>
              <a:t>1</a:t>
            </a:r>
            <a:r>
              <a:rPr lang="lt-LT" dirty="0"/>
              <a:t>)</a:t>
            </a:r>
            <a:r>
              <a:rPr lang="en-US" dirty="0"/>
              <a:t>, f(1,0,1) </a:t>
            </a:r>
            <a:r>
              <a:rPr lang="lt-LT" dirty="0"/>
              <a:t>ir</a:t>
            </a:r>
            <a:r>
              <a:rPr lang="en-US" dirty="0"/>
              <a:t> f(1,1,1)</a:t>
            </a:r>
            <a:r>
              <a:rPr lang="lt-LT" dirty="0"/>
              <a:t>.</a:t>
            </a:r>
          </a:p>
        </p:txBody>
      </p:sp>
      <p:sp>
        <p:nvSpPr>
          <p:cNvPr id="101432" name="Text Box 56"/>
          <p:cNvSpPr txBox="1">
            <a:spLocks noChangeArrowheads="1"/>
          </p:cNvSpPr>
          <p:nvPr/>
        </p:nvSpPr>
        <p:spPr bwMode="auto">
          <a:xfrm>
            <a:off x="4067175" y="2636838"/>
            <a:ext cx="48974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lt-LT"/>
              <a:t>Jei kintamasis lygus vienetui, rašysime jį su neiginiu. Jei nuliui – </a:t>
            </a:r>
            <a:r>
              <a:rPr lang="en-US"/>
              <a:t>be </a:t>
            </a:r>
            <a:r>
              <a:rPr lang="lt-LT"/>
              <a:t>neiginio.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1433" name="Text Box 57"/>
              <p:cNvSpPr txBox="1">
                <a:spLocks noChangeArrowheads="1"/>
              </p:cNvSpPr>
              <p:nvPr/>
            </p:nvSpPr>
            <p:spPr bwMode="auto">
              <a:xfrm>
                <a:off x="4103687" y="3824288"/>
                <a:ext cx="4824413" cy="28623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Tuomet</a:t>
                </a: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a:rPr lang="en-US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̅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&amp;(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)&amp;</m:t>
                      </m:r>
                    </m:oMath>
                  </m:oMathPara>
                </a14:m>
                <a:endParaRPr lang="en-US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>
                  <a:spcBef>
                    <a:spcPct val="50000"/>
                  </a:spcBef>
                </a:pPr>
                <a:r>
                  <a:rPr lang="en-US" b="0" dirty="0" smtClean="0">
                    <a:ea typeface="Cambria Math" panose="02040503050406030204" pitchFamily="18" charset="0"/>
                  </a:rPr>
                  <a:t>&amp;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)&amp;(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x</m:t>
                        </m:r>
                      </m:e>
                      <m:sub>
                        <m: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)&amp;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dirty="0"/>
                  <a:t>&amp;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∨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 smtClean="0"/>
                  <a:t>) </a:t>
                </a:r>
                <a:endParaRPr lang="lt-LT" dirty="0"/>
              </a:p>
            </p:txBody>
          </p:sp>
        </mc:Choice>
        <mc:Fallback xmlns="">
          <p:sp>
            <p:nvSpPr>
              <p:cNvPr id="101433" name="Text 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103687" y="3824288"/>
                <a:ext cx="4824413" cy="2862322"/>
              </a:xfrm>
              <a:prstGeom prst="rect">
                <a:avLst/>
              </a:prstGeom>
              <a:blipFill rotWithShape="0">
                <a:blip r:embed="rId2"/>
                <a:stretch>
                  <a:fillRect l="-1894" t="-1702" b="-383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31" grpId="0"/>
      <p:bldP spid="101432" grpId="0"/>
      <p:bldP spid="1014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0394" name="Group 42"/>
          <p:cNvGraphicFramePr>
            <a:graphicFrameLocks noGrp="1"/>
          </p:cNvGraphicFramePr>
          <p:nvPr/>
        </p:nvGraphicFramePr>
        <p:xfrm>
          <a:off x="179388" y="836613"/>
          <a:ext cx="8785225" cy="4754880"/>
        </p:xfrm>
        <a:graphic>
          <a:graphicData uri="http://schemas.openxmlformats.org/drawingml/2006/table">
            <a:tbl>
              <a:tblPr/>
              <a:tblGrid>
                <a:gridCol w="292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7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289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t-LT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Disjunkcinė forma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Konjunkcinė forma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Kintamųjų grupių bus tiek, kiek lentelėje yra: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Grupės jungiamos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Grupių viduje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&amp;</a:t>
                      </a:r>
                      <a:endParaRPr kumimoji="0" lang="lt-L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Neiginiai rašomi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t-LT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2404" name="Text Box 4"/>
              <p:cNvSpPr txBox="1">
                <a:spLocks noChangeArrowheads="1"/>
              </p:cNvSpPr>
              <p:nvPr/>
            </p:nvSpPr>
            <p:spPr bwMode="auto">
              <a:xfrm>
                <a:off x="468313" y="404813"/>
                <a:ext cx="8424862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lt-LT" dirty="0" smtClean="0"/>
                  <a:t>Užrašyti </a:t>
                </a:r>
                <a:r>
                  <a:rPr lang="lt-LT" dirty="0" err="1"/>
                  <a:t>disjunkcine</a:t>
                </a:r>
                <a:r>
                  <a:rPr lang="lt-LT" dirty="0"/>
                  <a:t> ir </a:t>
                </a:r>
                <a:r>
                  <a:rPr lang="lt-LT" dirty="0" err="1"/>
                  <a:t>konjunkcine</a:t>
                </a:r>
                <a:r>
                  <a:rPr lang="lt-LT" dirty="0"/>
                  <a:t> forma funkciją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lt-LT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endParaRPr lang="lt-LT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2404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8313" y="404813"/>
                <a:ext cx="842486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1158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468313" y="1412875"/>
            <a:ext cx="2374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lt-LT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2463" name="Group 63"/>
              <p:cNvGraphicFramePr>
                <a:graphicFrameLocks noGrp="1"/>
              </p:cNvGraphicFramePr>
              <p:nvPr/>
            </p:nvGraphicFramePr>
            <p:xfrm>
              <a:off x="468313" y="1397000"/>
              <a:ext cx="3095625" cy="2752727"/>
            </p:xfrm>
            <a:graphic>
              <a:graphicData uri="http://schemas.openxmlformats.org/drawingml/2006/table">
                <a:tbl>
                  <a:tblPr/>
                  <a:tblGrid>
                    <a:gridCol w="5746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57626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944688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acc>
                                  <m:accPr>
                                    <m:chr m:val="̅"/>
                                    <m:ctrlPr>
                                      <a:rPr lang="lt-LT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⇒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</m:acc>
                              </m:oMath>
                            </m:oMathPara>
                          </a14:m>
                          <a:endParaRPr kumimoji="0" lang="lt-LT" sz="2800" b="0" i="0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anose="02020603050405020304" pitchFamily="18" charset="0"/>
                            <a:sym typeface="Symbol" panose="05050102010706020507" pitchFamily="18" charset="2"/>
                          </a:endParaRP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927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2463" name="Group 63"/>
              <p:cNvGraphicFramePr>
                <a:graphicFrameLocks noGrp="1"/>
              </p:cNvGraphicFramePr>
              <p:nvPr/>
            </p:nvGraphicFramePr>
            <p:xfrm>
              <a:off x="468313" y="1397000"/>
              <a:ext cx="3095625" cy="2752727"/>
            </p:xfrm>
            <a:graphic>
              <a:graphicData uri="http://schemas.openxmlformats.org/drawingml/2006/table">
                <a:tbl>
                  <a:tblPr/>
                  <a:tblGrid>
                    <a:gridCol w="574675"/>
                    <a:gridCol w="576262"/>
                    <a:gridCol w="1944688"/>
                  </a:tblGrid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x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y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0">
                          <a:blip r:embed="rId3"/>
                          <a:stretch>
                            <a:fillRect l="-60000" t="-11111" r="-1875" b="-426667"/>
                          </a:stretch>
                        </a:blipFill>
                      </a:tcPr>
                    </a:tc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49275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  <a:tr h="550863"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>
                          <a:lvl1pPr>
                            <a:spcBef>
                              <a:spcPct val="20000"/>
                            </a:spcBef>
                            <a:defRPr sz="28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1pPr>
                          <a:lvl2pPr>
                            <a:spcBef>
                              <a:spcPct val="20000"/>
                            </a:spcBef>
                            <a:defRPr sz="24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2pPr>
                          <a:lvl3pPr>
                            <a:spcBef>
                              <a:spcPct val="20000"/>
                            </a:spcBef>
                            <a:defRPr sz="200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3pPr>
                          <a:lvl4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4pPr>
                          <a:lvl5pPr>
                            <a:spcBef>
                              <a:spcPct val="20000"/>
                            </a:spcBef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5pPr>
                          <a:lvl6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6pPr>
                          <a:lvl7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7pPr>
                          <a:lvl8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8pPr>
                          <a:lvl9pPr fontAlgn="base"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defRPr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0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</a:pPr>
                          <a:r>
                            <a:rPr kumimoji="0" lang="lt-LT" sz="2800" b="0" i="0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anose="02020603050405020304" pitchFamily="18" charset="0"/>
                            </a:rPr>
                            <a:t>0</a:t>
                          </a:r>
                        </a:p>
                      </a:txBody>
                      <a:tcPr horzOverflow="overflow">
                        <a:lnL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81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02464" name="Text Box 64"/>
          <p:cNvSpPr txBox="1">
            <a:spLocks noChangeArrowheads="1"/>
          </p:cNvSpPr>
          <p:nvPr/>
        </p:nvSpPr>
        <p:spPr bwMode="auto">
          <a:xfrm>
            <a:off x="4067175" y="1412875"/>
            <a:ext cx="47529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lt-LT" sz="2000"/>
              <a:t>1. Vienetų skaičius lentelėje – 1. T.y. bus viena kintamųjų grupė, kintamieji jungiami konjunkcija, neiginiai rašomi prie nulių: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65" name="Rectangle 65"/>
              <p:cNvSpPr>
                <a:spLocks noChangeArrowheads="1"/>
              </p:cNvSpPr>
              <p:nvPr/>
            </p:nvSpPr>
            <p:spPr bwMode="auto">
              <a:xfrm>
                <a:off x="5003800" y="2781300"/>
                <a:ext cx="198586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lt-LT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2465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3800" y="2781300"/>
                <a:ext cx="1985864" cy="461665"/>
              </a:xfrm>
              <a:prstGeom prst="rect">
                <a:avLst/>
              </a:prstGeom>
              <a:blipFill rotWithShape="0">
                <a:blip r:embed="rId4"/>
                <a:stretch>
                  <a:fillRect r="-14724" b="-1184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66" name="Text Box 66"/>
          <p:cNvSpPr txBox="1">
            <a:spLocks noChangeArrowheads="1"/>
          </p:cNvSpPr>
          <p:nvPr/>
        </p:nvSpPr>
        <p:spPr bwMode="auto">
          <a:xfrm>
            <a:off x="4140200" y="3716338"/>
            <a:ext cx="46085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3. </a:t>
            </a:r>
            <a:r>
              <a:rPr lang="lt-LT" sz="2000"/>
              <a:t>Lentelėje yra trys nuliai, kintamųjų grupių skaičius – 3, grupės jungiamos konjunkcija, jų viduje – disjunkcija, neiginiai rašomi prie vienetų: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67" name="Text Box 67"/>
              <p:cNvSpPr txBox="1">
                <a:spLocks noChangeArrowheads="1"/>
              </p:cNvSpPr>
              <p:nvPr/>
            </p:nvSpPr>
            <p:spPr bwMode="auto">
              <a:xfrm>
                <a:off x="971550" y="5516563"/>
                <a:ext cx="7127875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lt-LT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∨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&amp;(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acc>
                        <m:accPr>
                          <m:chr m:val="̅"/>
                          <m:ctrlP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)&amp;(</m:t>
                      </m:r>
                      <m:acc>
                        <m:accPr>
                          <m:chr m:val="̅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∨</m:t>
                      </m:r>
                      <m:acc>
                        <m:accPr>
                          <m:chr m:val="̅"/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lt-LT" dirty="0">
                  <a:sym typeface="Symbol" panose="05050102010706020507" pitchFamily="18" charset="2"/>
                </a:endParaRPr>
              </a:p>
            </p:txBody>
          </p:sp>
        </mc:Choice>
        <mc:Fallback xmlns="">
          <p:sp>
            <p:nvSpPr>
              <p:cNvPr id="102467" name="Text 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71550" y="5516563"/>
                <a:ext cx="7127875" cy="461665"/>
              </a:xfrm>
              <a:prstGeom prst="rect">
                <a:avLst/>
              </a:prstGeom>
              <a:blipFill rotWithShape="0">
                <a:blip r:embed="rId5"/>
                <a:stretch>
                  <a:fillRect b="-1842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64" grpId="0"/>
      <p:bldP spid="102465" grpId="0"/>
      <p:bldP spid="102466" grpId="0"/>
      <p:bldP spid="10246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2741</TotalTime>
  <Words>2081</Words>
  <Application>Microsoft Office PowerPoint</Application>
  <PresentationFormat>On-screen Show (4:3)</PresentationFormat>
  <Paragraphs>863</Paragraphs>
  <Slides>42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8" baseType="lpstr">
      <vt:lpstr>Arial</vt:lpstr>
      <vt:lpstr>Cambria Math</vt:lpstr>
      <vt:lpstr>Symbol</vt:lpstr>
      <vt:lpstr>Times New Roman</vt:lpstr>
      <vt:lpstr>Default Design</vt:lpstr>
      <vt:lpstr>Equation</vt:lpstr>
      <vt:lpstr>Normaliosios formos  ir  Karno kortos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Kaip tai veikia?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Pavyzdžiai</vt:lpstr>
      <vt:lpstr>PowerPoint Presentation</vt:lpstr>
      <vt:lpstr>PowerPoint Presentation</vt:lpstr>
      <vt:lpstr>PowerPoint Presentation</vt:lpstr>
      <vt:lpstr>Karno kortos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59</cp:revision>
  <dcterms:created xsi:type="dcterms:W3CDTF">1601-01-01T00:00:00Z</dcterms:created>
  <dcterms:modified xsi:type="dcterms:W3CDTF">2018-09-27T08:31:46Z</dcterms:modified>
</cp:coreProperties>
</file>