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70" r:id="rId4"/>
    <p:sldId id="258" r:id="rId5"/>
    <p:sldId id="271" r:id="rId6"/>
    <p:sldId id="272" r:id="rId7"/>
    <p:sldId id="276" r:id="rId8"/>
    <p:sldId id="275" r:id="rId9"/>
    <p:sldId id="274" r:id="rId10"/>
    <p:sldId id="273" r:id="rId11"/>
    <p:sldId id="282" r:id="rId12"/>
    <p:sldId id="286" r:id="rId13"/>
    <p:sldId id="285" r:id="rId14"/>
    <p:sldId id="284" r:id="rId15"/>
    <p:sldId id="283" r:id="rId16"/>
    <p:sldId id="263" r:id="rId17"/>
    <p:sldId id="281" r:id="rId18"/>
    <p:sldId id="280" r:id="rId19"/>
    <p:sldId id="279" r:id="rId20"/>
    <p:sldId id="278" r:id="rId21"/>
    <p:sldId id="277" r:id="rId22"/>
    <p:sldId id="264" r:id="rId23"/>
    <p:sldId id="261" r:id="rId24"/>
    <p:sldId id="287" r:id="rId25"/>
    <p:sldId id="288" r:id="rId26"/>
    <p:sldId id="289" r:id="rId27"/>
    <p:sldId id="290" r:id="rId28"/>
    <p:sldId id="291" r:id="rId29"/>
    <p:sldId id="292" r:id="rId30"/>
    <p:sldId id="293" r:id="rId31"/>
    <p:sldId id="294" r:id="rId32"/>
    <p:sldId id="295" r:id="rId33"/>
    <p:sldId id="262" r:id="rId34"/>
    <p:sldId id="296" r:id="rId35"/>
    <p:sldId id="297" r:id="rId36"/>
    <p:sldId id="298" r:id="rId37"/>
    <p:sldId id="299" r:id="rId3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500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126" autoAdjust="0"/>
    <p:restoredTop sz="90663" autoAdjust="0"/>
  </p:normalViewPr>
  <p:slideViewPr>
    <p:cSldViewPr>
      <p:cViewPr varScale="1">
        <p:scale>
          <a:sx n="68" d="100"/>
          <a:sy n="68" d="100"/>
        </p:scale>
        <p:origin x="84" y="3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lt-LT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79FCED2-59AE-4293-A663-EF58924A1986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18337189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B26360F-D358-4378-A5D4-47B0094FE3E7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20530354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CDF1EF-24EA-4282-AEF8-8F3BCCBBA20E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30119995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71D57F-FB45-4857-ADC6-68A6C3769D54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42709542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3302BF-54D6-4DF6-9DFA-C91CB93622B5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33296959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53612F-F4AF-4234-A343-51E682722C7E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2054696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21DA7E-D68B-4D0D-890C-BF76624828BF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2065284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B1FF4A-0060-40C2-9CEC-F697E3113070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39307226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77EEF3-CCFA-4421-808C-6DB3F5961BDD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1973397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lt-LT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7CB18B-C47F-41CA-99BB-7AC74FFF37EA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37225576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lt-LT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lt-LT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lt-LT" altLang="lt-L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59B7E84-5EBB-45B8-AF15-F9E00AD2670F}" type="slidenum">
              <a:rPr lang="lt-LT" altLang="lt-LT"/>
              <a:pPr/>
              <a:t>‹#›</a:t>
            </a:fld>
            <a:endParaRPr lang="lt-LT" altLang="lt-LT"/>
          </a:p>
        </p:txBody>
      </p:sp>
    </p:spTree>
    <p:extLst>
      <p:ext uri="{BB962C8B-B14F-4D97-AF65-F5344CB8AC3E}">
        <p14:creationId xmlns:p14="http://schemas.microsoft.com/office/powerpoint/2010/main" val="24300568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lt-LT" altLang="lt-LT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lt-LT" altLang="lt-LT" smtClean="0"/>
              <a:t>Click to edit Master text styles</a:t>
            </a:r>
          </a:p>
          <a:p>
            <a:pPr lvl="1"/>
            <a:r>
              <a:rPr lang="lt-LT" altLang="lt-LT" smtClean="0"/>
              <a:t>Second level</a:t>
            </a:r>
          </a:p>
          <a:p>
            <a:pPr lvl="2"/>
            <a:r>
              <a:rPr lang="lt-LT" altLang="lt-LT" smtClean="0"/>
              <a:t>Third level</a:t>
            </a:r>
          </a:p>
          <a:p>
            <a:pPr lvl="3"/>
            <a:r>
              <a:rPr lang="lt-LT" altLang="lt-LT" smtClean="0"/>
              <a:t>Fourth level</a:t>
            </a:r>
          </a:p>
          <a:p>
            <a:pPr lvl="4"/>
            <a:r>
              <a:rPr lang="lt-LT" altLang="lt-LT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lt-LT" altLang="lt-LT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lt-LT" altLang="lt-LT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55FE9185-9A14-4B1F-976E-44D379ABF7F8}" type="slidenum">
              <a:rPr lang="lt-LT" altLang="lt-LT"/>
              <a:pPr/>
              <a:t>‹#›</a:t>
            </a:fld>
            <a:endParaRPr lang="lt-LT" altLang="lt-L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lt-L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3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4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4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4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6.png"/><Relationship Id="rId5" Type="http://schemas.openxmlformats.org/officeDocument/2006/relationships/image" Target="../media/image31.png"/><Relationship Id="rId4" Type="http://schemas.openxmlformats.org/officeDocument/2006/relationships/image" Target="../media/image4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image" Target="../media/image51.emf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emf"/><Relationship Id="rId2" Type="http://schemas.openxmlformats.org/officeDocument/2006/relationships/image" Target="../media/image55.e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130425"/>
            <a:ext cx="7772400" cy="1470025"/>
          </a:xfrm>
        </p:spPr>
        <p:txBody>
          <a:bodyPr/>
          <a:lstStyle/>
          <a:p>
            <a:r>
              <a:rPr lang="lt-LT" altLang="lt-LT"/>
              <a:t>Dualumo principas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d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d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545529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14" t="-11111" r="-15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3614" t="-11111" r="-14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6098" t="-11111" r="-1378049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17840" t="-11111" r="-430516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7288" t="-11111" r="-210847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37931" t="-11111" r="-94984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8504" name="Text Box 200"/>
              <p:cNvSpPr txBox="1">
                <a:spLocks noChangeArrowheads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Patikrinsime, ar funkcija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yra </a:t>
                </a:r>
                <a:r>
                  <a:rPr lang="lt-LT" altLang="lt-LT" dirty="0" err="1">
                    <a:cs typeface="Times New Roman" panose="02020603050405020304" pitchFamily="18" charset="0"/>
                  </a:rPr>
                  <a:t>savidualioji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. Iš pradžių sudarysime jos teisingumo lentelę:</a:t>
                </a:r>
                <a:endParaRPr lang="lt-LT" altLang="lt-LT" dirty="0"/>
              </a:p>
            </p:txBody>
          </p:sp>
        </mc:Choice>
        <mc:Fallback>
          <p:sp>
            <p:nvSpPr>
              <p:cNvPr id="98504" name="Text Box 2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blipFill>
                <a:blip r:embed="rId3"/>
                <a:stretch>
                  <a:fillRect l="-1189" t="-2857" b="-15714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25655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403807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403807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96470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97536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69925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95973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96896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63153619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63153619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15522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19327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38637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94212" name="Text Box 4"/>
              <p:cNvSpPr txBox="1">
                <a:spLocks noChangeArrowheads="1"/>
              </p:cNvSpPr>
              <p:nvPr/>
            </p:nvSpPr>
            <p:spPr bwMode="auto">
              <a:xfrm>
                <a:off x="323850" y="620713"/>
                <a:ext cx="8496300" cy="26010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sz="3600" dirty="0" smtClean="0"/>
                  <a:t>Funkcija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lt-LT" altLang="lt-LT" sz="3600" dirty="0"/>
                  <a:t> vadinama </a:t>
                </a:r>
                <a:r>
                  <a:rPr lang="lt-LT" altLang="lt-LT" sz="3600" b="1" i="1" dirty="0"/>
                  <a:t>dualiąja</a:t>
                </a:r>
                <a:r>
                  <a:rPr lang="lt-LT" altLang="lt-LT" sz="3600" dirty="0"/>
                  <a:t> funkcijai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lt-LT" altLang="lt-LT" sz="3600" dirty="0"/>
                  <a:t>, </a:t>
                </a:r>
                <a:r>
                  <a:rPr lang="lt-LT" altLang="lt-LT" sz="3600" dirty="0" smtClean="0"/>
                  <a:t>jeigu</a:t>
                </a:r>
                <a:endParaRPr lang="en-US" altLang="lt-LT" sz="3600" dirty="0" smtClean="0"/>
              </a:p>
              <a:p>
                <a:pPr>
                  <a:spcBef>
                    <a:spcPct val="50000"/>
                  </a:spcBef>
                </a:pPr>
                <a:endParaRPr lang="lt-LT" altLang="lt-LT" sz="3600" dirty="0"/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sz="3600" dirty="0"/>
              </a:p>
            </p:txBody>
          </p:sp>
        </mc:Choice>
        <mc:Fallback>
          <p:sp>
            <p:nvSpPr>
              <p:cNvPr id="94212" name="Text 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3850" y="620713"/>
                <a:ext cx="8496300" cy="2601033"/>
              </a:xfrm>
              <a:prstGeom prst="rect">
                <a:avLst/>
              </a:prstGeom>
              <a:blipFill>
                <a:blip r:embed="rId2"/>
                <a:stretch>
                  <a:fillRect l="-2152" t="-3981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/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7380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5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30815489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</m:e>
                                    </m:acc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acc>
                                  </m:e>
                                </m:d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𝑤</m:t>
                                            </m:r>
                                          </m:e>
                                        </m:acc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acc>
                                          <m:accPr>
                                            <m:chr m:val="̅"/>
                                            <m:ctrlP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accPr>
                                          <m:e>
                                            <m:r>
                                              <a:rPr lang="en-US" altLang="lt-LT" sz="2000" b="0" i="1" smtClean="0">
                                                <a:latin typeface="Cambria Math" panose="02040503050406030204" pitchFamily="18" charset="0"/>
                                              </a:rPr>
                                              <m:t>𝑒</m:t>
                                            </m:r>
                                          </m:e>
                                        </m:acc>
                                      </m:e>
                                    </m:d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acc>
                                      <m:accPr>
                                        <m:chr m:val="̅"/>
                                        <m:ctrlP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r>
                                          <a:rPr lang="en-US" altLang="lt-LT" sz="2000" b="0" i="1" smtClean="0">
                                            <a:latin typeface="Cambria Math" panose="02040503050406030204" pitchFamily="18" charset="0"/>
                                          </a:rPr>
                                          <m:t>𝑥</m:t>
                                        </m:r>
                                      </m:e>
                                    </m:acc>
                                  </m:e>
                                </m:acc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↓</m:t>
                                </m:r>
                                <m:acc>
                                  <m:accPr>
                                    <m:chr m:val="̅"/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20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0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oMath>
                            </m:oMathPara>
                          </a14:m>
                          <a:endParaRPr kumimoji="0" lang="lt-LT" altLang="lt-LT" sz="20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0640" name="Group 288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30815489"/>
                  </p:ext>
                </p:extLst>
              </p:nvPr>
            </p:nvGraphicFramePr>
            <p:xfrm>
              <a:off x="179512" y="1628775"/>
              <a:ext cx="8856986" cy="4073462"/>
            </p:xfrm>
            <a:graphic>
              <a:graphicData uri="http://schemas.openxmlformats.org/drawingml/2006/table">
                <a:tbl>
                  <a:tblPr/>
                  <a:tblGrid>
                    <a:gridCol w="360040">
                      <a:extLst>
                        <a:ext uri="{9D8B030D-6E8A-4147-A177-3AD203B41FA5}">
                          <a16:colId xmlns:a16="http://schemas.microsoft.com/office/drawing/2014/main" val="89561790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1890904865"/>
                        </a:ext>
                      </a:extLst>
                    </a:gridCol>
                    <a:gridCol w="360040">
                      <a:extLst>
                        <a:ext uri="{9D8B030D-6E8A-4147-A177-3AD203B41FA5}">
                          <a16:colId xmlns:a16="http://schemas.microsoft.com/office/drawing/2014/main" val="954141283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2542071926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97145470"/>
                        </a:ext>
                      </a:extLst>
                    </a:gridCol>
                    <a:gridCol w="936104">
                      <a:extLst>
                        <a:ext uri="{9D8B030D-6E8A-4147-A177-3AD203B41FA5}">
                          <a16:colId xmlns:a16="http://schemas.microsoft.com/office/drawing/2014/main" val="3553216380"/>
                        </a:ext>
                      </a:extLst>
                    </a:gridCol>
                    <a:gridCol w="432048">
                      <a:extLst>
                        <a:ext uri="{9D8B030D-6E8A-4147-A177-3AD203B41FA5}">
                          <a16:colId xmlns:a16="http://schemas.microsoft.com/office/drawing/2014/main" val="4025401270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3213683902"/>
                        </a:ext>
                      </a:extLst>
                    </a:gridCol>
                    <a:gridCol w="1368152">
                      <a:extLst>
                        <a:ext uri="{9D8B030D-6E8A-4147-A177-3AD203B41FA5}">
                          <a16:colId xmlns:a16="http://schemas.microsoft.com/office/drawing/2014/main" val="2547204609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1869807606"/>
                        </a:ext>
                      </a:extLst>
                    </a:gridCol>
                    <a:gridCol w="504056">
                      <a:extLst>
                        <a:ext uri="{9D8B030D-6E8A-4147-A177-3AD203B41FA5}">
                          <a16:colId xmlns:a16="http://schemas.microsoft.com/office/drawing/2014/main" val="812328013"/>
                        </a:ext>
                      </a:extLst>
                    </a:gridCol>
                    <a:gridCol w="504058">
                      <a:extLst>
                        <a:ext uri="{9D8B030D-6E8A-4147-A177-3AD203B41FA5}">
                          <a16:colId xmlns:a16="http://schemas.microsoft.com/office/drawing/2014/main" val="476523344"/>
                        </a:ext>
                      </a:extLst>
                    </a:gridCol>
                  </a:tblGrid>
                  <a:tr h="415862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034" t="-4412" r="-23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22034" t="-4412" r="-22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22034" t="-4412" r="-217457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67606" t="-4412" r="-17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7606" t="-4412" r="-1607042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15584" t="-4412" r="-64090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684507" t="-4412" r="-1290141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48661" t="-4412" r="-308929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47111" t="-4412" r="-207556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39865" t="-4412" r="-57770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87805" t="-4412" r="-108537" b="-91617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667470" t="-4412" r="-7229" b="-916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2982131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52555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9440235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60959001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893525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2941591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solidFill>
                          <a:srgbClr val="FFC000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96854089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6225232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2846232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438" name="Text Box 86"/>
              <p:cNvSpPr txBox="1">
                <a:spLocks noChangeArrowheads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dualioji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funkcija</a:t>
                </a:r>
                <a:r>
                  <a:rPr lang="en-US" altLang="lt-LT" dirty="0" smtClean="0"/>
                  <a:t> </a:t>
                </a:r>
                <a:r>
                  <a:rPr lang="en-US" altLang="lt-LT" dirty="0" err="1" smtClean="0"/>
                  <a:t>yra</a:t>
                </a:r>
                <a:endParaRPr lang="en-US" altLang="lt-LT" dirty="0" smtClean="0"/>
              </a:p>
              <a:p>
                <a:pPr>
                  <a:spcBef>
                    <a:spcPct val="50000"/>
                  </a:spcBef>
                </a:pPr>
                <a:r>
                  <a:rPr lang="en-US" altLang="lt-LT" dirty="0" smtClean="0"/>
                  <a:t>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𝑒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d>
                                <m:dPr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</m:e>
                                  </m:acc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⊕</m:t>
                                  </m:r>
                                  <m:acc>
                                    <m:accPr>
                                      <m:chr m:val="̅"/>
                                      <m:ctrlP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en-US" altLang="lt-LT" b="0" i="1" smtClean="0"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</m:acc>
                                </m:e>
                              </m:d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|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↓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</m:acc>
                        </m:e>
                      </m:acc>
                    </m:oMath>
                  </m:oMathPara>
                </a14:m>
                <a:endParaRPr lang="en-US" altLang="lt-LT" dirty="0" smtClean="0"/>
              </a:p>
            </p:txBody>
          </p:sp>
        </mc:Choice>
        <mc:Fallback>
          <p:sp>
            <p:nvSpPr>
              <p:cNvPr id="100438" name="Text Box 8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2904"/>
                <a:ext cx="8424862" cy="1481431"/>
              </a:xfrm>
              <a:prstGeom prst="rect">
                <a:avLst/>
              </a:prstGeom>
              <a:blipFill>
                <a:blip r:embed="rId3"/>
                <a:stretch>
                  <a:fillRect l="-1158" t="-164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0641" name="Text Box 289"/>
              <p:cNvSpPr txBox="1">
                <a:spLocks noChangeArrowheads="1"/>
              </p:cNvSpPr>
              <p:nvPr/>
            </p:nvSpPr>
            <p:spPr bwMode="auto">
              <a:xfrm>
                <a:off x="179512" y="5805488"/>
                <a:ext cx="8785101" cy="83099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/>
                  <a:t>Funkcijų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lt-LT" altLang="lt-LT" dirty="0"/>
                  <a:t>  ir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𝑃</m:t>
                        </m:r>
                      </m:e>
                      <m:sup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en-US" altLang="lt-LT" dirty="0" smtClean="0"/>
                  <a:t> </a:t>
                </a:r>
                <a:r>
                  <a:rPr lang="lt-LT" altLang="lt-LT" dirty="0" smtClean="0"/>
                  <a:t>teisingumo </a:t>
                </a:r>
                <a:r>
                  <a:rPr lang="lt-LT" altLang="lt-LT" dirty="0"/>
                  <a:t>lentelių paskutiniai stulpeliai skiriasi, t</a:t>
                </a:r>
                <a:r>
                  <a:rPr lang="lt-LT" altLang="lt-LT" dirty="0" smtClean="0"/>
                  <a:t>.</a:t>
                </a:r>
                <a:r>
                  <a:rPr lang="en-US" altLang="lt-LT" dirty="0" smtClean="0"/>
                  <a:t> </a:t>
                </a:r>
                <a:r>
                  <a:rPr lang="lt-LT" altLang="lt-LT" dirty="0" smtClean="0"/>
                  <a:t>y</a:t>
                </a:r>
                <a:r>
                  <a:rPr lang="lt-LT" altLang="lt-LT" dirty="0"/>
                  <a:t>. </a:t>
                </a:r>
                <a:r>
                  <a:rPr lang="en-US" altLang="lt-LT" dirty="0" smtClean="0"/>
                  <a:t>f</a:t>
                </a:r>
                <a:r>
                  <a:rPr lang="lt-LT" altLang="lt-LT" dirty="0" err="1" smtClean="0"/>
                  <a:t>unkcija</a:t>
                </a:r>
                <a:r>
                  <a:rPr lang="lt-LT" altLang="lt-LT" dirty="0" smtClean="0"/>
                  <a:t> </a:t>
                </a:r>
                <a:r>
                  <a:rPr lang="lt-LT" altLang="lt-LT" dirty="0"/>
                  <a:t>nėra </a:t>
                </a:r>
                <a:r>
                  <a:rPr lang="lt-LT" altLang="lt-LT" dirty="0" err="1"/>
                  <a:t>savidualioji</a:t>
                </a:r>
                <a:r>
                  <a:rPr lang="lt-LT" altLang="lt-LT" dirty="0"/>
                  <a:t>.</a:t>
                </a:r>
              </a:p>
            </p:txBody>
          </p:sp>
        </mc:Choice>
        <mc:Fallback>
          <p:sp>
            <p:nvSpPr>
              <p:cNvPr id="100641" name="Text Box 28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79512" y="5805488"/>
                <a:ext cx="8785101" cy="830997"/>
              </a:xfrm>
              <a:prstGeom prst="rect">
                <a:avLst/>
              </a:prstGeom>
              <a:blipFill>
                <a:blip r:embed="rId4"/>
                <a:stretch>
                  <a:fillRect l="-1040" t="-5839" b="-15328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96396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64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01499" name="Group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78686593"/>
                  </p:ext>
                </p:extLst>
              </p:nvPr>
            </p:nvGraphicFramePr>
            <p:xfrm>
              <a:off x="468313" y="1916113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558582875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272876407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186370636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730945733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1720989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47952310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8627276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3560687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3895498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04737138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36435524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941742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90705784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01499" name="Group 12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78686593"/>
                  </p:ext>
                </p:extLst>
              </p:nvPr>
            </p:nvGraphicFramePr>
            <p:xfrm>
              <a:off x="468313" y="1916113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558582875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272876407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186370636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730945733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1720989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4795231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8627276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3560687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3895498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04737138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3643552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941742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59070578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01461" name="Text Box 85"/>
              <p:cNvSpPr txBox="1">
                <a:spLocks noChangeArrowheads="1"/>
              </p:cNvSpPr>
              <p:nvPr/>
            </p:nvSpPr>
            <p:spPr bwMode="auto">
              <a:xfrm>
                <a:off x="251521" y="260350"/>
                <a:ext cx="8712968" cy="12239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/>
                  <a:t>Tą patį uždavinį galima išspręsti beveik dvigubai greičiau. Iš pradžių sudarome funkcijos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 smtClean="0">
                    <a:cs typeface="Times New Roman" panose="02020603050405020304" pitchFamily="18" charset="0"/>
                  </a:rPr>
                  <a:t>teisingumo lentelę</a:t>
                </a:r>
                <a:r>
                  <a:rPr lang="en-US" altLang="lt-LT" dirty="0" smtClean="0">
                    <a:cs typeface="Times New Roman" panose="02020603050405020304" pitchFamily="18" charset="0"/>
                  </a:rPr>
                  <a:t> (</a:t>
                </a:r>
                <a:r>
                  <a:rPr lang="lt-LT" altLang="lt-LT" dirty="0" smtClean="0">
                    <a:cs typeface="Times New Roman" panose="02020603050405020304" pitchFamily="18" charset="0"/>
                  </a:rPr>
                  <a:t>tai padarėme anksčiau</a:t>
                </a:r>
                <a:r>
                  <a:rPr lang="en-US" altLang="lt-LT" dirty="0" smtClean="0">
                    <a:cs typeface="Times New Roman" panose="02020603050405020304" pitchFamily="18" charset="0"/>
                  </a:rPr>
                  <a:t>)</a:t>
                </a:r>
                <a:r>
                  <a:rPr lang="lt-LT" altLang="lt-LT" dirty="0" smtClean="0">
                    <a:cs typeface="Times New Roman" panose="02020603050405020304" pitchFamily="18" charset="0"/>
                  </a:rPr>
                  <a:t>:</a:t>
                </a:r>
                <a:endParaRPr lang="lt-LT" altLang="lt-LT" dirty="0"/>
              </a:p>
            </p:txBody>
          </p:sp>
        </mc:Choice>
        <mc:Fallback>
          <p:sp>
            <p:nvSpPr>
              <p:cNvPr id="101461" name="Text Box 8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1521" y="260350"/>
                <a:ext cx="8712968" cy="1223989"/>
              </a:xfrm>
              <a:prstGeom prst="rect">
                <a:avLst/>
              </a:prstGeom>
              <a:blipFill>
                <a:blip r:embed="rId3"/>
                <a:stretch>
                  <a:fillRect l="-1049" t="-4000" r="-490" b="-11000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Pastebėkime, kad 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 l="-1085" t="-551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31587906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31587906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 flipV="1">
            <a:off x="2916238" y="1341438"/>
            <a:ext cx="1584325" cy="302418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Rectangle 1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3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68879937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68879937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 flipV="1">
            <a:off x="2843808" y="1772816"/>
            <a:ext cx="1728192" cy="223224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" name="Rectangle 6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50329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14235240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14235240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 flipV="1">
            <a:off x="2843808" y="2204864"/>
            <a:ext cx="1656184" cy="136815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57036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43735380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043735380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 flipV="1">
            <a:off x="2771800" y="2636912"/>
            <a:ext cx="1800200" cy="504056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84755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4543961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4543961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>
            <a:off x="2915816" y="2636912"/>
            <a:ext cx="1656184" cy="504056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79121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=1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19791825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19791825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>
            <a:off x="2915816" y="2204864"/>
            <a:ext cx="1584176" cy="136815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386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95234409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995234409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389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>
            <a:off x="2843808" y="1772816"/>
            <a:ext cx="1656184" cy="2304256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19726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94213" name="Text Box 5"/>
              <p:cNvSpPr txBox="1">
                <a:spLocks noChangeArrowheads="1"/>
              </p:cNvSpPr>
              <p:nvPr/>
            </p:nvSpPr>
            <p:spPr bwMode="auto">
              <a:xfrm>
                <a:off x="468313" y="548680"/>
                <a:ext cx="8496300" cy="35163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sz="3600" dirty="0" smtClean="0"/>
                  <a:t>Pastebėkime, kad</a:t>
                </a:r>
                <a:endParaRPr lang="en-US" altLang="lt-LT" sz="3600" dirty="0" smtClean="0"/>
              </a:p>
              <a:p>
                <a:pPr>
                  <a:spcBef>
                    <a:spcPct val="50000"/>
                  </a:spcBef>
                </a:pPr>
                <a:endParaRPr lang="lt-LT" altLang="lt-LT" sz="3600" dirty="0" smtClean="0"/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̿"/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d>
                            <m:d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̿"/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sSub>
                                    <m:sSubPr>
                                      <m:ctrlP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acc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acc>
                                <m:accPr>
                                  <m:chr m:val="̿"/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sSub>
                                    <m:sSubPr>
                                      <m:ctrlP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e>
                              </m:acc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,…</m:t>
                              </m:r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acc>
                                <m:accPr>
                                  <m:chr m:val="̿"/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sSub>
                                    <m:sSubPr>
                                      <m:ctrlP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𝑥</m:t>
                                      </m:r>
                                    </m:e>
                                    <m:sub>
                                      <m:r>
                                        <a:rPr lang="en-US" altLang="lt-LT" sz="3600" b="0" i="1" smtClean="0">
                                          <a:latin typeface="Cambria Math" panose="02040503050406030204" pitchFamily="18" charset="0"/>
                                        </a:rPr>
                                        <m:t>𝑛</m:t>
                                      </m:r>
                                    </m:sub>
                                  </m:sSub>
                                </m:e>
                              </m:acc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</m:e>
                          </m:d>
                        </m:e>
                      </m:acc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sz="3600" b="0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sz="3600" b="0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en-US" altLang="lt-LT" sz="3600" dirty="0"/>
              </a:p>
            </p:txBody>
          </p:sp>
        </mc:Choice>
        <mc:Fallback>
          <p:sp>
            <p:nvSpPr>
              <p:cNvPr id="94213" name="Text 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548680"/>
                <a:ext cx="8496300" cy="3516347"/>
              </a:xfrm>
              <a:prstGeom prst="rect">
                <a:avLst/>
              </a:prstGeom>
              <a:blipFill>
                <a:blip r:embed="rId2"/>
                <a:stretch>
                  <a:fillRect l="-2224" t="-2773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4214" name="Text Box 6"/>
              <p:cNvSpPr txBox="1">
                <a:spLocks noChangeArrowheads="1"/>
              </p:cNvSpPr>
              <p:nvPr/>
            </p:nvSpPr>
            <p:spPr bwMode="auto">
              <a:xfrm>
                <a:off x="468313" y="4653136"/>
                <a:ext cx="7991475" cy="12003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sz="3600" dirty="0"/>
                  <a:t>Jei funkcija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lt-LT" altLang="lt-LT" sz="3600" dirty="0"/>
                  <a:t> yra dualioji funkcijai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lt-LT" altLang="lt-LT" sz="3600" dirty="0"/>
                  <a:t>, tai ir funkcija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lt-LT" altLang="lt-LT" sz="3600" dirty="0"/>
                  <a:t> yra dualioji funkcijai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b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lt-LT" altLang="lt-LT" sz="3600" dirty="0"/>
                  <a:t>.</a:t>
                </a:r>
              </a:p>
            </p:txBody>
          </p:sp>
        </mc:Choice>
        <mc:Fallback>
          <p:sp>
            <p:nvSpPr>
              <p:cNvPr id="94214" name="Text 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4653136"/>
                <a:ext cx="7991475" cy="1200329"/>
              </a:xfrm>
              <a:prstGeom prst="rect">
                <a:avLst/>
              </a:prstGeom>
              <a:blipFill>
                <a:blip r:embed="rId3"/>
                <a:stretch>
                  <a:fillRect l="-2365" t="-8122" r="-3127" b="-1776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13877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13" grpId="0"/>
      <p:bldP spid="9421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17553766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17553766"/>
                  </p:ext>
                </p:extLst>
              </p:nvPr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96358" name="Line 102"/>
          <p:cNvSpPr>
            <a:spLocks noChangeShapeType="1"/>
          </p:cNvSpPr>
          <p:nvPr/>
        </p:nvSpPr>
        <p:spPr bwMode="auto">
          <a:xfrm>
            <a:off x="2843808" y="1340768"/>
            <a:ext cx="1728192" cy="316835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lt-LT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787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32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258" name="Group 2"/>
              <p:cNvGraphicFramePr>
                <a:graphicFrameLocks noGrp="1"/>
              </p:cNvGraphicFramePr>
              <p:nvPr/>
            </p:nvGraphicFramePr>
            <p:xfrm>
              <a:off x="395288" y="476250"/>
              <a:ext cx="3149600" cy="4236720"/>
            </p:xfrm>
            <a:graphic>
              <a:graphicData uri="http://schemas.openxmlformats.org/drawingml/2006/table">
                <a:tbl>
                  <a:tblPr/>
                  <a:tblGrid>
                    <a:gridCol w="473075">
                      <a:extLst>
                        <a:ext uri="{9D8B030D-6E8A-4147-A177-3AD203B41FA5}">
                          <a16:colId xmlns:a16="http://schemas.microsoft.com/office/drawing/2014/main" val="4275431157"/>
                        </a:ext>
                      </a:extLst>
                    </a:gridCol>
                    <a:gridCol w="474662">
                      <a:extLst>
                        <a:ext uri="{9D8B030D-6E8A-4147-A177-3AD203B41FA5}">
                          <a16:colId xmlns:a16="http://schemas.microsoft.com/office/drawing/2014/main" val="1403140199"/>
                        </a:ext>
                      </a:extLst>
                    </a:gridCol>
                    <a:gridCol w="473075">
                      <a:extLst>
                        <a:ext uri="{9D8B030D-6E8A-4147-A177-3AD203B41FA5}">
                          <a16:colId xmlns:a16="http://schemas.microsoft.com/office/drawing/2014/main" val="4186956529"/>
                        </a:ext>
                      </a:extLst>
                    </a:gridCol>
                    <a:gridCol w="1728788">
                      <a:extLst>
                        <a:ext uri="{9D8B030D-6E8A-4147-A177-3AD203B41FA5}">
                          <a16:colId xmlns:a16="http://schemas.microsoft.com/office/drawing/2014/main" val="1759908142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5128" t="-3158" r="-5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5128" t="-3158" r="-4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5128" t="-3158" r="-371795" b="-65578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83803" t="-3158" r="-2113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2115840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40379473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04670358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263497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0393547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6662793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6410523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791765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89215000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6310" name="Text Box 54"/>
              <p:cNvSpPr txBox="1">
                <a:spLocks noChangeArrowheads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lt-LT" altLang="lt-LT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𝑃</m:t>
                          </m:r>
                        </m:e>
                        <m:sup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e>
                          </m:acc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𝑃</m:t>
                          </m:r>
                          <m:d>
                            <m:dPr>
                              <m:ctrlP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e>
                          </m:d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acc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96310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0825" y="5013325"/>
                <a:ext cx="8424863" cy="8808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6357" name="Group 101"/>
              <p:cNvGraphicFramePr>
                <a:graphicFrameLocks noGrp="1"/>
              </p:cNvGraphicFramePr>
              <p:nvPr/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785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𝑃</m:t>
                                    </m:r>
                                  </m:e>
                                  <m:sup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∗</m:t>
                                    </m:r>
                                  </m:sup>
                                </m:sSup>
                                <m:d>
                                  <m:dPr>
                                    <m:ctrlP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,</m:t>
                                    </m:r>
                                    <m:r>
                                      <a:rPr lang="en-US" altLang="lt-LT" sz="32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0" lang="lt-LT" altLang="lt-LT" sz="32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56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6357" name="Group 101"/>
              <p:cNvGraphicFramePr>
                <a:graphicFrameLocks noGrp="1"/>
              </p:cNvGraphicFramePr>
              <p:nvPr/>
            </p:nvGraphicFramePr>
            <p:xfrm>
              <a:off x="3708400" y="476250"/>
              <a:ext cx="2087563" cy="4236720"/>
            </p:xfrm>
            <a:graphic>
              <a:graphicData uri="http://schemas.openxmlformats.org/drawingml/2006/table">
                <a:tbl>
                  <a:tblPr/>
                  <a:tblGrid>
                    <a:gridCol w="2087563">
                      <a:extLst>
                        <a:ext uri="{9D8B030D-6E8A-4147-A177-3AD203B41FA5}">
                          <a16:colId xmlns:a16="http://schemas.microsoft.com/office/drawing/2014/main" val="3755021988"/>
                        </a:ext>
                      </a:extLst>
                    </a:gridCol>
                  </a:tblGrid>
                  <a:tr h="579120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4"/>
                          <a:stretch>
                            <a:fillRect l="-875" t="-3158" r="-2041" b="-65578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8779333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9119432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8110209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07002415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8941406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8072312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094351074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977020986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408607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6" name="Rectangle 5"/>
              <p:cNvSpPr/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2200" y="692696"/>
                <a:ext cx="2664296" cy="1395382"/>
              </a:xfrm>
              <a:prstGeom prst="rect">
                <a:avLst/>
              </a:prstGeom>
              <a:blipFill>
                <a:blip r:embed="rId5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7" name="Text Box 54"/>
              <p:cNvSpPr txBox="1">
                <a:spLocks noChangeArrowheads="1"/>
              </p:cNvSpPr>
              <p:nvPr/>
            </p:nvSpPr>
            <p:spPr bwMode="auto">
              <a:xfrm>
                <a:off x="107504" y="6027003"/>
                <a:ext cx="8424863" cy="83099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Radome funkcijos </a:t>
                </a:r>
                <a14:m>
                  <m:oMath xmlns:m="http://schemas.openxmlformats.org/officeDocument/2006/math">
                    <m:r>
                      <a:rPr lang="en-US" altLang="lt-LT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i="1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i="1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lang="lt-LT" altLang="lt-LT" dirty="0" smtClean="0"/>
                  <a:t> dualiąją funkciją. Rezultatas sutampa su </a:t>
                </a:r>
                <a:r>
                  <a:rPr lang="lt-LT" altLang="lt-LT" dirty="0" err="1" smtClean="0"/>
                  <a:t>ankstesiuoju</a:t>
                </a:r>
                <a:r>
                  <a:rPr lang="lt-LT" altLang="lt-LT" dirty="0" smtClean="0"/>
                  <a:t>.</a:t>
                </a:r>
                <a:endParaRPr lang="lt-LT" altLang="lt-LT" dirty="0"/>
              </a:p>
            </p:txBody>
          </p:sp>
        </mc:Choice>
        <mc:Fallback>
          <p:sp>
            <p:nvSpPr>
              <p:cNvPr id="7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7504" y="6027003"/>
                <a:ext cx="8424863" cy="830997"/>
              </a:xfrm>
              <a:prstGeom prst="rect">
                <a:avLst/>
              </a:prstGeom>
              <a:blipFill>
                <a:blip r:embed="rId6"/>
                <a:stretch>
                  <a:fillRect l="-1158" t="-5882" r="-1013" b="-1617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9528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/>
              <p:cNvSpPr txBox="1"/>
              <p:nvPr/>
            </p:nvSpPr>
            <p:spPr>
              <a:xfrm>
                <a:off x="251520" y="476672"/>
                <a:ext cx="540060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lt-LT" b="1" i="1" dirty="0" smtClean="0"/>
                  <a:t>Pavyzdys.</a:t>
                </a:r>
              </a:p>
              <a:p>
                <a:endParaRPr lang="lt-LT" dirty="0"/>
              </a:p>
              <a:p>
                <a:r>
                  <a:rPr lang="lt-LT" dirty="0" smtClean="0"/>
                  <a:t>Tarkime, </a:t>
                </a:r>
                <a14:m>
                  <m:oMath xmlns:m="http://schemas.openxmlformats.org/officeDocument/2006/math">
                    <m:r>
                      <a:rPr lang="lt-LT" altLang="lt-LT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 smtClean="0"/>
                  <a:t> </a:t>
                </a:r>
                <a:r>
                  <a:rPr lang="en-US" dirty="0" err="1" smtClean="0"/>
                  <a:t>turi</a:t>
                </a:r>
                <a:r>
                  <a:rPr lang="en-US" dirty="0" smtClean="0"/>
                  <a:t> 3 </a:t>
                </a:r>
                <a:r>
                  <a:rPr lang="en-US" dirty="0" err="1" smtClean="0"/>
                  <a:t>sprendinius</a:t>
                </a:r>
                <a:r>
                  <a:rPr lang="en-US" dirty="0" smtClean="0"/>
                  <a:t>. </a:t>
                </a:r>
              </a:p>
              <a:p>
                <a:r>
                  <a:rPr lang="lt-LT" dirty="0" smtClean="0"/>
                  <a:t>Kiek sprendinių turės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lt-LT" altLang="lt-LT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 smtClean="0"/>
                  <a:t>? </a:t>
                </a:r>
                <a:endParaRPr lang="lt-LT" dirty="0"/>
              </a:p>
            </p:txBody>
          </p:sp>
        </mc:Choice>
        <mc:Fallback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520" y="476672"/>
                <a:ext cx="5400600" cy="1569660"/>
              </a:xfrm>
              <a:prstGeom prst="rect">
                <a:avLst/>
              </a:prstGeom>
              <a:blipFill>
                <a:blip r:embed="rId2"/>
                <a:stretch>
                  <a:fillRect l="-1693" t="-3101" r="-2257" b="-7752"/>
                </a:stretch>
              </a:blipFill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" name="Rectangle 2"/>
              <p:cNvSpPr/>
              <p:nvPr/>
            </p:nvSpPr>
            <p:spPr>
              <a:xfrm>
                <a:off x="6156176" y="650950"/>
                <a:ext cx="2664296" cy="1395382"/>
              </a:xfrm>
              <a:prstGeom prst="rect">
                <a:avLst/>
              </a:prstGeom>
              <a:ln w="31750">
                <a:solidFill>
                  <a:srgbClr val="00B050"/>
                </a:solidFill>
              </a:ln>
            </p:spPr>
            <p:txBody>
              <a:bodyPr wrap="square"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∗</m:t>
                          </m:r>
                        </m:sup>
                      </m:sSup>
                      <m:d>
                        <m:dPr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</m:t>
                          </m:r>
                          <m:sSub>
                            <m:sSubPr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altLang="lt-LT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lt-LT" b="0" i="1" smtClean="0">
                          <a:latin typeface="Cambria Math" panose="02040503050406030204" pitchFamily="18" charset="0"/>
                        </a:rPr>
                        <m:t>=</m:t>
                      </m:r>
                    </m:oMath>
                  </m:oMathPara>
                </a14:m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:endParaRPr lang="en-US" altLang="lt-LT" i="1" dirty="0" smtClean="0">
                  <a:latin typeface="Cambria Math" panose="02040503050406030204" pitchFamily="18" charset="0"/>
                </a:endParaRPr>
              </a:p>
              <a:p>
                <a:pPr algn="ctr"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lt-LT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altLang="lt-LT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,…,</m:t>
                          </m:r>
                          <m:acc>
                            <m:accPr>
                              <m:chr m:val="̅"/>
                              <m:ctrlPr>
                                <a:rPr lang="en-US" altLang="lt-LT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altLang="lt-LT" i="1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</m:e>
                          </m:acc>
                          <m:r>
                            <a:rPr lang="en-US" altLang="lt-LT" i="1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</m:acc>
                    </m:oMath>
                  </m:oMathPara>
                </a14:m>
                <a:endParaRPr lang="lt-LT" altLang="lt-LT" dirty="0"/>
              </a:p>
            </p:txBody>
          </p:sp>
        </mc:Choice>
        <mc:Fallback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6176" y="650950"/>
                <a:ext cx="2664296" cy="1395382"/>
              </a:xfrm>
              <a:prstGeom prst="rect">
                <a:avLst/>
              </a:prstGeom>
              <a:blipFill>
                <a:blip r:embed="rId3"/>
                <a:stretch>
                  <a:fillRect l="-2262" b="-4274"/>
                </a:stretch>
              </a:blipFill>
              <a:ln w="31750">
                <a:solidFill>
                  <a:srgbClr val="00B050"/>
                </a:solidFill>
              </a:ln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Text Box 54"/>
          <p:cNvSpPr txBox="1">
            <a:spLocks noChangeArrowheads="1"/>
          </p:cNvSpPr>
          <p:nvPr/>
        </p:nvSpPr>
        <p:spPr bwMode="auto">
          <a:xfrm>
            <a:off x="250825" y="2636912"/>
            <a:ext cx="856895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lt-LT" altLang="lt-LT" dirty="0" smtClean="0"/>
              <a:t>Sudarydami dualiosios funkcijos reikšmių lentelę pradinės funkcijos reikšmes keitėme priešingomis. </a:t>
            </a:r>
            <a:endParaRPr lang="lt-LT" altLang="lt-LT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Text Box 54"/>
              <p:cNvSpPr txBox="1">
                <a:spLocks noChangeArrowheads="1"/>
              </p:cNvSpPr>
              <p:nvPr/>
            </p:nvSpPr>
            <p:spPr bwMode="auto">
              <a:xfrm>
                <a:off x="323528" y="3582307"/>
                <a:ext cx="8568952" cy="83099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Pagal sąlygą </a:t>
                </a:r>
                <a14:m>
                  <m:oMath xmlns:m="http://schemas.openxmlformats.org/officeDocument/2006/math">
                    <m:r>
                      <a:rPr lang="lt-LT" altLang="lt-LT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 smtClean="0"/>
                  <a:t> </a:t>
                </a:r>
                <a:r>
                  <a:rPr lang="en-US" dirty="0" err="1" smtClean="0"/>
                  <a:t>turi</a:t>
                </a:r>
                <a:r>
                  <a:rPr lang="en-US" dirty="0" smtClean="0"/>
                  <a:t> 3 </a:t>
                </a:r>
                <a:r>
                  <a:rPr lang="en-US" dirty="0" err="1" smtClean="0"/>
                  <a:t>sprendinius</a:t>
                </a:r>
                <a:r>
                  <a:rPr lang="lt-LT" dirty="0" smtClean="0"/>
                  <a:t>, taigi tiek pat sprendinių turės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lt-LT" altLang="lt-LT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lt-LT" altLang="lt-LT" b="0" i="1" smtClean="0">
                        <a:latin typeface="Cambria Math" panose="02040503050406030204" pitchFamily="18" charset="0"/>
                      </a:rPr>
                      <m:t>1</m:t>
                    </m:r>
                  </m:oMath>
                </a14:m>
                <a:r>
                  <a:rPr lang="lt-LT" dirty="0" smtClean="0"/>
                  <a:t> (3 nuliai virs 3 vienetais).</a:t>
                </a:r>
                <a:endParaRPr lang="lt-LT" altLang="lt-LT" dirty="0"/>
              </a:p>
            </p:txBody>
          </p:sp>
        </mc:Choice>
        <mc:Fallback>
          <p:sp>
            <p:nvSpPr>
              <p:cNvPr id="6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3528" y="3582307"/>
                <a:ext cx="8568952" cy="830997"/>
              </a:xfrm>
              <a:prstGeom prst="rect">
                <a:avLst/>
              </a:prstGeom>
              <a:blipFill>
                <a:blip r:embed="rId4"/>
                <a:stretch>
                  <a:fillRect l="-1067" t="-5882" b="-1617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7" name="Text Box 54"/>
              <p:cNvSpPr txBox="1">
                <a:spLocks noChangeArrowheads="1"/>
              </p:cNvSpPr>
              <p:nvPr/>
            </p:nvSpPr>
            <p:spPr bwMode="auto">
              <a:xfrm>
                <a:off x="323528" y="4797152"/>
                <a:ext cx="8568952" cy="83099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lt-LT" altLang="lt-LT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d>
                      <m:dPr>
                        <m:ctrlPr>
                          <a:rPr lang="lt-LT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lt-LT" altLang="lt-LT" b="0" i="1" smtClean="0"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</m:oMath>
                </a14:m>
                <a:r>
                  <a:rPr lang="en-US" dirty="0" smtClean="0"/>
                  <a:t> </a:t>
                </a:r>
                <a:r>
                  <a:rPr lang="lt-LT" dirty="0" smtClean="0"/>
                  <a:t>- trijų kintamųjų funkcija</a:t>
                </a:r>
                <a:r>
                  <a:rPr lang="en-US" dirty="0" smtClean="0"/>
                  <a:t> (</a:t>
                </a:r>
                <a:r>
                  <a:rPr lang="lt-LT" dirty="0" smtClean="0"/>
                  <a:t>viso </a:t>
                </a:r>
                <a:r>
                  <a:rPr lang="en-US" dirty="0" smtClean="0"/>
                  <a:t>8</a:t>
                </a:r>
                <a:r>
                  <a:rPr lang="lt-LT" dirty="0" smtClean="0"/>
                  <a:t> galimos kintamųjų interpretacijos</a:t>
                </a:r>
                <a:r>
                  <a:rPr lang="en-US" dirty="0" smtClean="0"/>
                  <a:t>)</a:t>
                </a:r>
                <a:r>
                  <a:rPr lang="lt-LT" dirty="0" smtClean="0"/>
                  <a:t>, taigi lentelėje</a:t>
                </a:r>
                <a:r>
                  <a:rPr lang="en-US" dirty="0" smtClean="0"/>
                  <a:t> bus 3 </a:t>
                </a:r>
                <a:r>
                  <a:rPr lang="en-US" dirty="0" err="1" smtClean="0"/>
                  <a:t>vienetai</a:t>
                </a:r>
                <a:r>
                  <a:rPr lang="en-US" dirty="0" smtClean="0"/>
                  <a:t> </a:t>
                </a:r>
                <a:r>
                  <a:rPr lang="en-US" dirty="0" err="1" smtClean="0"/>
                  <a:t>ir</a:t>
                </a:r>
                <a:r>
                  <a:rPr lang="en-US" dirty="0" smtClean="0"/>
                  <a:t> 5 </a:t>
                </a:r>
                <a:r>
                  <a:rPr lang="en-US" dirty="0" err="1" smtClean="0"/>
                  <a:t>nuliai</a:t>
                </a:r>
                <a:r>
                  <a:rPr lang="en-US" dirty="0" smtClean="0"/>
                  <a:t>. </a:t>
                </a:r>
                <a:endParaRPr lang="lt-LT" altLang="lt-LT" dirty="0"/>
              </a:p>
            </p:txBody>
          </p:sp>
        </mc:Choice>
        <mc:Fallback>
          <p:sp>
            <p:nvSpPr>
              <p:cNvPr id="7" name="Text 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3528" y="4797152"/>
                <a:ext cx="8568952" cy="830997"/>
              </a:xfrm>
              <a:prstGeom prst="rect">
                <a:avLst/>
              </a:prstGeom>
              <a:blipFill>
                <a:blip r:embed="rId5"/>
                <a:stretch>
                  <a:fillRect l="-1067" t="-5882" b="-1617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 Box 54"/>
          <p:cNvSpPr txBox="1">
            <a:spLocks noChangeArrowheads="1"/>
          </p:cNvSpPr>
          <p:nvPr/>
        </p:nvSpPr>
        <p:spPr bwMode="auto">
          <a:xfrm>
            <a:off x="271417" y="5733256"/>
            <a:ext cx="856895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lt-LT" altLang="lt-LT" b="1" i="1" dirty="0" smtClean="0"/>
              <a:t>Atsakymas: </a:t>
            </a:r>
            <a:r>
              <a:rPr lang="lt-LT" altLang="lt-LT" dirty="0" smtClean="0"/>
              <a:t>penkis.</a:t>
            </a:r>
            <a:endParaRPr lang="lt-LT" altLang="lt-LT" b="1" i="1" dirty="0"/>
          </a:p>
        </p:txBody>
      </p:sp>
    </p:spTree>
    <p:extLst>
      <p:ext uri="{BB962C8B-B14F-4D97-AF65-F5344CB8AC3E}">
        <p14:creationId xmlns:p14="http://schemas.microsoft.com/office/powerpoint/2010/main" val="818177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  <p:bldP spid="6" grpId="0"/>
      <p:bldP spid="7" grpId="0"/>
      <p:bldP spid="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582" name="Group 350"/>
          <p:cNvGraphicFramePr>
            <a:graphicFrameLocks noGrp="1"/>
          </p:cNvGraphicFramePr>
          <p:nvPr/>
        </p:nvGraphicFramePr>
        <p:xfrm>
          <a:off x="539750" y="188913"/>
          <a:ext cx="7527925" cy="6339840"/>
        </p:xfrm>
        <a:graphic>
          <a:graphicData uri="http://schemas.openxmlformats.org/drawingml/2006/table">
            <a:tbl>
              <a:tblPr/>
              <a:tblGrid>
                <a:gridCol w="752475">
                  <a:extLst>
                    <a:ext uri="{9D8B030D-6E8A-4147-A177-3AD203B41FA5}">
                      <a16:colId xmlns:a16="http://schemas.microsoft.com/office/drawing/2014/main" val="229178844"/>
                    </a:ext>
                  </a:extLst>
                </a:gridCol>
                <a:gridCol w="754063">
                  <a:extLst>
                    <a:ext uri="{9D8B030D-6E8A-4147-A177-3AD203B41FA5}">
                      <a16:colId xmlns:a16="http://schemas.microsoft.com/office/drawing/2014/main" val="2549072809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1717743957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3583377512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4208813904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2803591362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2965992978"/>
                    </a:ext>
                  </a:extLst>
                </a:gridCol>
                <a:gridCol w="754062">
                  <a:extLst>
                    <a:ext uri="{9D8B030D-6E8A-4147-A177-3AD203B41FA5}">
                      <a16:colId xmlns:a16="http://schemas.microsoft.com/office/drawing/2014/main" val="3763790803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2110014130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1635283157"/>
                    </a:ext>
                  </a:extLst>
                </a:gridCol>
              </a:tblGrid>
              <a:tr h="3540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x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y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635125"/>
                  </a:ext>
                </a:extLst>
              </a:tr>
              <a:tr h="3683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967468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471541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0574453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643884"/>
                  </a:ext>
                </a:extLst>
              </a:tr>
              <a:tr h="36988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Dualioji</a:t>
                      </a: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lt-LT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lt-LT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1437032"/>
                  </a:ext>
                </a:extLst>
              </a:tr>
              <a:tr h="3683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 cap="flat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702648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x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y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1962290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999563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9695952"/>
                  </a:ext>
                </a:extLst>
              </a:tr>
              <a:tr h="3683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1854227"/>
                  </a:ext>
                </a:extLst>
              </a:tr>
              <a:tr h="36988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7733269"/>
                  </a:ext>
                </a:extLst>
              </a:tr>
              <a:tr h="369888">
                <a:tc grid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Dualioji</a:t>
                      </a: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lt-LT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  <a:endParaRPr kumimoji="0" lang="lt-LT" altLang="lt-LT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  <a:r>
                        <a:rPr kumimoji="0" lang="lt-LT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en-US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  <a:endParaRPr kumimoji="0" lang="lt-LT" altLang="lt-LT" sz="2600" b="0" i="0" u="none" strike="noStrike" cap="none" normalizeH="0" baseline="-25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lt-LT" altLang="lt-LT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f</a:t>
                      </a:r>
                      <a:r>
                        <a:rPr kumimoji="0" lang="lt-LT" altLang="lt-LT" sz="2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2081273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Box 1"/>
          <p:cNvSpPr txBox="1">
            <a:spLocks noChangeArrowheads="1"/>
          </p:cNvSpPr>
          <p:nvPr/>
        </p:nvSpPr>
        <p:spPr bwMode="auto">
          <a:xfrm>
            <a:off x="1116013" y="1557338"/>
            <a:ext cx="7056437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lt-LT" altLang="lt-LT" sz="4800"/>
              <a:t>Pavyzdžiai</a:t>
            </a:r>
          </a:p>
        </p:txBody>
      </p:sp>
    </p:spTree>
    <p:extLst>
      <p:ext uri="{BB962C8B-B14F-4D97-AF65-F5344CB8AC3E}">
        <p14:creationId xmlns:p14="http://schemas.microsoft.com/office/powerpoint/2010/main" val="727815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0"/>
            <a:ext cx="7023100" cy="344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1238" y="3567113"/>
            <a:ext cx="6518275" cy="329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 1"/>
          <p:cNvSpPr/>
          <p:nvPr/>
        </p:nvSpPr>
        <p:spPr>
          <a:xfrm>
            <a:off x="4355976" y="4797152"/>
            <a:ext cx="720080" cy="720080"/>
          </a:xfrm>
          <a:prstGeom prst="ellipse">
            <a:avLst/>
          </a:prstGeom>
          <a:noFill/>
          <a:ln w="444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346388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0"/>
            <a:ext cx="6345238" cy="318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429000"/>
            <a:ext cx="7170738" cy="327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Oval 3"/>
          <p:cNvSpPr/>
          <p:nvPr/>
        </p:nvSpPr>
        <p:spPr>
          <a:xfrm>
            <a:off x="6444208" y="4708847"/>
            <a:ext cx="720080" cy="720080"/>
          </a:xfrm>
          <a:prstGeom prst="ellipse">
            <a:avLst/>
          </a:prstGeom>
          <a:noFill/>
          <a:ln w="444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965958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592137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1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750" y="3141663"/>
            <a:ext cx="7429500" cy="362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Oval 3"/>
          <p:cNvSpPr/>
          <p:nvPr/>
        </p:nvSpPr>
        <p:spPr>
          <a:xfrm>
            <a:off x="4644008" y="4509120"/>
            <a:ext cx="720080" cy="720080"/>
          </a:xfrm>
          <a:prstGeom prst="ellipse">
            <a:avLst/>
          </a:prstGeom>
          <a:noFill/>
          <a:ln w="444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1156593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99330" name="Text Box 2"/>
              <p:cNvSpPr txBox="1">
                <a:spLocks noChangeArrowheads="1"/>
              </p:cNvSpPr>
              <p:nvPr/>
            </p:nvSpPr>
            <p:spPr bwMode="auto">
              <a:xfrm>
                <a:off x="395288" y="549275"/>
                <a:ext cx="8569325" cy="26209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marL="457200" indent="-4572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914400" indent="-4572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371600" indent="-4572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828800" indent="-4572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indent="-4572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indent="-457200" fontAlgn="base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indent="-457200" fontAlgn="base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indent="-457200" fontAlgn="base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indent="-457200" fontAlgn="base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lt-LT" altLang="lt-LT" sz="3600" b="1" i="1" dirty="0" smtClean="0"/>
                  <a:t>Pavyzdys:</a:t>
                </a:r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∨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altLang="lt-LT" sz="3600" b="0" dirty="0" smtClean="0"/>
              </a:p>
              <a:p>
                <a:pPr>
                  <a:spcBef>
                    <a:spcPct val="50000"/>
                  </a:spcBef>
                </a:pPr>
                <a:endParaRPr lang="en-US" altLang="lt-LT" sz="3600" b="0" dirty="0" smtClean="0"/>
              </a:p>
              <a:p>
                <a:pPr>
                  <a:spcBef>
                    <a:spcPct val="5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b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d>
                            <m:dPr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̅"/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acc>
                                <m:accPr>
                                  <m:chr m:val="̅"/>
                                  <m:ctrlP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altLang="lt-LT" sz="3600" b="0" i="1" smtClean="0"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</m:acc>
                            </m:e>
                          </m:d>
                        </m:e>
                      </m:acc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̅"/>
                          <m:ctrlP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en-US" altLang="lt-LT" sz="3600" b="0" i="1" smtClean="0">
                              <a:latin typeface="Cambria Math" panose="02040503050406030204" pitchFamily="18" charset="0"/>
                            </a:rPr>
                            <m:t>∨</m:t>
                          </m:r>
                          <m:acc>
                            <m:accPr>
                              <m:chr m:val="̅"/>
                              <m:ctrlP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altLang="lt-LT" sz="36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n-US" altLang="lt-LT" sz="3600" b="0" dirty="0" smtClean="0"/>
                            <m:t> </m:t>
                          </m:r>
                        </m:e>
                      </m:acc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&amp;</m:t>
                      </m:r>
                      <m:r>
                        <a:rPr lang="en-US" altLang="lt-LT" sz="3600" b="0" i="1" smtClean="0"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altLang="lt-LT" sz="3600" b="0" dirty="0" smtClean="0"/>
              </a:p>
            </p:txBody>
          </p:sp>
        </mc:Choice>
        <mc:Fallback>
          <p:sp>
            <p:nvSpPr>
              <p:cNvPr id="99330" name="Text 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5288" y="549275"/>
                <a:ext cx="8569325" cy="2620974"/>
              </a:xfrm>
              <a:prstGeom prst="rect">
                <a:avLst/>
              </a:prstGeom>
              <a:blipFill>
                <a:blip r:embed="rId2"/>
                <a:stretch>
                  <a:fillRect l="-2205" t="-3721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99332" name="Text Box 4"/>
              <p:cNvSpPr txBox="1">
                <a:spLocks noChangeArrowheads="1"/>
              </p:cNvSpPr>
              <p:nvPr/>
            </p:nvSpPr>
            <p:spPr bwMode="auto">
              <a:xfrm>
                <a:off x="323850" y="332656"/>
                <a:ext cx="8496300" cy="12003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sz="3600" dirty="0" smtClean="0"/>
                  <a:t>Funkcijos </a:t>
                </a:r>
                <a14:m>
                  <m:oMath xmlns:m="http://schemas.openxmlformats.org/officeDocument/2006/math"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US" altLang="lt-LT" sz="36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lt-LT" sz="3600" dirty="0" smtClean="0"/>
                  <a:t> </a:t>
                </a:r>
                <a:r>
                  <a:rPr lang="lt-LT" altLang="lt-LT" sz="3600" dirty="0"/>
                  <a:t>dualiąja funkciją žymėsime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r>
                      <a:rPr lang="en-US" altLang="lt-LT" sz="36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lt-LT" sz="3600" dirty="0" smtClean="0"/>
                  <a:t>.</a:t>
                </a:r>
                <a:endParaRPr lang="lt-LT" altLang="lt-LT" sz="3600" dirty="0"/>
              </a:p>
            </p:txBody>
          </p:sp>
        </mc:Choice>
        <mc:Fallback>
          <p:sp>
            <p:nvSpPr>
              <p:cNvPr id="99332" name="Text 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23850" y="332656"/>
                <a:ext cx="8496300" cy="1200329"/>
              </a:xfrm>
              <a:prstGeom prst="rect">
                <a:avLst/>
              </a:prstGeom>
              <a:blipFill>
                <a:blip r:embed="rId2"/>
                <a:stretch>
                  <a:fillRect l="-2152" t="-8673" r="-1220" b="-18367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9333" name="Text Box 5"/>
              <p:cNvSpPr txBox="1">
                <a:spLocks noChangeArrowheads="1"/>
              </p:cNvSpPr>
              <p:nvPr/>
            </p:nvSpPr>
            <p:spPr bwMode="auto">
              <a:xfrm>
                <a:off x="395536" y="3284984"/>
                <a:ext cx="8496300" cy="20313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sz="3600" dirty="0" smtClean="0"/>
                  <a:t>Funkcija </a:t>
                </a:r>
                <a14:m>
                  <m:oMath xmlns:m="http://schemas.openxmlformats.org/officeDocument/2006/math"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US" altLang="lt-LT" sz="36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lt-LT" altLang="lt-LT" sz="3600" dirty="0"/>
                  <a:t> vadinama </a:t>
                </a:r>
                <a:r>
                  <a:rPr lang="lt-LT" altLang="lt-LT" sz="3600" b="1" i="1" dirty="0" err="1"/>
                  <a:t>savidualiaja</a:t>
                </a:r>
                <a:r>
                  <a:rPr lang="lt-LT" altLang="lt-LT" sz="3600" b="1" i="1" dirty="0"/>
                  <a:t>,</a:t>
                </a:r>
                <a:r>
                  <a:rPr lang="lt-LT" altLang="lt-LT" sz="3600" dirty="0"/>
                  <a:t> kai </a:t>
                </a:r>
              </a:p>
              <a:p>
                <a:pPr algn="ctr">
                  <a:spcBef>
                    <a:spcPct val="50000"/>
                  </a:spcBef>
                </a:pPr>
                <a14:m>
                  <m:oMath xmlns:m="http://schemas.openxmlformats.org/officeDocument/2006/math">
                    <m:r>
                      <a:rPr lang="en-US" altLang="lt-LT" sz="3600" b="0" i="1" smtClean="0"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US" altLang="lt-LT" sz="3600" b="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altLang="lt-LT" sz="3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lt-LT" sz="3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,…</m:t>
                        </m:r>
                        <m:sSub>
                          <m:sSubPr>
                            <m:ctrlPr>
                              <a:rPr lang="en-US" altLang="lt-LT" sz="36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lt-LT" sz="36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altLang="lt-LT" sz="3600" b="0" i="0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US" altLang="lt-LT" sz="3600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r>
                      <a:rPr lang="en-US" altLang="lt-LT" sz="3600" i="1"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,…</m:t>
                    </m:r>
                    <m:sSub>
                      <m:sSubPr>
                        <m:ctrlPr>
                          <a:rPr lang="en-US" altLang="lt-LT" sz="3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lt-LT" sz="36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lt-LT" sz="3600" i="1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lt-LT" sz="3600" dirty="0"/>
                  <a:t>.</a:t>
                </a:r>
                <a:endParaRPr lang="lt-LT" altLang="lt-LT" sz="3600" dirty="0"/>
              </a:p>
            </p:txBody>
          </p:sp>
        </mc:Choice>
        <mc:Fallback>
          <p:sp>
            <p:nvSpPr>
              <p:cNvPr id="99333" name="Text 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5536" y="3284984"/>
                <a:ext cx="8496300" cy="2031325"/>
              </a:xfrm>
              <a:prstGeom prst="rect">
                <a:avLst/>
              </a:prstGeom>
              <a:blipFill>
                <a:blip r:embed="rId3"/>
                <a:stretch>
                  <a:fillRect l="-2224" t="-5105" b="-10210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1866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332" grpId="0"/>
      <p:bldP spid="9933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8503" name="Group 19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799960"/>
                  </p:ext>
                </p:extLst>
              </p:nvPr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d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d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8503" name="Group 199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799960"/>
                  </p:ext>
                </p:extLst>
              </p:nvPr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545529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14" t="-11111" r="-15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3614" t="-11111" r="-14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6098" t="-11111" r="-1378049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17840" t="-11111" r="-430516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7288" t="-11111" r="-210847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37931" t="-11111" r="-94984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8504" name="Text Box 200"/>
              <p:cNvSpPr txBox="1">
                <a:spLocks noChangeArrowheads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Patikrinsime, ar funkcija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yra </a:t>
                </a:r>
                <a:r>
                  <a:rPr lang="lt-LT" altLang="lt-LT" dirty="0" err="1">
                    <a:cs typeface="Times New Roman" panose="02020603050405020304" pitchFamily="18" charset="0"/>
                  </a:rPr>
                  <a:t>savidualioji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. Iš pradžių sudarysime jos teisingumo lentelę:</a:t>
                </a:r>
                <a:endParaRPr lang="lt-LT" altLang="lt-LT" dirty="0"/>
              </a:p>
            </p:txBody>
          </p:sp>
        </mc:Choice>
        <mc:Fallback>
          <p:sp>
            <p:nvSpPr>
              <p:cNvPr id="98504" name="Text Box 2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blipFill>
                <a:blip r:embed="rId3"/>
                <a:stretch>
                  <a:fillRect l="-1189" t="-2857" b="-15714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1811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d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d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545529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14" t="-11111" r="-15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3614" t="-11111" r="-14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6098" t="-11111" r="-1378049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17840" t="-11111" r="-430516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7288" t="-11111" r="-210847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37931" t="-11111" r="-94984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8504" name="Text Box 200"/>
              <p:cNvSpPr txBox="1">
                <a:spLocks noChangeArrowheads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Patikrinsime, ar funkcija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yra </a:t>
                </a:r>
                <a:r>
                  <a:rPr lang="lt-LT" altLang="lt-LT" dirty="0" err="1">
                    <a:cs typeface="Times New Roman" panose="02020603050405020304" pitchFamily="18" charset="0"/>
                  </a:rPr>
                  <a:t>savidualioji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. Iš pradžių sudarysime jos teisingumo lentelę:</a:t>
                </a:r>
                <a:endParaRPr lang="lt-LT" altLang="lt-LT" dirty="0"/>
              </a:p>
            </p:txBody>
          </p:sp>
        </mc:Choice>
        <mc:Fallback>
          <p:sp>
            <p:nvSpPr>
              <p:cNvPr id="98504" name="Text Box 2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blipFill>
                <a:blip r:embed="rId3"/>
                <a:stretch>
                  <a:fillRect l="-1189" t="-2857" b="-15714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89611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d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d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545529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14" t="-11111" r="-15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3614" t="-11111" r="-14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6098" t="-11111" r="-1378049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17840" t="-11111" r="-430516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7288" t="-11111" r="-210847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37931" t="-11111" r="-94984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8504" name="Text Box 200"/>
              <p:cNvSpPr txBox="1">
                <a:spLocks noChangeArrowheads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Patikrinsime, ar funkcija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yra </a:t>
                </a:r>
                <a:r>
                  <a:rPr lang="lt-LT" altLang="lt-LT" dirty="0" err="1">
                    <a:cs typeface="Times New Roman" panose="02020603050405020304" pitchFamily="18" charset="0"/>
                  </a:rPr>
                  <a:t>savidualioji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. Iš pradžių sudarysime jos teisingumo lentelę:</a:t>
                </a:r>
                <a:endParaRPr lang="lt-LT" altLang="lt-LT" dirty="0"/>
              </a:p>
            </p:txBody>
          </p:sp>
        </mc:Choice>
        <mc:Fallback>
          <p:sp>
            <p:nvSpPr>
              <p:cNvPr id="98504" name="Text Box 2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blipFill>
                <a:blip r:embed="rId3"/>
                <a:stretch>
                  <a:fillRect l="-1189" t="-2857" b="-15714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44663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Text Box 3"/>
          <p:cNvSpPr txBox="1">
            <a:spLocks noChangeArrowheads="1"/>
          </p:cNvSpPr>
          <p:nvPr/>
        </p:nvSpPr>
        <p:spPr bwMode="auto">
          <a:xfrm>
            <a:off x="468313" y="1773238"/>
            <a:ext cx="8064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lt-LT" altLang="lt-LT"/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𝑤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⊕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𝑤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⊕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</m:d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|</m:t>
                                </m:r>
                                <m:r>
                                  <a:rPr lang="en-US" altLang="lt-LT" sz="2800" b="0" i="1" smtClean="0"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sym typeface="Symbol" panose="05050102010706020507" pitchFamily="18" charset="2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acc>
                                  <m:accPr>
                                    <m:chr m:val="̅"/>
                                    <m:ctrlP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accPr>
                                  <m:e>
                                    <m:d>
                                      <m:dPr>
                                        <m:ctrlP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𝑤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⊕</m:t>
                                        </m:r>
                                        <m:r>
                                          <a:rPr lang="en-US" altLang="lt-LT" sz="2800" b="0" i="1" smtClean="0">
                                            <a:latin typeface="Cambria Math" panose="02040503050406030204" pitchFamily="18" charset="0"/>
                                          </a:rPr>
                                          <m:t>𝑒</m:t>
                                        </m:r>
                                      </m:e>
                                    </m:d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|</m:t>
                                    </m:r>
                                    <m:r>
                                      <a:rPr lang="en-US" altLang="lt-LT" sz="2800" b="0" i="1" smtClean="0"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acc>
                              </m:oMath>
                            </m:oMathPara>
                          </a14:m>
                          <a:endParaRPr kumimoji="0" lang="lt-LT" altLang="lt-LT" sz="28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227013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225425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98503" name="Group 199"/>
              <p:cNvGraphicFramePr>
                <a:graphicFrameLocks noGrp="1"/>
              </p:cNvGraphicFramePr>
              <p:nvPr/>
            </p:nvGraphicFramePr>
            <p:xfrm>
              <a:off x="468313" y="1628775"/>
              <a:ext cx="8352158" cy="4203129"/>
            </p:xfrm>
            <a:graphic>
              <a:graphicData uri="http://schemas.openxmlformats.org/drawingml/2006/table">
                <a:tbl>
                  <a:tblPr/>
                  <a:tblGrid>
                    <a:gridCol w="503427">
                      <a:extLst>
                        <a:ext uri="{9D8B030D-6E8A-4147-A177-3AD203B41FA5}">
                          <a16:colId xmlns:a16="http://schemas.microsoft.com/office/drawing/2014/main" val="573049689"/>
                        </a:ext>
                      </a:extLst>
                    </a:gridCol>
                    <a:gridCol w="505116">
                      <a:extLst>
                        <a:ext uri="{9D8B030D-6E8A-4147-A177-3AD203B41FA5}">
                          <a16:colId xmlns:a16="http://schemas.microsoft.com/office/drawing/2014/main" val="1514594282"/>
                        </a:ext>
                      </a:extLst>
                    </a:gridCol>
                    <a:gridCol w="503427">
                      <a:extLst>
                        <a:ext uri="{9D8B030D-6E8A-4147-A177-3AD203B41FA5}">
                          <a16:colId xmlns:a16="http://schemas.microsoft.com/office/drawing/2014/main" val="1007300143"/>
                        </a:ext>
                      </a:extLst>
                    </a:gridCol>
                    <a:gridCol w="1295573">
                      <a:extLst>
                        <a:ext uri="{9D8B030D-6E8A-4147-A177-3AD203B41FA5}">
                          <a16:colId xmlns:a16="http://schemas.microsoft.com/office/drawing/2014/main" val="1213417555"/>
                        </a:ext>
                      </a:extLst>
                    </a:gridCol>
                    <a:gridCol w="1800200">
                      <a:extLst>
                        <a:ext uri="{9D8B030D-6E8A-4147-A177-3AD203B41FA5}">
                          <a16:colId xmlns:a16="http://schemas.microsoft.com/office/drawing/2014/main" val="425761184"/>
                        </a:ext>
                      </a:extLst>
                    </a:gridCol>
                    <a:gridCol w="1944216">
                      <a:extLst>
                        <a:ext uri="{9D8B030D-6E8A-4147-A177-3AD203B41FA5}">
                          <a16:colId xmlns:a16="http://schemas.microsoft.com/office/drawing/2014/main" val="2074463491"/>
                        </a:ext>
                      </a:extLst>
                    </a:gridCol>
                    <a:gridCol w="1800199">
                      <a:extLst>
                        <a:ext uri="{9D8B030D-6E8A-4147-A177-3AD203B41FA5}">
                          <a16:colId xmlns:a16="http://schemas.microsoft.com/office/drawing/2014/main" val="1649809788"/>
                        </a:ext>
                      </a:extLst>
                    </a:gridCol>
                  </a:tblGrid>
                  <a:tr h="545529"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3614" t="-11111" r="-15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03614" t="-11111" r="-1460241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06098" t="-11111" r="-1378049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17840" t="-11111" r="-430516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157288" t="-11111" r="-210847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lt-LT"/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blipFill>
                          <a:blip r:embed="rId2"/>
                          <a:stretch>
                            <a:fillRect l="-237931" t="-11111" r="-94984" b="-692222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P(</a:t>
                          </a:r>
                          <a:r>
                            <a:rPr kumimoji="0" lang="lt-LT" altLang="lt-LT" sz="2800" b="0" i="0" u="none" strike="noStrike" cap="none" normalizeH="0" baseline="0" dirty="0" err="1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e,w,x</a:t>
                          </a:r>
                          <a:r>
                            <a:rPr kumimoji="0" lang="lt-LT" altLang="lt-LT" sz="28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)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3320035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945741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312844591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01701669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74458557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29520702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429885120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284368879"/>
                      </a:ext>
                    </a:extLst>
                  </a:tr>
                  <a:tr h="457200"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lt-LT" altLang="lt-LT" sz="2400" b="0" i="0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1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r>
                            <a:rPr kumimoji="0" lang="en-US" altLang="lt-LT" sz="2400" b="0" i="0" u="none" strike="noStrike" cap="none" normalizeH="0" baseline="0" dirty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Times New Roman" panose="02020603050405020304" pitchFamily="18" charset="0"/>
                            </a:rPr>
                            <a:t>0</a:t>
                          </a: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>
                            <a:spcBef>
                              <a:spcPct val="20000"/>
                            </a:spcBef>
                            <a:defRPr sz="28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>
                            <a:spcBef>
                              <a:spcPct val="20000"/>
                            </a:spcBef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>
                            <a:spcBef>
                              <a:spcPct val="20000"/>
                            </a:spcBef>
                            <a:defRPr sz="20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>
                            <a:spcBef>
                              <a:spcPct val="20000"/>
                            </a:spcBef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fontAlgn="base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base" latinLnBrk="0" hangingPunct="1">
                            <a:lnSpc>
                              <a:spcPct val="100000"/>
                            </a:lnSpc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</a:pPr>
                          <a:endParaRPr kumimoji="0" lang="lt-LT" altLang="lt-LT" sz="2400" b="0" i="0" u="none" strike="noStrike" cap="none" normalizeH="0" baseline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latin typeface="Times New Roman" panose="02020603050405020304" pitchFamily="18" charset="0"/>
                          </a:endParaRPr>
                        </a:p>
                      </a:txBody>
                      <a:tcPr horzOverflow="overflow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81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>
                          <a:noFill/>
                        </a:lnTlToBr>
                        <a:lnBlToTr>
                          <a:noFill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189400481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8504" name="Text Box 200"/>
              <p:cNvSpPr txBox="1">
                <a:spLocks noChangeArrowheads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lt-LT" altLang="lt-LT" dirty="0" smtClean="0"/>
                  <a:t>Patikrinsime, ar funkcija </a:t>
                </a:r>
                <a14:m>
                  <m:oMath xmlns:m="http://schemas.openxmlformats.org/officeDocument/2006/math"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̅"/>
                        <m:ctrlPr>
                          <a:rPr lang="en-US" altLang="lt-LT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d>
                          <m:dPr>
                            <m:ctrlP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𝑤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⊕</m:t>
                            </m:r>
                            <m:r>
                              <a:rPr lang="en-US" altLang="lt-LT" b="0" i="1" smtClean="0"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</m:d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altLang="lt-L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↓</m:t>
                    </m:r>
                    <m:r>
                      <a:rPr lang="en-US" altLang="lt-LT" b="0" i="1" smtClean="0">
                        <a:latin typeface="Cambria Math" panose="02040503050406030204" pitchFamily="18" charset="0"/>
                      </a:rPr>
                      <m:t>𝑤</m:t>
                    </m:r>
                  </m:oMath>
                </a14:m>
                <a:r>
                  <a:rPr lang="en-US" altLang="lt-LT" dirty="0" smtClean="0">
                    <a:cs typeface="Times New Roman" panose="02020603050405020304" pitchFamily="18" charset="0"/>
                  </a:rPr>
                  <a:t> 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yra </a:t>
                </a:r>
                <a:r>
                  <a:rPr lang="lt-LT" altLang="lt-LT" dirty="0" err="1">
                    <a:cs typeface="Times New Roman" panose="02020603050405020304" pitchFamily="18" charset="0"/>
                  </a:rPr>
                  <a:t>savidualioji</a:t>
                </a:r>
                <a:r>
                  <a:rPr lang="lt-LT" altLang="lt-LT" dirty="0">
                    <a:cs typeface="Times New Roman" panose="02020603050405020304" pitchFamily="18" charset="0"/>
                  </a:rPr>
                  <a:t>. Iš pradžių sudarysime jos teisingumo lentelę:</a:t>
                </a:r>
                <a:endParaRPr lang="lt-LT" altLang="lt-LT" dirty="0"/>
              </a:p>
            </p:txBody>
          </p:sp>
        </mc:Choice>
        <mc:Fallback>
          <p:sp>
            <p:nvSpPr>
              <p:cNvPr id="98504" name="Text Box 20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68313" y="260350"/>
                <a:ext cx="8207375" cy="854658"/>
              </a:xfrm>
              <a:prstGeom prst="rect">
                <a:avLst/>
              </a:prstGeom>
              <a:blipFill>
                <a:blip r:embed="rId3"/>
                <a:stretch>
                  <a:fillRect l="-1189" t="-2857" b="-15714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lt-LT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43853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19288</TotalTime>
  <Words>1619</Words>
  <Application>Microsoft Office PowerPoint</Application>
  <PresentationFormat>On-screen Show (4:3)</PresentationFormat>
  <Paragraphs>1709</Paragraphs>
  <Slides>37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40" baseType="lpstr">
      <vt:lpstr>Times New Roman</vt:lpstr>
      <vt:lpstr>Symbol</vt:lpstr>
      <vt:lpstr>Default Design</vt:lpstr>
      <vt:lpstr>Dualumo principas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Olga Suboč</cp:lastModifiedBy>
  <cp:revision>46</cp:revision>
  <dcterms:created xsi:type="dcterms:W3CDTF">1601-01-01T00:00:00Z</dcterms:created>
  <dcterms:modified xsi:type="dcterms:W3CDTF">2018-10-09T12:48:50Z</dcterms:modified>
</cp:coreProperties>
</file>