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3" r:id="rId4"/>
    <p:sldId id="290" r:id="rId5"/>
    <p:sldId id="257" r:id="rId6"/>
    <p:sldId id="291" r:id="rId7"/>
    <p:sldId id="259" r:id="rId8"/>
    <p:sldId id="260" r:id="rId9"/>
    <p:sldId id="261" r:id="rId10"/>
    <p:sldId id="262" r:id="rId11"/>
    <p:sldId id="258" r:id="rId12"/>
    <p:sldId id="292" r:id="rId13"/>
    <p:sldId id="263" r:id="rId14"/>
    <p:sldId id="264" r:id="rId15"/>
    <p:sldId id="266" r:id="rId16"/>
    <p:sldId id="267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268" r:id="rId25"/>
    <p:sldId id="269" r:id="rId26"/>
    <p:sldId id="270" r:id="rId27"/>
    <p:sldId id="301" r:id="rId28"/>
    <p:sldId id="271" r:id="rId29"/>
    <p:sldId id="272" r:id="rId30"/>
    <p:sldId id="273" r:id="rId31"/>
    <p:sldId id="274" r:id="rId32"/>
    <p:sldId id="275" r:id="rId33"/>
    <p:sldId id="288" r:id="rId34"/>
    <p:sldId id="302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303" r:id="rId43"/>
    <p:sldId id="304" r:id="rId44"/>
    <p:sldId id="305" r:id="rId45"/>
    <p:sldId id="287" r:id="rId46"/>
    <p:sldId id="307" r:id="rId47"/>
    <p:sldId id="306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6" autoAdjust="0"/>
    <p:restoredTop sz="94660"/>
  </p:normalViewPr>
  <p:slideViewPr>
    <p:cSldViewPr>
      <p:cViewPr varScale="1">
        <p:scale>
          <a:sx n="109" d="100"/>
          <a:sy n="109" d="100"/>
        </p:scale>
        <p:origin x="18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C4F2E-BF2C-449C-9167-4B43B41FC623}" type="slidenum">
              <a:rPr lang="lt-LT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1714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794AE-CF14-4FEC-A36D-33C91A324F04}" type="slidenum">
              <a:rPr lang="lt-LT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737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29FC8-9920-4BDC-9B53-50F85DD07B5C}" type="slidenum">
              <a:rPr lang="lt-LT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2500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FF32B-F01F-4559-8FC9-F3B68D2B3233}" type="slidenum">
              <a:rPr lang="lt-LT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2421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F8C3D-B2F2-4795-A264-7767A44394AA}" type="slidenum">
              <a:rPr lang="lt-LT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2058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DD5E7-FBD6-4DC6-97AE-3875A27D7B67}" type="slidenum">
              <a:rPr lang="lt-LT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134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BCD3D-E98E-4673-B936-3B5112E3EA86}" type="slidenum">
              <a:rPr lang="lt-LT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596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C35E3-4D07-4472-8000-56576F54E919}" type="slidenum">
              <a:rPr lang="lt-LT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7803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3C4C7-17A5-4D6A-A2DC-78BB85BF3D66}" type="slidenum">
              <a:rPr lang="lt-LT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2411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86FB5-9F5A-47BF-9A9E-7D551FE4BC16}" type="slidenum">
              <a:rPr lang="lt-LT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950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E60E5-4136-4AF8-9E9E-708D514DFFFF}" type="slidenum">
              <a:rPr lang="lt-LT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106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lt-L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03336B-85F1-431F-832D-C4A1A74C8EFA}" type="slidenum">
              <a:rPr lang="lt-LT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lt-LT"/>
              <a:t>Tautologijos. Logikos dėsniai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2179638"/>
            <a:ext cx="7383463" cy="249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229200"/>
            <a:ext cx="813690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Prieštarų nėra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9878" name="Rectangle 6"/>
              <p:cNvSpPr>
                <a:spLocks noChangeArrowheads="1"/>
              </p:cNvSpPr>
              <p:nvPr/>
            </p:nvSpPr>
            <p:spPr bwMode="auto">
              <a:xfrm>
                <a:off x="395536" y="980728"/>
                <a:ext cx="8280400" cy="2431435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lt-LT" sz="3200" dirty="0" smtClean="0"/>
                  <a:t>Formulės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lt-LT" sz="3200" dirty="0" smtClean="0"/>
                  <a:t> </a:t>
                </a:r>
                <a:r>
                  <a:rPr lang="lt-LT" sz="3200" dirty="0"/>
                  <a:t>ir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3200" dirty="0" smtClean="0"/>
                  <a:t> </a:t>
                </a:r>
                <a:r>
                  <a:rPr lang="lt-LT" sz="3200" dirty="0"/>
                  <a:t>yra vadinamos </a:t>
                </a:r>
                <a:r>
                  <a:rPr lang="lt-LT" sz="3200" b="1" i="1" dirty="0"/>
                  <a:t>ekvivalenčiomis</a:t>
                </a:r>
                <a:r>
                  <a:rPr lang="lt-LT" sz="3200" dirty="0"/>
                  <a:t>, jei su bet kokia interpretacija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lt-LT" sz="3200" dirty="0" smtClean="0"/>
              </a:p>
              <a:p>
                <a:endParaRPr lang="lt-LT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lt-LT" sz="3200" dirty="0"/>
              </a:p>
              <a:p>
                <a:endParaRPr lang="lt-LT" sz="2400" i="1" dirty="0"/>
              </a:p>
            </p:txBody>
          </p:sp>
        </mc:Choice>
        <mc:Fallback xmlns="">
          <p:sp>
            <p:nvSpPr>
              <p:cNvPr id="7987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980728"/>
                <a:ext cx="8280400" cy="2431435"/>
              </a:xfrm>
              <a:prstGeom prst="rect">
                <a:avLst/>
              </a:prstGeom>
              <a:blipFill>
                <a:blip r:embed="rId2"/>
                <a:stretch>
                  <a:fillRect l="-1761" t="-2970" r="-1394"/>
                </a:stretch>
              </a:blipFill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79" name="Rectangle 7"/>
              <p:cNvSpPr>
                <a:spLocks noChangeArrowheads="1"/>
              </p:cNvSpPr>
              <p:nvPr/>
            </p:nvSpPr>
            <p:spPr bwMode="auto">
              <a:xfrm>
                <a:off x="395536" y="4221088"/>
                <a:ext cx="8280400" cy="2062103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lt-LT" sz="3200" dirty="0" smtClean="0"/>
                  <a:t>Formulės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lt-LT" sz="3200" dirty="0"/>
                  <a:t> ir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3200" dirty="0"/>
                  <a:t> yra ekvivalenčios tada ir tik tada, kai formulė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  <a:p>
                <a:r>
                  <a:rPr lang="lt-LT" sz="3200" dirty="0">
                    <a:sym typeface="Symbol" panose="05050102010706020507" pitchFamily="18" charset="2"/>
                  </a:rPr>
                  <a:t>yra tautologija.</a:t>
                </a:r>
              </a:p>
            </p:txBody>
          </p:sp>
        </mc:Choice>
        <mc:Fallback xmlns="">
          <p:sp>
            <p:nvSpPr>
              <p:cNvPr id="79879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4221088"/>
                <a:ext cx="8280400" cy="2062103"/>
              </a:xfrm>
              <a:prstGeom prst="rect">
                <a:avLst/>
              </a:prstGeom>
              <a:blipFill>
                <a:blip r:embed="rId3"/>
                <a:stretch>
                  <a:fillRect l="-1761" t="-3488" b="-7267"/>
                </a:stretch>
              </a:blipFill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15816" y="2492896"/>
                <a:ext cx="335553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lt-L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  <m:r>
                        <a:rPr lang="lt-L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lt-L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⇔   </m:t>
                      </m:r>
                      <m:acc>
                        <m:accPr>
                          <m:chr m:val="̅"/>
                          <m:ctrlPr>
                            <a:rPr lang="lt-L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492896"/>
                <a:ext cx="3355534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660137" y="3933056"/>
                <a:ext cx="39085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⟺ 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∨</m:t>
                      </m:r>
                      <m:r>
                        <a:rPr lang="lt-L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137" y="3933056"/>
                <a:ext cx="390857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5576" y="98072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Pavyzdys</a:t>
            </a:r>
            <a:r>
              <a:rPr lang="en-US" b="1" i="1" dirty="0" smtClean="0"/>
              <a:t>.</a:t>
            </a:r>
            <a:endParaRPr lang="lt-LT" b="1" i="1" dirty="0"/>
          </a:p>
        </p:txBody>
      </p:sp>
    </p:spTree>
    <p:extLst>
      <p:ext uri="{BB962C8B-B14F-4D97-AF65-F5344CB8AC3E}">
        <p14:creationId xmlns:p14="http://schemas.microsoft.com/office/powerpoint/2010/main" val="33401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lt-LT" sz="4400"/>
              <a:t>Logikos dėsniai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068" name="Text Box 4"/>
              <p:cNvSpPr txBox="1">
                <a:spLocks noChangeArrowheads="1"/>
              </p:cNvSpPr>
              <p:nvPr/>
            </p:nvSpPr>
            <p:spPr bwMode="auto">
              <a:xfrm>
                <a:off x="251520" y="504718"/>
                <a:ext cx="4824536" cy="2585323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dirty="0" smtClean="0"/>
                  <a:t>Konjunkcijos</a:t>
                </a:r>
                <a:r>
                  <a:rPr lang="lt-LT" dirty="0"/>
                  <a:t> </a:t>
                </a:r>
                <a:r>
                  <a:rPr lang="lt-LT" b="1" i="1" dirty="0" err="1"/>
                  <a:t>komutatyvumas</a:t>
                </a:r>
                <a:endParaRPr lang="lt-LT" b="1" i="1" dirty="0"/>
              </a:p>
              <a:p>
                <a:pPr algn="ctr">
                  <a:spcBef>
                    <a:spcPct val="50000"/>
                  </a:spcBef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&amp;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 smtClean="0"/>
              </a:p>
            </p:txBody>
          </p:sp>
        </mc:Choice>
        <mc:Fallback xmlns="">
          <p:sp>
            <p:nvSpPr>
              <p:cNvPr id="880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04718"/>
                <a:ext cx="4824536" cy="2585323"/>
              </a:xfrm>
              <a:prstGeom prst="rect">
                <a:avLst/>
              </a:prstGeom>
              <a:blipFill>
                <a:blip r:embed="rId2"/>
                <a:stretch>
                  <a:fillRect t="-3497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/>
              <p:cNvSpPr txBox="1">
                <a:spLocks noChangeArrowheads="1"/>
              </p:cNvSpPr>
              <p:nvPr/>
            </p:nvSpPr>
            <p:spPr bwMode="auto">
              <a:xfrm>
                <a:off x="251520" y="3645024"/>
                <a:ext cx="4824536" cy="2585323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dirty="0" smtClean="0">
                    <a:sym typeface="Symbol" panose="05050102010706020507" pitchFamily="18" charset="2"/>
                  </a:rPr>
                  <a:t>Disjunkcijos </a:t>
                </a:r>
                <a:r>
                  <a:rPr lang="lt-LT" b="1" i="1" dirty="0" err="1" smtClean="0">
                    <a:sym typeface="Symbol" panose="05050102010706020507" pitchFamily="18" charset="2"/>
                  </a:rPr>
                  <a:t>komutatyvumas</a:t>
                </a:r>
                <a:endParaRPr lang="en-US" b="1" i="1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50000"/>
                  </a:spcBef>
                </a:pPr>
                <a:endParaRPr lang="en-US" b="1" i="1" dirty="0" smtClean="0">
                  <a:sym typeface="Symbol" panose="05050102010706020507" pitchFamily="18" charset="2"/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⇔(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3645024"/>
                <a:ext cx="4824536" cy="2585323"/>
              </a:xfrm>
              <a:prstGeom prst="rect">
                <a:avLst/>
              </a:prstGeom>
              <a:blipFill>
                <a:blip r:embed="rId3"/>
                <a:stretch>
                  <a:fillRect t="-3497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02922" y="620688"/>
            <a:ext cx="2517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>
                <a:sym typeface="Symbol" panose="05050102010706020507" pitchFamily="18" charset="2"/>
              </a:rPr>
              <a:t>Algebra: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5800641" y="2434040"/>
                <a:ext cx="2520280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</m:oMath>
                  </m:oMathPara>
                </a14:m>
                <a:endParaRPr lang="en-US" i="1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0641" y="2434040"/>
                <a:ext cx="252028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5580112" y="5584016"/>
                <a:ext cx="2961338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</m:oMath>
                  </m:oMathPara>
                </a14:m>
                <a:endParaRPr lang="en-US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112" y="5584016"/>
                <a:ext cx="296133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0114" name="Text Box 2"/>
              <p:cNvSpPr txBox="1">
                <a:spLocks noChangeArrowheads="1"/>
              </p:cNvSpPr>
              <p:nvPr/>
            </p:nvSpPr>
            <p:spPr bwMode="auto">
              <a:xfrm>
                <a:off x="233772" y="237695"/>
                <a:ext cx="5868144" cy="2102692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dirty="0" smtClean="0"/>
                  <a:t>Konjunkcijos</a:t>
                </a:r>
                <a:r>
                  <a:rPr lang="lt-LT" dirty="0"/>
                  <a:t> </a:t>
                </a:r>
                <a:r>
                  <a:rPr lang="lt-LT" b="1" i="1" dirty="0" err="1"/>
                  <a:t>asociatyvumas</a:t>
                </a:r>
                <a:endParaRPr lang="lt-LT" b="1" i="1" dirty="0"/>
              </a:p>
              <a:p>
                <a:pPr algn="ctr">
                  <a:spcBef>
                    <a:spcPct val="50000"/>
                  </a:spcBef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 &amp;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&amp;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&amp;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011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772" y="237695"/>
                <a:ext cx="5868144" cy="2102692"/>
              </a:xfrm>
              <a:prstGeom prst="rect">
                <a:avLst/>
              </a:prstGeom>
              <a:blipFill>
                <a:blip r:embed="rId2"/>
                <a:stretch>
                  <a:fillRect l="-930" t="-4286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"/>
              <p:cNvSpPr txBox="1">
                <a:spLocks noChangeArrowheads="1"/>
              </p:cNvSpPr>
              <p:nvPr/>
            </p:nvSpPr>
            <p:spPr bwMode="auto">
              <a:xfrm>
                <a:off x="233772" y="3717032"/>
                <a:ext cx="5868144" cy="2102692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dirty="0" smtClean="0">
                    <a:sym typeface="Symbol" panose="05050102010706020507" pitchFamily="18" charset="2"/>
                  </a:rPr>
                  <a:t>Disjunkcijos </a:t>
                </a:r>
                <a:r>
                  <a:rPr lang="lt-LT" b="1" i="1" dirty="0" err="1">
                    <a:sym typeface="Symbol" panose="05050102010706020507" pitchFamily="18" charset="2"/>
                  </a:rPr>
                  <a:t>asociatyvumas</a:t>
                </a:r>
                <a:endParaRPr lang="lt-LT" b="1" i="1" dirty="0">
                  <a:sym typeface="Symbol" panose="05050102010706020507" pitchFamily="18" charset="2"/>
                </a:endParaRPr>
              </a:p>
              <a:p>
                <a:pPr algn="ctr">
                  <a:spcBef>
                    <a:spcPct val="50000"/>
                  </a:spcBef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772" y="3717032"/>
                <a:ext cx="5868144" cy="2102692"/>
              </a:xfrm>
              <a:prstGeom prst="rect">
                <a:avLst/>
              </a:prstGeom>
              <a:blipFill>
                <a:blip r:embed="rId3"/>
                <a:stretch>
                  <a:fillRect t="-4286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91672" y="193422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>
                <a:sym typeface="Symbol" panose="05050102010706020507" pitchFamily="18" charset="2"/>
              </a:rPr>
              <a:t>Algebra: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4067944" y="2525689"/>
                <a:ext cx="4824536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lt-LT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)⋅</m:t>
                      </m:r>
                      <m:r>
                        <a:rPr lang="lt-LT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lt-LT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⋅(</m:t>
                      </m:r>
                      <m:r>
                        <a:rPr lang="lt-LT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lt-LT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r>
                        <a:rPr lang="lt-LT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lt-LT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i="1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944" y="2525689"/>
                <a:ext cx="482453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707904" y="6041570"/>
                <a:ext cx="5256584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7904" y="6041570"/>
                <a:ext cx="525658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140" name="Text Box 4"/>
              <p:cNvSpPr txBox="1">
                <a:spLocks noChangeArrowheads="1"/>
              </p:cNvSpPr>
              <p:nvPr/>
            </p:nvSpPr>
            <p:spPr bwMode="auto">
              <a:xfrm>
                <a:off x="179512" y="332656"/>
                <a:ext cx="8424936" cy="6052041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b="1" i="1" dirty="0" err="1" smtClean="0"/>
                  <a:t>Distributyvumas</a:t>
                </a:r>
                <a:endParaRPr lang="en-US" b="1" i="1" dirty="0" smtClean="0"/>
              </a:p>
              <a:p>
                <a:pPr algn="ctr">
                  <a:spcBef>
                    <a:spcPct val="50000"/>
                  </a:spcBef>
                </a:pPr>
                <a:endParaRPr lang="en-US" b="1" i="1" dirty="0"/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&amp;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⇔(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&amp;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&amp;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pPr>
                  <a:spcBef>
                    <a:spcPct val="50000"/>
                  </a:spcBef>
                </a:pPr>
                <a:endParaRPr lang="en-US" i="1" dirty="0" smtClean="0"/>
              </a:p>
              <a:p>
                <a:pPr>
                  <a:spcBef>
                    <a:spcPct val="50000"/>
                  </a:spcBef>
                </a:pPr>
                <a:endParaRPr lang="en-US" i="1" dirty="0"/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⇔(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&amp;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50000"/>
                  </a:spcBef>
                </a:pPr>
                <a:endParaRPr lang="en-US" i="1" dirty="0">
                  <a:sym typeface="Symbol" panose="05050102010706020507" pitchFamily="18" charset="2"/>
                </a:endParaRPr>
              </a:p>
              <a:p>
                <a:pPr>
                  <a:spcBef>
                    <a:spcPct val="50000"/>
                  </a:spcBef>
                </a:pPr>
                <a:endParaRPr lang="en-US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114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332656"/>
                <a:ext cx="8424936" cy="6052041"/>
              </a:xfrm>
              <a:prstGeom prst="rect">
                <a:avLst/>
              </a:prstGeom>
              <a:blipFill>
                <a:blip r:embed="rId2"/>
                <a:stretch>
                  <a:fillRect t="-1505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5576" y="2852936"/>
                <a:ext cx="7560840" cy="646331"/>
              </a:xfrm>
              <a:prstGeom prst="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Algebra: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⋅ 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852936"/>
                <a:ext cx="7560840" cy="646331"/>
              </a:xfrm>
              <a:prstGeom prst="rect">
                <a:avLst/>
              </a:prstGeom>
              <a:blipFill>
                <a:blip r:embed="rId3"/>
                <a:stretch>
                  <a:fillRect l="-2329" t="-12613" b="-29730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5576" y="5085184"/>
                <a:ext cx="7560840" cy="646331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Algebra: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)⋅(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85184"/>
                <a:ext cx="7560840" cy="646331"/>
              </a:xfrm>
              <a:prstGeom prst="rect">
                <a:avLst/>
              </a:prstGeom>
              <a:blipFill>
                <a:blip r:embed="rId4"/>
                <a:stretch>
                  <a:fillRect l="-2329" t="-12613" b="-2973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876629" y="4221088"/>
            <a:ext cx="1145341" cy="101566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lt-LT" sz="6000" dirty="0" smtClean="0">
                <a:solidFill>
                  <a:srgbClr val="FF0000"/>
                </a:solidFill>
              </a:rPr>
              <a:t>?</a:t>
            </a:r>
            <a:r>
              <a:rPr lang="en-US" sz="6000" dirty="0" smtClean="0">
                <a:solidFill>
                  <a:srgbClr val="FF0000"/>
                </a:solidFill>
              </a:rPr>
              <a:t>!</a:t>
            </a:r>
            <a:endParaRPr lang="en-US" sz="60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5765718"/>
            <a:ext cx="8064896" cy="58477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/>
              <a:t>Pirm</a:t>
            </a:r>
            <a:r>
              <a:rPr lang="lt-LT" sz="3200" dirty="0" smtClean="0"/>
              <a:t>ą formulę įrodysime vėliau, o antrą dabar.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lt-LT" sz="4000" dirty="0"/>
                  <a:t>Įrodyti, kad </a:t>
                </a:r>
                <a:r>
                  <a:rPr lang="en-US" sz="4000" dirty="0"/>
                  <a:t/>
                </a:r>
                <a:br>
                  <a:rPr lang="en-US" sz="4000" dirty="0"/>
                </a:br>
                <a:r>
                  <a:rPr lang="en-US" sz="4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⇔(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&amp;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0342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0213" b="-638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lt-LT" sz="2400"/>
          </a:p>
        </p:txBody>
      </p:sp>
      <p:graphicFrame>
        <p:nvGraphicFramePr>
          <p:cNvPr id="103684" name="Group 26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3601038"/>
              </p:ext>
            </p:extLst>
          </p:nvPr>
        </p:nvGraphicFramePr>
        <p:xfrm>
          <a:off x="179388" y="2924175"/>
          <a:ext cx="8713787" cy="35661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&amp; z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v (y &amp; z)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v y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v z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lt-L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v y) &amp; 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v z)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1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161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lt-LT" sz="4000" dirty="0"/>
                  <a:t>Įrodyti, kad </a:t>
                </a:r>
                <a:r>
                  <a:rPr lang="en-US" sz="4000" dirty="0"/>
                  <a:t/>
                </a:r>
                <a:br>
                  <a:rPr lang="en-US" sz="4000" dirty="0"/>
                </a:br>
                <a:r>
                  <a:rPr lang="en-US" sz="4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⇔(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&amp;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16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0213" b="-638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lt-LT" sz="2400"/>
          </a:p>
        </p:txBody>
      </p:sp>
      <p:graphicFrame>
        <p:nvGraphicFramePr>
          <p:cNvPr id="111620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5600336"/>
              </p:ext>
            </p:extLst>
          </p:nvPr>
        </p:nvGraphicFramePr>
        <p:xfrm>
          <a:off x="179388" y="2924175"/>
          <a:ext cx="8713787" cy="35661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&amp; z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v (y &amp; z)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v y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v z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lt-L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v y) &amp; 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v z)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1750" name="Rectangle 134"/>
          <p:cNvSpPr>
            <a:spLocks noChangeArrowheads="1"/>
          </p:cNvSpPr>
          <p:nvPr/>
        </p:nvSpPr>
        <p:spPr bwMode="auto">
          <a:xfrm>
            <a:off x="684213" y="3357563"/>
            <a:ext cx="719137" cy="30956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38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lt-LT" sz="4000" dirty="0"/>
                  <a:t>Įrodyti, kad </a:t>
                </a:r>
                <a:r>
                  <a:rPr lang="en-US" sz="4000" dirty="0"/>
                  <a:t/>
                </a:r>
                <a:br>
                  <a:rPr lang="en-US" sz="4000" dirty="0"/>
                </a:br>
                <a:r>
                  <a:rPr lang="en-US" sz="4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⇔(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&amp;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67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0213" b="-638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lt-LT" sz="2400"/>
          </a:p>
        </p:txBody>
      </p:sp>
      <p:graphicFrame>
        <p:nvGraphicFramePr>
          <p:cNvPr id="116740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5358587"/>
              </p:ext>
            </p:extLst>
          </p:nvPr>
        </p:nvGraphicFramePr>
        <p:xfrm>
          <a:off x="179388" y="2924175"/>
          <a:ext cx="8713787" cy="35661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&amp; z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v (y &amp; z)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v y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v z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lt-L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v y) &amp; 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v z)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6870" name="Rectangle 134"/>
          <p:cNvSpPr>
            <a:spLocks noChangeArrowheads="1"/>
          </p:cNvSpPr>
          <p:nvPr/>
        </p:nvSpPr>
        <p:spPr bwMode="auto">
          <a:xfrm>
            <a:off x="1547812" y="3357563"/>
            <a:ext cx="647923" cy="30956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116871" name="Rectangle 135"/>
          <p:cNvSpPr>
            <a:spLocks noChangeArrowheads="1"/>
          </p:cNvSpPr>
          <p:nvPr/>
        </p:nvSpPr>
        <p:spPr bwMode="auto">
          <a:xfrm>
            <a:off x="250825" y="3357563"/>
            <a:ext cx="288925" cy="30956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17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8852" name="Text Box 4"/>
              <p:cNvSpPr txBox="1">
                <a:spLocks noChangeArrowheads="1"/>
              </p:cNvSpPr>
              <p:nvPr/>
            </p:nvSpPr>
            <p:spPr bwMode="auto">
              <a:xfrm>
                <a:off x="611560" y="836712"/>
                <a:ext cx="8064896" cy="1855444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t-LT" sz="3200" dirty="0" smtClean="0"/>
                  <a:t>Loginių kintamųjų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lt-LT" sz="3200" dirty="0" smtClean="0"/>
                  <a:t> </a:t>
                </a:r>
                <a:r>
                  <a:rPr lang="lt-LT" sz="3200" dirty="0"/>
                  <a:t>reikšmių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lt-LT" sz="3200" dirty="0"/>
                  <a:t> rinkinį </a:t>
                </a:r>
                <a:endParaRPr lang="en-US" sz="3200" dirty="0" smtClean="0"/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 smtClean="0"/>
              </a:p>
              <a:p>
                <a:pPr>
                  <a:spcBef>
                    <a:spcPct val="50000"/>
                  </a:spcBef>
                </a:pPr>
                <a:r>
                  <a:rPr lang="lt-LT" sz="3200" dirty="0" smtClean="0"/>
                  <a:t>vadiname </a:t>
                </a:r>
                <a:r>
                  <a:rPr lang="lt-LT" sz="3200" dirty="0"/>
                  <a:t>loginių kintamųjų </a:t>
                </a:r>
                <a:r>
                  <a:rPr lang="lt-LT" sz="3200" b="1" i="1" dirty="0"/>
                  <a:t>interpretacija</a:t>
                </a:r>
                <a:r>
                  <a:rPr lang="lt-LT" sz="3200" dirty="0" smtClean="0"/>
                  <a:t>.</a:t>
                </a:r>
                <a:endParaRPr lang="lt-LT" sz="3200" dirty="0"/>
              </a:p>
            </p:txBody>
          </p:sp>
        </mc:Choice>
        <mc:Fallback xmlns="">
          <p:sp>
            <p:nvSpPr>
              <p:cNvPr id="7885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836712"/>
                <a:ext cx="8064896" cy="1855444"/>
              </a:xfrm>
              <a:prstGeom prst="rect">
                <a:avLst/>
              </a:prstGeom>
              <a:blipFill>
                <a:blip r:embed="rId2"/>
                <a:stretch>
                  <a:fillRect l="-1732" t="-3871" b="-8387"/>
                </a:stretch>
              </a:blipFill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/>
              <p:cNvSpPr txBox="1">
                <a:spLocks noChangeArrowheads="1"/>
              </p:cNvSpPr>
              <p:nvPr/>
            </p:nvSpPr>
            <p:spPr bwMode="auto">
              <a:xfrm>
                <a:off x="1043608" y="4077072"/>
                <a:ext cx="7344940" cy="1354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t-LT" sz="3200" dirty="0" smtClean="0"/>
                  <a:t>Kintamųjų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sz="3200" dirty="0" smtClean="0"/>
                  <a:t> </a:t>
                </a:r>
                <a:r>
                  <a:rPr lang="lt-LT" sz="3200" dirty="0"/>
                  <a:t>interpretacijos gali būti </a:t>
                </a:r>
                <a:endParaRPr lang="en-US" sz="3200" dirty="0" smtClean="0"/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=(0,0,0)</m:t>
                    </m:r>
                  </m:oMath>
                </a14:m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=(0,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ir </a:t>
                </a:r>
                <a:r>
                  <a:rPr lang="en-US" sz="3200" dirty="0"/>
                  <a:t>t.t.</a:t>
                </a:r>
                <a:endParaRPr lang="lt-LT" sz="3200" dirty="0"/>
              </a:p>
            </p:txBody>
          </p:sp>
        </mc:Choice>
        <mc:Fallback xmlns="">
          <p:sp>
            <p:nvSpPr>
              <p:cNvPr id="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077072"/>
                <a:ext cx="7344940" cy="1354217"/>
              </a:xfrm>
              <a:prstGeom prst="rect">
                <a:avLst/>
              </a:prstGeom>
              <a:blipFill>
                <a:blip r:embed="rId3"/>
                <a:stretch>
                  <a:fillRect l="-2075" t="-6306" r="-1577" b="-139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15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776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lt-LT" sz="4000" dirty="0"/>
                  <a:t>Įrodyti, kad </a:t>
                </a:r>
                <a:r>
                  <a:rPr lang="en-US" sz="4000" dirty="0"/>
                  <a:t/>
                </a:r>
                <a:br>
                  <a:rPr lang="en-US" sz="4000" dirty="0"/>
                </a:br>
                <a:r>
                  <a:rPr lang="en-US" sz="4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⇔(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&amp;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77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0213" b="-638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lt-LT" sz="2400"/>
          </a:p>
        </p:txBody>
      </p:sp>
      <p:graphicFrame>
        <p:nvGraphicFramePr>
          <p:cNvPr id="117764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4502968"/>
              </p:ext>
            </p:extLst>
          </p:nvPr>
        </p:nvGraphicFramePr>
        <p:xfrm>
          <a:off x="179388" y="2924175"/>
          <a:ext cx="8713787" cy="35661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&amp; z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v (y &amp; z)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v y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v z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lt-L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v y) &amp; 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v z)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7894" name="Rectangle 134"/>
          <p:cNvSpPr>
            <a:spLocks noChangeArrowheads="1"/>
          </p:cNvSpPr>
          <p:nvPr/>
        </p:nvSpPr>
        <p:spPr bwMode="auto">
          <a:xfrm>
            <a:off x="250825" y="3357563"/>
            <a:ext cx="719138" cy="30956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942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878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lt-LT" sz="4000" dirty="0"/>
                  <a:t>Įrodyti, kad </a:t>
                </a:r>
                <a:r>
                  <a:rPr lang="en-US" sz="4000" dirty="0"/>
                  <a:t/>
                </a:r>
                <a:br>
                  <a:rPr lang="en-US" sz="4000" dirty="0"/>
                </a:br>
                <a:r>
                  <a:rPr lang="en-US" sz="4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⇔(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&amp;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87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0213" b="-638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lt-LT" sz="2400"/>
          </a:p>
        </p:txBody>
      </p:sp>
      <p:graphicFrame>
        <p:nvGraphicFramePr>
          <p:cNvPr id="118788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7245709"/>
              </p:ext>
            </p:extLst>
          </p:nvPr>
        </p:nvGraphicFramePr>
        <p:xfrm>
          <a:off x="179388" y="2924175"/>
          <a:ext cx="8713787" cy="35661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&amp; z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v (y &amp; z)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v y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v z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lt-L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v y) &amp; 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v z)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8918" name="Rectangle 134"/>
          <p:cNvSpPr>
            <a:spLocks noChangeArrowheads="1"/>
          </p:cNvSpPr>
          <p:nvPr/>
        </p:nvSpPr>
        <p:spPr bwMode="auto">
          <a:xfrm>
            <a:off x="250825" y="3357563"/>
            <a:ext cx="288925" cy="30956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118919" name="Rectangle 135"/>
          <p:cNvSpPr>
            <a:spLocks noChangeArrowheads="1"/>
          </p:cNvSpPr>
          <p:nvPr/>
        </p:nvSpPr>
        <p:spPr bwMode="auto">
          <a:xfrm>
            <a:off x="1116013" y="3357563"/>
            <a:ext cx="287337" cy="30956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84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981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lt-LT" sz="4000" dirty="0"/>
                  <a:t>Įrodyti, kad </a:t>
                </a:r>
                <a:r>
                  <a:rPr lang="en-US" sz="4000" dirty="0"/>
                  <a:t/>
                </a:r>
                <a:br>
                  <a:rPr lang="en-US" sz="4000" dirty="0"/>
                </a:br>
                <a:r>
                  <a:rPr lang="en-US" sz="4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⇔(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&amp;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98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0213" b="-638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lt-LT" sz="2400"/>
          </a:p>
        </p:txBody>
      </p:sp>
      <p:graphicFrame>
        <p:nvGraphicFramePr>
          <p:cNvPr id="119812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6476842"/>
              </p:ext>
            </p:extLst>
          </p:nvPr>
        </p:nvGraphicFramePr>
        <p:xfrm>
          <a:off x="179388" y="2924175"/>
          <a:ext cx="8713787" cy="35661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&amp; z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v (y &amp; z)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v y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v z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lt-L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v y) &amp; 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v z)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9942" name="Rectangle 134"/>
          <p:cNvSpPr>
            <a:spLocks noChangeArrowheads="1"/>
          </p:cNvSpPr>
          <p:nvPr/>
        </p:nvSpPr>
        <p:spPr bwMode="auto">
          <a:xfrm>
            <a:off x="3708400" y="3357563"/>
            <a:ext cx="1368425" cy="30956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58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083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lt-LT" sz="4000" dirty="0"/>
                  <a:t>Įrodyti, kad </a:t>
                </a:r>
                <a:r>
                  <a:rPr lang="en-US" sz="4000" dirty="0"/>
                  <a:t/>
                </a:r>
                <a:br>
                  <a:rPr lang="en-US" sz="4000" dirty="0"/>
                </a:br>
                <a:r>
                  <a:rPr lang="en-US" sz="4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⇔(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&amp;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208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0213" b="-638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lt-LT" sz="2400"/>
          </a:p>
        </p:txBody>
      </p:sp>
      <p:graphicFrame>
        <p:nvGraphicFramePr>
          <p:cNvPr id="120836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2021111"/>
              </p:ext>
            </p:extLst>
          </p:nvPr>
        </p:nvGraphicFramePr>
        <p:xfrm>
          <a:off x="179388" y="2924175"/>
          <a:ext cx="8713787" cy="35661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&amp; z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v (y &amp; z)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v y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v z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lt-L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v y) &amp; 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v z)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0966" name="Rectangle 134"/>
          <p:cNvSpPr>
            <a:spLocks noChangeArrowheads="1"/>
          </p:cNvSpPr>
          <p:nvPr/>
        </p:nvSpPr>
        <p:spPr bwMode="auto">
          <a:xfrm>
            <a:off x="2484438" y="3357563"/>
            <a:ext cx="719137" cy="30956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120967" name="Rectangle 135"/>
          <p:cNvSpPr>
            <a:spLocks noChangeArrowheads="1"/>
          </p:cNvSpPr>
          <p:nvPr/>
        </p:nvSpPr>
        <p:spPr bwMode="auto">
          <a:xfrm>
            <a:off x="6372225" y="3357563"/>
            <a:ext cx="719138" cy="30956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25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64" name="Text Box 4"/>
              <p:cNvSpPr txBox="1">
                <a:spLocks noChangeArrowheads="1"/>
              </p:cNvSpPr>
              <p:nvPr/>
            </p:nvSpPr>
            <p:spPr bwMode="auto">
              <a:xfrm>
                <a:off x="2123728" y="548680"/>
                <a:ext cx="5256832" cy="1200329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b="1" i="1" dirty="0" smtClean="0"/>
                  <a:t>Negalimo trečioj</a:t>
                </a:r>
                <a:r>
                  <a:rPr lang="en-US" b="1" i="1" dirty="0"/>
                  <a:t>o</a:t>
                </a:r>
                <a:r>
                  <a:rPr lang="lt-LT" dirty="0"/>
                  <a:t> </a:t>
                </a:r>
                <a:r>
                  <a:rPr lang="lt-LT" dirty="0" smtClean="0"/>
                  <a:t>dėsnis</a:t>
                </a:r>
                <a:endParaRPr lang="en-US" dirty="0" smtClean="0"/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lt-LT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1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728" y="548680"/>
                <a:ext cx="5256832" cy="1200329"/>
              </a:xfrm>
              <a:prstGeom prst="rect">
                <a:avLst/>
              </a:prstGeom>
              <a:blipFill>
                <a:blip r:embed="rId2"/>
                <a:stretch>
                  <a:fillRect t="-6931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/>
              <p:cNvSpPr txBox="1">
                <a:spLocks noChangeArrowheads="1"/>
              </p:cNvSpPr>
              <p:nvPr/>
            </p:nvSpPr>
            <p:spPr bwMode="auto">
              <a:xfrm>
                <a:off x="2123727" y="2636763"/>
                <a:ext cx="5256834" cy="1200329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b="1" i="1" dirty="0" smtClean="0">
                    <a:cs typeface="Times New Roman" panose="02020603050405020304" pitchFamily="18" charset="0"/>
                  </a:rPr>
                  <a:t>Dvigubas neigimas</a:t>
                </a:r>
                <a:endParaRPr lang="en-US" b="1" i="1" dirty="0" smtClean="0"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lt-LT" i="1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727" y="2636763"/>
                <a:ext cx="5256834" cy="1200329"/>
              </a:xfrm>
              <a:prstGeom prst="rect">
                <a:avLst/>
              </a:prstGeom>
              <a:blipFill>
                <a:blip r:embed="rId3"/>
                <a:stretch>
                  <a:fillRect t="-7463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/>
              <p:cNvSpPr txBox="1">
                <a:spLocks noChangeArrowheads="1"/>
              </p:cNvSpPr>
              <p:nvPr/>
            </p:nvSpPr>
            <p:spPr bwMode="auto">
              <a:xfrm>
                <a:off x="2123725" y="4724846"/>
                <a:ext cx="5256835" cy="1249381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b="1" i="1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Prieštaravimas</a:t>
                </a:r>
                <a:endParaRPr lang="lt-LT" b="1" i="1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&amp;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⇔1</m:t>
                      </m:r>
                    </m:oMath>
                  </m:oMathPara>
                </a14:m>
                <a:endParaRPr lang="lt-LT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725" y="4724846"/>
                <a:ext cx="5256835" cy="1249381"/>
              </a:xfrm>
              <a:prstGeom prst="rect">
                <a:avLst/>
              </a:prstGeom>
              <a:blipFill>
                <a:blip r:embed="rId4"/>
                <a:stretch>
                  <a:fillRect t="-6667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3188" name="Text Box 4"/>
              <p:cNvSpPr txBox="1">
                <a:spLocks noChangeArrowheads="1"/>
              </p:cNvSpPr>
              <p:nvPr/>
            </p:nvSpPr>
            <p:spPr bwMode="auto">
              <a:xfrm>
                <a:off x="953185" y="548680"/>
                <a:ext cx="7416800" cy="2102692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b="1" i="1" dirty="0" smtClean="0"/>
                  <a:t>Silogizmas</a:t>
                </a:r>
                <a:endParaRPr lang="en-US" b="1" i="1" dirty="0" smtClean="0"/>
              </a:p>
              <a:p>
                <a:pPr algn="ctr">
                  <a:spcBef>
                    <a:spcPct val="50000"/>
                  </a:spcBef>
                </a:pPr>
                <a:endParaRPr lang="lt-LT" b="1" i="1" dirty="0" smtClean="0"/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31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3185" y="548680"/>
                <a:ext cx="7416800" cy="2102692"/>
              </a:xfrm>
              <a:prstGeom prst="rect">
                <a:avLst/>
              </a:prstGeom>
              <a:blipFill>
                <a:blip r:embed="rId2"/>
                <a:stretch>
                  <a:fillRect t="-4000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/>
              <p:cNvSpPr txBox="1">
                <a:spLocks noChangeArrowheads="1"/>
              </p:cNvSpPr>
              <p:nvPr/>
            </p:nvSpPr>
            <p:spPr bwMode="auto">
              <a:xfrm>
                <a:off x="981676" y="3861048"/>
                <a:ext cx="7416800" cy="203132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b="1" i="1" dirty="0" smtClean="0">
                    <a:sym typeface="Symbol" panose="05050102010706020507" pitchFamily="18" charset="2"/>
                  </a:rPr>
                  <a:t>Idempotentumas</a:t>
                </a:r>
                <a:endParaRPr lang="lt-LT" b="1" i="1" dirty="0">
                  <a:sym typeface="Symbol" panose="05050102010706020507" pitchFamily="18" charset="2"/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</m:oMath>
                  </m:oMathPara>
                </a14:m>
                <a:endParaRPr lang="en-US" i="1" dirty="0" smtClean="0">
                  <a:sym typeface="Symbol" panose="05050102010706020507" pitchFamily="18" charset="2"/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lt-LT" i="1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&amp;</m:t>
                    </m:r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</m:oMath>
                </a14:m>
                <a:endParaRPr lang="en-US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1676" y="3861048"/>
                <a:ext cx="7416800" cy="2031325"/>
              </a:xfrm>
              <a:prstGeom prst="rect">
                <a:avLst/>
              </a:prstGeom>
              <a:blipFill>
                <a:blip r:embed="rId3"/>
                <a:stretch>
                  <a:fillRect t="-4130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4212" name="Text Box 4"/>
              <p:cNvSpPr txBox="1">
                <a:spLocks noChangeArrowheads="1"/>
              </p:cNvSpPr>
              <p:nvPr/>
            </p:nvSpPr>
            <p:spPr bwMode="auto">
              <a:xfrm>
                <a:off x="935321" y="476672"/>
                <a:ext cx="7345363" cy="203132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b="1" i="1" dirty="0" err="1" smtClean="0"/>
                  <a:t>Kontrapozicija</a:t>
                </a:r>
                <a:endParaRPr lang="en-US" b="1" i="1" dirty="0" smtClean="0"/>
              </a:p>
              <a:p>
                <a:pPr algn="ctr">
                  <a:spcBef>
                    <a:spcPct val="50000"/>
                  </a:spcBef>
                </a:pPr>
                <a:endParaRPr lang="lt-LT" b="1" i="1" dirty="0"/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⇒</m:t>
                          </m:r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i="1" dirty="0" smtClean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42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5321" y="476672"/>
                <a:ext cx="7345363" cy="2031325"/>
              </a:xfrm>
              <a:prstGeom prst="rect">
                <a:avLst/>
              </a:prstGeom>
              <a:blipFill>
                <a:blip r:embed="rId2"/>
                <a:stretch>
                  <a:fillRect t="-4142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/>
              <p:cNvSpPr txBox="1">
                <a:spLocks noChangeArrowheads="1"/>
              </p:cNvSpPr>
              <p:nvPr/>
            </p:nvSpPr>
            <p:spPr bwMode="auto">
              <a:xfrm>
                <a:off x="935321" y="3429000"/>
                <a:ext cx="7345363" cy="1479251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i="1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De </a:t>
                </a:r>
                <a:r>
                  <a:rPr lang="en-US" b="1" i="1" dirty="0" err="1">
                    <a:cs typeface="Times New Roman" panose="02020603050405020304" pitchFamily="18" charset="0"/>
                    <a:sym typeface="Symbol" panose="05050102010706020507" pitchFamily="18" charset="2"/>
                  </a:rPr>
                  <a:t>Morgano</a:t>
                </a:r>
                <a:r>
                  <a:rPr lang="en-US" b="1" i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lt-LT" b="1" i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dėsniai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&amp;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i="1" dirty="0" smtClean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⇔(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&amp;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5321" y="3429000"/>
                <a:ext cx="7345363" cy="1479251"/>
              </a:xfrm>
              <a:prstGeom prst="rect">
                <a:avLst/>
              </a:prstGeom>
              <a:blipFill>
                <a:blip r:embed="rId3"/>
                <a:stretch>
                  <a:fillRect t="-6073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950" y="5517232"/>
            <a:ext cx="79928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Vėliau įrodysime vieną iš De Morgano dėsnių formulių.</a:t>
            </a:r>
            <a:endParaRPr 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20486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Pakartokime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578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65060" cy="162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/>
              <p:cNvSpPr txBox="1">
                <a:spLocks noChangeArrowheads="1"/>
              </p:cNvSpPr>
              <p:nvPr/>
            </p:nvSpPr>
            <p:spPr bwMode="auto">
              <a:xfrm>
                <a:off x="71219" y="2171090"/>
                <a:ext cx="3960440" cy="13849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sz="2400" dirty="0" smtClean="0"/>
                  <a:t>Konjunkcijos</a:t>
                </a:r>
                <a:r>
                  <a:rPr lang="lt-LT" sz="2400" dirty="0"/>
                  <a:t> </a:t>
                </a:r>
                <a:r>
                  <a:rPr lang="lt-LT" sz="2400" b="1" i="1" dirty="0" err="1"/>
                  <a:t>komutatyvumas</a:t>
                </a:r>
                <a:endParaRPr lang="lt-LT" sz="2400" b="1" i="1" dirty="0"/>
              </a:p>
              <a:p>
                <a:pPr algn="ctr">
                  <a:spcBef>
                    <a:spcPct val="50000"/>
                  </a:spcBef>
                </a:pPr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&amp;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⇔(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i="1" dirty="0" smtClean="0"/>
              </a:p>
            </p:txBody>
          </p:sp>
        </mc:Choice>
        <mc:Fallback xmlns="">
          <p:sp>
            <p:nvSpPr>
              <p:cNvPr id="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19" y="2171090"/>
                <a:ext cx="3960440" cy="1384995"/>
              </a:xfrm>
              <a:prstGeom prst="rect">
                <a:avLst/>
              </a:prstGeom>
              <a:blipFill>
                <a:blip r:embed="rId3"/>
                <a:stretch>
                  <a:fillRect l="-1376" t="-2586" r="-1070" b="-4310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"/>
              <p:cNvSpPr txBox="1">
                <a:spLocks noChangeArrowheads="1"/>
              </p:cNvSpPr>
              <p:nvPr/>
            </p:nvSpPr>
            <p:spPr bwMode="auto">
              <a:xfrm>
                <a:off x="1691680" y="3710668"/>
                <a:ext cx="4176464" cy="1432508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sz="2400" dirty="0" smtClean="0"/>
                  <a:t>Konjunkcijos</a:t>
                </a:r>
                <a:r>
                  <a:rPr lang="lt-LT" sz="2400" dirty="0"/>
                  <a:t> </a:t>
                </a:r>
                <a:r>
                  <a:rPr lang="lt-LT" sz="2400" b="1" i="1" dirty="0" err="1"/>
                  <a:t>asociatyvumas</a:t>
                </a:r>
                <a:endParaRPr lang="lt-LT" sz="2400" b="1" i="1" dirty="0"/>
              </a:p>
              <a:p>
                <a:pPr algn="ctr">
                  <a:spcBef>
                    <a:spcPct val="50000"/>
                  </a:spcBef>
                </a:pPr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lt-L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t-L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lt-LT" sz="2400" b="0" i="1" smtClean="0">
                                  <a:latin typeface="Cambria Math" panose="02040503050406030204" pitchFamily="18" charset="0"/>
                                </a:rPr>
                                <m:t> &amp;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&amp;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&amp;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&amp;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3710668"/>
                <a:ext cx="4176464" cy="1432508"/>
              </a:xfrm>
              <a:prstGeom prst="rect">
                <a:avLst/>
              </a:prstGeom>
              <a:blipFill>
                <a:blip r:embed="rId4"/>
                <a:stretch>
                  <a:fillRect t="-2500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3923928" y="5298875"/>
                <a:ext cx="5040560" cy="1432508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sz="2400" b="1" i="1" dirty="0" err="1" smtClean="0"/>
                  <a:t>Distributyvumas</a:t>
                </a:r>
                <a:endParaRPr lang="en-US" sz="2400" b="1" i="1" dirty="0" smtClean="0"/>
              </a:p>
              <a:p>
                <a:pPr algn="ctr">
                  <a:spcBef>
                    <a:spcPct val="50000"/>
                  </a:spcBef>
                </a:pPr>
                <a:endParaRPr lang="en-US" sz="2400" b="1" i="1" dirty="0"/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&amp;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⇔(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&amp;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&amp;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5298875"/>
                <a:ext cx="5040560" cy="1432508"/>
              </a:xfrm>
              <a:prstGeom prst="rect">
                <a:avLst/>
              </a:prstGeom>
              <a:blipFill>
                <a:blip r:embed="rId5"/>
                <a:stretch>
                  <a:fillRect t="-2500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29977" cy="176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/>
              <p:cNvSpPr txBox="1">
                <a:spLocks noChangeArrowheads="1"/>
              </p:cNvSpPr>
              <p:nvPr/>
            </p:nvSpPr>
            <p:spPr bwMode="auto">
              <a:xfrm>
                <a:off x="395536" y="3501008"/>
                <a:ext cx="4896544" cy="878510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sz="2400" b="1" i="1" dirty="0" smtClean="0"/>
                  <a:t>Silogizmas</a:t>
                </a:r>
                <a:endParaRPr lang="en-US" sz="2400" b="1" i="1" dirty="0" smtClean="0"/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&amp;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501008"/>
                <a:ext cx="4896544" cy="878510"/>
              </a:xfrm>
              <a:prstGeom prst="rect">
                <a:avLst/>
              </a:prstGeom>
              <a:blipFill>
                <a:blip r:embed="rId3"/>
                <a:stretch>
                  <a:fillRect t="-4027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/>
              <p:cNvSpPr txBox="1">
                <a:spLocks noChangeArrowheads="1"/>
              </p:cNvSpPr>
              <p:nvPr/>
            </p:nvSpPr>
            <p:spPr bwMode="auto">
              <a:xfrm>
                <a:off x="4427984" y="4581128"/>
                <a:ext cx="4177011" cy="830997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sz="2400" b="1" i="1" dirty="0" err="1" smtClean="0"/>
                  <a:t>Kontrapozicija</a:t>
                </a:r>
                <a:endParaRPr lang="en-US" sz="2400" b="1" i="1" dirty="0" smtClean="0"/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i="1" dirty="0" smtClean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4581128"/>
                <a:ext cx="4177011" cy="830997"/>
              </a:xfrm>
              <a:prstGeom prst="rect">
                <a:avLst/>
              </a:prstGeom>
              <a:blipFill>
                <a:blip r:embed="rId4"/>
                <a:stretch>
                  <a:fillRect t="-4225" b="-3521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8854" name="Text Box 6"/>
              <p:cNvSpPr txBox="1">
                <a:spLocks noChangeArrowheads="1"/>
              </p:cNvSpPr>
              <p:nvPr/>
            </p:nvSpPr>
            <p:spPr bwMode="auto">
              <a:xfrm>
                <a:off x="219775" y="3573016"/>
                <a:ext cx="8893175" cy="2328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b="1" i="1" dirty="0" smtClean="0"/>
                  <a:t>Pavyzd</a:t>
                </a:r>
                <a:r>
                  <a:rPr lang="lt-LT" sz="3200" b="1" i="1" dirty="0" err="1" smtClean="0"/>
                  <a:t>žiui</a:t>
                </a:r>
                <a:r>
                  <a:rPr lang="lt-LT" sz="3200" dirty="0" smtClean="0"/>
                  <a:t>, formulė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/>
                  <a:t> </a:t>
                </a:r>
                <a:r>
                  <a:rPr lang="lt-LT" sz="3200" dirty="0"/>
                  <a:t>yra įvykdoma su interpretacijomis </a:t>
                </a:r>
                <a:endParaRPr lang="en-US" sz="3200" dirty="0" smtClean="0"/>
              </a:p>
              <a:p>
                <a:pPr>
                  <a:spcBef>
                    <a:spcPct val="50000"/>
                  </a:spcBef>
                </a:pPr>
                <a:endParaRPr lang="lt-LT" sz="3200" dirty="0" smtClean="0"/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885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775" y="3573016"/>
                <a:ext cx="8893175" cy="2328843"/>
              </a:xfrm>
              <a:prstGeom prst="rect">
                <a:avLst/>
              </a:prstGeom>
              <a:blipFill>
                <a:blip r:embed="rId2"/>
                <a:stretch>
                  <a:fillRect l="-1714" t="-36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6"/>
              <p:cNvSpPr txBox="1">
                <a:spLocks noChangeArrowheads="1"/>
              </p:cNvSpPr>
              <p:nvPr/>
            </p:nvSpPr>
            <p:spPr bwMode="auto">
              <a:xfrm>
                <a:off x="284879" y="404664"/>
                <a:ext cx="8247562" cy="1569660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t-LT" sz="3200" dirty="0" smtClean="0"/>
                  <a:t>Formulė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lt-LT" sz="3200" dirty="0" smtClean="0"/>
                  <a:t> </a:t>
                </a:r>
                <a:r>
                  <a:rPr lang="lt-LT" sz="3200" dirty="0"/>
                  <a:t>vadinama </a:t>
                </a:r>
                <a:r>
                  <a:rPr lang="lt-LT" sz="3200" b="1" i="1" dirty="0"/>
                  <a:t>įvykdoma</a:t>
                </a:r>
                <a:r>
                  <a:rPr lang="lt-LT" sz="3200" dirty="0"/>
                  <a:t> su interpretacija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lt-LT" sz="3200" dirty="0"/>
                  <a:t>, jei </a:t>
                </a:r>
                <a:endParaRPr lang="en-US" sz="3200" dirty="0" smtClean="0"/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79" y="404664"/>
                <a:ext cx="8247562" cy="1569660"/>
              </a:xfrm>
              <a:prstGeom prst="rect">
                <a:avLst/>
              </a:prstGeom>
              <a:blipFill>
                <a:blip r:embed="rId3"/>
                <a:stretch>
                  <a:fillRect l="-1767" t="-4563" r="-74"/>
                </a:stretch>
              </a:blipFill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40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04997" cy="129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/>
              <p:cNvSpPr txBox="1">
                <a:spLocks noChangeArrowheads="1"/>
              </p:cNvSpPr>
              <p:nvPr/>
            </p:nvSpPr>
            <p:spPr bwMode="auto">
              <a:xfrm>
                <a:off x="179512" y="2329597"/>
                <a:ext cx="3744416" cy="830997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sz="2400" b="1" i="1" dirty="0" smtClean="0"/>
                  <a:t>Negalimo trečioj</a:t>
                </a:r>
                <a:r>
                  <a:rPr lang="en-US" sz="2400" b="1" i="1" dirty="0"/>
                  <a:t>o</a:t>
                </a:r>
                <a:r>
                  <a:rPr lang="lt-LT" sz="2400" dirty="0"/>
                  <a:t> </a:t>
                </a:r>
                <a:r>
                  <a:rPr lang="lt-LT" sz="2400" dirty="0" smtClean="0"/>
                  <a:t>dėsnis</a:t>
                </a:r>
                <a:endParaRPr lang="en-US" sz="2400" dirty="0" smtClean="0"/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lt-LT" sz="24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329597"/>
                <a:ext cx="3744416" cy="830997"/>
              </a:xfrm>
              <a:prstGeom prst="rect">
                <a:avLst/>
              </a:prstGeom>
              <a:blipFill>
                <a:blip r:embed="rId3"/>
                <a:stretch>
                  <a:fillRect t="-4255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/>
              <p:cNvSpPr txBox="1">
                <a:spLocks noChangeArrowheads="1"/>
              </p:cNvSpPr>
              <p:nvPr/>
            </p:nvSpPr>
            <p:spPr bwMode="auto">
              <a:xfrm>
                <a:off x="2947833" y="3501008"/>
                <a:ext cx="3168353" cy="830997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sz="2400" b="1" i="1" dirty="0" smtClean="0">
                    <a:cs typeface="Times New Roman" panose="02020603050405020304" pitchFamily="18" charset="0"/>
                  </a:rPr>
                  <a:t>Dvigubas neigimas</a:t>
                </a:r>
                <a:endParaRPr lang="en-US" sz="2400" b="1" i="1" dirty="0" smtClean="0"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lt-LT" sz="2400" i="1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7833" y="3501008"/>
                <a:ext cx="3168353" cy="830997"/>
              </a:xfrm>
              <a:prstGeom prst="rect">
                <a:avLst/>
              </a:prstGeom>
              <a:blipFill>
                <a:blip r:embed="rId4"/>
                <a:stretch>
                  <a:fillRect t="-4225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5364088" y="4672419"/>
                <a:ext cx="3168600" cy="831766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sz="2400" b="1" i="1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Prieštaravimas</a:t>
                </a:r>
                <a:endParaRPr lang="lt-LT" sz="2400" b="1" i="1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&amp;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⇔1</m:t>
                      </m:r>
                    </m:oMath>
                  </m:oMathPara>
                </a14:m>
                <a:endParaRPr lang="lt-LT" sz="24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4088" y="4672419"/>
                <a:ext cx="3168600" cy="831766"/>
              </a:xfrm>
              <a:prstGeom prst="rect">
                <a:avLst/>
              </a:prstGeom>
              <a:blipFill>
                <a:blip r:embed="rId5"/>
                <a:stretch>
                  <a:fillRect t="-4225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16552" cy="17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/>
              <p:cNvSpPr txBox="1">
                <a:spLocks noChangeArrowheads="1"/>
              </p:cNvSpPr>
              <p:nvPr/>
            </p:nvSpPr>
            <p:spPr bwMode="auto">
              <a:xfrm>
                <a:off x="251520" y="3068960"/>
                <a:ext cx="4896544" cy="878510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sz="2400" b="1" i="1" dirty="0" smtClean="0"/>
                  <a:t>Silogizmas</a:t>
                </a:r>
                <a:endParaRPr lang="en-US" sz="2400" b="1" i="1" dirty="0" smtClean="0"/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&amp;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3068960"/>
                <a:ext cx="4896544" cy="878510"/>
              </a:xfrm>
              <a:prstGeom prst="rect">
                <a:avLst/>
              </a:prstGeom>
              <a:blipFill>
                <a:blip r:embed="rId3"/>
                <a:stretch>
                  <a:fillRect t="-4000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/>
              <p:cNvSpPr txBox="1">
                <a:spLocks noChangeArrowheads="1"/>
              </p:cNvSpPr>
              <p:nvPr/>
            </p:nvSpPr>
            <p:spPr bwMode="auto">
              <a:xfrm>
                <a:off x="3563888" y="4509120"/>
                <a:ext cx="5041107" cy="1016817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De </a:t>
                </a:r>
                <a:r>
                  <a:rPr lang="en-US" sz="2400" b="1" i="1" dirty="0" err="1">
                    <a:cs typeface="Times New Roman" panose="02020603050405020304" pitchFamily="18" charset="0"/>
                    <a:sym typeface="Symbol" panose="05050102010706020507" pitchFamily="18" charset="2"/>
                  </a:rPr>
                  <a:t>Morgano</a:t>
                </a:r>
                <a:r>
                  <a:rPr lang="en-US" sz="2400" b="1" i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lt-LT" sz="2400" b="1" i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dėsniai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&amp;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sz="2400" i="1" dirty="0" smtClean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⇔(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&amp;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sz="2400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888" y="4509120"/>
                <a:ext cx="5041107" cy="1016817"/>
              </a:xfrm>
              <a:prstGeom prst="rect">
                <a:avLst/>
              </a:prstGeom>
              <a:blipFill>
                <a:blip r:embed="rId4"/>
                <a:stretch>
                  <a:fillRect t="-3509" r="-2404" b="-7018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620688"/>
            <a:ext cx="9074397" cy="156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/>
              <p:cNvSpPr txBox="1">
                <a:spLocks noChangeArrowheads="1"/>
              </p:cNvSpPr>
              <p:nvPr/>
            </p:nvSpPr>
            <p:spPr bwMode="auto">
              <a:xfrm>
                <a:off x="539553" y="2708920"/>
                <a:ext cx="3600400" cy="13849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sz="2400" b="1" i="1" dirty="0" err="1" smtClean="0"/>
                  <a:t>Kontrapozicija</a:t>
                </a:r>
                <a:endParaRPr lang="en-US" sz="2400" b="1" i="1" dirty="0" smtClean="0"/>
              </a:p>
              <a:p>
                <a:pPr algn="ctr">
                  <a:spcBef>
                    <a:spcPct val="50000"/>
                  </a:spcBef>
                </a:pPr>
                <a:endParaRPr lang="lt-LT" sz="2400" b="1" i="1" dirty="0"/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i="1" dirty="0" smtClean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3" y="2708920"/>
                <a:ext cx="3600400" cy="1384995"/>
              </a:xfrm>
              <a:prstGeom prst="rect">
                <a:avLst/>
              </a:prstGeom>
              <a:blipFill>
                <a:blip r:embed="rId3"/>
                <a:stretch>
                  <a:fillRect t="-2575" b="-1717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/>
              <p:cNvSpPr txBox="1">
                <a:spLocks noChangeArrowheads="1"/>
              </p:cNvSpPr>
              <p:nvPr/>
            </p:nvSpPr>
            <p:spPr bwMode="auto">
              <a:xfrm>
                <a:off x="3275856" y="4365104"/>
                <a:ext cx="5041107" cy="1016817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De </a:t>
                </a:r>
                <a:r>
                  <a:rPr lang="en-US" sz="2400" b="1" i="1" dirty="0" err="1">
                    <a:cs typeface="Times New Roman" panose="02020603050405020304" pitchFamily="18" charset="0"/>
                    <a:sym typeface="Symbol" panose="05050102010706020507" pitchFamily="18" charset="2"/>
                  </a:rPr>
                  <a:t>Morgano</a:t>
                </a:r>
                <a:r>
                  <a:rPr lang="en-US" sz="2400" b="1" i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lt-LT" sz="2400" b="1" i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dėsniai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&amp;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sz="2400" i="1" dirty="0" smtClean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⇔(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&amp;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sz="2400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856" y="4365104"/>
                <a:ext cx="5041107" cy="1016817"/>
              </a:xfrm>
              <a:prstGeom prst="rect">
                <a:avLst/>
              </a:prstGeom>
              <a:blipFill>
                <a:blip r:embed="rId4"/>
                <a:stretch>
                  <a:fillRect t="-3488" r="-2524" b="-6395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Tautologijų nustatymo metodai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68638"/>
            <a:ext cx="7772400" cy="3027362"/>
          </a:xfrm>
        </p:spPr>
        <p:txBody>
          <a:bodyPr/>
          <a:lstStyle/>
          <a:p>
            <a:r>
              <a:rPr lang="lt-LT" dirty="0"/>
              <a:t>Teisingumo lentelės sudarymas</a:t>
            </a:r>
          </a:p>
          <a:p>
            <a:r>
              <a:rPr lang="lt-LT" dirty="0"/>
              <a:t>Prieštaros metodas</a:t>
            </a:r>
          </a:p>
          <a:p>
            <a:r>
              <a:rPr lang="lt-LT" dirty="0"/>
              <a:t>Ekvivalenčiųjų </a:t>
            </a:r>
            <a:r>
              <a:rPr lang="lt-LT" dirty="0" err="1"/>
              <a:t>pertvarkių</a:t>
            </a:r>
            <a:r>
              <a:rPr lang="lt-LT" dirty="0"/>
              <a:t> metodas.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1268760"/>
            <a:ext cx="640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solidFill>
                  <a:srgbClr val="0070C0"/>
                </a:solidFill>
              </a:rPr>
              <a:t>Teisingumo lentelės </a:t>
            </a:r>
            <a:r>
              <a:rPr lang="lt-LT" dirty="0" smtClean="0">
                <a:solidFill>
                  <a:srgbClr val="0070C0"/>
                </a:solidFill>
              </a:rPr>
              <a:t>sudarymas</a:t>
            </a:r>
          </a:p>
          <a:p>
            <a:endParaRPr lang="lt-LT" dirty="0"/>
          </a:p>
          <a:p>
            <a:pPr marL="742950" indent="-742950">
              <a:buFont typeface="+mj-lt"/>
              <a:buAutoNum type="arabicPeriod"/>
            </a:pPr>
            <a:r>
              <a:rPr lang="lt-LT" dirty="0" smtClean="0"/>
              <a:t>Sudaroma formulės teisingumo lentelė;</a:t>
            </a:r>
          </a:p>
          <a:p>
            <a:pPr marL="742950" indent="-742950">
              <a:buFont typeface="+mj-lt"/>
              <a:buAutoNum type="arabicPeriod"/>
            </a:pPr>
            <a:r>
              <a:rPr lang="lt-LT" dirty="0" smtClean="0"/>
              <a:t>Tikrinama, ar su visomis kintamųjų interpretacijomis gauname vienetą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409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/>
              <a:t>Įrodyti, kad </a:t>
            </a:r>
            <a:r>
              <a:rPr lang="en-US" sz="4000"/>
              <a:t/>
            </a:r>
            <a:br>
              <a:rPr lang="en-US" sz="4000"/>
            </a:br>
            <a:r>
              <a:rPr lang="en-US" sz="4000">
                <a:cs typeface="Times New Roman" panose="02020603050405020304" pitchFamily="18" charset="0"/>
              </a:rPr>
              <a:t> </a:t>
            </a:r>
            <a:r>
              <a:rPr lang="lt-LT" sz="4000">
                <a:cs typeface="Times New Roman" panose="02020603050405020304" pitchFamily="18" charset="0"/>
              </a:rPr>
              <a:t>(x 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&amp; (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 y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 v z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  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((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&amp; y) v (</a:t>
            </a:r>
            <a:r>
              <a:rPr lang="en-US" sz="4000">
                <a:cs typeface="Times New Roman" panose="02020603050405020304" pitchFamily="18" charset="0"/>
              </a:rPr>
              <a:t>x &amp; z))</a:t>
            </a:r>
            <a:endParaRPr lang="lt-LT" sz="4000">
              <a:cs typeface="Times New Roman" panose="02020603050405020304" pitchFamily="18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lt-LT" sz="2400"/>
          </a:p>
        </p:txBody>
      </p:sp>
      <p:graphicFrame>
        <p:nvGraphicFramePr>
          <p:cNvPr id="103684" name="Group 260"/>
          <p:cNvGraphicFramePr>
            <a:graphicFrameLocks noGrp="1"/>
          </p:cNvGraphicFramePr>
          <p:nvPr>
            <p:ph sz="half" idx="2"/>
          </p:nvPr>
        </p:nvGraphicFramePr>
        <p:xfrm>
          <a:off x="179388" y="2924175"/>
          <a:ext cx="8713787" cy="35661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v 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&amp; (y v z)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&amp; y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&amp; 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&amp; y) v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&amp; z)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/>
              <a:t>Įrodyti, kad </a:t>
            </a:r>
            <a:r>
              <a:rPr lang="en-US" sz="4000"/>
              <a:t/>
            </a:r>
            <a:br>
              <a:rPr lang="en-US" sz="4000"/>
            </a:br>
            <a:r>
              <a:rPr lang="en-US" sz="4000">
                <a:cs typeface="Times New Roman" panose="02020603050405020304" pitchFamily="18" charset="0"/>
              </a:rPr>
              <a:t> </a:t>
            </a:r>
            <a:r>
              <a:rPr lang="lt-LT" sz="4000">
                <a:cs typeface="Times New Roman" panose="02020603050405020304" pitchFamily="18" charset="0"/>
              </a:rPr>
              <a:t>(x 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&amp; (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 y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 v z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  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((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&amp; y) v (</a:t>
            </a:r>
            <a:r>
              <a:rPr lang="en-US" sz="4000">
                <a:cs typeface="Times New Roman" panose="02020603050405020304" pitchFamily="18" charset="0"/>
              </a:rPr>
              <a:t>x &amp; z))</a:t>
            </a:r>
            <a:endParaRPr lang="lt-LT" sz="4000">
              <a:cs typeface="Times New Roman" panose="02020603050405020304" pitchFamily="18" charset="0"/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lt-LT" sz="2400"/>
          </a:p>
        </p:txBody>
      </p:sp>
      <p:graphicFrame>
        <p:nvGraphicFramePr>
          <p:cNvPr id="111620" name="Group 4"/>
          <p:cNvGraphicFramePr>
            <a:graphicFrameLocks noGrp="1"/>
          </p:cNvGraphicFramePr>
          <p:nvPr>
            <p:ph sz="half" idx="2"/>
          </p:nvPr>
        </p:nvGraphicFramePr>
        <p:xfrm>
          <a:off x="179388" y="2924175"/>
          <a:ext cx="8713787" cy="35661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v 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&amp; (y v z)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&amp; y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&amp; 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&amp; y) v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&amp; z)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1750" name="Rectangle 134"/>
          <p:cNvSpPr>
            <a:spLocks noChangeArrowheads="1"/>
          </p:cNvSpPr>
          <p:nvPr/>
        </p:nvSpPr>
        <p:spPr bwMode="auto">
          <a:xfrm>
            <a:off x="684213" y="3357563"/>
            <a:ext cx="719137" cy="30956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/>
              <a:t>Įrodyti, kad </a:t>
            </a:r>
            <a:r>
              <a:rPr lang="en-US" sz="4000"/>
              <a:t/>
            </a:r>
            <a:br>
              <a:rPr lang="en-US" sz="4000"/>
            </a:br>
            <a:r>
              <a:rPr lang="en-US" sz="4000">
                <a:cs typeface="Times New Roman" panose="02020603050405020304" pitchFamily="18" charset="0"/>
              </a:rPr>
              <a:t> </a:t>
            </a:r>
            <a:r>
              <a:rPr lang="lt-LT" sz="4000">
                <a:cs typeface="Times New Roman" panose="02020603050405020304" pitchFamily="18" charset="0"/>
              </a:rPr>
              <a:t>(x 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&amp; (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 y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 v z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  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((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&amp; y) v (</a:t>
            </a:r>
            <a:r>
              <a:rPr lang="en-US" sz="4000">
                <a:cs typeface="Times New Roman" panose="02020603050405020304" pitchFamily="18" charset="0"/>
              </a:rPr>
              <a:t>x &amp; z))</a:t>
            </a:r>
            <a:endParaRPr lang="lt-LT" sz="4000">
              <a:cs typeface="Times New Roman" panose="02020603050405020304" pitchFamily="18" charset="0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lt-LT" sz="2400"/>
          </a:p>
        </p:txBody>
      </p:sp>
      <p:graphicFrame>
        <p:nvGraphicFramePr>
          <p:cNvPr id="116740" name="Group 4"/>
          <p:cNvGraphicFramePr>
            <a:graphicFrameLocks noGrp="1"/>
          </p:cNvGraphicFramePr>
          <p:nvPr>
            <p:ph sz="half" idx="2"/>
          </p:nvPr>
        </p:nvGraphicFramePr>
        <p:xfrm>
          <a:off x="179388" y="2924175"/>
          <a:ext cx="8713787" cy="35661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v 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&amp; (y v z)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&amp; y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&amp; 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&amp; y) v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&amp; z)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6870" name="Rectangle 134"/>
          <p:cNvSpPr>
            <a:spLocks noChangeArrowheads="1"/>
          </p:cNvSpPr>
          <p:nvPr/>
        </p:nvSpPr>
        <p:spPr bwMode="auto">
          <a:xfrm>
            <a:off x="1547813" y="3357563"/>
            <a:ext cx="576262" cy="30956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116871" name="Rectangle 135"/>
          <p:cNvSpPr>
            <a:spLocks noChangeArrowheads="1"/>
          </p:cNvSpPr>
          <p:nvPr/>
        </p:nvSpPr>
        <p:spPr bwMode="auto">
          <a:xfrm>
            <a:off x="250825" y="3357563"/>
            <a:ext cx="288925" cy="30956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/>
              <a:t>Įrodyti, kad </a:t>
            </a:r>
            <a:r>
              <a:rPr lang="en-US" sz="4000"/>
              <a:t/>
            </a:r>
            <a:br>
              <a:rPr lang="en-US" sz="4000"/>
            </a:br>
            <a:r>
              <a:rPr lang="en-US" sz="4000">
                <a:cs typeface="Times New Roman" panose="02020603050405020304" pitchFamily="18" charset="0"/>
              </a:rPr>
              <a:t> </a:t>
            </a:r>
            <a:r>
              <a:rPr lang="lt-LT" sz="4000">
                <a:cs typeface="Times New Roman" panose="02020603050405020304" pitchFamily="18" charset="0"/>
              </a:rPr>
              <a:t>(x 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&amp; (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 y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 v z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  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((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&amp; y) v (</a:t>
            </a:r>
            <a:r>
              <a:rPr lang="en-US" sz="4000">
                <a:cs typeface="Times New Roman" panose="02020603050405020304" pitchFamily="18" charset="0"/>
              </a:rPr>
              <a:t>x &amp; z))</a:t>
            </a:r>
            <a:endParaRPr lang="lt-LT" sz="4000">
              <a:cs typeface="Times New Roman" panose="02020603050405020304" pitchFamily="18" charset="0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lt-LT" sz="2400"/>
          </a:p>
        </p:txBody>
      </p:sp>
      <p:graphicFrame>
        <p:nvGraphicFramePr>
          <p:cNvPr id="117764" name="Group 4"/>
          <p:cNvGraphicFramePr>
            <a:graphicFrameLocks noGrp="1"/>
          </p:cNvGraphicFramePr>
          <p:nvPr>
            <p:ph sz="half" idx="2"/>
          </p:nvPr>
        </p:nvGraphicFramePr>
        <p:xfrm>
          <a:off x="179388" y="2924175"/>
          <a:ext cx="8713787" cy="35661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v 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&amp; (y v z)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&amp; y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&amp; 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&amp; y) v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&amp; z)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7894" name="Rectangle 134"/>
          <p:cNvSpPr>
            <a:spLocks noChangeArrowheads="1"/>
          </p:cNvSpPr>
          <p:nvPr/>
        </p:nvSpPr>
        <p:spPr bwMode="auto">
          <a:xfrm>
            <a:off x="250825" y="3357563"/>
            <a:ext cx="719138" cy="30956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/>
              <a:t>Įrodyti, kad </a:t>
            </a:r>
            <a:r>
              <a:rPr lang="en-US" sz="4000"/>
              <a:t/>
            </a:r>
            <a:br>
              <a:rPr lang="en-US" sz="4000"/>
            </a:br>
            <a:r>
              <a:rPr lang="en-US" sz="4000">
                <a:cs typeface="Times New Roman" panose="02020603050405020304" pitchFamily="18" charset="0"/>
              </a:rPr>
              <a:t> </a:t>
            </a:r>
            <a:r>
              <a:rPr lang="lt-LT" sz="4000">
                <a:cs typeface="Times New Roman" panose="02020603050405020304" pitchFamily="18" charset="0"/>
              </a:rPr>
              <a:t>(x 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&amp; (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 y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 v z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  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((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&amp; y) v (</a:t>
            </a:r>
            <a:r>
              <a:rPr lang="en-US" sz="4000">
                <a:cs typeface="Times New Roman" panose="02020603050405020304" pitchFamily="18" charset="0"/>
              </a:rPr>
              <a:t>x &amp; z))</a:t>
            </a:r>
            <a:endParaRPr lang="lt-LT" sz="4000">
              <a:cs typeface="Times New Roman" panose="02020603050405020304" pitchFamily="18" charset="0"/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lt-LT" sz="2400"/>
          </a:p>
        </p:txBody>
      </p:sp>
      <p:graphicFrame>
        <p:nvGraphicFramePr>
          <p:cNvPr id="118788" name="Group 4"/>
          <p:cNvGraphicFramePr>
            <a:graphicFrameLocks noGrp="1"/>
          </p:cNvGraphicFramePr>
          <p:nvPr>
            <p:ph sz="half" idx="2"/>
          </p:nvPr>
        </p:nvGraphicFramePr>
        <p:xfrm>
          <a:off x="179388" y="2924175"/>
          <a:ext cx="8713787" cy="35661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v 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&amp; (y v z)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&amp; y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&amp; 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&amp; y) v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&amp; z)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8918" name="Rectangle 134"/>
          <p:cNvSpPr>
            <a:spLocks noChangeArrowheads="1"/>
          </p:cNvSpPr>
          <p:nvPr/>
        </p:nvSpPr>
        <p:spPr bwMode="auto">
          <a:xfrm>
            <a:off x="250825" y="3357563"/>
            <a:ext cx="288925" cy="30956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118919" name="Rectangle 135"/>
          <p:cNvSpPr>
            <a:spLocks noChangeArrowheads="1"/>
          </p:cNvSpPr>
          <p:nvPr/>
        </p:nvSpPr>
        <p:spPr bwMode="auto">
          <a:xfrm>
            <a:off x="1116013" y="3357563"/>
            <a:ext cx="287337" cy="30956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57742"/>
              </p:ext>
            </p:extLst>
          </p:nvPr>
        </p:nvGraphicFramePr>
        <p:xfrm>
          <a:off x="971600" y="980728"/>
          <a:ext cx="2736304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F(X, Y)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Left Arrow 2"/>
          <p:cNvSpPr/>
          <p:nvPr/>
        </p:nvSpPr>
        <p:spPr>
          <a:xfrm>
            <a:off x="3920206" y="1718111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Left Arrow 3"/>
          <p:cNvSpPr/>
          <p:nvPr/>
        </p:nvSpPr>
        <p:spPr>
          <a:xfrm>
            <a:off x="3920206" y="2852936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Left Arrow 4"/>
          <p:cNvSpPr/>
          <p:nvPr/>
        </p:nvSpPr>
        <p:spPr>
          <a:xfrm>
            <a:off x="3920651" y="3424300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TextBox 5"/>
          <p:cNvSpPr txBox="1"/>
          <p:nvPr/>
        </p:nvSpPr>
        <p:spPr>
          <a:xfrm>
            <a:off x="5004048" y="1196752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/>
              <a:t>Lentelėje yra vienetų, funkcija įvykdoma</a:t>
            </a:r>
            <a:endParaRPr lang="lt-LT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306896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/>
              <a:t>su interpretacijomis</a:t>
            </a:r>
            <a:endParaRPr lang="lt-LT" sz="3200" dirty="0"/>
          </a:p>
        </p:txBody>
      </p:sp>
      <p:sp>
        <p:nvSpPr>
          <p:cNvPr id="8" name="Right Arrow 7"/>
          <p:cNvSpPr/>
          <p:nvPr/>
        </p:nvSpPr>
        <p:spPr>
          <a:xfrm>
            <a:off x="465683" y="1765558"/>
            <a:ext cx="360040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ight Arrow 8"/>
          <p:cNvSpPr/>
          <p:nvPr/>
        </p:nvSpPr>
        <p:spPr>
          <a:xfrm>
            <a:off x="465683" y="2953490"/>
            <a:ext cx="360040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Right Arrow 9"/>
          <p:cNvSpPr/>
          <p:nvPr/>
        </p:nvSpPr>
        <p:spPr>
          <a:xfrm>
            <a:off x="465683" y="3532312"/>
            <a:ext cx="360040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TextBox 10"/>
          <p:cNvSpPr txBox="1"/>
          <p:nvPr/>
        </p:nvSpPr>
        <p:spPr>
          <a:xfrm>
            <a:off x="5038102" y="3750425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/>
              <a:t>(0,0)</a:t>
            </a:r>
            <a:endParaRPr lang="lt-LT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038102" y="4403719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/>
              <a:t>(1,0)</a:t>
            </a:r>
            <a:endParaRPr lang="lt-LT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38102" y="508518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/>
              <a:t>(1,1)</a:t>
            </a: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360427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/>
              <a:t>Įrodyti, kad </a:t>
            </a:r>
            <a:r>
              <a:rPr lang="en-US" sz="4000"/>
              <a:t/>
            </a:r>
            <a:br>
              <a:rPr lang="en-US" sz="4000"/>
            </a:br>
            <a:r>
              <a:rPr lang="en-US" sz="4000">
                <a:cs typeface="Times New Roman" panose="02020603050405020304" pitchFamily="18" charset="0"/>
              </a:rPr>
              <a:t> </a:t>
            </a:r>
            <a:r>
              <a:rPr lang="lt-LT" sz="4000">
                <a:cs typeface="Times New Roman" panose="02020603050405020304" pitchFamily="18" charset="0"/>
              </a:rPr>
              <a:t>(x 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&amp; (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 y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 v z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  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((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&amp; y) v (</a:t>
            </a:r>
            <a:r>
              <a:rPr lang="en-US" sz="4000">
                <a:cs typeface="Times New Roman" panose="02020603050405020304" pitchFamily="18" charset="0"/>
              </a:rPr>
              <a:t>x &amp; z))</a:t>
            </a:r>
            <a:endParaRPr lang="lt-LT" sz="4000">
              <a:cs typeface="Times New Roman" panose="02020603050405020304" pitchFamily="18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lt-LT" sz="2400"/>
          </a:p>
        </p:txBody>
      </p:sp>
      <p:graphicFrame>
        <p:nvGraphicFramePr>
          <p:cNvPr id="119812" name="Group 4"/>
          <p:cNvGraphicFramePr>
            <a:graphicFrameLocks noGrp="1"/>
          </p:cNvGraphicFramePr>
          <p:nvPr>
            <p:ph sz="half" idx="2"/>
          </p:nvPr>
        </p:nvGraphicFramePr>
        <p:xfrm>
          <a:off x="179388" y="2924175"/>
          <a:ext cx="8713787" cy="35661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v 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&amp; (y v z)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&amp; y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&amp; 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&amp; y) v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&amp; z)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9942" name="Rectangle 134"/>
          <p:cNvSpPr>
            <a:spLocks noChangeArrowheads="1"/>
          </p:cNvSpPr>
          <p:nvPr/>
        </p:nvSpPr>
        <p:spPr bwMode="auto">
          <a:xfrm>
            <a:off x="3708400" y="3357563"/>
            <a:ext cx="1368425" cy="30956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/>
              <a:t>Įrodyti, kad </a:t>
            </a:r>
            <a:r>
              <a:rPr lang="en-US" sz="4000"/>
              <a:t/>
            </a:r>
            <a:br>
              <a:rPr lang="en-US" sz="4000"/>
            </a:br>
            <a:r>
              <a:rPr lang="en-US" sz="4000">
                <a:cs typeface="Times New Roman" panose="02020603050405020304" pitchFamily="18" charset="0"/>
              </a:rPr>
              <a:t> </a:t>
            </a:r>
            <a:r>
              <a:rPr lang="lt-LT" sz="4000">
                <a:cs typeface="Times New Roman" panose="02020603050405020304" pitchFamily="18" charset="0"/>
              </a:rPr>
              <a:t>(x 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&amp; (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 y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 v z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  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((</a:t>
            </a:r>
            <a:r>
              <a:rPr lang="lt-LT" sz="4000">
                <a:cs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lang="en-US" sz="4000">
                <a:cs typeface="Times New Roman" panose="02020603050405020304" pitchFamily="18" charset="0"/>
                <a:sym typeface="Symbol" panose="05050102010706020507" pitchFamily="18" charset="2"/>
              </a:rPr>
              <a:t>&amp; y) v (</a:t>
            </a:r>
            <a:r>
              <a:rPr lang="en-US" sz="4000">
                <a:cs typeface="Times New Roman" panose="02020603050405020304" pitchFamily="18" charset="0"/>
              </a:rPr>
              <a:t>x &amp; z))</a:t>
            </a:r>
            <a:endParaRPr lang="lt-LT" sz="4000">
              <a:cs typeface="Times New Roman" panose="02020603050405020304" pitchFamily="18" charset="0"/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lt-LT" sz="2400"/>
          </a:p>
        </p:txBody>
      </p:sp>
      <p:graphicFrame>
        <p:nvGraphicFramePr>
          <p:cNvPr id="120836" name="Group 4"/>
          <p:cNvGraphicFramePr>
            <a:graphicFrameLocks noGrp="1"/>
          </p:cNvGraphicFramePr>
          <p:nvPr>
            <p:ph sz="half" idx="2"/>
          </p:nvPr>
        </p:nvGraphicFramePr>
        <p:xfrm>
          <a:off x="179388" y="2924175"/>
          <a:ext cx="8713787" cy="35661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v 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&amp; (y v z)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&amp; y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&amp; z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&amp; y) v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&amp; z)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0966" name="Rectangle 134"/>
          <p:cNvSpPr>
            <a:spLocks noChangeArrowheads="1"/>
          </p:cNvSpPr>
          <p:nvPr/>
        </p:nvSpPr>
        <p:spPr bwMode="auto">
          <a:xfrm>
            <a:off x="2484438" y="3357563"/>
            <a:ext cx="719137" cy="30956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120967" name="Rectangle 135"/>
          <p:cNvSpPr>
            <a:spLocks noChangeArrowheads="1"/>
          </p:cNvSpPr>
          <p:nvPr/>
        </p:nvSpPr>
        <p:spPr bwMode="auto">
          <a:xfrm>
            <a:off x="6372225" y="3357563"/>
            <a:ext cx="719138" cy="30956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908720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solidFill>
                  <a:srgbClr val="0070C0"/>
                </a:solidFill>
              </a:rPr>
              <a:t>Prieštaros </a:t>
            </a:r>
            <a:r>
              <a:rPr lang="lt-LT" dirty="0" smtClean="0">
                <a:solidFill>
                  <a:srgbClr val="0070C0"/>
                </a:solidFill>
              </a:rPr>
              <a:t>metodas</a:t>
            </a:r>
          </a:p>
          <a:p>
            <a:endParaRPr lang="lt-LT" dirty="0"/>
          </a:p>
          <a:p>
            <a:pPr marL="742950" indent="-742950">
              <a:buFont typeface="+mj-lt"/>
              <a:buAutoNum type="arabicPeriod"/>
            </a:pPr>
            <a:r>
              <a:rPr lang="lt-LT" dirty="0" smtClean="0"/>
              <a:t>Tariame, kad formulė yra prieštarą (visada lygi 0)</a:t>
            </a:r>
          </a:p>
          <a:p>
            <a:pPr marL="742950" indent="-742950">
              <a:buFont typeface="+mj-lt"/>
              <a:buAutoNum type="arabicPeriod"/>
            </a:pPr>
            <a:r>
              <a:rPr lang="lt-LT" dirty="0" smtClean="0"/>
              <a:t>Ieškome kintamųjų reikšmių, su kuriomis tai įmanoma</a:t>
            </a:r>
          </a:p>
          <a:p>
            <a:pPr marL="742950" indent="-742950">
              <a:buFont typeface="+mj-lt"/>
              <a:buAutoNum type="arabicPeriod"/>
            </a:pPr>
            <a:r>
              <a:rPr lang="lt-LT" dirty="0" smtClean="0"/>
              <a:t>Jei tokių kintamųjų reikšmių nėra – formulė yra tautologija</a:t>
            </a:r>
          </a:p>
        </p:txBody>
      </p:sp>
    </p:spTree>
    <p:extLst>
      <p:ext uri="{BB962C8B-B14F-4D97-AF65-F5344CB8AC3E}">
        <p14:creationId xmlns:p14="http://schemas.microsoft.com/office/powerpoint/2010/main" val="5955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185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4213" y="130175"/>
                <a:ext cx="7772400" cy="1143000"/>
              </a:xfrm>
            </p:spPr>
            <p:txBody>
              <a:bodyPr/>
              <a:lstStyle/>
              <a:p>
                <a:r>
                  <a:rPr lang="lt-LT" sz="3600" dirty="0" smtClean="0"/>
                  <a:t>Prieštaros metodu įrodyti, kad formulė </a:t>
                </a:r>
                <a:r>
                  <a:rPr lang="en-US" sz="3600" dirty="0"/>
                  <a:t/>
                </a:r>
                <a:br>
                  <a:rPr lang="en-US" sz="3600" dirty="0"/>
                </a:b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⇒(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lt-LT" sz="3600" dirty="0">
                    <a:sym typeface="Symbol" panose="05050102010706020507" pitchFamily="18" charset="2"/>
                  </a:rPr>
                  <a:t> yra tautologija</a:t>
                </a:r>
              </a:p>
            </p:txBody>
          </p:sp>
        </mc:Choice>
        <mc:Fallback xmlns="">
          <p:sp>
            <p:nvSpPr>
              <p:cNvPr id="1218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4213" y="130175"/>
                <a:ext cx="7772400" cy="1143000"/>
              </a:xfrm>
              <a:blipFill>
                <a:blip r:embed="rId2"/>
                <a:stretch>
                  <a:fillRect t="-10638" r="-627" b="-2180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8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1799887"/>
                <a:ext cx="7772400" cy="1584325"/>
              </a:xfrm>
            </p:spPr>
            <p:txBody>
              <a:bodyPr/>
              <a:lstStyle/>
              <a:p>
                <a:pPr marL="609600" indent="-609600">
                  <a:buFontTx/>
                  <a:buAutoNum type="arabicPeriod"/>
                </a:pPr>
                <a:r>
                  <a:rPr lang="lt-LT" dirty="0" smtClean="0"/>
                  <a:t>Sprendžiame lygtį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609600" indent="-609600">
                  <a:buFontTx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⇔0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lt-LT" dirty="0">
                    <a:sym typeface="Symbol" panose="05050102010706020507" pitchFamily="18" charset="2"/>
                  </a:rPr>
                  <a:t>tik </a:t>
                </a:r>
                <a:r>
                  <a:rPr lang="en-US" dirty="0" err="1">
                    <a:sym typeface="Symbol" panose="05050102010706020507" pitchFamily="18" charset="2"/>
                  </a:rPr>
                  <a:t>tada</a:t>
                </a:r>
                <a:r>
                  <a:rPr lang="en-US" dirty="0">
                    <a:sym typeface="Symbol" panose="05050102010706020507" pitchFamily="18" charset="2"/>
                  </a:rPr>
                  <a:t>, </a:t>
                </a:r>
                <a:r>
                  <a:rPr lang="lt-LT" dirty="0">
                    <a:sym typeface="Symbol" panose="05050102010706020507" pitchFamily="18" charset="2"/>
                  </a:rPr>
                  <a:t>kai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=1,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=0.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T.y</a:t>
                </a:r>
                <a:r>
                  <a:rPr lang="en-US" dirty="0">
                    <a:sym typeface="Symbol" panose="05050102010706020507" pitchFamily="18" charset="2"/>
                  </a:rPr>
                  <a:t>.</a:t>
                </a:r>
              </a:p>
              <a:p>
                <a:pPr marL="609600" indent="-60960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=0.</m:t>
                      </m:r>
                    </m:oMath>
                  </m:oMathPara>
                </a14:m>
                <a:endParaRPr lang="en-US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2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799887"/>
                <a:ext cx="7772400" cy="1584325"/>
              </a:xfrm>
              <a:blipFill>
                <a:blip r:embed="rId3"/>
                <a:stretch>
                  <a:fillRect l="-1804" t="-5385" r="-117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860" name="Text Box 4"/>
              <p:cNvSpPr txBox="1">
                <a:spLocks noChangeArrowheads="1"/>
              </p:cNvSpPr>
              <p:nvPr/>
            </p:nvSpPr>
            <p:spPr bwMode="auto">
              <a:xfrm>
                <a:off x="467544" y="3696671"/>
                <a:ext cx="7561263" cy="2062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dirty="0" smtClean="0"/>
                  <a:t>2. </a:t>
                </a:r>
                <a:r>
                  <a:rPr lang="lt-LT" sz="3200" dirty="0"/>
                  <a:t> Įstatome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lt-LT" sz="3200" dirty="0" smtClean="0"/>
                  <a:t> </a:t>
                </a:r>
                <a:r>
                  <a:rPr lang="en-US" sz="3200" dirty="0" smtClean="0"/>
                  <a:t> </a:t>
                </a:r>
                <a:r>
                  <a:rPr lang="lt-LT" sz="3200" dirty="0"/>
                  <a:t>reikšmę:</a:t>
                </a:r>
              </a:p>
              <a:p>
                <a:pPr>
                  <a:spcBef>
                    <a:spcPct val="50000"/>
                  </a:spcBef>
                </a:pPr>
                <a:r>
                  <a:rPr lang="lt-LT" sz="32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⇒1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=0.</m:t>
                    </m:r>
                  </m:oMath>
                </a14:m>
                <a:r>
                  <a:rPr lang="lt-LT" sz="3200" dirty="0" smtClean="0"/>
                  <a:t> </a:t>
                </a:r>
                <a:endParaRPr lang="en-US" sz="3200" dirty="0" smtClean="0"/>
              </a:p>
              <a:p>
                <a:pPr>
                  <a:spcBef>
                    <a:spcPct val="50000"/>
                  </a:spcBef>
                </a:pPr>
                <a:r>
                  <a:rPr lang="lt-LT" sz="3200" dirty="0" smtClean="0">
                    <a:sym typeface="Symbol" panose="05050102010706020507" pitchFamily="18" charset="2"/>
                  </a:rPr>
                  <a:t>Tokių </a:t>
                </a:r>
                <a:r>
                  <a:rPr lang="lt-LT" sz="3200" dirty="0">
                    <a:sym typeface="Symbol" panose="05050102010706020507" pitchFamily="18" charset="2"/>
                  </a:rPr>
                  <a:t>B reikšmių nėra.</a:t>
                </a:r>
                <a:r>
                  <a:rPr lang="en-US" sz="3200" dirty="0">
                    <a:sym typeface="Symbol" panose="05050102010706020507" pitchFamily="18" charset="2"/>
                  </a:rPr>
                  <a:t> </a:t>
                </a:r>
                <a:endParaRPr lang="lt-LT" sz="32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218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3696671"/>
                <a:ext cx="7561263" cy="2062103"/>
              </a:xfrm>
              <a:prstGeom prst="rect">
                <a:avLst/>
              </a:prstGeom>
              <a:blipFill>
                <a:blip r:embed="rId4"/>
                <a:stretch>
                  <a:fillRect l="-2097" t="-4130" b="-82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861" name="Text Box 5"/>
              <p:cNvSpPr txBox="1">
                <a:spLocks noChangeArrowheads="1"/>
              </p:cNvSpPr>
              <p:nvPr/>
            </p:nvSpPr>
            <p:spPr bwMode="auto">
              <a:xfrm>
                <a:off x="467544" y="5802548"/>
                <a:ext cx="78486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t-LT" sz="2800" b="1" i="1" dirty="0" smtClean="0"/>
                  <a:t>Išvada:</a:t>
                </a:r>
                <a:r>
                  <a:rPr lang="lt-LT" sz="2800" dirty="0"/>
                  <a:t> lygtis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lt-LT" sz="2800" dirty="0" smtClean="0"/>
                  <a:t> </a:t>
                </a:r>
                <a:r>
                  <a:rPr lang="lt-LT" sz="2800" dirty="0"/>
                  <a:t>sprendinių neturi, visais atvejais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t</a:t>
                </a:r>
                <a:r>
                  <a:rPr lang="en-US" sz="2800" dirty="0" smtClean="0"/>
                  <a:t>. y</a:t>
                </a:r>
                <a:r>
                  <a:rPr lang="en-US" sz="2800" dirty="0"/>
                  <a:t>. </a:t>
                </a:r>
                <a:r>
                  <a:rPr lang="lt-LT" sz="2800" dirty="0"/>
                  <a:t>formulė </a:t>
                </a:r>
                <a:r>
                  <a:rPr lang="lt-LT" sz="2800" b="1" i="1" dirty="0"/>
                  <a:t>yra tautologija</a:t>
                </a:r>
                <a:r>
                  <a:rPr lang="lt-LT" sz="2800" dirty="0"/>
                  <a:t>.</a:t>
                </a:r>
              </a:p>
            </p:txBody>
          </p:sp>
        </mc:Choice>
        <mc:Fallback xmlns="">
          <p:sp>
            <p:nvSpPr>
              <p:cNvPr id="12186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802548"/>
                <a:ext cx="7848600" cy="954107"/>
              </a:xfrm>
              <a:prstGeom prst="rect">
                <a:avLst/>
              </a:prstGeom>
              <a:blipFill>
                <a:blip r:embed="rId5"/>
                <a:stretch>
                  <a:fillRect l="-1632" t="-7051" r="-1943" b="-17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39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  <p:bldP spid="121860" grpId="0"/>
      <p:bldP spid="12186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908720"/>
            <a:ext cx="69847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>
                <a:solidFill>
                  <a:srgbClr val="0070C0"/>
                </a:solidFill>
              </a:rPr>
              <a:t>Ekvivalenčiųjų </a:t>
            </a:r>
            <a:r>
              <a:rPr lang="lt-LT" dirty="0" err="1">
                <a:solidFill>
                  <a:srgbClr val="0070C0"/>
                </a:solidFill>
              </a:rPr>
              <a:t>pertvarkių</a:t>
            </a:r>
            <a:r>
              <a:rPr lang="lt-LT" dirty="0">
                <a:solidFill>
                  <a:srgbClr val="0070C0"/>
                </a:solidFill>
              </a:rPr>
              <a:t> </a:t>
            </a:r>
            <a:r>
              <a:rPr lang="lt-LT" dirty="0" smtClean="0">
                <a:solidFill>
                  <a:srgbClr val="0070C0"/>
                </a:solidFill>
              </a:rPr>
              <a:t>metodas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lt-LT" dirty="0"/>
          </a:p>
          <a:p>
            <a:pPr marL="742950" indent="-742950">
              <a:buFont typeface="+mj-lt"/>
              <a:buAutoNum type="arabicPeriod"/>
            </a:pPr>
            <a:r>
              <a:rPr lang="lt-LT" dirty="0" smtClean="0"/>
              <a:t>T</a:t>
            </a:r>
            <a:r>
              <a:rPr lang="en-US" dirty="0" err="1" smtClean="0"/>
              <a:t>aikome</a:t>
            </a:r>
            <a:r>
              <a:rPr lang="en-US" dirty="0" smtClean="0"/>
              <a:t> </a:t>
            </a:r>
            <a:r>
              <a:rPr lang="lt-LT" dirty="0" smtClean="0"/>
              <a:t>kitus (anksčiau įrodytus) logikos dėsnius vienai arba abiem formulės pusėms</a:t>
            </a:r>
          </a:p>
          <a:p>
            <a:pPr marL="742950" indent="-742950">
              <a:buFont typeface="+mj-lt"/>
              <a:buAutoNum type="arabicPeriod"/>
            </a:pPr>
            <a:r>
              <a:rPr lang="lt-LT" dirty="0" smtClean="0"/>
              <a:t>Siekiama gauti vienodas išraiškas arba suvesti formulę į kokį nors žinomą </a:t>
            </a:r>
            <a:r>
              <a:rPr lang="lt-LT" dirty="0"/>
              <a:t>(anksčiau </a:t>
            </a:r>
            <a:r>
              <a:rPr lang="lt-LT" dirty="0" smtClean="0"/>
              <a:t>įrodytą) logikos dėsnį</a:t>
            </a:r>
          </a:p>
        </p:txBody>
      </p:sp>
    </p:spTree>
    <p:extLst>
      <p:ext uri="{BB962C8B-B14F-4D97-AF65-F5344CB8AC3E}">
        <p14:creationId xmlns:p14="http://schemas.microsoft.com/office/powerpoint/2010/main" val="35612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882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88131" y="278607"/>
                <a:ext cx="8207375" cy="1502568"/>
              </a:xfrm>
            </p:spPr>
            <p:txBody>
              <a:bodyPr/>
              <a:lstStyle/>
              <a:p>
                <a:r>
                  <a:rPr lang="lt-LT" sz="3200" dirty="0" smtClean="0"/>
                  <a:t>Ekvivalenčiųjų </a:t>
                </a:r>
                <a:r>
                  <a:rPr lang="lt-LT" sz="3200" dirty="0" err="1"/>
                  <a:t>pertvarkių</a:t>
                </a:r>
                <a:r>
                  <a:rPr lang="lt-LT" sz="3200" dirty="0"/>
                  <a:t> metodu įrodyti, kad formulė</a:t>
                </a:r>
                <a:br>
                  <a:rPr lang="lt-LT" sz="32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lt-LT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∨(</m:t>
                    </m:r>
                    <m:acc>
                      <m:accPr>
                        <m:chr m:val="̅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sz="3200" dirty="0" smtClean="0"/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yra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tautologija</a:t>
                </a:r>
                <a:endParaRPr lang="en-US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8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8131" y="278607"/>
                <a:ext cx="8207375" cy="1502568"/>
              </a:xfrm>
              <a:blipFill>
                <a:blip r:embed="rId2"/>
                <a:stretch>
                  <a:fillRect t="-7724" b="-150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43808" y="2662582"/>
                <a:ext cx="3563924" cy="647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lt-LT" i="1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dirty="0"/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662582"/>
                <a:ext cx="3563924" cy="6476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107504" y="3501008"/>
                <a:ext cx="2088232" cy="1200329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sz="2400" b="1" i="1" dirty="0" smtClean="0">
                    <a:cs typeface="Times New Roman" panose="02020603050405020304" pitchFamily="18" charset="0"/>
                  </a:rPr>
                  <a:t>Dvigubas neigimas</a:t>
                </a:r>
                <a:endParaRPr lang="en-US" sz="2400" b="1" i="1" dirty="0" smtClean="0"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lt-LT" sz="2400" i="1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501008"/>
                <a:ext cx="2088232" cy="1200329"/>
              </a:xfrm>
              <a:prstGeom prst="rect">
                <a:avLst/>
              </a:prstGeom>
              <a:blipFill>
                <a:blip r:embed="rId4"/>
                <a:stretch>
                  <a:fillRect t="-2970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2627784" y="2404036"/>
            <a:ext cx="1674422" cy="1224136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Left Arrow 8"/>
          <p:cNvSpPr/>
          <p:nvPr/>
        </p:nvSpPr>
        <p:spPr>
          <a:xfrm rot="8725954">
            <a:off x="2231740" y="3706645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11960" y="4009444"/>
                <a:ext cx="2966389" cy="696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&amp;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̿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009444"/>
                <a:ext cx="2966389" cy="696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Arrow 11"/>
          <p:cNvSpPr/>
          <p:nvPr/>
        </p:nvSpPr>
        <p:spPr>
          <a:xfrm rot="12913535">
            <a:off x="4057725" y="3732614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TextBox 4"/>
          <p:cNvSpPr txBox="1"/>
          <p:nvPr/>
        </p:nvSpPr>
        <p:spPr>
          <a:xfrm>
            <a:off x="755576" y="501317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Perrašome formulę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757139" y="5819105"/>
                <a:ext cx="3269357" cy="696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∨(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dirty="0"/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39" y="5819105"/>
                <a:ext cx="3269357" cy="6962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3" grpId="0" animBg="1"/>
      <p:bldP spid="9" grpId="0" animBg="1"/>
      <p:bldP spid="10" grpId="0"/>
      <p:bldP spid="12" grpId="0" animBg="1"/>
      <p:bldP spid="5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83768" y="116632"/>
            <a:ext cx="1368637" cy="1066179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Left Arrow 8"/>
          <p:cNvSpPr/>
          <p:nvPr/>
        </p:nvSpPr>
        <p:spPr>
          <a:xfrm rot="8725954">
            <a:off x="2011937" y="1391644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39952" y="2015967"/>
                <a:ext cx="3126689" cy="721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acc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015967"/>
                <a:ext cx="3126689" cy="7213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Arrow 11"/>
          <p:cNvSpPr/>
          <p:nvPr/>
        </p:nvSpPr>
        <p:spPr>
          <a:xfrm rot="12913535">
            <a:off x="3815807" y="1454298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TextBox 4"/>
          <p:cNvSpPr txBox="1"/>
          <p:nvPr/>
        </p:nvSpPr>
        <p:spPr>
          <a:xfrm>
            <a:off x="251520" y="340084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Perrašome formulę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27784" y="332995"/>
                <a:ext cx="3269357" cy="696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∨(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dirty="0"/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32995"/>
                <a:ext cx="3269357" cy="6962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125939" y="1910416"/>
                <a:ext cx="3024336" cy="831766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De </a:t>
                </a:r>
                <a:r>
                  <a:rPr lang="en-US" sz="2400" b="1" i="1" dirty="0" err="1">
                    <a:cs typeface="Times New Roman" panose="02020603050405020304" pitchFamily="18" charset="0"/>
                    <a:sym typeface="Symbol" panose="05050102010706020507" pitchFamily="18" charset="2"/>
                  </a:rPr>
                  <a:t>Morgano</a:t>
                </a:r>
                <a:r>
                  <a:rPr lang="en-US" sz="2400" b="1" i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lt-LT" sz="2400" b="1" i="1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dėsnis</a:t>
                </a:r>
                <a:endParaRPr lang="lt-LT" sz="2400" b="1" i="1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&amp;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39" y="1910416"/>
                <a:ext cx="3024336" cy="831766"/>
              </a:xfrm>
              <a:prstGeom prst="rect">
                <a:avLst/>
              </a:prstGeom>
              <a:blipFill>
                <a:blip r:embed="rId4"/>
                <a:stretch>
                  <a:fillRect t="-4225" b="-4225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499992" y="3325823"/>
                <a:ext cx="3341043" cy="721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∨(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325823"/>
                <a:ext cx="3341043" cy="721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1520" y="4382669"/>
                <a:ext cx="4392488" cy="120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Pažymime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 err="1" smtClean="0"/>
                  <a:t>Gauname</a:t>
                </a:r>
                <a:endParaRPr lang="lt-LT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382669"/>
                <a:ext cx="4392488" cy="1201611"/>
              </a:xfrm>
              <a:prstGeom prst="rect">
                <a:avLst/>
              </a:prstGeom>
              <a:blipFill>
                <a:blip r:embed="rId6"/>
                <a:stretch>
                  <a:fillRect l="-4161" t="-8122" r="-4161" b="-1827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580112" y="4635679"/>
                <a:ext cx="129625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635679"/>
                <a:ext cx="129625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0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  <p:bldP spid="12" grpId="0" animBg="1"/>
      <p:bldP spid="5" grpId="0"/>
      <p:bldP spid="13" grpId="0" animBg="1"/>
      <p:bldP spid="6" grpId="0"/>
      <p:bldP spid="15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23928" y="620688"/>
                <a:ext cx="129625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620688"/>
                <a:ext cx="129625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3865008" y="410763"/>
            <a:ext cx="1368637" cy="1066179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Left Arrow 9"/>
          <p:cNvSpPr/>
          <p:nvPr/>
        </p:nvSpPr>
        <p:spPr>
          <a:xfrm rot="8725954">
            <a:off x="3081554" y="1454904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1195556" y="1973676"/>
                <a:ext cx="3024336" cy="1201098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Disjunkcijos </a:t>
                </a:r>
                <a:r>
                  <a:rPr lang="en-US" sz="2400" b="1" i="1" dirty="0" err="1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komutatyvumas</a:t>
                </a:r>
                <a:endParaRPr lang="lt-LT" sz="2400" b="1" i="1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𝑥</m:t>
                      </m:r>
                    </m:oMath>
                  </m:oMathPara>
                </a14:m>
                <a:endParaRPr lang="en-US" sz="2400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5556" y="1973676"/>
                <a:ext cx="3024336" cy="1201098"/>
              </a:xfrm>
              <a:prstGeom prst="rect">
                <a:avLst/>
              </a:prstGeom>
              <a:blipFill>
                <a:blip r:embed="rId3"/>
                <a:stretch>
                  <a:fillRect t="-2970" b="-1980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07630" y="2251059"/>
                <a:ext cx="307045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630" y="2251059"/>
                <a:ext cx="307045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Arrow 12"/>
          <p:cNvSpPr/>
          <p:nvPr/>
        </p:nvSpPr>
        <p:spPr>
          <a:xfrm rot="12913535">
            <a:off x="4921821" y="1705409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2123728" y="3933056"/>
                <a:ext cx="3744416" cy="830997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lt-LT" sz="2400" b="1" i="1" dirty="0" smtClean="0"/>
                  <a:t>Negalimo trečioj</a:t>
                </a:r>
                <a:r>
                  <a:rPr lang="en-US" sz="2400" b="1" i="1" dirty="0"/>
                  <a:t>o</a:t>
                </a:r>
                <a:r>
                  <a:rPr lang="lt-LT" sz="2400" dirty="0"/>
                  <a:t> </a:t>
                </a:r>
                <a:r>
                  <a:rPr lang="lt-LT" sz="2400" dirty="0" smtClean="0"/>
                  <a:t>dėsnis</a:t>
                </a:r>
                <a:endParaRPr lang="en-US" sz="2400" dirty="0" smtClean="0"/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lt-LT" sz="24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728" y="3933056"/>
                <a:ext cx="3744416" cy="830997"/>
              </a:xfrm>
              <a:prstGeom prst="rect">
                <a:avLst/>
              </a:prstGeom>
              <a:blipFill>
                <a:blip r:embed="rId5"/>
                <a:stretch>
                  <a:fillRect t="-4225"/>
                </a:stretch>
              </a:blipFill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Arrow 14"/>
          <p:cNvSpPr/>
          <p:nvPr/>
        </p:nvSpPr>
        <p:spPr>
          <a:xfrm rot="8725954">
            <a:off x="5268500" y="3371396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/>
              <p:cNvSpPr txBox="1">
                <a:spLocks noChangeArrowheads="1"/>
              </p:cNvSpPr>
              <p:nvPr/>
            </p:nvSpPr>
            <p:spPr>
              <a:xfrm>
                <a:off x="445638" y="5353503"/>
                <a:ext cx="8207375" cy="1213513"/>
              </a:xfrm>
              <a:prstGeom prst="rect">
                <a:avLst/>
              </a:prstGeom>
            </p:spPr>
            <p:txBody>
              <a:bodyPr/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sz="3200" dirty="0" err="1" smtClean="0"/>
                  <a:t>Taigi</a:t>
                </a:r>
                <a:r>
                  <a:rPr lang="en-US" sz="3200" dirty="0" smtClean="0"/>
                  <a:t> </a:t>
                </a:r>
                <a:r>
                  <a:rPr lang="lt-LT" sz="3200" dirty="0" smtClean="0"/>
                  <a:t>formulė</a:t>
                </a:r>
                <a:r>
                  <a:rPr lang="lt-LT" sz="3200" dirty="0"/>
                  <a:t/>
                </a:r>
                <a:br>
                  <a:rPr lang="lt-LT" sz="32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lt-LT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lt-LT" sz="32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lt-LT" sz="3200" i="1" smtClean="0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3200" i="1" smtClean="0">
                        <a:latin typeface="Cambria Math" panose="02040503050406030204" pitchFamily="18" charset="0"/>
                      </a:rPr>
                      <m:t>∨(</m:t>
                    </m:r>
                    <m:acc>
                      <m:accPr>
                        <m:chr m:val="̅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3200" i="1" smtClean="0"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2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sz="3200" dirty="0" smtClean="0"/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yra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tautologija</a:t>
                </a:r>
                <a:endParaRPr lang="en-US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38" y="5353503"/>
                <a:ext cx="8207375" cy="1213513"/>
              </a:xfrm>
              <a:prstGeom prst="rect">
                <a:avLst/>
              </a:prstGeom>
              <a:blipFill>
                <a:blip r:embed="rId6"/>
                <a:stretch>
                  <a:fillRect t="-7035" b="-452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03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8855" name="Text Box 7"/>
              <p:cNvSpPr txBox="1">
                <a:spLocks noChangeArrowheads="1"/>
              </p:cNvSpPr>
              <p:nvPr/>
            </p:nvSpPr>
            <p:spPr bwMode="auto">
              <a:xfrm>
                <a:off x="464867" y="404664"/>
                <a:ext cx="8427416" cy="2062103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t-LT" sz="3200" dirty="0" smtClean="0"/>
                  <a:t>Formulė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lt-LT" sz="3200" dirty="0" smtClean="0"/>
                  <a:t> </a:t>
                </a:r>
                <a:r>
                  <a:rPr lang="lt-LT" sz="3200" dirty="0"/>
                  <a:t>vadinama </a:t>
                </a:r>
                <a:r>
                  <a:rPr lang="lt-LT" sz="3200" b="1" i="1" dirty="0"/>
                  <a:t>tautologija (tapačiai teisinga)</a:t>
                </a:r>
                <a:r>
                  <a:rPr lang="lt-LT" sz="3200" dirty="0"/>
                  <a:t>, jei ji yra įvykdoma su bet kuria interpretacija. Tautologijos dar vadinamos </a:t>
                </a:r>
                <a:r>
                  <a:rPr lang="lt-LT" sz="3200" b="1" i="1" dirty="0"/>
                  <a:t>logikos dėsniais</a:t>
                </a:r>
                <a:r>
                  <a:rPr lang="lt-LT" sz="3200" dirty="0"/>
                  <a:t>.</a:t>
                </a:r>
              </a:p>
            </p:txBody>
          </p:sp>
        </mc:Choice>
        <mc:Fallback xmlns="">
          <p:sp>
            <p:nvSpPr>
              <p:cNvPr id="7885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67" y="404664"/>
                <a:ext cx="8427416" cy="2062103"/>
              </a:xfrm>
              <a:prstGeom prst="rect">
                <a:avLst/>
              </a:prstGeom>
              <a:blipFill>
                <a:blip r:embed="rId2"/>
                <a:stretch>
                  <a:fillRect l="-1657" t="-3488" r="-1729" b="-7267"/>
                </a:stretch>
              </a:blipFill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464867" y="3015834"/>
                <a:ext cx="8427416" cy="1569660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t-LT" sz="3200" dirty="0" smtClean="0"/>
                  <a:t>Formulė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lt-LT" sz="3200" dirty="0"/>
                  <a:t> vadinama </a:t>
                </a:r>
                <a:r>
                  <a:rPr lang="lt-LT" sz="3200" b="1" i="1" dirty="0"/>
                  <a:t>prieštara</a:t>
                </a:r>
                <a:r>
                  <a:rPr lang="lt-LT" sz="3200" dirty="0"/>
                  <a:t>, jei su bet kuria interpretacija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lt-LT" sz="3200" dirty="0" smtClean="0"/>
                  <a:t> </a:t>
                </a:r>
                <a:endParaRPr lang="lt-LT" sz="3200" dirty="0"/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67" y="3015834"/>
                <a:ext cx="8427416" cy="1569660"/>
              </a:xfrm>
              <a:prstGeom prst="rect">
                <a:avLst/>
              </a:prstGeom>
              <a:blipFill>
                <a:blip r:embed="rId3"/>
                <a:stretch>
                  <a:fillRect l="-1657" t="-4580"/>
                </a:stretch>
              </a:blipFill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467544" y="5373216"/>
                <a:ext cx="8424739" cy="1077218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3200" dirty="0"/>
                  <a:t> </a:t>
                </a:r>
                <a:r>
                  <a:rPr lang="lt-LT" sz="3200" dirty="0"/>
                  <a:t>yra prieštara tada ir tik tada, kai </a:t>
                </a:r>
                <a:r>
                  <a:rPr lang="en-US" sz="3200" i="1" dirty="0"/>
                  <a:t>¬</a:t>
                </a:r>
                <a:r>
                  <a:rPr lang="lt-LT" sz="3200" i="1" dirty="0"/>
                  <a:t>F</a:t>
                </a:r>
                <a:r>
                  <a:rPr lang="lt-LT" sz="3200" dirty="0"/>
                  <a:t> yra tautologija.</a:t>
                </a:r>
              </a:p>
            </p:txBody>
          </p:sp>
        </mc:Choice>
        <mc:Fallback xmlns="">
          <p:sp>
            <p:nvSpPr>
              <p:cNvPr id="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373216"/>
                <a:ext cx="8424739" cy="1077218"/>
              </a:xfrm>
              <a:prstGeom prst="rect">
                <a:avLst/>
              </a:prstGeom>
              <a:blipFill>
                <a:blip r:embed="rId4"/>
                <a:stretch>
                  <a:fillRect l="-1730" t="-6593" b="-14835"/>
                </a:stretch>
              </a:blipFill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275921"/>
              </p:ext>
            </p:extLst>
          </p:nvPr>
        </p:nvGraphicFramePr>
        <p:xfrm>
          <a:off x="971600" y="980728"/>
          <a:ext cx="259228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F(X, Y)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747933"/>
              </p:ext>
            </p:extLst>
          </p:nvPr>
        </p:nvGraphicFramePr>
        <p:xfrm>
          <a:off x="5076056" y="980728"/>
          <a:ext cx="2736304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2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(X, Y)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Up Arrow 3"/>
          <p:cNvSpPr/>
          <p:nvPr/>
        </p:nvSpPr>
        <p:spPr>
          <a:xfrm>
            <a:off x="1907704" y="4221088"/>
            <a:ext cx="576064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Up Arrow 4"/>
          <p:cNvSpPr/>
          <p:nvPr/>
        </p:nvSpPr>
        <p:spPr>
          <a:xfrm>
            <a:off x="6012160" y="4221088"/>
            <a:ext cx="576064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TextBox 5"/>
          <p:cNvSpPr txBox="1"/>
          <p:nvPr/>
        </p:nvSpPr>
        <p:spPr>
          <a:xfrm>
            <a:off x="1115616" y="57332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tautologija</a:t>
            </a:r>
            <a:endParaRPr lang="lt-LT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57332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prieštara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0318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476672"/>
            <a:ext cx="7307262" cy="2182813"/>
          </a:xfrm>
          <a:noFill/>
          <a:ln/>
        </p:spPr>
      </p:pic>
      <p:sp>
        <p:nvSpPr>
          <p:cNvPr id="2" name="TextBox 1"/>
          <p:cNvSpPr txBox="1"/>
          <p:nvPr/>
        </p:nvSpPr>
        <p:spPr>
          <a:xfrm>
            <a:off x="467544" y="3140968"/>
            <a:ext cx="813690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Galime sudaryti funkcijų G ir P lenteles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0341700"/>
                  </p:ext>
                </p:extLst>
              </p:nvPr>
            </p:nvGraphicFramePr>
            <p:xfrm>
              <a:off x="921069" y="4247041"/>
              <a:ext cx="2736304" cy="1737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56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24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0816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3200" dirty="0" smtClean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lt-LT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lt-LT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lt-LT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0341700"/>
                  </p:ext>
                </p:extLst>
              </p:nvPr>
            </p:nvGraphicFramePr>
            <p:xfrm>
              <a:off x="921069" y="4247041"/>
              <a:ext cx="2736304" cy="1737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56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24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0816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3200" dirty="0" smtClean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0455" t="-13684" r="-1136" b="-2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9664977"/>
                  </p:ext>
                </p:extLst>
              </p:nvPr>
            </p:nvGraphicFramePr>
            <p:xfrm>
              <a:off x="4716016" y="4247041"/>
              <a:ext cx="2736304" cy="1737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56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24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0816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3200" dirty="0" smtClean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lt-LT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lt-LT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lt-LT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9664977"/>
                  </p:ext>
                </p:extLst>
              </p:nvPr>
            </p:nvGraphicFramePr>
            <p:xfrm>
              <a:off x="4716016" y="4247041"/>
              <a:ext cx="2736304" cy="1737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56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24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0816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3200" dirty="0" smtClean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0833" t="-13684" r="-758" b="-2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467544" y="6118366"/>
            <a:ext cx="813690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Funkcija</a:t>
            </a:r>
            <a:r>
              <a:rPr lang="lt-LT" dirty="0" smtClean="0"/>
              <a:t> G </a:t>
            </a:r>
            <a:r>
              <a:rPr lang="en-US" dirty="0" smtClean="0"/>
              <a:t>- </a:t>
            </a:r>
            <a:r>
              <a:rPr lang="en-US" dirty="0" err="1" smtClean="0"/>
              <a:t>tautologija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307263" cy="229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140968"/>
            <a:ext cx="813690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Sudarykime funkcijų R ir P lenteles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155616"/>
                  </p:ext>
                </p:extLst>
              </p:nvPr>
            </p:nvGraphicFramePr>
            <p:xfrm>
              <a:off x="755576" y="4247041"/>
              <a:ext cx="2901799" cy="18523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45615">
                      <a:extLst>
                        <a:ext uri="{9D8B030D-6E8A-4147-A177-3AD203B41FA5}">
                          <a16:colId xmlns:a16="http://schemas.microsoft.com/office/drawing/2014/main" val="1013422510"/>
                        </a:ext>
                      </a:extLst>
                    </a:gridCol>
                  </a:tblGrid>
                  <a:tr h="6941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lt-LT" sz="3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lt-LT" sz="3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lt-LT" sz="3200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lt-LT" sz="3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155616"/>
                  </p:ext>
                </p:extLst>
              </p:nvPr>
            </p:nvGraphicFramePr>
            <p:xfrm>
              <a:off x="755576" y="4247041"/>
              <a:ext cx="2901799" cy="18523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45615">
                      <a:extLst>
                        <a:ext uri="{9D8B030D-6E8A-4147-A177-3AD203B41FA5}">
                          <a16:colId xmlns:a16="http://schemas.microsoft.com/office/drawing/2014/main" val="1013422510"/>
                        </a:ext>
                      </a:extLst>
                    </a:gridCol>
                  </a:tblGrid>
                  <a:tr h="694127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05" t="-877" r="-478313" b="-195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205" t="-877" r="-378313" b="-195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7547" t="-877" r="-196226" b="-195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33171" t="-877" r="-1463" b="-1956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8450535"/>
                  </p:ext>
                </p:extLst>
              </p:nvPr>
            </p:nvGraphicFramePr>
            <p:xfrm>
              <a:off x="4716016" y="4251160"/>
              <a:ext cx="2397743" cy="18523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45615">
                      <a:extLst>
                        <a:ext uri="{9D8B030D-6E8A-4147-A177-3AD203B41FA5}">
                          <a16:colId xmlns:a16="http://schemas.microsoft.com/office/drawing/2014/main" val="1013422510"/>
                        </a:ext>
                      </a:extLst>
                    </a:gridCol>
                  </a:tblGrid>
                  <a:tr h="6941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lt-LT" sz="3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lt-LT" sz="3200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sz="3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8450535"/>
                  </p:ext>
                </p:extLst>
              </p:nvPr>
            </p:nvGraphicFramePr>
            <p:xfrm>
              <a:off x="4716016" y="4251160"/>
              <a:ext cx="2397743" cy="18523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45615">
                      <a:extLst>
                        <a:ext uri="{9D8B030D-6E8A-4147-A177-3AD203B41FA5}">
                          <a16:colId xmlns:a16="http://schemas.microsoft.com/office/drawing/2014/main" val="1013422510"/>
                        </a:ext>
                      </a:extLst>
                    </a:gridCol>
                  </a:tblGrid>
                  <a:tr h="694127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05" t="-877" r="-378313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9245" t="-877" r="-196226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2683" t="-877" r="-1463" b="-19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323528" y="6197797"/>
            <a:ext cx="813690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Abi</a:t>
            </a:r>
            <a:r>
              <a:rPr lang="lt-LT" dirty="0" smtClean="0"/>
              <a:t> </a:t>
            </a:r>
            <a:r>
              <a:rPr lang="lt-LT" dirty="0" err="1" smtClean="0"/>
              <a:t>funkcij</a:t>
            </a:r>
            <a:r>
              <a:rPr lang="en-US" dirty="0" err="1" smtClean="0"/>
              <a:t>os</a:t>
            </a:r>
            <a:r>
              <a:rPr lang="lt-LT" dirty="0" smtClean="0"/>
              <a:t> yra prieštaros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307263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797152"/>
            <a:ext cx="813690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Abi</a:t>
            </a:r>
            <a:r>
              <a:rPr lang="lt-LT" dirty="0" smtClean="0"/>
              <a:t> </a:t>
            </a:r>
            <a:r>
              <a:rPr lang="lt-LT" dirty="0" err="1" smtClean="0"/>
              <a:t>funkcij</a:t>
            </a:r>
            <a:r>
              <a:rPr lang="en-US" dirty="0" err="1" smtClean="0"/>
              <a:t>os</a:t>
            </a:r>
            <a:r>
              <a:rPr lang="lt-LT" dirty="0" smtClean="0"/>
              <a:t> yra tautologijos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2508</TotalTime>
  <Words>1748</Words>
  <Application>Microsoft Office PowerPoint</Application>
  <PresentationFormat>On-screen Show (4:3)</PresentationFormat>
  <Paragraphs>1056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Cambria Math</vt:lpstr>
      <vt:lpstr>Symbol</vt:lpstr>
      <vt:lpstr>Times New Roman</vt:lpstr>
      <vt:lpstr>Default Design</vt:lpstr>
      <vt:lpstr>Tautologijos. Logikos dėsniai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Logikos dėsniai</vt:lpstr>
      <vt:lpstr>PowerPoint Presentation</vt:lpstr>
      <vt:lpstr>PowerPoint Presentation</vt:lpstr>
      <vt:lpstr>PowerPoint Presentation</vt:lpstr>
      <vt:lpstr>Įrodyti, kad   (x∨(y&amp;z))⇔((x∨y)&amp;(x∨z))</vt:lpstr>
      <vt:lpstr>Įrodyti, kad   (x∨(y&amp;z))⇔((x∨y)&amp;(x∨z))</vt:lpstr>
      <vt:lpstr>Įrodyti, kad   (x∨(y&amp;z))⇔((x∨y)&amp;(x∨z))</vt:lpstr>
      <vt:lpstr>Įrodyti, kad   (x∨(y&amp;z))⇔((x∨y)&amp;(x∨z))</vt:lpstr>
      <vt:lpstr>Įrodyti, kad   (x∨(y&amp;z))⇔((x∨y)&amp;(x∨z))</vt:lpstr>
      <vt:lpstr>Įrodyti, kad   (x∨(y&amp;z))⇔((x∨y)&amp;(x∨z))</vt:lpstr>
      <vt:lpstr>Įrodyti, kad   (x∨(y&amp;z))⇔((x∨y)&amp;(x∨z))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Tautologijų nustatymo metodai</vt:lpstr>
      <vt:lpstr>PowerPoint Presentation</vt:lpstr>
      <vt:lpstr>Įrodyti, kad   (x &amp; ( y v z))   ((x &amp; y) v (x &amp; z))</vt:lpstr>
      <vt:lpstr>Įrodyti, kad   (x &amp; ( y v z))   ((x &amp; y) v (x &amp; z))</vt:lpstr>
      <vt:lpstr>Įrodyti, kad   (x &amp; ( y v z))   ((x &amp; y) v (x &amp; z))</vt:lpstr>
      <vt:lpstr>Įrodyti, kad   (x &amp; ( y v z))   ((x &amp; y) v (x &amp; z))</vt:lpstr>
      <vt:lpstr>Įrodyti, kad   (x &amp; ( y v z))   ((x &amp; y) v (x &amp; z))</vt:lpstr>
      <vt:lpstr>Įrodyti, kad   (x &amp; ( y v z))   ((x &amp; y) v (x &amp; z))</vt:lpstr>
      <vt:lpstr>Įrodyti, kad   (x &amp; ( y v z))   ((x &amp; y) v (x &amp; z))</vt:lpstr>
      <vt:lpstr>PowerPoint Presentation</vt:lpstr>
      <vt:lpstr>Prieštaros metodu įrodyti, kad formulė  F=(A⇒(B⇒A)) yra tautologija</vt:lpstr>
      <vt:lpstr>PowerPoint Presentation</vt:lpstr>
      <vt:lpstr>Ekvivalenčiųjų pertvarkių metodu įrodyti, kad formulė (A&amp;B)∨(A ̅∨B ̅) yra tautologija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Olga Suboč</cp:lastModifiedBy>
  <cp:revision>54</cp:revision>
  <dcterms:created xsi:type="dcterms:W3CDTF">1601-01-01T00:00:00Z</dcterms:created>
  <dcterms:modified xsi:type="dcterms:W3CDTF">2018-09-19T09:11:24Z</dcterms:modified>
</cp:coreProperties>
</file>