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96" r:id="rId4"/>
    <p:sldId id="302" r:id="rId5"/>
    <p:sldId id="303" r:id="rId6"/>
    <p:sldId id="297" r:id="rId7"/>
    <p:sldId id="298" r:id="rId8"/>
    <p:sldId id="299" r:id="rId9"/>
    <p:sldId id="300" r:id="rId10"/>
    <p:sldId id="301" r:id="rId11"/>
    <p:sldId id="293" r:id="rId12"/>
    <p:sldId id="294" r:id="rId13"/>
    <p:sldId id="304" r:id="rId14"/>
    <p:sldId id="305" r:id="rId15"/>
    <p:sldId id="306" r:id="rId16"/>
    <p:sldId id="285" r:id="rId17"/>
    <p:sldId id="287" r:id="rId18"/>
    <p:sldId id="288" r:id="rId19"/>
    <p:sldId id="289" r:id="rId20"/>
    <p:sldId id="290" r:id="rId21"/>
    <p:sldId id="338" r:id="rId22"/>
    <p:sldId id="343" r:id="rId23"/>
    <p:sldId id="344" r:id="rId24"/>
    <p:sldId id="345" r:id="rId25"/>
    <p:sldId id="346" r:id="rId26"/>
    <p:sldId id="347" r:id="rId27"/>
    <p:sldId id="307" r:id="rId28"/>
    <p:sldId id="308" r:id="rId29"/>
    <p:sldId id="309" r:id="rId30"/>
    <p:sldId id="310" r:id="rId31"/>
    <p:sldId id="311" r:id="rId32"/>
    <p:sldId id="312" r:id="rId33"/>
    <p:sldId id="313" r:id="rId34"/>
    <p:sldId id="314" r:id="rId35"/>
    <p:sldId id="321" r:id="rId36"/>
    <p:sldId id="322" r:id="rId37"/>
    <p:sldId id="324" r:id="rId38"/>
    <p:sldId id="348" r:id="rId39"/>
    <p:sldId id="349" r:id="rId40"/>
    <p:sldId id="350" r:id="rId41"/>
    <p:sldId id="357" r:id="rId42"/>
    <p:sldId id="368" r:id="rId43"/>
    <p:sldId id="363" r:id="rId44"/>
    <p:sldId id="362" r:id="rId45"/>
    <p:sldId id="361" r:id="rId46"/>
    <p:sldId id="360" r:id="rId47"/>
    <p:sldId id="359" r:id="rId48"/>
    <p:sldId id="358" r:id="rId49"/>
    <p:sldId id="351" r:id="rId50"/>
    <p:sldId id="352" r:id="rId51"/>
    <p:sldId id="353" r:id="rId52"/>
    <p:sldId id="364" r:id="rId53"/>
    <p:sldId id="365" r:id="rId54"/>
    <p:sldId id="354" r:id="rId55"/>
    <p:sldId id="367" r:id="rId56"/>
    <p:sldId id="366" r:id="rId57"/>
    <p:sldId id="323" r:id="rId58"/>
    <p:sldId id="325" r:id="rId59"/>
    <p:sldId id="326" r:id="rId60"/>
    <p:sldId id="327" r:id="rId61"/>
    <p:sldId id="328" r:id="rId6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92" d="100"/>
          <a:sy n="92" d="100"/>
        </p:scale>
        <p:origin x="122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lt-LT"/>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lt-LT"/>
          </a:p>
        </p:txBody>
      </p:sp>
      <p:sp>
        <p:nvSpPr>
          <p:cNvPr id="4" name="Date Placeholder 3"/>
          <p:cNvSpPr>
            <a:spLocks noGrp="1"/>
          </p:cNvSpPr>
          <p:nvPr>
            <p:ph type="dt" sz="half" idx="10"/>
          </p:nvPr>
        </p:nvSpPr>
        <p:spPr/>
        <p:txBody>
          <a:bodyPr/>
          <a:lstStyle>
            <a:lvl1pPr>
              <a:defRPr/>
            </a:lvl1pPr>
          </a:lstStyle>
          <a:p>
            <a:endParaRPr lang="lt-LT"/>
          </a:p>
        </p:txBody>
      </p:sp>
      <p:sp>
        <p:nvSpPr>
          <p:cNvPr id="5" name="Footer Placeholder 4"/>
          <p:cNvSpPr>
            <a:spLocks noGrp="1"/>
          </p:cNvSpPr>
          <p:nvPr>
            <p:ph type="ftr" sz="quarter" idx="11"/>
          </p:nvPr>
        </p:nvSpPr>
        <p:spPr/>
        <p:txBody>
          <a:bodyPr/>
          <a:lstStyle>
            <a:lvl1pPr>
              <a:defRPr/>
            </a:lvl1pPr>
          </a:lstStyle>
          <a:p>
            <a:endParaRPr lang="lt-LT"/>
          </a:p>
        </p:txBody>
      </p:sp>
      <p:sp>
        <p:nvSpPr>
          <p:cNvPr id="6" name="Slide Number Placeholder 5"/>
          <p:cNvSpPr>
            <a:spLocks noGrp="1"/>
          </p:cNvSpPr>
          <p:nvPr>
            <p:ph type="sldNum" sz="quarter" idx="12"/>
          </p:nvPr>
        </p:nvSpPr>
        <p:spPr/>
        <p:txBody>
          <a:bodyPr/>
          <a:lstStyle>
            <a:lvl1pPr>
              <a:defRPr/>
            </a:lvl1pPr>
          </a:lstStyle>
          <a:p>
            <a:fld id="{927F8CAC-29F5-48E7-8911-E9AFB95DC280}" type="slidenum">
              <a:rPr lang="lt-LT"/>
              <a:pPr/>
              <a:t>‹#›</a:t>
            </a:fld>
            <a:endParaRPr lang="lt-LT"/>
          </a:p>
        </p:txBody>
      </p:sp>
    </p:spTree>
    <p:extLst>
      <p:ext uri="{BB962C8B-B14F-4D97-AF65-F5344CB8AC3E}">
        <p14:creationId xmlns:p14="http://schemas.microsoft.com/office/powerpoint/2010/main" val="3722171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lvl1pPr>
              <a:defRPr/>
            </a:lvl1pPr>
          </a:lstStyle>
          <a:p>
            <a:endParaRPr lang="lt-LT"/>
          </a:p>
        </p:txBody>
      </p:sp>
      <p:sp>
        <p:nvSpPr>
          <p:cNvPr id="5" name="Footer Placeholder 4"/>
          <p:cNvSpPr>
            <a:spLocks noGrp="1"/>
          </p:cNvSpPr>
          <p:nvPr>
            <p:ph type="ftr" sz="quarter" idx="11"/>
          </p:nvPr>
        </p:nvSpPr>
        <p:spPr/>
        <p:txBody>
          <a:bodyPr/>
          <a:lstStyle>
            <a:lvl1pPr>
              <a:defRPr/>
            </a:lvl1pPr>
          </a:lstStyle>
          <a:p>
            <a:endParaRPr lang="lt-LT"/>
          </a:p>
        </p:txBody>
      </p:sp>
      <p:sp>
        <p:nvSpPr>
          <p:cNvPr id="6" name="Slide Number Placeholder 5"/>
          <p:cNvSpPr>
            <a:spLocks noGrp="1"/>
          </p:cNvSpPr>
          <p:nvPr>
            <p:ph type="sldNum" sz="quarter" idx="12"/>
          </p:nvPr>
        </p:nvSpPr>
        <p:spPr/>
        <p:txBody>
          <a:bodyPr/>
          <a:lstStyle>
            <a:lvl1pPr>
              <a:defRPr/>
            </a:lvl1pPr>
          </a:lstStyle>
          <a:p>
            <a:fld id="{C997E92E-994A-4355-BBF3-8D359EB69EF2}" type="slidenum">
              <a:rPr lang="lt-LT"/>
              <a:pPr/>
              <a:t>‹#›</a:t>
            </a:fld>
            <a:endParaRPr lang="lt-LT"/>
          </a:p>
        </p:txBody>
      </p:sp>
    </p:spTree>
    <p:extLst>
      <p:ext uri="{BB962C8B-B14F-4D97-AF65-F5344CB8AC3E}">
        <p14:creationId xmlns:p14="http://schemas.microsoft.com/office/powerpoint/2010/main" val="2582378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lvl1pPr>
              <a:defRPr/>
            </a:lvl1pPr>
          </a:lstStyle>
          <a:p>
            <a:endParaRPr lang="lt-LT"/>
          </a:p>
        </p:txBody>
      </p:sp>
      <p:sp>
        <p:nvSpPr>
          <p:cNvPr id="5" name="Footer Placeholder 4"/>
          <p:cNvSpPr>
            <a:spLocks noGrp="1"/>
          </p:cNvSpPr>
          <p:nvPr>
            <p:ph type="ftr" sz="quarter" idx="11"/>
          </p:nvPr>
        </p:nvSpPr>
        <p:spPr/>
        <p:txBody>
          <a:bodyPr/>
          <a:lstStyle>
            <a:lvl1pPr>
              <a:defRPr/>
            </a:lvl1pPr>
          </a:lstStyle>
          <a:p>
            <a:endParaRPr lang="lt-LT"/>
          </a:p>
        </p:txBody>
      </p:sp>
      <p:sp>
        <p:nvSpPr>
          <p:cNvPr id="6" name="Slide Number Placeholder 5"/>
          <p:cNvSpPr>
            <a:spLocks noGrp="1"/>
          </p:cNvSpPr>
          <p:nvPr>
            <p:ph type="sldNum" sz="quarter" idx="12"/>
          </p:nvPr>
        </p:nvSpPr>
        <p:spPr/>
        <p:txBody>
          <a:bodyPr/>
          <a:lstStyle>
            <a:lvl1pPr>
              <a:defRPr/>
            </a:lvl1pPr>
          </a:lstStyle>
          <a:p>
            <a:fld id="{1DE76FFB-7905-4A16-9542-C3520863F61C}" type="slidenum">
              <a:rPr lang="lt-LT"/>
              <a:pPr/>
              <a:t>‹#›</a:t>
            </a:fld>
            <a:endParaRPr lang="lt-LT"/>
          </a:p>
        </p:txBody>
      </p:sp>
    </p:spTree>
    <p:extLst>
      <p:ext uri="{BB962C8B-B14F-4D97-AF65-F5344CB8AC3E}">
        <p14:creationId xmlns:p14="http://schemas.microsoft.com/office/powerpoint/2010/main" val="1038385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lt-LT"/>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lt-LT"/>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lt-LT"/>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C2094642-CF38-4C57-8384-2AD24EF89CF5}" type="slidenum">
              <a:rPr lang="lt-LT"/>
              <a:pPr/>
              <a:t>‹#›</a:t>
            </a:fld>
            <a:endParaRPr lang="lt-LT"/>
          </a:p>
        </p:txBody>
      </p:sp>
    </p:spTree>
    <p:extLst>
      <p:ext uri="{BB962C8B-B14F-4D97-AF65-F5344CB8AC3E}">
        <p14:creationId xmlns:p14="http://schemas.microsoft.com/office/powerpoint/2010/main" val="2366000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lvl1pPr>
              <a:defRPr/>
            </a:lvl1pPr>
          </a:lstStyle>
          <a:p>
            <a:endParaRPr lang="lt-LT"/>
          </a:p>
        </p:txBody>
      </p:sp>
      <p:sp>
        <p:nvSpPr>
          <p:cNvPr id="5" name="Footer Placeholder 4"/>
          <p:cNvSpPr>
            <a:spLocks noGrp="1"/>
          </p:cNvSpPr>
          <p:nvPr>
            <p:ph type="ftr" sz="quarter" idx="11"/>
          </p:nvPr>
        </p:nvSpPr>
        <p:spPr/>
        <p:txBody>
          <a:bodyPr/>
          <a:lstStyle>
            <a:lvl1pPr>
              <a:defRPr/>
            </a:lvl1pPr>
          </a:lstStyle>
          <a:p>
            <a:endParaRPr lang="lt-LT"/>
          </a:p>
        </p:txBody>
      </p:sp>
      <p:sp>
        <p:nvSpPr>
          <p:cNvPr id="6" name="Slide Number Placeholder 5"/>
          <p:cNvSpPr>
            <a:spLocks noGrp="1"/>
          </p:cNvSpPr>
          <p:nvPr>
            <p:ph type="sldNum" sz="quarter" idx="12"/>
          </p:nvPr>
        </p:nvSpPr>
        <p:spPr/>
        <p:txBody>
          <a:bodyPr/>
          <a:lstStyle>
            <a:lvl1pPr>
              <a:defRPr/>
            </a:lvl1pPr>
          </a:lstStyle>
          <a:p>
            <a:fld id="{5367B97A-BF44-4D30-951C-D63078E28BAF}" type="slidenum">
              <a:rPr lang="lt-LT"/>
              <a:pPr/>
              <a:t>‹#›</a:t>
            </a:fld>
            <a:endParaRPr lang="lt-LT"/>
          </a:p>
        </p:txBody>
      </p:sp>
    </p:spTree>
    <p:extLst>
      <p:ext uri="{BB962C8B-B14F-4D97-AF65-F5344CB8AC3E}">
        <p14:creationId xmlns:p14="http://schemas.microsoft.com/office/powerpoint/2010/main" val="4083445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lt-LT"/>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lt-LT"/>
          </a:p>
        </p:txBody>
      </p:sp>
      <p:sp>
        <p:nvSpPr>
          <p:cNvPr id="5" name="Footer Placeholder 4"/>
          <p:cNvSpPr>
            <a:spLocks noGrp="1"/>
          </p:cNvSpPr>
          <p:nvPr>
            <p:ph type="ftr" sz="quarter" idx="11"/>
          </p:nvPr>
        </p:nvSpPr>
        <p:spPr/>
        <p:txBody>
          <a:bodyPr/>
          <a:lstStyle>
            <a:lvl1pPr>
              <a:defRPr/>
            </a:lvl1pPr>
          </a:lstStyle>
          <a:p>
            <a:endParaRPr lang="lt-LT"/>
          </a:p>
        </p:txBody>
      </p:sp>
      <p:sp>
        <p:nvSpPr>
          <p:cNvPr id="6" name="Slide Number Placeholder 5"/>
          <p:cNvSpPr>
            <a:spLocks noGrp="1"/>
          </p:cNvSpPr>
          <p:nvPr>
            <p:ph type="sldNum" sz="quarter" idx="12"/>
          </p:nvPr>
        </p:nvSpPr>
        <p:spPr/>
        <p:txBody>
          <a:bodyPr/>
          <a:lstStyle>
            <a:lvl1pPr>
              <a:defRPr/>
            </a:lvl1pPr>
          </a:lstStyle>
          <a:p>
            <a:fld id="{875D2CF4-0449-415F-8A12-3DF82E1FD519}" type="slidenum">
              <a:rPr lang="lt-LT"/>
              <a:pPr/>
              <a:t>‹#›</a:t>
            </a:fld>
            <a:endParaRPr lang="lt-LT"/>
          </a:p>
        </p:txBody>
      </p:sp>
    </p:spTree>
    <p:extLst>
      <p:ext uri="{BB962C8B-B14F-4D97-AF65-F5344CB8AC3E}">
        <p14:creationId xmlns:p14="http://schemas.microsoft.com/office/powerpoint/2010/main" val="3185161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p:txBody>
          <a:bodyPr/>
          <a:lstStyle>
            <a:lvl1pPr>
              <a:defRPr/>
            </a:lvl1pPr>
          </a:lstStyle>
          <a:p>
            <a:endParaRPr lang="lt-LT"/>
          </a:p>
        </p:txBody>
      </p:sp>
      <p:sp>
        <p:nvSpPr>
          <p:cNvPr id="6" name="Footer Placeholder 5"/>
          <p:cNvSpPr>
            <a:spLocks noGrp="1"/>
          </p:cNvSpPr>
          <p:nvPr>
            <p:ph type="ftr" sz="quarter" idx="11"/>
          </p:nvPr>
        </p:nvSpPr>
        <p:spPr/>
        <p:txBody>
          <a:bodyPr/>
          <a:lstStyle>
            <a:lvl1pPr>
              <a:defRPr/>
            </a:lvl1pPr>
          </a:lstStyle>
          <a:p>
            <a:endParaRPr lang="lt-LT"/>
          </a:p>
        </p:txBody>
      </p:sp>
      <p:sp>
        <p:nvSpPr>
          <p:cNvPr id="7" name="Slide Number Placeholder 6"/>
          <p:cNvSpPr>
            <a:spLocks noGrp="1"/>
          </p:cNvSpPr>
          <p:nvPr>
            <p:ph type="sldNum" sz="quarter" idx="12"/>
          </p:nvPr>
        </p:nvSpPr>
        <p:spPr/>
        <p:txBody>
          <a:bodyPr/>
          <a:lstStyle>
            <a:lvl1pPr>
              <a:defRPr/>
            </a:lvl1pPr>
          </a:lstStyle>
          <a:p>
            <a:fld id="{DC84B1C5-20BB-4CE7-9763-250CFC67DE86}" type="slidenum">
              <a:rPr lang="lt-LT"/>
              <a:pPr/>
              <a:t>‹#›</a:t>
            </a:fld>
            <a:endParaRPr lang="lt-LT"/>
          </a:p>
        </p:txBody>
      </p:sp>
    </p:spTree>
    <p:extLst>
      <p:ext uri="{BB962C8B-B14F-4D97-AF65-F5344CB8AC3E}">
        <p14:creationId xmlns:p14="http://schemas.microsoft.com/office/powerpoint/2010/main" val="1798333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lt-LT"/>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Date Placeholder 6"/>
          <p:cNvSpPr>
            <a:spLocks noGrp="1"/>
          </p:cNvSpPr>
          <p:nvPr>
            <p:ph type="dt" sz="half" idx="10"/>
          </p:nvPr>
        </p:nvSpPr>
        <p:spPr/>
        <p:txBody>
          <a:bodyPr/>
          <a:lstStyle>
            <a:lvl1pPr>
              <a:defRPr/>
            </a:lvl1pPr>
          </a:lstStyle>
          <a:p>
            <a:endParaRPr lang="lt-LT"/>
          </a:p>
        </p:txBody>
      </p:sp>
      <p:sp>
        <p:nvSpPr>
          <p:cNvPr id="8" name="Footer Placeholder 7"/>
          <p:cNvSpPr>
            <a:spLocks noGrp="1"/>
          </p:cNvSpPr>
          <p:nvPr>
            <p:ph type="ftr" sz="quarter" idx="11"/>
          </p:nvPr>
        </p:nvSpPr>
        <p:spPr/>
        <p:txBody>
          <a:bodyPr/>
          <a:lstStyle>
            <a:lvl1pPr>
              <a:defRPr/>
            </a:lvl1pPr>
          </a:lstStyle>
          <a:p>
            <a:endParaRPr lang="lt-LT"/>
          </a:p>
        </p:txBody>
      </p:sp>
      <p:sp>
        <p:nvSpPr>
          <p:cNvPr id="9" name="Slide Number Placeholder 8"/>
          <p:cNvSpPr>
            <a:spLocks noGrp="1"/>
          </p:cNvSpPr>
          <p:nvPr>
            <p:ph type="sldNum" sz="quarter" idx="12"/>
          </p:nvPr>
        </p:nvSpPr>
        <p:spPr/>
        <p:txBody>
          <a:bodyPr/>
          <a:lstStyle>
            <a:lvl1pPr>
              <a:defRPr/>
            </a:lvl1pPr>
          </a:lstStyle>
          <a:p>
            <a:fld id="{FAED765F-754F-4DEB-B434-6A1FD19E83E4}" type="slidenum">
              <a:rPr lang="lt-LT"/>
              <a:pPr/>
              <a:t>‹#›</a:t>
            </a:fld>
            <a:endParaRPr lang="lt-LT"/>
          </a:p>
        </p:txBody>
      </p:sp>
    </p:spTree>
    <p:extLst>
      <p:ext uri="{BB962C8B-B14F-4D97-AF65-F5344CB8AC3E}">
        <p14:creationId xmlns:p14="http://schemas.microsoft.com/office/powerpoint/2010/main" val="1999485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Date Placeholder 2"/>
          <p:cNvSpPr>
            <a:spLocks noGrp="1"/>
          </p:cNvSpPr>
          <p:nvPr>
            <p:ph type="dt" sz="half" idx="10"/>
          </p:nvPr>
        </p:nvSpPr>
        <p:spPr/>
        <p:txBody>
          <a:bodyPr/>
          <a:lstStyle>
            <a:lvl1pPr>
              <a:defRPr/>
            </a:lvl1pPr>
          </a:lstStyle>
          <a:p>
            <a:endParaRPr lang="lt-LT"/>
          </a:p>
        </p:txBody>
      </p:sp>
      <p:sp>
        <p:nvSpPr>
          <p:cNvPr id="4" name="Footer Placeholder 3"/>
          <p:cNvSpPr>
            <a:spLocks noGrp="1"/>
          </p:cNvSpPr>
          <p:nvPr>
            <p:ph type="ftr" sz="quarter" idx="11"/>
          </p:nvPr>
        </p:nvSpPr>
        <p:spPr/>
        <p:txBody>
          <a:bodyPr/>
          <a:lstStyle>
            <a:lvl1pPr>
              <a:defRPr/>
            </a:lvl1pPr>
          </a:lstStyle>
          <a:p>
            <a:endParaRPr lang="lt-LT"/>
          </a:p>
        </p:txBody>
      </p:sp>
      <p:sp>
        <p:nvSpPr>
          <p:cNvPr id="5" name="Slide Number Placeholder 4"/>
          <p:cNvSpPr>
            <a:spLocks noGrp="1"/>
          </p:cNvSpPr>
          <p:nvPr>
            <p:ph type="sldNum" sz="quarter" idx="12"/>
          </p:nvPr>
        </p:nvSpPr>
        <p:spPr/>
        <p:txBody>
          <a:bodyPr/>
          <a:lstStyle>
            <a:lvl1pPr>
              <a:defRPr/>
            </a:lvl1pPr>
          </a:lstStyle>
          <a:p>
            <a:fld id="{F7A5DD13-73F9-4BBA-A789-9CCC25040D35}" type="slidenum">
              <a:rPr lang="lt-LT"/>
              <a:pPr/>
              <a:t>‹#›</a:t>
            </a:fld>
            <a:endParaRPr lang="lt-LT"/>
          </a:p>
        </p:txBody>
      </p:sp>
    </p:spTree>
    <p:extLst>
      <p:ext uri="{BB962C8B-B14F-4D97-AF65-F5344CB8AC3E}">
        <p14:creationId xmlns:p14="http://schemas.microsoft.com/office/powerpoint/2010/main" val="251804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lt-LT"/>
          </a:p>
        </p:txBody>
      </p:sp>
      <p:sp>
        <p:nvSpPr>
          <p:cNvPr id="3" name="Footer Placeholder 2"/>
          <p:cNvSpPr>
            <a:spLocks noGrp="1"/>
          </p:cNvSpPr>
          <p:nvPr>
            <p:ph type="ftr" sz="quarter" idx="11"/>
          </p:nvPr>
        </p:nvSpPr>
        <p:spPr/>
        <p:txBody>
          <a:bodyPr/>
          <a:lstStyle>
            <a:lvl1pPr>
              <a:defRPr/>
            </a:lvl1pPr>
          </a:lstStyle>
          <a:p>
            <a:endParaRPr lang="lt-LT"/>
          </a:p>
        </p:txBody>
      </p:sp>
      <p:sp>
        <p:nvSpPr>
          <p:cNvPr id="4" name="Slide Number Placeholder 3"/>
          <p:cNvSpPr>
            <a:spLocks noGrp="1"/>
          </p:cNvSpPr>
          <p:nvPr>
            <p:ph type="sldNum" sz="quarter" idx="12"/>
          </p:nvPr>
        </p:nvSpPr>
        <p:spPr/>
        <p:txBody>
          <a:bodyPr/>
          <a:lstStyle>
            <a:lvl1pPr>
              <a:defRPr/>
            </a:lvl1pPr>
          </a:lstStyle>
          <a:p>
            <a:fld id="{D3BADDDE-28E6-40A4-9995-C7814A111BF2}" type="slidenum">
              <a:rPr lang="lt-LT"/>
              <a:pPr/>
              <a:t>‹#›</a:t>
            </a:fld>
            <a:endParaRPr lang="lt-LT"/>
          </a:p>
        </p:txBody>
      </p:sp>
    </p:spTree>
    <p:extLst>
      <p:ext uri="{BB962C8B-B14F-4D97-AF65-F5344CB8AC3E}">
        <p14:creationId xmlns:p14="http://schemas.microsoft.com/office/powerpoint/2010/main" val="3580583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lt-LT"/>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lt-LT"/>
          </a:p>
        </p:txBody>
      </p:sp>
      <p:sp>
        <p:nvSpPr>
          <p:cNvPr id="6" name="Footer Placeholder 5"/>
          <p:cNvSpPr>
            <a:spLocks noGrp="1"/>
          </p:cNvSpPr>
          <p:nvPr>
            <p:ph type="ftr" sz="quarter" idx="11"/>
          </p:nvPr>
        </p:nvSpPr>
        <p:spPr/>
        <p:txBody>
          <a:bodyPr/>
          <a:lstStyle>
            <a:lvl1pPr>
              <a:defRPr/>
            </a:lvl1pPr>
          </a:lstStyle>
          <a:p>
            <a:endParaRPr lang="lt-LT"/>
          </a:p>
        </p:txBody>
      </p:sp>
      <p:sp>
        <p:nvSpPr>
          <p:cNvPr id="7" name="Slide Number Placeholder 6"/>
          <p:cNvSpPr>
            <a:spLocks noGrp="1"/>
          </p:cNvSpPr>
          <p:nvPr>
            <p:ph type="sldNum" sz="quarter" idx="12"/>
          </p:nvPr>
        </p:nvSpPr>
        <p:spPr/>
        <p:txBody>
          <a:bodyPr/>
          <a:lstStyle>
            <a:lvl1pPr>
              <a:defRPr/>
            </a:lvl1pPr>
          </a:lstStyle>
          <a:p>
            <a:fld id="{84FCF776-4187-4116-9A30-3BEEF464B49B}" type="slidenum">
              <a:rPr lang="lt-LT"/>
              <a:pPr/>
              <a:t>‹#›</a:t>
            </a:fld>
            <a:endParaRPr lang="lt-LT"/>
          </a:p>
        </p:txBody>
      </p:sp>
    </p:spTree>
    <p:extLst>
      <p:ext uri="{BB962C8B-B14F-4D97-AF65-F5344CB8AC3E}">
        <p14:creationId xmlns:p14="http://schemas.microsoft.com/office/powerpoint/2010/main" val="1820251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lt-LT"/>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lt-LT"/>
          </a:p>
        </p:txBody>
      </p:sp>
      <p:sp>
        <p:nvSpPr>
          <p:cNvPr id="6" name="Footer Placeholder 5"/>
          <p:cNvSpPr>
            <a:spLocks noGrp="1"/>
          </p:cNvSpPr>
          <p:nvPr>
            <p:ph type="ftr" sz="quarter" idx="11"/>
          </p:nvPr>
        </p:nvSpPr>
        <p:spPr/>
        <p:txBody>
          <a:bodyPr/>
          <a:lstStyle>
            <a:lvl1pPr>
              <a:defRPr/>
            </a:lvl1pPr>
          </a:lstStyle>
          <a:p>
            <a:endParaRPr lang="lt-LT"/>
          </a:p>
        </p:txBody>
      </p:sp>
      <p:sp>
        <p:nvSpPr>
          <p:cNvPr id="7" name="Slide Number Placeholder 6"/>
          <p:cNvSpPr>
            <a:spLocks noGrp="1"/>
          </p:cNvSpPr>
          <p:nvPr>
            <p:ph type="sldNum" sz="quarter" idx="12"/>
          </p:nvPr>
        </p:nvSpPr>
        <p:spPr/>
        <p:txBody>
          <a:bodyPr/>
          <a:lstStyle>
            <a:lvl1pPr>
              <a:defRPr/>
            </a:lvl1pPr>
          </a:lstStyle>
          <a:p>
            <a:fld id="{595CDC9A-3DA7-4AF3-8673-5F4520901A31}" type="slidenum">
              <a:rPr lang="lt-LT"/>
              <a:pPr/>
              <a:t>‹#›</a:t>
            </a:fld>
            <a:endParaRPr lang="lt-LT"/>
          </a:p>
        </p:txBody>
      </p:sp>
    </p:spTree>
    <p:extLst>
      <p:ext uri="{BB962C8B-B14F-4D97-AF65-F5344CB8AC3E}">
        <p14:creationId xmlns:p14="http://schemas.microsoft.com/office/powerpoint/2010/main" val="202681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lt-LT"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lt-L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lt-L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15EE411-5079-4262-A2F9-5DA69CB06DE8}" type="slidenum">
              <a:rPr lang="lt-LT"/>
              <a:pPr/>
              <a:t>‹#›</a:t>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0.png"/><Relationship Id="rId1" Type="http://schemas.openxmlformats.org/officeDocument/2006/relationships/slideLayout" Target="../slideLayouts/slideLayout7.xml"/><Relationship Id="rId4" Type="http://schemas.openxmlformats.org/officeDocument/2006/relationships/image" Target="../media/image80.png"/></Relationships>
</file>

<file path=ppt/slides/_rels/slide51.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image" Target="../media/image90.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17.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0" y="2130425"/>
            <a:ext cx="7772400" cy="1470025"/>
          </a:xfrm>
        </p:spPr>
        <p:txBody>
          <a:bodyPr/>
          <a:lstStyle/>
          <a:p>
            <a:r>
              <a:rPr lang="lt-LT" dirty="0"/>
              <a:t>Teisingumo lentelės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93187"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93201" name="Group 17"/>
          <p:cNvGraphicFramePr>
            <a:graphicFrameLocks noGrp="1"/>
          </p:cNvGraphicFramePr>
          <p:nvPr>
            <p:ph sz="half" idx="4294967295"/>
          </p:nvPr>
        </p:nvGraphicFramePr>
        <p:xfrm>
          <a:off x="684213" y="3284538"/>
          <a:ext cx="3095625" cy="3097213"/>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07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3231" name="Text Box 47"/>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93232" name="Group 48"/>
          <p:cNvGraphicFramePr>
            <a:graphicFrameLocks noGrp="1"/>
          </p:cNvGraphicFramePr>
          <p:nvPr/>
        </p:nvGraphicFramePr>
        <p:xfrm>
          <a:off x="4356100" y="981075"/>
          <a:ext cx="4392613" cy="4663440"/>
        </p:xfrm>
        <a:graphic>
          <a:graphicData uri="http://schemas.openxmlformats.org/drawingml/2006/table">
            <a:tbl>
              <a:tblPr/>
              <a:tblGrid>
                <a:gridCol w="792163">
                  <a:extLst>
                    <a:ext uri="{9D8B030D-6E8A-4147-A177-3AD203B41FA5}">
                      <a16:colId xmlns:a16="http://schemas.microsoft.com/office/drawing/2014/main" val="20000"/>
                    </a:ext>
                  </a:extLst>
                </a:gridCol>
                <a:gridCol w="792162">
                  <a:extLst>
                    <a:ext uri="{9D8B030D-6E8A-4147-A177-3AD203B41FA5}">
                      <a16:colId xmlns:a16="http://schemas.microsoft.com/office/drawing/2014/main" val="20001"/>
                    </a:ext>
                  </a:extLst>
                </a:gridCol>
                <a:gridCol w="792163">
                  <a:extLst>
                    <a:ext uri="{9D8B030D-6E8A-4147-A177-3AD203B41FA5}">
                      <a16:colId xmlns:a16="http://schemas.microsoft.com/office/drawing/2014/main" val="20002"/>
                    </a:ext>
                  </a:extLst>
                </a:gridCol>
                <a:gridCol w="2016125">
                  <a:extLst>
                    <a:ext uri="{9D8B030D-6E8A-4147-A177-3AD203B41FA5}">
                      <a16:colId xmlns:a16="http://schemas.microsoft.com/office/drawing/2014/main" val="20003"/>
                    </a:ext>
                  </a:extLst>
                </a:gridCol>
              </a:tblGrid>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84995"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85009" name="Group 17"/>
          <p:cNvGraphicFramePr>
            <a:graphicFrameLocks noGrp="1"/>
          </p:cNvGraphicFramePr>
          <p:nvPr>
            <p:ph sz="half" idx="4294967295"/>
          </p:nvPr>
        </p:nvGraphicFramePr>
        <p:xfrm>
          <a:off x="684213" y="3284538"/>
          <a:ext cx="3095625" cy="3097213"/>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07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5039" name="Text Box 47"/>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85040" name="Group 48"/>
          <p:cNvGraphicFramePr>
            <a:graphicFrameLocks noGrp="1"/>
          </p:cNvGraphicFramePr>
          <p:nvPr/>
        </p:nvGraphicFramePr>
        <p:xfrm>
          <a:off x="4356100" y="981075"/>
          <a:ext cx="4392613" cy="4663440"/>
        </p:xfrm>
        <a:graphic>
          <a:graphicData uri="http://schemas.openxmlformats.org/drawingml/2006/table">
            <a:tbl>
              <a:tblPr/>
              <a:tblGrid>
                <a:gridCol w="792163">
                  <a:extLst>
                    <a:ext uri="{9D8B030D-6E8A-4147-A177-3AD203B41FA5}">
                      <a16:colId xmlns:a16="http://schemas.microsoft.com/office/drawing/2014/main" val="20000"/>
                    </a:ext>
                  </a:extLst>
                </a:gridCol>
                <a:gridCol w="792162">
                  <a:extLst>
                    <a:ext uri="{9D8B030D-6E8A-4147-A177-3AD203B41FA5}">
                      <a16:colId xmlns:a16="http://schemas.microsoft.com/office/drawing/2014/main" val="20001"/>
                    </a:ext>
                  </a:extLst>
                </a:gridCol>
                <a:gridCol w="792163">
                  <a:extLst>
                    <a:ext uri="{9D8B030D-6E8A-4147-A177-3AD203B41FA5}">
                      <a16:colId xmlns:a16="http://schemas.microsoft.com/office/drawing/2014/main" val="20002"/>
                    </a:ext>
                  </a:extLst>
                </a:gridCol>
                <a:gridCol w="2016125">
                  <a:extLst>
                    <a:ext uri="{9D8B030D-6E8A-4147-A177-3AD203B41FA5}">
                      <a16:colId xmlns:a16="http://schemas.microsoft.com/office/drawing/2014/main" val="20003"/>
                    </a:ext>
                  </a:extLst>
                </a:gridCol>
              </a:tblGrid>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85092" name="Rectangle 100"/>
          <p:cNvSpPr>
            <a:spLocks noChangeArrowheads="1"/>
          </p:cNvSpPr>
          <p:nvPr/>
        </p:nvSpPr>
        <p:spPr bwMode="auto">
          <a:xfrm>
            <a:off x="755650" y="3933825"/>
            <a:ext cx="1368425" cy="23749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86019"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86033" name="Group 17"/>
          <p:cNvGraphicFramePr>
            <a:graphicFrameLocks noGrp="1"/>
          </p:cNvGraphicFramePr>
          <p:nvPr>
            <p:ph sz="half" idx="4294967295"/>
          </p:nvPr>
        </p:nvGraphicFramePr>
        <p:xfrm>
          <a:off x="684213" y="3284538"/>
          <a:ext cx="3095625" cy="3097213"/>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07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6063" name="Text Box 47"/>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86064" name="Group 48"/>
          <p:cNvGraphicFramePr>
            <a:graphicFrameLocks noGrp="1"/>
          </p:cNvGraphicFramePr>
          <p:nvPr/>
        </p:nvGraphicFramePr>
        <p:xfrm>
          <a:off x="4356100" y="981075"/>
          <a:ext cx="4392613" cy="4663440"/>
        </p:xfrm>
        <a:graphic>
          <a:graphicData uri="http://schemas.openxmlformats.org/drawingml/2006/table">
            <a:tbl>
              <a:tblPr/>
              <a:tblGrid>
                <a:gridCol w="792163">
                  <a:extLst>
                    <a:ext uri="{9D8B030D-6E8A-4147-A177-3AD203B41FA5}">
                      <a16:colId xmlns:a16="http://schemas.microsoft.com/office/drawing/2014/main" val="20000"/>
                    </a:ext>
                  </a:extLst>
                </a:gridCol>
                <a:gridCol w="792162">
                  <a:extLst>
                    <a:ext uri="{9D8B030D-6E8A-4147-A177-3AD203B41FA5}">
                      <a16:colId xmlns:a16="http://schemas.microsoft.com/office/drawing/2014/main" val="20001"/>
                    </a:ext>
                  </a:extLst>
                </a:gridCol>
                <a:gridCol w="792163">
                  <a:extLst>
                    <a:ext uri="{9D8B030D-6E8A-4147-A177-3AD203B41FA5}">
                      <a16:colId xmlns:a16="http://schemas.microsoft.com/office/drawing/2014/main" val="20002"/>
                    </a:ext>
                  </a:extLst>
                </a:gridCol>
                <a:gridCol w="2016125">
                  <a:extLst>
                    <a:ext uri="{9D8B030D-6E8A-4147-A177-3AD203B41FA5}">
                      <a16:colId xmlns:a16="http://schemas.microsoft.com/office/drawing/2014/main" val="20003"/>
                    </a:ext>
                  </a:extLst>
                </a:gridCol>
              </a:tblGrid>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86116" name="Rectangle 100"/>
          <p:cNvSpPr>
            <a:spLocks noChangeArrowheads="1"/>
          </p:cNvSpPr>
          <p:nvPr/>
        </p:nvSpPr>
        <p:spPr bwMode="auto">
          <a:xfrm>
            <a:off x="755650" y="3933825"/>
            <a:ext cx="1368425" cy="23749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86117" name="Rectangle 101"/>
          <p:cNvSpPr>
            <a:spLocks noChangeArrowheads="1"/>
          </p:cNvSpPr>
          <p:nvPr/>
        </p:nvSpPr>
        <p:spPr bwMode="auto">
          <a:xfrm>
            <a:off x="5292725" y="1557338"/>
            <a:ext cx="1368425" cy="19431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86119" name="Line 103"/>
          <p:cNvSpPr>
            <a:spLocks noChangeShapeType="1"/>
          </p:cNvSpPr>
          <p:nvPr/>
        </p:nvSpPr>
        <p:spPr bwMode="auto">
          <a:xfrm flipV="1">
            <a:off x="2916238" y="2565400"/>
            <a:ext cx="1368425" cy="6477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96259"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96273" name="Group 17"/>
          <p:cNvGraphicFramePr>
            <a:graphicFrameLocks noGrp="1"/>
          </p:cNvGraphicFramePr>
          <p:nvPr>
            <p:ph sz="half" idx="4294967295"/>
          </p:nvPr>
        </p:nvGraphicFramePr>
        <p:xfrm>
          <a:off x="684213" y="3284538"/>
          <a:ext cx="3095625" cy="3097213"/>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07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6303" name="Text Box 47"/>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96304" name="Group 48"/>
          <p:cNvGraphicFramePr>
            <a:graphicFrameLocks noGrp="1"/>
          </p:cNvGraphicFramePr>
          <p:nvPr/>
        </p:nvGraphicFramePr>
        <p:xfrm>
          <a:off x="4356100" y="981075"/>
          <a:ext cx="4392613" cy="4663440"/>
        </p:xfrm>
        <a:graphic>
          <a:graphicData uri="http://schemas.openxmlformats.org/drawingml/2006/table">
            <a:tbl>
              <a:tblPr/>
              <a:tblGrid>
                <a:gridCol w="792163">
                  <a:extLst>
                    <a:ext uri="{9D8B030D-6E8A-4147-A177-3AD203B41FA5}">
                      <a16:colId xmlns:a16="http://schemas.microsoft.com/office/drawing/2014/main" val="20000"/>
                    </a:ext>
                  </a:extLst>
                </a:gridCol>
                <a:gridCol w="792162">
                  <a:extLst>
                    <a:ext uri="{9D8B030D-6E8A-4147-A177-3AD203B41FA5}">
                      <a16:colId xmlns:a16="http://schemas.microsoft.com/office/drawing/2014/main" val="20001"/>
                    </a:ext>
                  </a:extLst>
                </a:gridCol>
                <a:gridCol w="792163">
                  <a:extLst>
                    <a:ext uri="{9D8B030D-6E8A-4147-A177-3AD203B41FA5}">
                      <a16:colId xmlns:a16="http://schemas.microsoft.com/office/drawing/2014/main" val="20002"/>
                    </a:ext>
                  </a:extLst>
                </a:gridCol>
                <a:gridCol w="2016125">
                  <a:extLst>
                    <a:ext uri="{9D8B030D-6E8A-4147-A177-3AD203B41FA5}">
                      <a16:colId xmlns:a16="http://schemas.microsoft.com/office/drawing/2014/main" val="20003"/>
                    </a:ext>
                  </a:extLst>
                </a:gridCol>
              </a:tblGrid>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96356" name="Rectangle 100"/>
          <p:cNvSpPr>
            <a:spLocks noChangeArrowheads="1"/>
          </p:cNvSpPr>
          <p:nvPr/>
        </p:nvSpPr>
        <p:spPr bwMode="auto">
          <a:xfrm>
            <a:off x="755650" y="3933825"/>
            <a:ext cx="1368425" cy="23749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6357" name="Rectangle 101"/>
          <p:cNvSpPr>
            <a:spLocks noChangeArrowheads="1"/>
          </p:cNvSpPr>
          <p:nvPr/>
        </p:nvSpPr>
        <p:spPr bwMode="auto">
          <a:xfrm>
            <a:off x="5292725" y="1557338"/>
            <a:ext cx="1368425" cy="19431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6358" name="Rectangle 102"/>
          <p:cNvSpPr>
            <a:spLocks noChangeArrowheads="1"/>
          </p:cNvSpPr>
          <p:nvPr/>
        </p:nvSpPr>
        <p:spPr bwMode="auto">
          <a:xfrm>
            <a:off x="5292725" y="3644900"/>
            <a:ext cx="1368425" cy="19431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6359" name="Line 103"/>
          <p:cNvSpPr>
            <a:spLocks noChangeShapeType="1"/>
          </p:cNvSpPr>
          <p:nvPr/>
        </p:nvSpPr>
        <p:spPr bwMode="auto">
          <a:xfrm flipV="1">
            <a:off x="2916238" y="2565400"/>
            <a:ext cx="1368425" cy="6477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97283"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97384" name="Group 104"/>
          <p:cNvGraphicFramePr>
            <a:graphicFrameLocks noGrp="1"/>
          </p:cNvGraphicFramePr>
          <p:nvPr>
            <p:ph sz="half" idx="4294967295"/>
          </p:nvPr>
        </p:nvGraphicFramePr>
        <p:xfrm>
          <a:off x="684213" y="3284538"/>
          <a:ext cx="3095625" cy="3111500"/>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5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7327" name="Text Box 47"/>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97328" name="Group 48"/>
          <p:cNvGraphicFramePr>
            <a:graphicFrameLocks noGrp="1"/>
          </p:cNvGraphicFramePr>
          <p:nvPr/>
        </p:nvGraphicFramePr>
        <p:xfrm>
          <a:off x="4356100" y="981075"/>
          <a:ext cx="4392613" cy="4663440"/>
        </p:xfrm>
        <a:graphic>
          <a:graphicData uri="http://schemas.openxmlformats.org/drawingml/2006/table">
            <a:tbl>
              <a:tblPr/>
              <a:tblGrid>
                <a:gridCol w="792163">
                  <a:extLst>
                    <a:ext uri="{9D8B030D-6E8A-4147-A177-3AD203B41FA5}">
                      <a16:colId xmlns:a16="http://schemas.microsoft.com/office/drawing/2014/main" val="20000"/>
                    </a:ext>
                  </a:extLst>
                </a:gridCol>
                <a:gridCol w="792162">
                  <a:extLst>
                    <a:ext uri="{9D8B030D-6E8A-4147-A177-3AD203B41FA5}">
                      <a16:colId xmlns:a16="http://schemas.microsoft.com/office/drawing/2014/main" val="20001"/>
                    </a:ext>
                  </a:extLst>
                </a:gridCol>
                <a:gridCol w="792163">
                  <a:extLst>
                    <a:ext uri="{9D8B030D-6E8A-4147-A177-3AD203B41FA5}">
                      <a16:colId xmlns:a16="http://schemas.microsoft.com/office/drawing/2014/main" val="20002"/>
                    </a:ext>
                  </a:extLst>
                </a:gridCol>
                <a:gridCol w="2016125">
                  <a:extLst>
                    <a:ext uri="{9D8B030D-6E8A-4147-A177-3AD203B41FA5}">
                      <a16:colId xmlns:a16="http://schemas.microsoft.com/office/drawing/2014/main" val="20003"/>
                    </a:ext>
                  </a:extLst>
                </a:gridCol>
              </a:tblGrid>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97380" name="Rectangle 100"/>
          <p:cNvSpPr>
            <a:spLocks noChangeArrowheads="1"/>
          </p:cNvSpPr>
          <p:nvPr/>
        </p:nvSpPr>
        <p:spPr bwMode="auto">
          <a:xfrm>
            <a:off x="755650" y="3933825"/>
            <a:ext cx="1368425" cy="23749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7381" name="Rectangle 101"/>
          <p:cNvSpPr>
            <a:spLocks noChangeArrowheads="1"/>
          </p:cNvSpPr>
          <p:nvPr/>
        </p:nvSpPr>
        <p:spPr bwMode="auto">
          <a:xfrm>
            <a:off x="5292725" y="1557338"/>
            <a:ext cx="1368425" cy="19431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7382" name="Rectangle 102"/>
          <p:cNvSpPr>
            <a:spLocks noChangeArrowheads="1"/>
          </p:cNvSpPr>
          <p:nvPr/>
        </p:nvSpPr>
        <p:spPr bwMode="auto">
          <a:xfrm>
            <a:off x="5292725" y="3644900"/>
            <a:ext cx="1368425" cy="19431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7383" name="Line 103"/>
          <p:cNvSpPr>
            <a:spLocks noChangeShapeType="1"/>
          </p:cNvSpPr>
          <p:nvPr/>
        </p:nvSpPr>
        <p:spPr bwMode="auto">
          <a:xfrm flipV="1">
            <a:off x="2916238" y="2565400"/>
            <a:ext cx="1368425" cy="6477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00355"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00369" name="Group 17"/>
          <p:cNvGraphicFramePr>
            <a:graphicFrameLocks noGrp="1"/>
          </p:cNvGraphicFramePr>
          <p:nvPr>
            <p:ph sz="half" idx="4294967295"/>
          </p:nvPr>
        </p:nvGraphicFramePr>
        <p:xfrm>
          <a:off x="684213" y="3284538"/>
          <a:ext cx="3095625" cy="3111500"/>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5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00395" name="Text Box 43"/>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00396" name="Group 44"/>
          <p:cNvGraphicFramePr>
            <a:graphicFrameLocks noGrp="1"/>
          </p:cNvGraphicFramePr>
          <p:nvPr/>
        </p:nvGraphicFramePr>
        <p:xfrm>
          <a:off x="4356100" y="981075"/>
          <a:ext cx="4392613" cy="4663440"/>
        </p:xfrm>
        <a:graphic>
          <a:graphicData uri="http://schemas.openxmlformats.org/drawingml/2006/table">
            <a:tbl>
              <a:tblPr/>
              <a:tblGrid>
                <a:gridCol w="792163">
                  <a:extLst>
                    <a:ext uri="{9D8B030D-6E8A-4147-A177-3AD203B41FA5}">
                      <a16:colId xmlns:a16="http://schemas.microsoft.com/office/drawing/2014/main" val="20000"/>
                    </a:ext>
                  </a:extLst>
                </a:gridCol>
                <a:gridCol w="792162">
                  <a:extLst>
                    <a:ext uri="{9D8B030D-6E8A-4147-A177-3AD203B41FA5}">
                      <a16:colId xmlns:a16="http://schemas.microsoft.com/office/drawing/2014/main" val="20001"/>
                    </a:ext>
                  </a:extLst>
                </a:gridCol>
                <a:gridCol w="792163">
                  <a:extLst>
                    <a:ext uri="{9D8B030D-6E8A-4147-A177-3AD203B41FA5}">
                      <a16:colId xmlns:a16="http://schemas.microsoft.com/office/drawing/2014/main" val="20002"/>
                    </a:ext>
                  </a:extLst>
                </a:gridCol>
                <a:gridCol w="2016125">
                  <a:extLst>
                    <a:ext uri="{9D8B030D-6E8A-4147-A177-3AD203B41FA5}">
                      <a16:colId xmlns:a16="http://schemas.microsoft.com/office/drawing/2014/main" val="20003"/>
                    </a:ext>
                  </a:extLst>
                </a:gridCol>
              </a:tblGrid>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F(X,Y,Z)</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24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08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0448" name="Rectangle 96"/>
          <p:cNvSpPr>
            <a:spLocks noChangeArrowheads="1"/>
          </p:cNvSpPr>
          <p:nvPr/>
        </p:nvSpPr>
        <p:spPr bwMode="auto">
          <a:xfrm>
            <a:off x="755650" y="3933825"/>
            <a:ext cx="1368425" cy="23749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100449" name="Rectangle 97"/>
          <p:cNvSpPr>
            <a:spLocks noChangeArrowheads="1"/>
          </p:cNvSpPr>
          <p:nvPr/>
        </p:nvSpPr>
        <p:spPr bwMode="auto">
          <a:xfrm>
            <a:off x="5292725" y="1557338"/>
            <a:ext cx="1368425" cy="19431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100450" name="Rectangle 98"/>
          <p:cNvSpPr>
            <a:spLocks noChangeArrowheads="1"/>
          </p:cNvSpPr>
          <p:nvPr/>
        </p:nvSpPr>
        <p:spPr bwMode="auto">
          <a:xfrm>
            <a:off x="5292725" y="3644900"/>
            <a:ext cx="1368425" cy="1943100"/>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100451" name="Line 99"/>
          <p:cNvSpPr>
            <a:spLocks noChangeShapeType="1"/>
          </p:cNvSpPr>
          <p:nvPr/>
        </p:nvSpPr>
        <p:spPr bwMode="auto">
          <a:xfrm flipV="1">
            <a:off x="2916238" y="2565400"/>
            <a:ext cx="1368425" cy="6477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lt-LT" sz="4000"/>
              <a:t>Sudaryti formulės (p v q)</a:t>
            </a:r>
            <a:r>
              <a:rPr lang="en-US" sz="4000"/>
              <a:t> </a:t>
            </a:r>
            <a:r>
              <a:rPr lang="lt-LT" sz="4000">
                <a:sym typeface="Symbol" panose="05050102010706020507" pitchFamily="18" charset="2"/>
              </a:rPr>
              <a:t></a:t>
            </a:r>
            <a:r>
              <a:rPr lang="en-US" sz="4000">
                <a:sym typeface="Symbol" panose="05050102010706020507" pitchFamily="18" charset="2"/>
              </a:rPr>
              <a:t> </a:t>
            </a:r>
            <a:r>
              <a:rPr lang="lt-LT" sz="4000">
                <a:sym typeface="Symbol" panose="05050102010706020507" pitchFamily="18" charset="2"/>
              </a:rPr>
              <a:t>(p </a:t>
            </a:r>
            <a:r>
              <a:rPr lang="en-US" sz="4000">
                <a:sym typeface="Symbol" panose="05050102010706020507" pitchFamily="18" charset="2"/>
              </a:rPr>
              <a:t>&amp; q) </a:t>
            </a:r>
            <a:r>
              <a:rPr lang="lt-LT" sz="4000">
                <a:sym typeface="Symbol" panose="05050102010706020507" pitchFamily="18" charset="2"/>
              </a:rPr>
              <a:t>teisingumo lentelę</a:t>
            </a:r>
            <a:r>
              <a:rPr lang="en-US" sz="4000">
                <a:sym typeface="Symbol" panose="05050102010706020507" pitchFamily="18" charset="2"/>
              </a:rPr>
              <a:t> </a:t>
            </a:r>
            <a:endParaRPr lang="lt-LT" sz="4000">
              <a:sym typeface="Symbol" panose="05050102010706020507" pitchFamily="18" charset="2"/>
            </a:endParaRPr>
          </a:p>
        </p:txBody>
      </p:sp>
      <p:graphicFrame>
        <p:nvGraphicFramePr>
          <p:cNvPr id="70795" name="Group 139"/>
          <p:cNvGraphicFramePr>
            <a:graphicFrameLocks noGrp="1"/>
          </p:cNvGraphicFramePr>
          <p:nvPr>
            <p:ph sz="half" idx="2"/>
          </p:nvPr>
        </p:nvGraphicFramePr>
        <p:xfrm>
          <a:off x="5076825" y="4724400"/>
          <a:ext cx="3810000" cy="1946277"/>
        </p:xfrm>
        <a:graphic>
          <a:graphicData uri="http://schemas.openxmlformats.org/drawingml/2006/table">
            <a:tbl>
              <a:tblPr/>
              <a:tblGrid>
                <a:gridCol w="530225">
                  <a:extLst>
                    <a:ext uri="{9D8B030D-6E8A-4147-A177-3AD203B41FA5}">
                      <a16:colId xmlns:a16="http://schemas.microsoft.com/office/drawing/2014/main" val="20000"/>
                    </a:ext>
                  </a:extLst>
                </a:gridCol>
                <a:gridCol w="528638">
                  <a:extLst>
                    <a:ext uri="{9D8B030D-6E8A-4147-A177-3AD203B41FA5}">
                      <a16:colId xmlns:a16="http://schemas.microsoft.com/office/drawing/2014/main" val="20001"/>
                    </a:ext>
                  </a:extLst>
                </a:gridCol>
                <a:gridCol w="917575">
                  <a:extLst>
                    <a:ext uri="{9D8B030D-6E8A-4147-A177-3AD203B41FA5}">
                      <a16:colId xmlns:a16="http://schemas.microsoft.com/office/drawing/2014/main" val="20002"/>
                    </a:ext>
                  </a:extLst>
                </a:gridCol>
                <a:gridCol w="915987">
                  <a:extLst>
                    <a:ext uri="{9D8B030D-6E8A-4147-A177-3AD203B41FA5}">
                      <a16:colId xmlns:a16="http://schemas.microsoft.com/office/drawing/2014/main" val="20003"/>
                    </a:ext>
                  </a:extLst>
                </a:gridCol>
                <a:gridCol w="917575">
                  <a:extLst>
                    <a:ext uri="{9D8B030D-6E8A-4147-A177-3AD203B41FA5}">
                      <a16:colId xmlns:a16="http://schemas.microsoft.com/office/drawing/2014/main" val="20004"/>
                    </a:ext>
                  </a:extLst>
                </a:gridCol>
              </a:tblGrid>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&amp;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rPr>
                        <a:t>V</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0798" name="Text Box 142"/>
          <p:cNvSpPr txBox="1">
            <a:spLocks noChangeArrowheads="1"/>
          </p:cNvSpPr>
          <p:nvPr/>
        </p:nvSpPr>
        <p:spPr bwMode="auto">
          <a:xfrm>
            <a:off x="468313" y="2060575"/>
            <a:ext cx="8351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70844" name="Group 188"/>
          <p:cNvGraphicFramePr>
            <a:graphicFrameLocks noGrp="1"/>
          </p:cNvGraphicFramePr>
          <p:nvPr>
            <p:ph sz="half" idx="1"/>
          </p:nvPr>
        </p:nvGraphicFramePr>
        <p:xfrm>
          <a:off x="685800" y="1981200"/>
          <a:ext cx="6694488" cy="2590800"/>
        </p:xfrm>
        <a:graphic>
          <a:graphicData uri="http://schemas.openxmlformats.org/drawingml/2006/table">
            <a:tbl>
              <a:tblPr/>
              <a:tblGrid>
                <a:gridCol w="698500">
                  <a:extLst>
                    <a:ext uri="{9D8B030D-6E8A-4147-A177-3AD203B41FA5}">
                      <a16:colId xmlns:a16="http://schemas.microsoft.com/office/drawing/2014/main" val="20000"/>
                    </a:ext>
                  </a:extLst>
                </a:gridCol>
                <a:gridCol w="700088">
                  <a:extLst>
                    <a:ext uri="{9D8B030D-6E8A-4147-A177-3AD203B41FA5}">
                      <a16:colId xmlns:a16="http://schemas.microsoft.com/office/drawing/2014/main" val="20001"/>
                    </a:ext>
                  </a:extLst>
                </a:gridCol>
                <a:gridCol w="1090612">
                  <a:extLst>
                    <a:ext uri="{9D8B030D-6E8A-4147-A177-3AD203B41FA5}">
                      <a16:colId xmlns:a16="http://schemas.microsoft.com/office/drawing/2014/main" val="20002"/>
                    </a:ext>
                  </a:extLst>
                </a:gridCol>
                <a:gridCol w="1246188">
                  <a:extLst>
                    <a:ext uri="{9D8B030D-6E8A-4147-A177-3AD203B41FA5}">
                      <a16:colId xmlns:a16="http://schemas.microsoft.com/office/drawing/2014/main" val="20003"/>
                    </a:ext>
                  </a:extLst>
                </a:gridCol>
                <a:gridCol w="2959100">
                  <a:extLst>
                    <a:ext uri="{9D8B030D-6E8A-4147-A177-3AD203B41FA5}">
                      <a16:colId xmlns:a16="http://schemas.microsoft.com/office/drawing/2014/main" val="20004"/>
                    </a:ext>
                  </a:extLst>
                </a:gridCol>
              </a:tblGrid>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 v 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p </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&amp; q</a:t>
                      </a:r>
                      <a:endPar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 v q)</a:t>
                      </a:r>
                      <a:r>
                        <a:rPr kumimoji="0" lang="en-US" sz="2800" b="0" i="0" u="none" strike="noStrike" cap="none" normalizeH="0" baseline="0" smtClean="0">
                          <a:ln>
                            <a:noFill/>
                          </a:ln>
                          <a:solidFill>
                            <a:schemeClr val="tx1"/>
                          </a:solidFill>
                          <a:effectLst/>
                          <a:latin typeface="Times New Roman" panose="02020603050405020304" pitchFamily="18" charset="0"/>
                        </a:rPr>
                        <a:t>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(p </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&amp; q)</a:t>
                      </a:r>
                      <a:endPar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lt-LT" sz="4000"/>
              <a:t>Sudaryti formulės (p v q)</a:t>
            </a:r>
            <a:r>
              <a:rPr lang="en-US" sz="4000"/>
              <a:t> </a:t>
            </a:r>
            <a:r>
              <a:rPr lang="lt-LT" sz="4000">
                <a:sym typeface="Symbol" panose="05050102010706020507" pitchFamily="18" charset="2"/>
              </a:rPr>
              <a:t></a:t>
            </a:r>
            <a:r>
              <a:rPr lang="en-US" sz="4000">
                <a:sym typeface="Symbol" panose="05050102010706020507" pitchFamily="18" charset="2"/>
              </a:rPr>
              <a:t> </a:t>
            </a:r>
            <a:r>
              <a:rPr lang="lt-LT" sz="4000">
                <a:sym typeface="Symbol" panose="05050102010706020507" pitchFamily="18" charset="2"/>
              </a:rPr>
              <a:t>(p </a:t>
            </a:r>
            <a:r>
              <a:rPr lang="en-US" sz="4000">
                <a:sym typeface="Symbol" panose="05050102010706020507" pitchFamily="18" charset="2"/>
              </a:rPr>
              <a:t>&amp; q) </a:t>
            </a:r>
            <a:r>
              <a:rPr lang="lt-LT" sz="4000">
                <a:sym typeface="Symbol" panose="05050102010706020507" pitchFamily="18" charset="2"/>
              </a:rPr>
              <a:t>teisingumo lentelę</a:t>
            </a:r>
            <a:r>
              <a:rPr lang="en-US" sz="4000">
                <a:sym typeface="Symbol" panose="05050102010706020507" pitchFamily="18" charset="2"/>
              </a:rPr>
              <a:t> </a:t>
            </a:r>
            <a:endParaRPr lang="lt-LT" sz="4000">
              <a:sym typeface="Symbol" panose="05050102010706020507" pitchFamily="18" charset="2"/>
            </a:endParaRPr>
          </a:p>
        </p:txBody>
      </p:sp>
      <p:graphicFrame>
        <p:nvGraphicFramePr>
          <p:cNvPr id="77827" name="Group 3"/>
          <p:cNvGraphicFramePr>
            <a:graphicFrameLocks noGrp="1"/>
          </p:cNvGraphicFramePr>
          <p:nvPr>
            <p:ph sz="half" idx="2"/>
          </p:nvPr>
        </p:nvGraphicFramePr>
        <p:xfrm>
          <a:off x="5076825" y="4724400"/>
          <a:ext cx="3810000" cy="1946277"/>
        </p:xfrm>
        <a:graphic>
          <a:graphicData uri="http://schemas.openxmlformats.org/drawingml/2006/table">
            <a:tbl>
              <a:tblPr/>
              <a:tblGrid>
                <a:gridCol w="530225">
                  <a:extLst>
                    <a:ext uri="{9D8B030D-6E8A-4147-A177-3AD203B41FA5}">
                      <a16:colId xmlns:a16="http://schemas.microsoft.com/office/drawing/2014/main" val="20000"/>
                    </a:ext>
                  </a:extLst>
                </a:gridCol>
                <a:gridCol w="528638">
                  <a:extLst>
                    <a:ext uri="{9D8B030D-6E8A-4147-A177-3AD203B41FA5}">
                      <a16:colId xmlns:a16="http://schemas.microsoft.com/office/drawing/2014/main" val="20001"/>
                    </a:ext>
                  </a:extLst>
                </a:gridCol>
                <a:gridCol w="917575">
                  <a:extLst>
                    <a:ext uri="{9D8B030D-6E8A-4147-A177-3AD203B41FA5}">
                      <a16:colId xmlns:a16="http://schemas.microsoft.com/office/drawing/2014/main" val="20002"/>
                    </a:ext>
                  </a:extLst>
                </a:gridCol>
                <a:gridCol w="915987">
                  <a:extLst>
                    <a:ext uri="{9D8B030D-6E8A-4147-A177-3AD203B41FA5}">
                      <a16:colId xmlns:a16="http://schemas.microsoft.com/office/drawing/2014/main" val="20003"/>
                    </a:ext>
                  </a:extLst>
                </a:gridCol>
                <a:gridCol w="917575">
                  <a:extLst>
                    <a:ext uri="{9D8B030D-6E8A-4147-A177-3AD203B41FA5}">
                      <a16:colId xmlns:a16="http://schemas.microsoft.com/office/drawing/2014/main" val="20004"/>
                    </a:ext>
                  </a:extLst>
                </a:gridCol>
              </a:tblGrid>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&amp;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rPr>
                        <a:t>V</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7865" name="Text Box 41"/>
          <p:cNvSpPr txBox="1">
            <a:spLocks noChangeArrowheads="1"/>
          </p:cNvSpPr>
          <p:nvPr/>
        </p:nvSpPr>
        <p:spPr bwMode="auto">
          <a:xfrm>
            <a:off x="468313" y="2060575"/>
            <a:ext cx="8351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77866" name="Group 42"/>
          <p:cNvGraphicFramePr>
            <a:graphicFrameLocks noGrp="1"/>
          </p:cNvGraphicFramePr>
          <p:nvPr>
            <p:ph sz="half" idx="1"/>
          </p:nvPr>
        </p:nvGraphicFramePr>
        <p:xfrm>
          <a:off x="685800" y="1981200"/>
          <a:ext cx="6694488" cy="2590800"/>
        </p:xfrm>
        <a:graphic>
          <a:graphicData uri="http://schemas.openxmlformats.org/drawingml/2006/table">
            <a:tbl>
              <a:tblPr/>
              <a:tblGrid>
                <a:gridCol w="698500">
                  <a:extLst>
                    <a:ext uri="{9D8B030D-6E8A-4147-A177-3AD203B41FA5}">
                      <a16:colId xmlns:a16="http://schemas.microsoft.com/office/drawing/2014/main" val="20000"/>
                    </a:ext>
                  </a:extLst>
                </a:gridCol>
                <a:gridCol w="700088">
                  <a:extLst>
                    <a:ext uri="{9D8B030D-6E8A-4147-A177-3AD203B41FA5}">
                      <a16:colId xmlns:a16="http://schemas.microsoft.com/office/drawing/2014/main" val="20001"/>
                    </a:ext>
                  </a:extLst>
                </a:gridCol>
                <a:gridCol w="1090612">
                  <a:extLst>
                    <a:ext uri="{9D8B030D-6E8A-4147-A177-3AD203B41FA5}">
                      <a16:colId xmlns:a16="http://schemas.microsoft.com/office/drawing/2014/main" val="20002"/>
                    </a:ext>
                  </a:extLst>
                </a:gridCol>
                <a:gridCol w="1246188">
                  <a:extLst>
                    <a:ext uri="{9D8B030D-6E8A-4147-A177-3AD203B41FA5}">
                      <a16:colId xmlns:a16="http://schemas.microsoft.com/office/drawing/2014/main" val="20003"/>
                    </a:ext>
                  </a:extLst>
                </a:gridCol>
                <a:gridCol w="2959100">
                  <a:extLst>
                    <a:ext uri="{9D8B030D-6E8A-4147-A177-3AD203B41FA5}">
                      <a16:colId xmlns:a16="http://schemas.microsoft.com/office/drawing/2014/main" val="20004"/>
                    </a:ext>
                  </a:extLst>
                </a:gridCol>
              </a:tblGrid>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 v 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p </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&amp; q</a:t>
                      </a:r>
                      <a:endPar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 v q)</a:t>
                      </a:r>
                      <a:r>
                        <a:rPr kumimoji="0" lang="en-US" sz="2800" b="0" i="0" u="none" strike="noStrike" cap="none" normalizeH="0" baseline="0" smtClean="0">
                          <a:ln>
                            <a:noFill/>
                          </a:ln>
                          <a:solidFill>
                            <a:schemeClr val="tx1"/>
                          </a:solidFill>
                          <a:effectLst/>
                          <a:latin typeface="Times New Roman" panose="02020603050405020304" pitchFamily="18" charset="0"/>
                        </a:rPr>
                        <a:t>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(p </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&amp; q)</a:t>
                      </a:r>
                      <a:endPar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7904" name="Rectangle 80"/>
          <p:cNvSpPr>
            <a:spLocks noChangeArrowheads="1"/>
          </p:cNvSpPr>
          <p:nvPr/>
        </p:nvSpPr>
        <p:spPr bwMode="auto">
          <a:xfrm>
            <a:off x="5219700" y="5157788"/>
            <a:ext cx="792163" cy="1439862"/>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77905" name="Line 81"/>
          <p:cNvSpPr>
            <a:spLocks noChangeShapeType="1"/>
          </p:cNvSpPr>
          <p:nvPr/>
        </p:nvSpPr>
        <p:spPr bwMode="auto">
          <a:xfrm flipH="1" flipV="1">
            <a:off x="1619250" y="4724400"/>
            <a:ext cx="3384550" cy="100965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77906" name="Rectangle 82"/>
          <p:cNvSpPr>
            <a:spLocks noChangeArrowheads="1"/>
          </p:cNvSpPr>
          <p:nvPr/>
        </p:nvSpPr>
        <p:spPr bwMode="auto">
          <a:xfrm>
            <a:off x="827088" y="2565400"/>
            <a:ext cx="1081087"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lt-LT" sz="4000"/>
              <a:t>Sudaryti formulės (p v q)</a:t>
            </a:r>
            <a:r>
              <a:rPr lang="en-US" sz="4000"/>
              <a:t> </a:t>
            </a:r>
            <a:r>
              <a:rPr lang="lt-LT" sz="4000">
                <a:sym typeface="Symbol" panose="05050102010706020507" pitchFamily="18" charset="2"/>
              </a:rPr>
              <a:t></a:t>
            </a:r>
            <a:r>
              <a:rPr lang="en-US" sz="4000">
                <a:sym typeface="Symbol" panose="05050102010706020507" pitchFamily="18" charset="2"/>
              </a:rPr>
              <a:t> </a:t>
            </a:r>
            <a:r>
              <a:rPr lang="lt-LT" sz="4000">
                <a:sym typeface="Symbol" panose="05050102010706020507" pitchFamily="18" charset="2"/>
              </a:rPr>
              <a:t>(p </a:t>
            </a:r>
            <a:r>
              <a:rPr lang="en-US" sz="4000">
                <a:sym typeface="Symbol" panose="05050102010706020507" pitchFamily="18" charset="2"/>
              </a:rPr>
              <a:t>&amp; q) </a:t>
            </a:r>
            <a:r>
              <a:rPr lang="lt-LT" sz="4000">
                <a:sym typeface="Symbol" panose="05050102010706020507" pitchFamily="18" charset="2"/>
              </a:rPr>
              <a:t>teisingumo lentelę</a:t>
            </a:r>
            <a:r>
              <a:rPr lang="en-US" sz="4000">
                <a:sym typeface="Symbol" panose="05050102010706020507" pitchFamily="18" charset="2"/>
              </a:rPr>
              <a:t> </a:t>
            </a:r>
            <a:endParaRPr lang="lt-LT" sz="4000">
              <a:sym typeface="Symbol" panose="05050102010706020507" pitchFamily="18" charset="2"/>
            </a:endParaRPr>
          </a:p>
        </p:txBody>
      </p:sp>
      <p:graphicFrame>
        <p:nvGraphicFramePr>
          <p:cNvPr id="78851" name="Group 3"/>
          <p:cNvGraphicFramePr>
            <a:graphicFrameLocks noGrp="1"/>
          </p:cNvGraphicFramePr>
          <p:nvPr>
            <p:ph sz="half" idx="2"/>
          </p:nvPr>
        </p:nvGraphicFramePr>
        <p:xfrm>
          <a:off x="5076825" y="4724400"/>
          <a:ext cx="3810000" cy="1946277"/>
        </p:xfrm>
        <a:graphic>
          <a:graphicData uri="http://schemas.openxmlformats.org/drawingml/2006/table">
            <a:tbl>
              <a:tblPr/>
              <a:tblGrid>
                <a:gridCol w="530225">
                  <a:extLst>
                    <a:ext uri="{9D8B030D-6E8A-4147-A177-3AD203B41FA5}">
                      <a16:colId xmlns:a16="http://schemas.microsoft.com/office/drawing/2014/main" val="20000"/>
                    </a:ext>
                  </a:extLst>
                </a:gridCol>
                <a:gridCol w="528638">
                  <a:extLst>
                    <a:ext uri="{9D8B030D-6E8A-4147-A177-3AD203B41FA5}">
                      <a16:colId xmlns:a16="http://schemas.microsoft.com/office/drawing/2014/main" val="20001"/>
                    </a:ext>
                  </a:extLst>
                </a:gridCol>
                <a:gridCol w="917575">
                  <a:extLst>
                    <a:ext uri="{9D8B030D-6E8A-4147-A177-3AD203B41FA5}">
                      <a16:colId xmlns:a16="http://schemas.microsoft.com/office/drawing/2014/main" val="20002"/>
                    </a:ext>
                  </a:extLst>
                </a:gridCol>
                <a:gridCol w="915987">
                  <a:extLst>
                    <a:ext uri="{9D8B030D-6E8A-4147-A177-3AD203B41FA5}">
                      <a16:colId xmlns:a16="http://schemas.microsoft.com/office/drawing/2014/main" val="20003"/>
                    </a:ext>
                  </a:extLst>
                </a:gridCol>
                <a:gridCol w="917575">
                  <a:extLst>
                    <a:ext uri="{9D8B030D-6E8A-4147-A177-3AD203B41FA5}">
                      <a16:colId xmlns:a16="http://schemas.microsoft.com/office/drawing/2014/main" val="20004"/>
                    </a:ext>
                  </a:extLst>
                </a:gridCol>
              </a:tblGrid>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&amp;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rPr>
                        <a:t>V</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8889" name="Text Box 41"/>
          <p:cNvSpPr txBox="1">
            <a:spLocks noChangeArrowheads="1"/>
          </p:cNvSpPr>
          <p:nvPr/>
        </p:nvSpPr>
        <p:spPr bwMode="auto">
          <a:xfrm>
            <a:off x="468313" y="2060575"/>
            <a:ext cx="8351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78890" name="Group 42"/>
          <p:cNvGraphicFramePr>
            <a:graphicFrameLocks noGrp="1"/>
          </p:cNvGraphicFramePr>
          <p:nvPr>
            <p:ph sz="half" idx="1"/>
          </p:nvPr>
        </p:nvGraphicFramePr>
        <p:xfrm>
          <a:off x="685800" y="1981200"/>
          <a:ext cx="6694488" cy="2590800"/>
        </p:xfrm>
        <a:graphic>
          <a:graphicData uri="http://schemas.openxmlformats.org/drawingml/2006/table">
            <a:tbl>
              <a:tblPr/>
              <a:tblGrid>
                <a:gridCol w="698500">
                  <a:extLst>
                    <a:ext uri="{9D8B030D-6E8A-4147-A177-3AD203B41FA5}">
                      <a16:colId xmlns:a16="http://schemas.microsoft.com/office/drawing/2014/main" val="20000"/>
                    </a:ext>
                  </a:extLst>
                </a:gridCol>
                <a:gridCol w="700088">
                  <a:extLst>
                    <a:ext uri="{9D8B030D-6E8A-4147-A177-3AD203B41FA5}">
                      <a16:colId xmlns:a16="http://schemas.microsoft.com/office/drawing/2014/main" val="20001"/>
                    </a:ext>
                  </a:extLst>
                </a:gridCol>
                <a:gridCol w="1090612">
                  <a:extLst>
                    <a:ext uri="{9D8B030D-6E8A-4147-A177-3AD203B41FA5}">
                      <a16:colId xmlns:a16="http://schemas.microsoft.com/office/drawing/2014/main" val="20002"/>
                    </a:ext>
                  </a:extLst>
                </a:gridCol>
                <a:gridCol w="1246188">
                  <a:extLst>
                    <a:ext uri="{9D8B030D-6E8A-4147-A177-3AD203B41FA5}">
                      <a16:colId xmlns:a16="http://schemas.microsoft.com/office/drawing/2014/main" val="20003"/>
                    </a:ext>
                  </a:extLst>
                </a:gridCol>
                <a:gridCol w="2959100">
                  <a:extLst>
                    <a:ext uri="{9D8B030D-6E8A-4147-A177-3AD203B41FA5}">
                      <a16:colId xmlns:a16="http://schemas.microsoft.com/office/drawing/2014/main" val="20004"/>
                    </a:ext>
                  </a:extLst>
                </a:gridCol>
              </a:tblGrid>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 v 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p </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&amp; q</a:t>
                      </a:r>
                      <a:endPar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 v q)</a:t>
                      </a:r>
                      <a:r>
                        <a:rPr kumimoji="0" lang="en-US" sz="2800" b="0" i="0" u="none" strike="noStrike" cap="none" normalizeH="0" baseline="0" smtClean="0">
                          <a:ln>
                            <a:noFill/>
                          </a:ln>
                          <a:solidFill>
                            <a:schemeClr val="tx1"/>
                          </a:solidFill>
                          <a:effectLst/>
                          <a:latin typeface="Times New Roman" panose="02020603050405020304" pitchFamily="18" charset="0"/>
                        </a:rPr>
                        <a:t>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(p </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&amp; q)</a:t>
                      </a:r>
                      <a:endPar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8928" name="Rectangle 80"/>
          <p:cNvSpPr>
            <a:spLocks noChangeArrowheads="1"/>
          </p:cNvSpPr>
          <p:nvPr/>
        </p:nvSpPr>
        <p:spPr bwMode="auto">
          <a:xfrm>
            <a:off x="8027988" y="5157788"/>
            <a:ext cx="792162" cy="1439862"/>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78929" name="Line 81"/>
          <p:cNvSpPr>
            <a:spLocks noChangeShapeType="1"/>
          </p:cNvSpPr>
          <p:nvPr/>
        </p:nvSpPr>
        <p:spPr bwMode="auto">
          <a:xfrm flipH="1" flipV="1">
            <a:off x="3203575" y="4221163"/>
            <a:ext cx="4752975" cy="1154112"/>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78931" name="Rectangle 83"/>
          <p:cNvSpPr>
            <a:spLocks noChangeArrowheads="1"/>
          </p:cNvSpPr>
          <p:nvPr/>
        </p:nvSpPr>
        <p:spPr bwMode="auto">
          <a:xfrm>
            <a:off x="2195513" y="2565400"/>
            <a:ext cx="792162"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lt-LT" sz="4000"/>
              <a:t>Sudaryti formulės (p v q)</a:t>
            </a:r>
            <a:r>
              <a:rPr lang="en-US" sz="4000"/>
              <a:t> </a:t>
            </a:r>
            <a:r>
              <a:rPr lang="lt-LT" sz="4000">
                <a:sym typeface="Symbol" panose="05050102010706020507" pitchFamily="18" charset="2"/>
              </a:rPr>
              <a:t></a:t>
            </a:r>
            <a:r>
              <a:rPr lang="en-US" sz="4000">
                <a:sym typeface="Symbol" panose="05050102010706020507" pitchFamily="18" charset="2"/>
              </a:rPr>
              <a:t> </a:t>
            </a:r>
            <a:r>
              <a:rPr lang="lt-LT" sz="4000">
                <a:sym typeface="Symbol" panose="05050102010706020507" pitchFamily="18" charset="2"/>
              </a:rPr>
              <a:t>(p </a:t>
            </a:r>
            <a:r>
              <a:rPr lang="en-US" sz="4000">
                <a:sym typeface="Symbol" panose="05050102010706020507" pitchFamily="18" charset="2"/>
              </a:rPr>
              <a:t>&amp; q) </a:t>
            </a:r>
            <a:r>
              <a:rPr lang="lt-LT" sz="4000">
                <a:sym typeface="Symbol" panose="05050102010706020507" pitchFamily="18" charset="2"/>
              </a:rPr>
              <a:t>teisingumo lentelę</a:t>
            </a:r>
            <a:r>
              <a:rPr lang="en-US" sz="4000">
                <a:sym typeface="Symbol" panose="05050102010706020507" pitchFamily="18" charset="2"/>
              </a:rPr>
              <a:t> </a:t>
            </a:r>
            <a:endParaRPr lang="lt-LT" sz="4000">
              <a:sym typeface="Symbol" panose="05050102010706020507" pitchFamily="18" charset="2"/>
            </a:endParaRPr>
          </a:p>
        </p:txBody>
      </p:sp>
      <p:graphicFrame>
        <p:nvGraphicFramePr>
          <p:cNvPr id="79875" name="Group 3"/>
          <p:cNvGraphicFramePr>
            <a:graphicFrameLocks noGrp="1"/>
          </p:cNvGraphicFramePr>
          <p:nvPr>
            <p:ph sz="half" idx="2"/>
          </p:nvPr>
        </p:nvGraphicFramePr>
        <p:xfrm>
          <a:off x="5076825" y="4724400"/>
          <a:ext cx="3810000" cy="1946277"/>
        </p:xfrm>
        <a:graphic>
          <a:graphicData uri="http://schemas.openxmlformats.org/drawingml/2006/table">
            <a:tbl>
              <a:tblPr/>
              <a:tblGrid>
                <a:gridCol w="530225">
                  <a:extLst>
                    <a:ext uri="{9D8B030D-6E8A-4147-A177-3AD203B41FA5}">
                      <a16:colId xmlns:a16="http://schemas.microsoft.com/office/drawing/2014/main" val="20000"/>
                    </a:ext>
                  </a:extLst>
                </a:gridCol>
                <a:gridCol w="528638">
                  <a:extLst>
                    <a:ext uri="{9D8B030D-6E8A-4147-A177-3AD203B41FA5}">
                      <a16:colId xmlns:a16="http://schemas.microsoft.com/office/drawing/2014/main" val="20001"/>
                    </a:ext>
                  </a:extLst>
                </a:gridCol>
                <a:gridCol w="917575">
                  <a:extLst>
                    <a:ext uri="{9D8B030D-6E8A-4147-A177-3AD203B41FA5}">
                      <a16:colId xmlns:a16="http://schemas.microsoft.com/office/drawing/2014/main" val="20002"/>
                    </a:ext>
                  </a:extLst>
                </a:gridCol>
                <a:gridCol w="915987">
                  <a:extLst>
                    <a:ext uri="{9D8B030D-6E8A-4147-A177-3AD203B41FA5}">
                      <a16:colId xmlns:a16="http://schemas.microsoft.com/office/drawing/2014/main" val="20003"/>
                    </a:ext>
                  </a:extLst>
                </a:gridCol>
                <a:gridCol w="917575">
                  <a:extLst>
                    <a:ext uri="{9D8B030D-6E8A-4147-A177-3AD203B41FA5}">
                      <a16:colId xmlns:a16="http://schemas.microsoft.com/office/drawing/2014/main" val="20004"/>
                    </a:ext>
                  </a:extLst>
                </a:gridCol>
              </a:tblGrid>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&amp;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rPr>
                        <a:t>V</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9913" name="Text Box 41"/>
          <p:cNvSpPr txBox="1">
            <a:spLocks noChangeArrowheads="1"/>
          </p:cNvSpPr>
          <p:nvPr/>
        </p:nvSpPr>
        <p:spPr bwMode="auto">
          <a:xfrm>
            <a:off x="468313" y="2060575"/>
            <a:ext cx="8351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79914" name="Group 42"/>
          <p:cNvGraphicFramePr>
            <a:graphicFrameLocks noGrp="1"/>
          </p:cNvGraphicFramePr>
          <p:nvPr>
            <p:ph sz="half" idx="1"/>
          </p:nvPr>
        </p:nvGraphicFramePr>
        <p:xfrm>
          <a:off x="685800" y="1981200"/>
          <a:ext cx="6694488" cy="2590800"/>
        </p:xfrm>
        <a:graphic>
          <a:graphicData uri="http://schemas.openxmlformats.org/drawingml/2006/table">
            <a:tbl>
              <a:tblPr/>
              <a:tblGrid>
                <a:gridCol w="698500">
                  <a:extLst>
                    <a:ext uri="{9D8B030D-6E8A-4147-A177-3AD203B41FA5}">
                      <a16:colId xmlns:a16="http://schemas.microsoft.com/office/drawing/2014/main" val="20000"/>
                    </a:ext>
                  </a:extLst>
                </a:gridCol>
                <a:gridCol w="700088">
                  <a:extLst>
                    <a:ext uri="{9D8B030D-6E8A-4147-A177-3AD203B41FA5}">
                      <a16:colId xmlns:a16="http://schemas.microsoft.com/office/drawing/2014/main" val="20001"/>
                    </a:ext>
                  </a:extLst>
                </a:gridCol>
                <a:gridCol w="1090612">
                  <a:extLst>
                    <a:ext uri="{9D8B030D-6E8A-4147-A177-3AD203B41FA5}">
                      <a16:colId xmlns:a16="http://schemas.microsoft.com/office/drawing/2014/main" val="20002"/>
                    </a:ext>
                  </a:extLst>
                </a:gridCol>
                <a:gridCol w="1246188">
                  <a:extLst>
                    <a:ext uri="{9D8B030D-6E8A-4147-A177-3AD203B41FA5}">
                      <a16:colId xmlns:a16="http://schemas.microsoft.com/office/drawing/2014/main" val="20003"/>
                    </a:ext>
                  </a:extLst>
                </a:gridCol>
                <a:gridCol w="2959100">
                  <a:extLst>
                    <a:ext uri="{9D8B030D-6E8A-4147-A177-3AD203B41FA5}">
                      <a16:colId xmlns:a16="http://schemas.microsoft.com/office/drawing/2014/main" val="20004"/>
                    </a:ext>
                  </a:extLst>
                </a:gridCol>
              </a:tblGrid>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 v 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p </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&amp; q</a:t>
                      </a:r>
                      <a:endPar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 v q)</a:t>
                      </a:r>
                      <a:r>
                        <a:rPr kumimoji="0" lang="en-US" sz="2800" b="0" i="0" u="none" strike="noStrike" cap="none" normalizeH="0" baseline="0" smtClean="0">
                          <a:ln>
                            <a:noFill/>
                          </a:ln>
                          <a:solidFill>
                            <a:schemeClr val="tx1"/>
                          </a:solidFill>
                          <a:effectLst/>
                          <a:latin typeface="Times New Roman" panose="02020603050405020304" pitchFamily="18" charset="0"/>
                        </a:rPr>
                        <a:t>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(p </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&amp; q)</a:t>
                      </a:r>
                      <a:endPar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9952" name="Rectangle 80"/>
          <p:cNvSpPr>
            <a:spLocks noChangeArrowheads="1"/>
          </p:cNvSpPr>
          <p:nvPr/>
        </p:nvSpPr>
        <p:spPr bwMode="auto">
          <a:xfrm>
            <a:off x="6227763" y="5157788"/>
            <a:ext cx="792162" cy="1439862"/>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79953" name="Line 81"/>
          <p:cNvSpPr>
            <a:spLocks noChangeShapeType="1"/>
          </p:cNvSpPr>
          <p:nvPr/>
        </p:nvSpPr>
        <p:spPr bwMode="auto">
          <a:xfrm flipH="1" flipV="1">
            <a:off x="4356100" y="4221163"/>
            <a:ext cx="1800225" cy="107950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79954" name="Rectangle 82"/>
          <p:cNvSpPr>
            <a:spLocks noChangeArrowheads="1"/>
          </p:cNvSpPr>
          <p:nvPr/>
        </p:nvSpPr>
        <p:spPr bwMode="auto">
          <a:xfrm>
            <a:off x="3419475" y="2565400"/>
            <a:ext cx="792163"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Text Box 4"/>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67637" name="Group 5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7647" name="Text Box 63"/>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sp>
        <p:nvSpPr>
          <p:cNvPr id="2" name="TextBox 1"/>
          <p:cNvSpPr txBox="1"/>
          <p:nvPr/>
        </p:nvSpPr>
        <p:spPr>
          <a:xfrm>
            <a:off x="3563888" y="497865"/>
            <a:ext cx="5256584" cy="1938992"/>
          </a:xfrm>
          <a:prstGeom prst="rect">
            <a:avLst/>
          </a:prstGeom>
          <a:noFill/>
        </p:spPr>
        <p:txBody>
          <a:bodyPr wrap="square" rtlCol="0">
            <a:spAutoFit/>
          </a:bodyPr>
          <a:lstStyle/>
          <a:p>
            <a:r>
              <a:rPr lang="lt-LT" dirty="0" smtClean="0"/>
              <a:t>Teisingumo lentelės pildymas prasideda nuo kintamųjų reikšmių pildymo.</a:t>
            </a:r>
          </a:p>
          <a:p>
            <a:endParaRPr lang="lt-LT" dirty="0"/>
          </a:p>
          <a:p>
            <a:r>
              <a:rPr lang="lt-LT" dirty="0" smtClean="0"/>
              <a:t>Kai turime tik vieną kintamąjį, eilučių bus dvi.</a:t>
            </a:r>
            <a:endParaRPr lang="lt-L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lt-LT" sz="4000"/>
              <a:t>Sudaryti formulės (p v q)</a:t>
            </a:r>
            <a:r>
              <a:rPr lang="en-US" sz="4000"/>
              <a:t> </a:t>
            </a:r>
            <a:r>
              <a:rPr lang="lt-LT" sz="4000">
                <a:sym typeface="Symbol" panose="05050102010706020507" pitchFamily="18" charset="2"/>
              </a:rPr>
              <a:t></a:t>
            </a:r>
            <a:r>
              <a:rPr lang="en-US" sz="4000">
                <a:sym typeface="Symbol" panose="05050102010706020507" pitchFamily="18" charset="2"/>
              </a:rPr>
              <a:t> </a:t>
            </a:r>
            <a:r>
              <a:rPr lang="lt-LT" sz="4000">
                <a:sym typeface="Symbol" panose="05050102010706020507" pitchFamily="18" charset="2"/>
              </a:rPr>
              <a:t>(p </a:t>
            </a:r>
            <a:r>
              <a:rPr lang="en-US" sz="4000">
                <a:sym typeface="Symbol" panose="05050102010706020507" pitchFamily="18" charset="2"/>
              </a:rPr>
              <a:t>&amp; q) </a:t>
            </a:r>
            <a:r>
              <a:rPr lang="lt-LT" sz="4000">
                <a:sym typeface="Symbol" panose="05050102010706020507" pitchFamily="18" charset="2"/>
              </a:rPr>
              <a:t>teisingumo lentelę</a:t>
            </a:r>
            <a:r>
              <a:rPr lang="en-US" sz="4000">
                <a:sym typeface="Symbol" panose="05050102010706020507" pitchFamily="18" charset="2"/>
              </a:rPr>
              <a:t> </a:t>
            </a:r>
            <a:endParaRPr lang="lt-LT" sz="4000">
              <a:sym typeface="Symbol" panose="05050102010706020507" pitchFamily="18" charset="2"/>
            </a:endParaRPr>
          </a:p>
        </p:txBody>
      </p:sp>
      <p:graphicFrame>
        <p:nvGraphicFramePr>
          <p:cNvPr id="80899" name="Group 3"/>
          <p:cNvGraphicFramePr>
            <a:graphicFrameLocks noGrp="1"/>
          </p:cNvGraphicFramePr>
          <p:nvPr>
            <p:ph sz="half" idx="2"/>
          </p:nvPr>
        </p:nvGraphicFramePr>
        <p:xfrm>
          <a:off x="5076825" y="4724400"/>
          <a:ext cx="3810000" cy="1946277"/>
        </p:xfrm>
        <a:graphic>
          <a:graphicData uri="http://schemas.openxmlformats.org/drawingml/2006/table">
            <a:tbl>
              <a:tblPr/>
              <a:tblGrid>
                <a:gridCol w="530225">
                  <a:extLst>
                    <a:ext uri="{9D8B030D-6E8A-4147-A177-3AD203B41FA5}">
                      <a16:colId xmlns:a16="http://schemas.microsoft.com/office/drawing/2014/main" val="20000"/>
                    </a:ext>
                  </a:extLst>
                </a:gridCol>
                <a:gridCol w="528638">
                  <a:extLst>
                    <a:ext uri="{9D8B030D-6E8A-4147-A177-3AD203B41FA5}">
                      <a16:colId xmlns:a16="http://schemas.microsoft.com/office/drawing/2014/main" val="20001"/>
                    </a:ext>
                  </a:extLst>
                </a:gridCol>
                <a:gridCol w="917575">
                  <a:extLst>
                    <a:ext uri="{9D8B030D-6E8A-4147-A177-3AD203B41FA5}">
                      <a16:colId xmlns:a16="http://schemas.microsoft.com/office/drawing/2014/main" val="20002"/>
                    </a:ext>
                  </a:extLst>
                </a:gridCol>
                <a:gridCol w="915987">
                  <a:extLst>
                    <a:ext uri="{9D8B030D-6E8A-4147-A177-3AD203B41FA5}">
                      <a16:colId xmlns:a16="http://schemas.microsoft.com/office/drawing/2014/main" val="20003"/>
                    </a:ext>
                  </a:extLst>
                </a:gridCol>
                <a:gridCol w="917575">
                  <a:extLst>
                    <a:ext uri="{9D8B030D-6E8A-4147-A177-3AD203B41FA5}">
                      <a16:colId xmlns:a16="http://schemas.microsoft.com/office/drawing/2014/main" val="20004"/>
                    </a:ext>
                  </a:extLst>
                </a:gridCol>
              </a:tblGrid>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&amp;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rPr>
                        <a:t>V</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0937" name="Text Box 41"/>
          <p:cNvSpPr txBox="1">
            <a:spLocks noChangeArrowheads="1"/>
          </p:cNvSpPr>
          <p:nvPr/>
        </p:nvSpPr>
        <p:spPr bwMode="auto">
          <a:xfrm>
            <a:off x="468313" y="2060575"/>
            <a:ext cx="8351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80938" name="Group 42"/>
          <p:cNvGraphicFramePr>
            <a:graphicFrameLocks noGrp="1"/>
          </p:cNvGraphicFramePr>
          <p:nvPr>
            <p:ph sz="half" idx="1"/>
          </p:nvPr>
        </p:nvGraphicFramePr>
        <p:xfrm>
          <a:off x="685800" y="1981200"/>
          <a:ext cx="6694488" cy="2590800"/>
        </p:xfrm>
        <a:graphic>
          <a:graphicData uri="http://schemas.openxmlformats.org/drawingml/2006/table">
            <a:tbl>
              <a:tblPr/>
              <a:tblGrid>
                <a:gridCol w="698500">
                  <a:extLst>
                    <a:ext uri="{9D8B030D-6E8A-4147-A177-3AD203B41FA5}">
                      <a16:colId xmlns:a16="http://schemas.microsoft.com/office/drawing/2014/main" val="20000"/>
                    </a:ext>
                  </a:extLst>
                </a:gridCol>
                <a:gridCol w="700088">
                  <a:extLst>
                    <a:ext uri="{9D8B030D-6E8A-4147-A177-3AD203B41FA5}">
                      <a16:colId xmlns:a16="http://schemas.microsoft.com/office/drawing/2014/main" val="20001"/>
                    </a:ext>
                  </a:extLst>
                </a:gridCol>
                <a:gridCol w="1090612">
                  <a:extLst>
                    <a:ext uri="{9D8B030D-6E8A-4147-A177-3AD203B41FA5}">
                      <a16:colId xmlns:a16="http://schemas.microsoft.com/office/drawing/2014/main" val="20002"/>
                    </a:ext>
                  </a:extLst>
                </a:gridCol>
                <a:gridCol w="1246188">
                  <a:extLst>
                    <a:ext uri="{9D8B030D-6E8A-4147-A177-3AD203B41FA5}">
                      <a16:colId xmlns:a16="http://schemas.microsoft.com/office/drawing/2014/main" val="20003"/>
                    </a:ext>
                  </a:extLst>
                </a:gridCol>
                <a:gridCol w="2959100">
                  <a:extLst>
                    <a:ext uri="{9D8B030D-6E8A-4147-A177-3AD203B41FA5}">
                      <a16:colId xmlns:a16="http://schemas.microsoft.com/office/drawing/2014/main" val="20004"/>
                    </a:ext>
                  </a:extLst>
                </a:gridCol>
              </a:tblGrid>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 v 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p </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&amp; q</a:t>
                      </a:r>
                      <a:endPar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(p v q)</a:t>
                      </a:r>
                      <a:r>
                        <a:rPr kumimoji="0" lang="en-US" sz="2800" b="0" i="0" u="none" strike="noStrike" cap="none" normalizeH="0" baseline="0" smtClean="0">
                          <a:ln>
                            <a:noFill/>
                          </a:ln>
                          <a:solidFill>
                            <a:schemeClr val="tx1"/>
                          </a:solidFill>
                          <a:effectLst/>
                          <a:latin typeface="Times New Roman" panose="02020603050405020304" pitchFamily="18" charset="0"/>
                        </a:rPr>
                        <a:t>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(p </a:t>
                      </a:r>
                      <a:r>
                        <a:rPr kumimoji="0" lang="en-US"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&amp; q)</a:t>
                      </a:r>
                      <a:endPar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0976" name="Rectangle 80"/>
          <p:cNvSpPr>
            <a:spLocks noChangeArrowheads="1"/>
          </p:cNvSpPr>
          <p:nvPr/>
        </p:nvSpPr>
        <p:spPr bwMode="auto">
          <a:xfrm>
            <a:off x="7092950" y="5157788"/>
            <a:ext cx="792163" cy="1439862"/>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80977" name="Line 81"/>
          <p:cNvSpPr>
            <a:spLocks noChangeShapeType="1"/>
          </p:cNvSpPr>
          <p:nvPr/>
        </p:nvSpPr>
        <p:spPr bwMode="auto">
          <a:xfrm flipH="1" flipV="1">
            <a:off x="6443663" y="3860800"/>
            <a:ext cx="1223962" cy="792163"/>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80978" name="Rectangle 82"/>
          <p:cNvSpPr>
            <a:spLocks noChangeArrowheads="1"/>
          </p:cNvSpPr>
          <p:nvPr/>
        </p:nvSpPr>
        <p:spPr bwMode="auto">
          <a:xfrm>
            <a:off x="5364163" y="2565400"/>
            <a:ext cx="1079500"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80979" name="Rectangle 83"/>
          <p:cNvSpPr>
            <a:spLocks noChangeArrowheads="1"/>
          </p:cNvSpPr>
          <p:nvPr/>
        </p:nvSpPr>
        <p:spPr bwMode="auto">
          <a:xfrm>
            <a:off x="5219700" y="5157788"/>
            <a:ext cx="792163" cy="1439862"/>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80980" name="Rectangle 84"/>
          <p:cNvSpPr>
            <a:spLocks noChangeArrowheads="1"/>
          </p:cNvSpPr>
          <p:nvPr/>
        </p:nvSpPr>
        <p:spPr bwMode="auto">
          <a:xfrm>
            <a:off x="2268538" y="2565400"/>
            <a:ext cx="1943100"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lt-LT" sz="4000" dirty="0"/>
              <a:t>Sudaryti formulės (p v q)</a:t>
            </a:r>
            <a:r>
              <a:rPr lang="en-US" sz="4000" dirty="0"/>
              <a:t> </a:t>
            </a:r>
            <a:r>
              <a:rPr lang="lt-LT" sz="4000" dirty="0">
                <a:sym typeface="Symbol" panose="05050102010706020507" pitchFamily="18" charset="2"/>
              </a:rPr>
              <a:t></a:t>
            </a:r>
            <a:r>
              <a:rPr lang="en-US" sz="4000" dirty="0">
                <a:sym typeface="Symbol" panose="05050102010706020507" pitchFamily="18" charset="2"/>
              </a:rPr>
              <a:t> </a:t>
            </a:r>
            <a:r>
              <a:rPr lang="lt-LT" sz="4000" dirty="0">
                <a:sym typeface="Symbol" panose="05050102010706020507" pitchFamily="18" charset="2"/>
              </a:rPr>
              <a:t>(p </a:t>
            </a:r>
            <a:r>
              <a:rPr lang="en-US" sz="4000" dirty="0">
                <a:sym typeface="Symbol" panose="05050102010706020507" pitchFamily="18" charset="2"/>
              </a:rPr>
              <a:t>&amp; q) </a:t>
            </a:r>
            <a:r>
              <a:rPr lang="lt-LT" sz="4000" dirty="0">
                <a:sym typeface="Symbol" panose="05050102010706020507" pitchFamily="18" charset="2"/>
              </a:rPr>
              <a:t>teisingumo </a:t>
            </a:r>
            <a:r>
              <a:rPr lang="lt-LT" sz="4000" dirty="0" smtClean="0">
                <a:sym typeface="Symbol" panose="05050102010706020507" pitchFamily="18" charset="2"/>
              </a:rPr>
              <a:t>lentelę</a:t>
            </a:r>
            <a:r>
              <a:rPr lang="en-US" sz="4000" dirty="0" smtClean="0">
                <a:sym typeface="Symbol" panose="05050102010706020507" pitchFamily="18" charset="2"/>
              </a:rPr>
              <a:t>. </a:t>
            </a:r>
            <a:r>
              <a:rPr lang="en-US" sz="4000" dirty="0" err="1" smtClean="0">
                <a:sym typeface="Symbol" panose="05050102010706020507" pitchFamily="18" charset="2"/>
              </a:rPr>
              <a:t>Antrasis</a:t>
            </a:r>
            <a:r>
              <a:rPr lang="en-US" sz="4000" dirty="0" smtClean="0">
                <a:sym typeface="Symbol" panose="05050102010706020507" pitchFamily="18" charset="2"/>
              </a:rPr>
              <a:t> </a:t>
            </a:r>
            <a:r>
              <a:rPr lang="lt-LT" sz="4000" dirty="0" smtClean="0">
                <a:sym typeface="Symbol" panose="05050102010706020507" pitchFamily="18" charset="2"/>
              </a:rPr>
              <a:t>būdas</a:t>
            </a:r>
            <a:r>
              <a:rPr lang="en-US" sz="4000" dirty="0" smtClean="0">
                <a:sym typeface="Symbol" panose="05050102010706020507" pitchFamily="18" charset="2"/>
              </a:rPr>
              <a:t> </a:t>
            </a:r>
            <a:endParaRPr lang="lt-LT" sz="4000" dirty="0">
              <a:sym typeface="Symbol" panose="05050102010706020507" pitchFamily="18" charset="2"/>
            </a:endParaRPr>
          </a:p>
        </p:txBody>
      </p:sp>
      <p:graphicFrame>
        <p:nvGraphicFramePr>
          <p:cNvPr id="70795" name="Group 139"/>
          <p:cNvGraphicFramePr>
            <a:graphicFrameLocks noGrp="1"/>
          </p:cNvGraphicFramePr>
          <p:nvPr>
            <p:ph sz="half" idx="2"/>
          </p:nvPr>
        </p:nvGraphicFramePr>
        <p:xfrm>
          <a:off x="5076825" y="4724400"/>
          <a:ext cx="3810000" cy="1946277"/>
        </p:xfrm>
        <a:graphic>
          <a:graphicData uri="http://schemas.openxmlformats.org/drawingml/2006/table">
            <a:tbl>
              <a:tblPr/>
              <a:tblGrid>
                <a:gridCol w="530225">
                  <a:extLst>
                    <a:ext uri="{9D8B030D-6E8A-4147-A177-3AD203B41FA5}">
                      <a16:colId xmlns:a16="http://schemas.microsoft.com/office/drawing/2014/main" val="20000"/>
                    </a:ext>
                  </a:extLst>
                </a:gridCol>
                <a:gridCol w="528638">
                  <a:extLst>
                    <a:ext uri="{9D8B030D-6E8A-4147-A177-3AD203B41FA5}">
                      <a16:colId xmlns:a16="http://schemas.microsoft.com/office/drawing/2014/main" val="20001"/>
                    </a:ext>
                  </a:extLst>
                </a:gridCol>
                <a:gridCol w="917575">
                  <a:extLst>
                    <a:ext uri="{9D8B030D-6E8A-4147-A177-3AD203B41FA5}">
                      <a16:colId xmlns:a16="http://schemas.microsoft.com/office/drawing/2014/main" val="20002"/>
                    </a:ext>
                  </a:extLst>
                </a:gridCol>
                <a:gridCol w="915987">
                  <a:extLst>
                    <a:ext uri="{9D8B030D-6E8A-4147-A177-3AD203B41FA5}">
                      <a16:colId xmlns:a16="http://schemas.microsoft.com/office/drawing/2014/main" val="20003"/>
                    </a:ext>
                  </a:extLst>
                </a:gridCol>
                <a:gridCol w="917575">
                  <a:extLst>
                    <a:ext uri="{9D8B030D-6E8A-4147-A177-3AD203B41FA5}">
                      <a16:colId xmlns:a16="http://schemas.microsoft.com/office/drawing/2014/main" val="20004"/>
                    </a:ext>
                  </a:extLst>
                </a:gridCol>
              </a:tblGrid>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&amp;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rPr>
                        <a:t>V</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0798" name="Text Box 142"/>
          <p:cNvSpPr txBox="1">
            <a:spLocks noChangeArrowheads="1"/>
          </p:cNvSpPr>
          <p:nvPr/>
        </p:nvSpPr>
        <p:spPr bwMode="auto">
          <a:xfrm>
            <a:off x="468313" y="2060575"/>
            <a:ext cx="8351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70844" name="Group 188"/>
          <p:cNvGraphicFramePr>
            <a:graphicFrameLocks noGrp="1"/>
          </p:cNvGraphicFramePr>
          <p:nvPr>
            <p:ph sz="half" idx="1"/>
            <p:extLst>
              <p:ext uri="{D42A27DB-BD31-4B8C-83A1-F6EECF244321}">
                <p14:modId xmlns:p14="http://schemas.microsoft.com/office/powerpoint/2010/main" val="4282852136"/>
              </p:ext>
            </p:extLst>
          </p:nvPr>
        </p:nvGraphicFramePr>
        <p:xfrm>
          <a:off x="685800" y="1981200"/>
          <a:ext cx="6694485" cy="2590800"/>
        </p:xfrm>
        <a:graphic>
          <a:graphicData uri="http://schemas.openxmlformats.org/drawingml/2006/table">
            <a:tbl>
              <a:tblPr/>
              <a:tblGrid>
                <a:gridCol w="956355">
                  <a:extLst>
                    <a:ext uri="{9D8B030D-6E8A-4147-A177-3AD203B41FA5}">
                      <a16:colId xmlns:a16="http://schemas.microsoft.com/office/drawing/2014/main" val="20000"/>
                    </a:ext>
                  </a:extLst>
                </a:gridCol>
                <a:gridCol w="956355">
                  <a:extLst>
                    <a:ext uri="{9D8B030D-6E8A-4147-A177-3AD203B41FA5}">
                      <a16:colId xmlns:a16="http://schemas.microsoft.com/office/drawing/2014/main" val="20001"/>
                    </a:ext>
                  </a:extLst>
                </a:gridCol>
                <a:gridCol w="956355">
                  <a:extLst>
                    <a:ext uri="{9D8B030D-6E8A-4147-A177-3AD203B41FA5}">
                      <a16:colId xmlns:a16="http://schemas.microsoft.com/office/drawing/2014/main" val="20002"/>
                    </a:ext>
                  </a:extLst>
                </a:gridCol>
                <a:gridCol w="956355">
                  <a:extLst>
                    <a:ext uri="{9D8B030D-6E8A-4147-A177-3AD203B41FA5}">
                      <a16:colId xmlns:a16="http://schemas.microsoft.com/office/drawing/2014/main" val="20003"/>
                    </a:ext>
                  </a:extLst>
                </a:gridCol>
                <a:gridCol w="956355">
                  <a:extLst>
                    <a:ext uri="{9D8B030D-6E8A-4147-A177-3AD203B41FA5}">
                      <a16:colId xmlns:a16="http://schemas.microsoft.com/office/drawing/2014/main" val="20004"/>
                    </a:ext>
                  </a:extLst>
                </a:gridCol>
                <a:gridCol w="956355">
                  <a:extLst>
                    <a:ext uri="{9D8B030D-6E8A-4147-A177-3AD203B41FA5}">
                      <a16:colId xmlns:a16="http://schemas.microsoft.com/office/drawing/2014/main" val="20005"/>
                    </a:ext>
                  </a:extLst>
                </a:gridCol>
                <a:gridCol w="956355">
                  <a:extLst>
                    <a:ext uri="{9D8B030D-6E8A-4147-A177-3AD203B41FA5}">
                      <a16:colId xmlns:a16="http://schemas.microsoft.com/office/drawing/2014/main" val="20006"/>
                    </a:ext>
                  </a:extLst>
                </a:gridCol>
              </a:tblGrid>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&amp;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q)</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72053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lt-LT" sz="4000" dirty="0"/>
              <a:t>Sudaryti formulės (p v q)</a:t>
            </a:r>
            <a:r>
              <a:rPr lang="en-US" sz="4000" dirty="0"/>
              <a:t> </a:t>
            </a:r>
            <a:r>
              <a:rPr lang="lt-LT" sz="4000" dirty="0">
                <a:sym typeface="Symbol" panose="05050102010706020507" pitchFamily="18" charset="2"/>
              </a:rPr>
              <a:t></a:t>
            </a:r>
            <a:r>
              <a:rPr lang="en-US" sz="4000" dirty="0">
                <a:sym typeface="Symbol" panose="05050102010706020507" pitchFamily="18" charset="2"/>
              </a:rPr>
              <a:t> </a:t>
            </a:r>
            <a:r>
              <a:rPr lang="lt-LT" sz="4000" dirty="0">
                <a:sym typeface="Symbol" panose="05050102010706020507" pitchFamily="18" charset="2"/>
              </a:rPr>
              <a:t>(p </a:t>
            </a:r>
            <a:r>
              <a:rPr lang="en-US" sz="4000" dirty="0">
                <a:sym typeface="Symbol" panose="05050102010706020507" pitchFamily="18" charset="2"/>
              </a:rPr>
              <a:t>&amp; q) </a:t>
            </a:r>
            <a:r>
              <a:rPr lang="lt-LT" sz="4000" dirty="0">
                <a:sym typeface="Symbol" panose="05050102010706020507" pitchFamily="18" charset="2"/>
              </a:rPr>
              <a:t>teisingumo </a:t>
            </a:r>
            <a:r>
              <a:rPr lang="lt-LT" sz="4000" dirty="0" smtClean="0">
                <a:sym typeface="Symbol" panose="05050102010706020507" pitchFamily="18" charset="2"/>
              </a:rPr>
              <a:t>lentelę</a:t>
            </a:r>
            <a:r>
              <a:rPr lang="en-US" sz="4000" dirty="0" smtClean="0">
                <a:sym typeface="Symbol" panose="05050102010706020507" pitchFamily="18" charset="2"/>
              </a:rPr>
              <a:t>. </a:t>
            </a:r>
            <a:r>
              <a:rPr lang="en-US" sz="4000" dirty="0" err="1" smtClean="0">
                <a:sym typeface="Symbol" panose="05050102010706020507" pitchFamily="18" charset="2"/>
              </a:rPr>
              <a:t>Antrasis</a:t>
            </a:r>
            <a:r>
              <a:rPr lang="en-US" sz="4000" dirty="0" smtClean="0">
                <a:sym typeface="Symbol" panose="05050102010706020507" pitchFamily="18" charset="2"/>
              </a:rPr>
              <a:t> </a:t>
            </a:r>
            <a:r>
              <a:rPr lang="lt-LT" sz="4000" dirty="0" smtClean="0">
                <a:sym typeface="Symbol" panose="05050102010706020507" pitchFamily="18" charset="2"/>
              </a:rPr>
              <a:t>būdas</a:t>
            </a:r>
            <a:r>
              <a:rPr lang="en-US" sz="4000" dirty="0" smtClean="0">
                <a:sym typeface="Symbol" panose="05050102010706020507" pitchFamily="18" charset="2"/>
              </a:rPr>
              <a:t> </a:t>
            </a:r>
            <a:endParaRPr lang="lt-LT" sz="4000" dirty="0">
              <a:sym typeface="Symbol" panose="05050102010706020507" pitchFamily="18" charset="2"/>
            </a:endParaRPr>
          </a:p>
        </p:txBody>
      </p:sp>
      <p:graphicFrame>
        <p:nvGraphicFramePr>
          <p:cNvPr id="70844" name="Group 188"/>
          <p:cNvGraphicFramePr>
            <a:graphicFrameLocks noGrp="1"/>
          </p:cNvGraphicFramePr>
          <p:nvPr>
            <p:ph sz="half" idx="1"/>
            <p:extLst>
              <p:ext uri="{D42A27DB-BD31-4B8C-83A1-F6EECF244321}">
                <p14:modId xmlns:p14="http://schemas.microsoft.com/office/powerpoint/2010/main" val="3328612155"/>
              </p:ext>
            </p:extLst>
          </p:nvPr>
        </p:nvGraphicFramePr>
        <p:xfrm>
          <a:off x="685800" y="1981200"/>
          <a:ext cx="6694485" cy="2590800"/>
        </p:xfrm>
        <a:graphic>
          <a:graphicData uri="http://schemas.openxmlformats.org/drawingml/2006/table">
            <a:tbl>
              <a:tblPr/>
              <a:tblGrid>
                <a:gridCol w="956355">
                  <a:extLst>
                    <a:ext uri="{9D8B030D-6E8A-4147-A177-3AD203B41FA5}">
                      <a16:colId xmlns:a16="http://schemas.microsoft.com/office/drawing/2014/main" val="20000"/>
                    </a:ext>
                  </a:extLst>
                </a:gridCol>
                <a:gridCol w="956355">
                  <a:extLst>
                    <a:ext uri="{9D8B030D-6E8A-4147-A177-3AD203B41FA5}">
                      <a16:colId xmlns:a16="http://schemas.microsoft.com/office/drawing/2014/main" val="20001"/>
                    </a:ext>
                  </a:extLst>
                </a:gridCol>
                <a:gridCol w="956355">
                  <a:extLst>
                    <a:ext uri="{9D8B030D-6E8A-4147-A177-3AD203B41FA5}">
                      <a16:colId xmlns:a16="http://schemas.microsoft.com/office/drawing/2014/main" val="20002"/>
                    </a:ext>
                  </a:extLst>
                </a:gridCol>
                <a:gridCol w="956355">
                  <a:extLst>
                    <a:ext uri="{9D8B030D-6E8A-4147-A177-3AD203B41FA5}">
                      <a16:colId xmlns:a16="http://schemas.microsoft.com/office/drawing/2014/main" val="20003"/>
                    </a:ext>
                  </a:extLst>
                </a:gridCol>
                <a:gridCol w="956355">
                  <a:extLst>
                    <a:ext uri="{9D8B030D-6E8A-4147-A177-3AD203B41FA5}">
                      <a16:colId xmlns:a16="http://schemas.microsoft.com/office/drawing/2014/main" val="20004"/>
                    </a:ext>
                  </a:extLst>
                </a:gridCol>
                <a:gridCol w="956355">
                  <a:extLst>
                    <a:ext uri="{9D8B030D-6E8A-4147-A177-3AD203B41FA5}">
                      <a16:colId xmlns:a16="http://schemas.microsoft.com/office/drawing/2014/main" val="20005"/>
                    </a:ext>
                  </a:extLst>
                </a:gridCol>
                <a:gridCol w="956355">
                  <a:extLst>
                    <a:ext uri="{9D8B030D-6E8A-4147-A177-3AD203B41FA5}">
                      <a16:colId xmlns:a16="http://schemas.microsoft.com/office/drawing/2014/main" val="20006"/>
                    </a:ext>
                  </a:extLst>
                </a:gridCol>
              </a:tblGrid>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&amp;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q)</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7" name="Group 3"/>
          <p:cNvGraphicFramePr>
            <a:graphicFrameLocks/>
          </p:cNvGraphicFramePr>
          <p:nvPr>
            <p:extLst>
              <p:ext uri="{D42A27DB-BD31-4B8C-83A1-F6EECF244321}">
                <p14:modId xmlns:p14="http://schemas.microsoft.com/office/powerpoint/2010/main" val="3413655616"/>
              </p:ext>
            </p:extLst>
          </p:nvPr>
        </p:nvGraphicFramePr>
        <p:xfrm>
          <a:off x="3059832" y="4738777"/>
          <a:ext cx="5838523" cy="1946277"/>
        </p:xfrm>
        <a:graphic>
          <a:graphicData uri="http://schemas.openxmlformats.org/drawingml/2006/table">
            <a:tbl>
              <a:tblPr/>
              <a:tblGrid>
                <a:gridCol w="812528">
                  <a:extLst>
                    <a:ext uri="{9D8B030D-6E8A-4147-A177-3AD203B41FA5}">
                      <a16:colId xmlns:a16="http://schemas.microsoft.com/office/drawing/2014/main" val="20000"/>
                    </a:ext>
                  </a:extLst>
                </a:gridCol>
                <a:gridCol w="810096">
                  <a:extLst>
                    <a:ext uri="{9D8B030D-6E8A-4147-A177-3AD203B41FA5}">
                      <a16:colId xmlns:a16="http://schemas.microsoft.com/office/drawing/2014/main" val="20001"/>
                    </a:ext>
                  </a:extLst>
                </a:gridCol>
                <a:gridCol w="1406111">
                  <a:extLst>
                    <a:ext uri="{9D8B030D-6E8A-4147-A177-3AD203B41FA5}">
                      <a16:colId xmlns:a16="http://schemas.microsoft.com/office/drawing/2014/main" val="20002"/>
                    </a:ext>
                  </a:extLst>
                </a:gridCol>
                <a:gridCol w="1403677">
                  <a:extLst>
                    <a:ext uri="{9D8B030D-6E8A-4147-A177-3AD203B41FA5}">
                      <a16:colId xmlns:a16="http://schemas.microsoft.com/office/drawing/2014/main" val="20003"/>
                    </a:ext>
                  </a:extLst>
                </a:gridCol>
                <a:gridCol w="1406111">
                  <a:extLst>
                    <a:ext uri="{9D8B030D-6E8A-4147-A177-3AD203B41FA5}">
                      <a16:colId xmlns:a16="http://schemas.microsoft.com/office/drawing/2014/main" val="20004"/>
                    </a:ext>
                  </a:extLst>
                </a:gridCol>
              </a:tblGrid>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X</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Y</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&amp;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rPr>
                        <a:t>V</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dirty="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1</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Rectangle 80"/>
          <p:cNvSpPr>
            <a:spLocks noChangeArrowheads="1"/>
          </p:cNvSpPr>
          <p:nvPr/>
        </p:nvSpPr>
        <p:spPr bwMode="auto">
          <a:xfrm>
            <a:off x="3131443" y="5229200"/>
            <a:ext cx="576436" cy="1439862"/>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 name="Line 81"/>
          <p:cNvSpPr>
            <a:spLocks noChangeShapeType="1"/>
          </p:cNvSpPr>
          <p:nvPr/>
        </p:nvSpPr>
        <p:spPr bwMode="auto">
          <a:xfrm flipH="1" flipV="1">
            <a:off x="1619250" y="4724400"/>
            <a:ext cx="1512193" cy="59690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10" name="Rectangle 82"/>
          <p:cNvSpPr>
            <a:spLocks noChangeArrowheads="1"/>
          </p:cNvSpPr>
          <p:nvPr/>
        </p:nvSpPr>
        <p:spPr bwMode="auto">
          <a:xfrm>
            <a:off x="827088" y="2565400"/>
            <a:ext cx="792162"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12" name="Rectangle 82"/>
          <p:cNvSpPr>
            <a:spLocks noChangeArrowheads="1"/>
          </p:cNvSpPr>
          <p:nvPr/>
        </p:nvSpPr>
        <p:spPr bwMode="auto">
          <a:xfrm>
            <a:off x="4572000" y="2565400"/>
            <a:ext cx="792162"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14" name="Line 81"/>
          <p:cNvSpPr>
            <a:spLocks noChangeShapeType="1"/>
          </p:cNvSpPr>
          <p:nvPr/>
        </p:nvSpPr>
        <p:spPr bwMode="auto">
          <a:xfrm flipV="1">
            <a:off x="3707879" y="4508500"/>
            <a:ext cx="1008136" cy="72070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Tree>
    <p:extLst>
      <p:ext uri="{BB962C8B-B14F-4D97-AF65-F5344CB8AC3E}">
        <p14:creationId xmlns:p14="http://schemas.microsoft.com/office/powerpoint/2010/main" val="3210240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lt-LT" sz="4000" dirty="0"/>
              <a:t>Sudaryti formulės (p v q)</a:t>
            </a:r>
            <a:r>
              <a:rPr lang="en-US" sz="4000" dirty="0"/>
              <a:t> </a:t>
            </a:r>
            <a:r>
              <a:rPr lang="lt-LT" sz="4000" dirty="0">
                <a:sym typeface="Symbol" panose="05050102010706020507" pitchFamily="18" charset="2"/>
              </a:rPr>
              <a:t></a:t>
            </a:r>
            <a:r>
              <a:rPr lang="en-US" sz="4000" dirty="0">
                <a:sym typeface="Symbol" panose="05050102010706020507" pitchFamily="18" charset="2"/>
              </a:rPr>
              <a:t> </a:t>
            </a:r>
            <a:r>
              <a:rPr lang="lt-LT" sz="4000" dirty="0">
                <a:sym typeface="Symbol" panose="05050102010706020507" pitchFamily="18" charset="2"/>
              </a:rPr>
              <a:t>(p </a:t>
            </a:r>
            <a:r>
              <a:rPr lang="en-US" sz="4000" dirty="0">
                <a:sym typeface="Symbol" panose="05050102010706020507" pitchFamily="18" charset="2"/>
              </a:rPr>
              <a:t>&amp; q) </a:t>
            </a:r>
            <a:r>
              <a:rPr lang="lt-LT" sz="4000" dirty="0">
                <a:sym typeface="Symbol" panose="05050102010706020507" pitchFamily="18" charset="2"/>
              </a:rPr>
              <a:t>teisingumo </a:t>
            </a:r>
            <a:r>
              <a:rPr lang="lt-LT" sz="4000" dirty="0" smtClean="0">
                <a:sym typeface="Symbol" panose="05050102010706020507" pitchFamily="18" charset="2"/>
              </a:rPr>
              <a:t>lentelę</a:t>
            </a:r>
            <a:r>
              <a:rPr lang="en-US" sz="4000" dirty="0" smtClean="0">
                <a:sym typeface="Symbol" panose="05050102010706020507" pitchFamily="18" charset="2"/>
              </a:rPr>
              <a:t>. </a:t>
            </a:r>
            <a:r>
              <a:rPr lang="en-US" sz="4000" dirty="0" err="1" smtClean="0">
                <a:sym typeface="Symbol" panose="05050102010706020507" pitchFamily="18" charset="2"/>
              </a:rPr>
              <a:t>Antrasis</a:t>
            </a:r>
            <a:r>
              <a:rPr lang="en-US" sz="4000" dirty="0" smtClean="0">
                <a:sym typeface="Symbol" panose="05050102010706020507" pitchFamily="18" charset="2"/>
              </a:rPr>
              <a:t> </a:t>
            </a:r>
            <a:r>
              <a:rPr lang="lt-LT" sz="4000" dirty="0" smtClean="0">
                <a:sym typeface="Symbol" panose="05050102010706020507" pitchFamily="18" charset="2"/>
              </a:rPr>
              <a:t>būdas</a:t>
            </a:r>
            <a:r>
              <a:rPr lang="en-US" sz="4000" dirty="0" smtClean="0">
                <a:sym typeface="Symbol" panose="05050102010706020507" pitchFamily="18" charset="2"/>
              </a:rPr>
              <a:t> </a:t>
            </a:r>
            <a:endParaRPr lang="lt-LT" sz="4000" dirty="0">
              <a:sym typeface="Symbol" panose="05050102010706020507" pitchFamily="18" charset="2"/>
            </a:endParaRPr>
          </a:p>
        </p:txBody>
      </p:sp>
      <p:graphicFrame>
        <p:nvGraphicFramePr>
          <p:cNvPr id="70844" name="Group 188"/>
          <p:cNvGraphicFramePr>
            <a:graphicFrameLocks noGrp="1"/>
          </p:cNvGraphicFramePr>
          <p:nvPr>
            <p:ph sz="half" idx="1"/>
            <p:extLst>
              <p:ext uri="{D42A27DB-BD31-4B8C-83A1-F6EECF244321}">
                <p14:modId xmlns:p14="http://schemas.microsoft.com/office/powerpoint/2010/main" val="3231851956"/>
              </p:ext>
            </p:extLst>
          </p:nvPr>
        </p:nvGraphicFramePr>
        <p:xfrm>
          <a:off x="685800" y="1981200"/>
          <a:ext cx="6694485" cy="2590800"/>
        </p:xfrm>
        <a:graphic>
          <a:graphicData uri="http://schemas.openxmlformats.org/drawingml/2006/table">
            <a:tbl>
              <a:tblPr/>
              <a:tblGrid>
                <a:gridCol w="956355">
                  <a:extLst>
                    <a:ext uri="{9D8B030D-6E8A-4147-A177-3AD203B41FA5}">
                      <a16:colId xmlns:a16="http://schemas.microsoft.com/office/drawing/2014/main" val="20000"/>
                    </a:ext>
                  </a:extLst>
                </a:gridCol>
                <a:gridCol w="956355">
                  <a:extLst>
                    <a:ext uri="{9D8B030D-6E8A-4147-A177-3AD203B41FA5}">
                      <a16:colId xmlns:a16="http://schemas.microsoft.com/office/drawing/2014/main" val="20001"/>
                    </a:ext>
                  </a:extLst>
                </a:gridCol>
                <a:gridCol w="956355">
                  <a:extLst>
                    <a:ext uri="{9D8B030D-6E8A-4147-A177-3AD203B41FA5}">
                      <a16:colId xmlns:a16="http://schemas.microsoft.com/office/drawing/2014/main" val="20002"/>
                    </a:ext>
                  </a:extLst>
                </a:gridCol>
                <a:gridCol w="956355">
                  <a:extLst>
                    <a:ext uri="{9D8B030D-6E8A-4147-A177-3AD203B41FA5}">
                      <a16:colId xmlns:a16="http://schemas.microsoft.com/office/drawing/2014/main" val="20003"/>
                    </a:ext>
                  </a:extLst>
                </a:gridCol>
                <a:gridCol w="956355">
                  <a:extLst>
                    <a:ext uri="{9D8B030D-6E8A-4147-A177-3AD203B41FA5}">
                      <a16:colId xmlns:a16="http://schemas.microsoft.com/office/drawing/2014/main" val="20004"/>
                    </a:ext>
                  </a:extLst>
                </a:gridCol>
                <a:gridCol w="956355">
                  <a:extLst>
                    <a:ext uri="{9D8B030D-6E8A-4147-A177-3AD203B41FA5}">
                      <a16:colId xmlns:a16="http://schemas.microsoft.com/office/drawing/2014/main" val="20005"/>
                    </a:ext>
                  </a:extLst>
                </a:gridCol>
                <a:gridCol w="956355">
                  <a:extLst>
                    <a:ext uri="{9D8B030D-6E8A-4147-A177-3AD203B41FA5}">
                      <a16:colId xmlns:a16="http://schemas.microsoft.com/office/drawing/2014/main" val="20006"/>
                    </a:ext>
                  </a:extLst>
                </a:gridCol>
              </a:tblGrid>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&amp;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q)</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7" name="Group 3"/>
          <p:cNvGraphicFramePr>
            <a:graphicFrameLocks/>
          </p:cNvGraphicFramePr>
          <p:nvPr>
            <p:extLst>
              <p:ext uri="{D42A27DB-BD31-4B8C-83A1-F6EECF244321}">
                <p14:modId xmlns:p14="http://schemas.microsoft.com/office/powerpoint/2010/main" val="2561390487"/>
              </p:ext>
            </p:extLst>
          </p:nvPr>
        </p:nvGraphicFramePr>
        <p:xfrm>
          <a:off x="2915816" y="4725144"/>
          <a:ext cx="5838523" cy="1946277"/>
        </p:xfrm>
        <a:graphic>
          <a:graphicData uri="http://schemas.openxmlformats.org/drawingml/2006/table">
            <a:tbl>
              <a:tblPr/>
              <a:tblGrid>
                <a:gridCol w="812528">
                  <a:extLst>
                    <a:ext uri="{9D8B030D-6E8A-4147-A177-3AD203B41FA5}">
                      <a16:colId xmlns:a16="http://schemas.microsoft.com/office/drawing/2014/main" val="20000"/>
                    </a:ext>
                  </a:extLst>
                </a:gridCol>
                <a:gridCol w="810096">
                  <a:extLst>
                    <a:ext uri="{9D8B030D-6E8A-4147-A177-3AD203B41FA5}">
                      <a16:colId xmlns:a16="http://schemas.microsoft.com/office/drawing/2014/main" val="20001"/>
                    </a:ext>
                  </a:extLst>
                </a:gridCol>
                <a:gridCol w="1406111">
                  <a:extLst>
                    <a:ext uri="{9D8B030D-6E8A-4147-A177-3AD203B41FA5}">
                      <a16:colId xmlns:a16="http://schemas.microsoft.com/office/drawing/2014/main" val="20002"/>
                    </a:ext>
                  </a:extLst>
                </a:gridCol>
                <a:gridCol w="1403677">
                  <a:extLst>
                    <a:ext uri="{9D8B030D-6E8A-4147-A177-3AD203B41FA5}">
                      <a16:colId xmlns:a16="http://schemas.microsoft.com/office/drawing/2014/main" val="20003"/>
                    </a:ext>
                  </a:extLst>
                </a:gridCol>
                <a:gridCol w="1406111">
                  <a:extLst>
                    <a:ext uri="{9D8B030D-6E8A-4147-A177-3AD203B41FA5}">
                      <a16:colId xmlns:a16="http://schemas.microsoft.com/office/drawing/2014/main" val="20004"/>
                    </a:ext>
                  </a:extLst>
                </a:gridCol>
              </a:tblGrid>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X</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&amp;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rPr>
                        <a:t>V</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dirty="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1</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Rectangle 80"/>
          <p:cNvSpPr>
            <a:spLocks noChangeArrowheads="1"/>
          </p:cNvSpPr>
          <p:nvPr/>
        </p:nvSpPr>
        <p:spPr bwMode="auto">
          <a:xfrm>
            <a:off x="3851920" y="5156366"/>
            <a:ext cx="576436" cy="1439862"/>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 name="Line 81"/>
          <p:cNvSpPr>
            <a:spLocks noChangeShapeType="1"/>
          </p:cNvSpPr>
          <p:nvPr/>
        </p:nvSpPr>
        <p:spPr bwMode="auto">
          <a:xfrm flipH="1" flipV="1">
            <a:off x="3203846" y="4581128"/>
            <a:ext cx="792089" cy="549672"/>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10" name="Rectangle 82"/>
          <p:cNvSpPr>
            <a:spLocks noChangeArrowheads="1"/>
          </p:cNvSpPr>
          <p:nvPr/>
        </p:nvSpPr>
        <p:spPr bwMode="auto">
          <a:xfrm>
            <a:off x="2650900" y="2582064"/>
            <a:ext cx="792162"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12" name="Rectangle 82"/>
          <p:cNvSpPr>
            <a:spLocks noChangeArrowheads="1"/>
          </p:cNvSpPr>
          <p:nvPr/>
        </p:nvSpPr>
        <p:spPr bwMode="auto">
          <a:xfrm>
            <a:off x="6507991" y="2565400"/>
            <a:ext cx="792162"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14" name="Line 81"/>
          <p:cNvSpPr>
            <a:spLocks noChangeShapeType="1"/>
          </p:cNvSpPr>
          <p:nvPr/>
        </p:nvSpPr>
        <p:spPr bwMode="auto">
          <a:xfrm flipV="1">
            <a:off x="4283968" y="4525164"/>
            <a:ext cx="2448271" cy="605636"/>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Tree>
    <p:extLst>
      <p:ext uri="{BB962C8B-B14F-4D97-AF65-F5344CB8AC3E}">
        <p14:creationId xmlns:p14="http://schemas.microsoft.com/office/powerpoint/2010/main" val="39857583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lt-LT" sz="4000" dirty="0"/>
              <a:t>Sudaryti formulės (p v q)</a:t>
            </a:r>
            <a:r>
              <a:rPr lang="en-US" sz="4000" dirty="0"/>
              <a:t> </a:t>
            </a:r>
            <a:r>
              <a:rPr lang="lt-LT" sz="4000" dirty="0">
                <a:sym typeface="Symbol" panose="05050102010706020507" pitchFamily="18" charset="2"/>
              </a:rPr>
              <a:t></a:t>
            </a:r>
            <a:r>
              <a:rPr lang="en-US" sz="4000" dirty="0">
                <a:sym typeface="Symbol" panose="05050102010706020507" pitchFamily="18" charset="2"/>
              </a:rPr>
              <a:t> </a:t>
            </a:r>
            <a:r>
              <a:rPr lang="lt-LT" sz="4000" dirty="0">
                <a:sym typeface="Symbol" panose="05050102010706020507" pitchFamily="18" charset="2"/>
              </a:rPr>
              <a:t>(p </a:t>
            </a:r>
            <a:r>
              <a:rPr lang="en-US" sz="4000" dirty="0">
                <a:sym typeface="Symbol" panose="05050102010706020507" pitchFamily="18" charset="2"/>
              </a:rPr>
              <a:t>&amp; q) </a:t>
            </a:r>
            <a:r>
              <a:rPr lang="lt-LT" sz="4000" dirty="0">
                <a:sym typeface="Symbol" panose="05050102010706020507" pitchFamily="18" charset="2"/>
              </a:rPr>
              <a:t>teisingumo </a:t>
            </a:r>
            <a:r>
              <a:rPr lang="lt-LT" sz="4000" dirty="0" smtClean="0">
                <a:sym typeface="Symbol" panose="05050102010706020507" pitchFamily="18" charset="2"/>
              </a:rPr>
              <a:t>lentelę</a:t>
            </a:r>
            <a:r>
              <a:rPr lang="en-US" sz="4000" dirty="0" smtClean="0">
                <a:sym typeface="Symbol" panose="05050102010706020507" pitchFamily="18" charset="2"/>
              </a:rPr>
              <a:t>. </a:t>
            </a:r>
            <a:r>
              <a:rPr lang="en-US" sz="4000" dirty="0" err="1" smtClean="0">
                <a:sym typeface="Symbol" panose="05050102010706020507" pitchFamily="18" charset="2"/>
              </a:rPr>
              <a:t>Antrasis</a:t>
            </a:r>
            <a:r>
              <a:rPr lang="en-US" sz="4000" dirty="0" smtClean="0">
                <a:sym typeface="Symbol" panose="05050102010706020507" pitchFamily="18" charset="2"/>
              </a:rPr>
              <a:t> </a:t>
            </a:r>
            <a:r>
              <a:rPr lang="lt-LT" sz="4000" dirty="0" smtClean="0">
                <a:sym typeface="Symbol" panose="05050102010706020507" pitchFamily="18" charset="2"/>
              </a:rPr>
              <a:t>būdas</a:t>
            </a:r>
            <a:r>
              <a:rPr lang="en-US" sz="4000" dirty="0" smtClean="0">
                <a:sym typeface="Symbol" panose="05050102010706020507" pitchFamily="18" charset="2"/>
              </a:rPr>
              <a:t> </a:t>
            </a:r>
            <a:endParaRPr lang="lt-LT" sz="4000" dirty="0">
              <a:sym typeface="Symbol" panose="05050102010706020507" pitchFamily="18" charset="2"/>
            </a:endParaRPr>
          </a:p>
        </p:txBody>
      </p:sp>
      <p:graphicFrame>
        <p:nvGraphicFramePr>
          <p:cNvPr id="70844" name="Group 188"/>
          <p:cNvGraphicFramePr>
            <a:graphicFrameLocks noGrp="1"/>
          </p:cNvGraphicFramePr>
          <p:nvPr>
            <p:ph sz="half" idx="1"/>
            <p:extLst>
              <p:ext uri="{D42A27DB-BD31-4B8C-83A1-F6EECF244321}">
                <p14:modId xmlns:p14="http://schemas.microsoft.com/office/powerpoint/2010/main" val="4169230471"/>
              </p:ext>
            </p:extLst>
          </p:nvPr>
        </p:nvGraphicFramePr>
        <p:xfrm>
          <a:off x="685800" y="1981200"/>
          <a:ext cx="6694485" cy="2590800"/>
        </p:xfrm>
        <a:graphic>
          <a:graphicData uri="http://schemas.openxmlformats.org/drawingml/2006/table">
            <a:tbl>
              <a:tblPr/>
              <a:tblGrid>
                <a:gridCol w="956355">
                  <a:extLst>
                    <a:ext uri="{9D8B030D-6E8A-4147-A177-3AD203B41FA5}">
                      <a16:colId xmlns:a16="http://schemas.microsoft.com/office/drawing/2014/main" val="20000"/>
                    </a:ext>
                  </a:extLst>
                </a:gridCol>
                <a:gridCol w="956355">
                  <a:extLst>
                    <a:ext uri="{9D8B030D-6E8A-4147-A177-3AD203B41FA5}">
                      <a16:colId xmlns:a16="http://schemas.microsoft.com/office/drawing/2014/main" val="20001"/>
                    </a:ext>
                  </a:extLst>
                </a:gridCol>
                <a:gridCol w="956355">
                  <a:extLst>
                    <a:ext uri="{9D8B030D-6E8A-4147-A177-3AD203B41FA5}">
                      <a16:colId xmlns:a16="http://schemas.microsoft.com/office/drawing/2014/main" val="20002"/>
                    </a:ext>
                  </a:extLst>
                </a:gridCol>
                <a:gridCol w="956355">
                  <a:extLst>
                    <a:ext uri="{9D8B030D-6E8A-4147-A177-3AD203B41FA5}">
                      <a16:colId xmlns:a16="http://schemas.microsoft.com/office/drawing/2014/main" val="20003"/>
                    </a:ext>
                  </a:extLst>
                </a:gridCol>
                <a:gridCol w="956355">
                  <a:extLst>
                    <a:ext uri="{9D8B030D-6E8A-4147-A177-3AD203B41FA5}">
                      <a16:colId xmlns:a16="http://schemas.microsoft.com/office/drawing/2014/main" val="20004"/>
                    </a:ext>
                  </a:extLst>
                </a:gridCol>
                <a:gridCol w="956355">
                  <a:extLst>
                    <a:ext uri="{9D8B030D-6E8A-4147-A177-3AD203B41FA5}">
                      <a16:colId xmlns:a16="http://schemas.microsoft.com/office/drawing/2014/main" val="20005"/>
                    </a:ext>
                  </a:extLst>
                </a:gridCol>
                <a:gridCol w="956355">
                  <a:extLst>
                    <a:ext uri="{9D8B030D-6E8A-4147-A177-3AD203B41FA5}">
                      <a16:colId xmlns:a16="http://schemas.microsoft.com/office/drawing/2014/main" val="20006"/>
                    </a:ext>
                  </a:extLst>
                </a:gridCol>
              </a:tblGrid>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&amp;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q)</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7" name="Group 3"/>
          <p:cNvGraphicFramePr>
            <a:graphicFrameLocks/>
          </p:cNvGraphicFramePr>
          <p:nvPr>
            <p:extLst>
              <p:ext uri="{D42A27DB-BD31-4B8C-83A1-F6EECF244321}">
                <p14:modId xmlns:p14="http://schemas.microsoft.com/office/powerpoint/2010/main" val="3546298827"/>
              </p:ext>
            </p:extLst>
          </p:nvPr>
        </p:nvGraphicFramePr>
        <p:xfrm>
          <a:off x="3059832" y="4797152"/>
          <a:ext cx="5838523" cy="1946277"/>
        </p:xfrm>
        <a:graphic>
          <a:graphicData uri="http://schemas.openxmlformats.org/drawingml/2006/table">
            <a:tbl>
              <a:tblPr/>
              <a:tblGrid>
                <a:gridCol w="812528">
                  <a:extLst>
                    <a:ext uri="{9D8B030D-6E8A-4147-A177-3AD203B41FA5}">
                      <a16:colId xmlns:a16="http://schemas.microsoft.com/office/drawing/2014/main" val="20000"/>
                    </a:ext>
                  </a:extLst>
                </a:gridCol>
                <a:gridCol w="810096">
                  <a:extLst>
                    <a:ext uri="{9D8B030D-6E8A-4147-A177-3AD203B41FA5}">
                      <a16:colId xmlns:a16="http://schemas.microsoft.com/office/drawing/2014/main" val="20001"/>
                    </a:ext>
                  </a:extLst>
                </a:gridCol>
                <a:gridCol w="1406111">
                  <a:extLst>
                    <a:ext uri="{9D8B030D-6E8A-4147-A177-3AD203B41FA5}">
                      <a16:colId xmlns:a16="http://schemas.microsoft.com/office/drawing/2014/main" val="20002"/>
                    </a:ext>
                  </a:extLst>
                </a:gridCol>
                <a:gridCol w="1403677">
                  <a:extLst>
                    <a:ext uri="{9D8B030D-6E8A-4147-A177-3AD203B41FA5}">
                      <a16:colId xmlns:a16="http://schemas.microsoft.com/office/drawing/2014/main" val="20003"/>
                    </a:ext>
                  </a:extLst>
                </a:gridCol>
                <a:gridCol w="1406111">
                  <a:extLst>
                    <a:ext uri="{9D8B030D-6E8A-4147-A177-3AD203B41FA5}">
                      <a16:colId xmlns:a16="http://schemas.microsoft.com/office/drawing/2014/main" val="20004"/>
                    </a:ext>
                  </a:extLst>
                </a:gridCol>
              </a:tblGrid>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X</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Y</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&amp;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rPr>
                        <a:t>V</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dirty="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1</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Rectangle 80"/>
          <p:cNvSpPr>
            <a:spLocks noChangeArrowheads="1"/>
          </p:cNvSpPr>
          <p:nvPr/>
        </p:nvSpPr>
        <p:spPr bwMode="auto">
          <a:xfrm>
            <a:off x="7887857" y="5229200"/>
            <a:ext cx="576436" cy="1439862"/>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 name="Line 81"/>
          <p:cNvSpPr>
            <a:spLocks noChangeShapeType="1"/>
          </p:cNvSpPr>
          <p:nvPr/>
        </p:nvSpPr>
        <p:spPr bwMode="auto">
          <a:xfrm flipH="1" flipV="1">
            <a:off x="2195736" y="4581128"/>
            <a:ext cx="5692120" cy="1008112"/>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10" name="Rectangle 82"/>
          <p:cNvSpPr>
            <a:spLocks noChangeArrowheads="1"/>
          </p:cNvSpPr>
          <p:nvPr/>
        </p:nvSpPr>
        <p:spPr bwMode="auto">
          <a:xfrm>
            <a:off x="1763688" y="2565400"/>
            <a:ext cx="792162"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Tree>
    <p:extLst>
      <p:ext uri="{BB962C8B-B14F-4D97-AF65-F5344CB8AC3E}">
        <p14:creationId xmlns:p14="http://schemas.microsoft.com/office/powerpoint/2010/main" val="6462885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lt-LT" sz="4000" dirty="0"/>
              <a:t>Sudaryti formulės (p v q)</a:t>
            </a:r>
            <a:r>
              <a:rPr lang="en-US" sz="4000" dirty="0"/>
              <a:t> </a:t>
            </a:r>
            <a:r>
              <a:rPr lang="lt-LT" sz="4000" dirty="0">
                <a:sym typeface="Symbol" panose="05050102010706020507" pitchFamily="18" charset="2"/>
              </a:rPr>
              <a:t></a:t>
            </a:r>
            <a:r>
              <a:rPr lang="en-US" sz="4000" dirty="0">
                <a:sym typeface="Symbol" panose="05050102010706020507" pitchFamily="18" charset="2"/>
              </a:rPr>
              <a:t> </a:t>
            </a:r>
            <a:r>
              <a:rPr lang="lt-LT" sz="4000" dirty="0">
                <a:sym typeface="Symbol" panose="05050102010706020507" pitchFamily="18" charset="2"/>
              </a:rPr>
              <a:t>(p </a:t>
            </a:r>
            <a:r>
              <a:rPr lang="en-US" sz="4000" dirty="0">
                <a:sym typeface="Symbol" panose="05050102010706020507" pitchFamily="18" charset="2"/>
              </a:rPr>
              <a:t>&amp; q) </a:t>
            </a:r>
            <a:r>
              <a:rPr lang="lt-LT" sz="4000" dirty="0">
                <a:sym typeface="Symbol" panose="05050102010706020507" pitchFamily="18" charset="2"/>
              </a:rPr>
              <a:t>teisingumo </a:t>
            </a:r>
            <a:r>
              <a:rPr lang="lt-LT" sz="4000" dirty="0" smtClean="0">
                <a:sym typeface="Symbol" panose="05050102010706020507" pitchFamily="18" charset="2"/>
              </a:rPr>
              <a:t>lentelę</a:t>
            </a:r>
            <a:r>
              <a:rPr lang="en-US" sz="4000" dirty="0" smtClean="0">
                <a:sym typeface="Symbol" panose="05050102010706020507" pitchFamily="18" charset="2"/>
              </a:rPr>
              <a:t>. </a:t>
            </a:r>
            <a:r>
              <a:rPr lang="en-US" sz="4000" dirty="0" err="1" smtClean="0">
                <a:sym typeface="Symbol" panose="05050102010706020507" pitchFamily="18" charset="2"/>
              </a:rPr>
              <a:t>Antrasis</a:t>
            </a:r>
            <a:r>
              <a:rPr lang="en-US" sz="4000" dirty="0" smtClean="0">
                <a:sym typeface="Symbol" panose="05050102010706020507" pitchFamily="18" charset="2"/>
              </a:rPr>
              <a:t> </a:t>
            </a:r>
            <a:r>
              <a:rPr lang="lt-LT" sz="4000" dirty="0" smtClean="0">
                <a:sym typeface="Symbol" panose="05050102010706020507" pitchFamily="18" charset="2"/>
              </a:rPr>
              <a:t>būdas</a:t>
            </a:r>
            <a:r>
              <a:rPr lang="en-US" sz="4000" dirty="0" smtClean="0">
                <a:sym typeface="Symbol" panose="05050102010706020507" pitchFamily="18" charset="2"/>
              </a:rPr>
              <a:t> </a:t>
            </a:r>
            <a:endParaRPr lang="lt-LT" sz="4000" dirty="0">
              <a:sym typeface="Symbol" panose="05050102010706020507" pitchFamily="18" charset="2"/>
            </a:endParaRPr>
          </a:p>
        </p:txBody>
      </p:sp>
      <p:graphicFrame>
        <p:nvGraphicFramePr>
          <p:cNvPr id="70844" name="Group 188"/>
          <p:cNvGraphicFramePr>
            <a:graphicFrameLocks noGrp="1"/>
          </p:cNvGraphicFramePr>
          <p:nvPr>
            <p:ph sz="half" idx="1"/>
            <p:extLst>
              <p:ext uri="{D42A27DB-BD31-4B8C-83A1-F6EECF244321}">
                <p14:modId xmlns:p14="http://schemas.microsoft.com/office/powerpoint/2010/main" val="2131577522"/>
              </p:ext>
            </p:extLst>
          </p:nvPr>
        </p:nvGraphicFramePr>
        <p:xfrm>
          <a:off x="685800" y="1981200"/>
          <a:ext cx="6694485" cy="2590800"/>
        </p:xfrm>
        <a:graphic>
          <a:graphicData uri="http://schemas.openxmlformats.org/drawingml/2006/table">
            <a:tbl>
              <a:tblPr/>
              <a:tblGrid>
                <a:gridCol w="956355">
                  <a:extLst>
                    <a:ext uri="{9D8B030D-6E8A-4147-A177-3AD203B41FA5}">
                      <a16:colId xmlns:a16="http://schemas.microsoft.com/office/drawing/2014/main" val="20000"/>
                    </a:ext>
                  </a:extLst>
                </a:gridCol>
                <a:gridCol w="956355">
                  <a:extLst>
                    <a:ext uri="{9D8B030D-6E8A-4147-A177-3AD203B41FA5}">
                      <a16:colId xmlns:a16="http://schemas.microsoft.com/office/drawing/2014/main" val="20001"/>
                    </a:ext>
                  </a:extLst>
                </a:gridCol>
                <a:gridCol w="956355">
                  <a:extLst>
                    <a:ext uri="{9D8B030D-6E8A-4147-A177-3AD203B41FA5}">
                      <a16:colId xmlns:a16="http://schemas.microsoft.com/office/drawing/2014/main" val="20002"/>
                    </a:ext>
                  </a:extLst>
                </a:gridCol>
                <a:gridCol w="956355">
                  <a:extLst>
                    <a:ext uri="{9D8B030D-6E8A-4147-A177-3AD203B41FA5}">
                      <a16:colId xmlns:a16="http://schemas.microsoft.com/office/drawing/2014/main" val="20003"/>
                    </a:ext>
                  </a:extLst>
                </a:gridCol>
                <a:gridCol w="956355">
                  <a:extLst>
                    <a:ext uri="{9D8B030D-6E8A-4147-A177-3AD203B41FA5}">
                      <a16:colId xmlns:a16="http://schemas.microsoft.com/office/drawing/2014/main" val="20004"/>
                    </a:ext>
                  </a:extLst>
                </a:gridCol>
                <a:gridCol w="956355">
                  <a:extLst>
                    <a:ext uri="{9D8B030D-6E8A-4147-A177-3AD203B41FA5}">
                      <a16:colId xmlns:a16="http://schemas.microsoft.com/office/drawing/2014/main" val="20005"/>
                    </a:ext>
                  </a:extLst>
                </a:gridCol>
                <a:gridCol w="956355">
                  <a:extLst>
                    <a:ext uri="{9D8B030D-6E8A-4147-A177-3AD203B41FA5}">
                      <a16:colId xmlns:a16="http://schemas.microsoft.com/office/drawing/2014/main" val="20006"/>
                    </a:ext>
                  </a:extLst>
                </a:gridCol>
              </a:tblGrid>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&amp;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q)</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extLst>
                  <a:ext uri="{0D108BD9-81ED-4DB2-BD59-A6C34878D82A}">
                    <a16:rowId xmlns:a16="http://schemas.microsoft.com/office/drawing/2014/main" val="10001"/>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extLst>
                  <a:ext uri="{0D108BD9-81ED-4DB2-BD59-A6C34878D82A}">
                    <a16:rowId xmlns:a16="http://schemas.microsoft.com/office/drawing/2014/main" val="10002"/>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extLst>
                  <a:ext uri="{0D108BD9-81ED-4DB2-BD59-A6C34878D82A}">
                    <a16:rowId xmlns:a16="http://schemas.microsoft.com/office/drawing/2014/main" val="10003"/>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7" name="Group 3"/>
          <p:cNvGraphicFramePr>
            <a:graphicFrameLocks/>
          </p:cNvGraphicFramePr>
          <p:nvPr/>
        </p:nvGraphicFramePr>
        <p:xfrm>
          <a:off x="3059832" y="4797152"/>
          <a:ext cx="5838523" cy="1946277"/>
        </p:xfrm>
        <a:graphic>
          <a:graphicData uri="http://schemas.openxmlformats.org/drawingml/2006/table">
            <a:tbl>
              <a:tblPr/>
              <a:tblGrid>
                <a:gridCol w="812528">
                  <a:extLst>
                    <a:ext uri="{9D8B030D-6E8A-4147-A177-3AD203B41FA5}">
                      <a16:colId xmlns:a16="http://schemas.microsoft.com/office/drawing/2014/main" val="20000"/>
                    </a:ext>
                  </a:extLst>
                </a:gridCol>
                <a:gridCol w="810096">
                  <a:extLst>
                    <a:ext uri="{9D8B030D-6E8A-4147-A177-3AD203B41FA5}">
                      <a16:colId xmlns:a16="http://schemas.microsoft.com/office/drawing/2014/main" val="20001"/>
                    </a:ext>
                  </a:extLst>
                </a:gridCol>
                <a:gridCol w="1406111">
                  <a:extLst>
                    <a:ext uri="{9D8B030D-6E8A-4147-A177-3AD203B41FA5}">
                      <a16:colId xmlns:a16="http://schemas.microsoft.com/office/drawing/2014/main" val="20002"/>
                    </a:ext>
                  </a:extLst>
                </a:gridCol>
                <a:gridCol w="1403677">
                  <a:extLst>
                    <a:ext uri="{9D8B030D-6E8A-4147-A177-3AD203B41FA5}">
                      <a16:colId xmlns:a16="http://schemas.microsoft.com/office/drawing/2014/main" val="20003"/>
                    </a:ext>
                  </a:extLst>
                </a:gridCol>
                <a:gridCol w="1406111">
                  <a:extLst>
                    <a:ext uri="{9D8B030D-6E8A-4147-A177-3AD203B41FA5}">
                      <a16:colId xmlns:a16="http://schemas.microsoft.com/office/drawing/2014/main" val="20004"/>
                    </a:ext>
                  </a:extLst>
                </a:gridCol>
              </a:tblGrid>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X</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Y</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&amp;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rPr>
                        <a:t>V</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dirty="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1</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Rectangle 80"/>
          <p:cNvSpPr>
            <a:spLocks noChangeArrowheads="1"/>
          </p:cNvSpPr>
          <p:nvPr/>
        </p:nvSpPr>
        <p:spPr bwMode="auto">
          <a:xfrm>
            <a:off x="5148064" y="5229200"/>
            <a:ext cx="576436" cy="1439862"/>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 name="Line 81"/>
          <p:cNvSpPr>
            <a:spLocks noChangeShapeType="1"/>
          </p:cNvSpPr>
          <p:nvPr/>
        </p:nvSpPr>
        <p:spPr bwMode="auto">
          <a:xfrm flipV="1">
            <a:off x="5436096" y="4653136"/>
            <a:ext cx="360040" cy="576064"/>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10" name="Rectangle 82"/>
          <p:cNvSpPr>
            <a:spLocks noChangeArrowheads="1"/>
          </p:cNvSpPr>
          <p:nvPr/>
        </p:nvSpPr>
        <p:spPr bwMode="auto">
          <a:xfrm>
            <a:off x="5580112" y="2550270"/>
            <a:ext cx="792162"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Tree>
    <p:extLst>
      <p:ext uri="{BB962C8B-B14F-4D97-AF65-F5344CB8AC3E}">
        <p14:creationId xmlns:p14="http://schemas.microsoft.com/office/powerpoint/2010/main" val="31076790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lt-LT" sz="4000" dirty="0"/>
              <a:t>Sudaryti formulės (p v q)</a:t>
            </a:r>
            <a:r>
              <a:rPr lang="en-US" sz="4000" dirty="0"/>
              <a:t> </a:t>
            </a:r>
            <a:r>
              <a:rPr lang="lt-LT" sz="4000" dirty="0">
                <a:sym typeface="Symbol" panose="05050102010706020507" pitchFamily="18" charset="2"/>
              </a:rPr>
              <a:t></a:t>
            </a:r>
            <a:r>
              <a:rPr lang="en-US" sz="4000" dirty="0">
                <a:sym typeface="Symbol" panose="05050102010706020507" pitchFamily="18" charset="2"/>
              </a:rPr>
              <a:t> </a:t>
            </a:r>
            <a:r>
              <a:rPr lang="lt-LT" sz="4000" dirty="0">
                <a:sym typeface="Symbol" panose="05050102010706020507" pitchFamily="18" charset="2"/>
              </a:rPr>
              <a:t>(p </a:t>
            </a:r>
            <a:r>
              <a:rPr lang="en-US" sz="4000" dirty="0">
                <a:sym typeface="Symbol" panose="05050102010706020507" pitchFamily="18" charset="2"/>
              </a:rPr>
              <a:t>&amp; q) </a:t>
            </a:r>
            <a:r>
              <a:rPr lang="lt-LT" sz="4000" dirty="0">
                <a:sym typeface="Symbol" panose="05050102010706020507" pitchFamily="18" charset="2"/>
              </a:rPr>
              <a:t>teisingumo </a:t>
            </a:r>
            <a:r>
              <a:rPr lang="lt-LT" sz="4000" dirty="0" smtClean="0">
                <a:sym typeface="Symbol" panose="05050102010706020507" pitchFamily="18" charset="2"/>
              </a:rPr>
              <a:t>lentelę</a:t>
            </a:r>
            <a:r>
              <a:rPr lang="en-US" sz="4000" dirty="0" smtClean="0">
                <a:sym typeface="Symbol" panose="05050102010706020507" pitchFamily="18" charset="2"/>
              </a:rPr>
              <a:t>. </a:t>
            </a:r>
            <a:r>
              <a:rPr lang="en-US" sz="4000" dirty="0" err="1" smtClean="0">
                <a:sym typeface="Symbol" panose="05050102010706020507" pitchFamily="18" charset="2"/>
              </a:rPr>
              <a:t>Antrasis</a:t>
            </a:r>
            <a:r>
              <a:rPr lang="en-US" sz="4000" dirty="0" smtClean="0">
                <a:sym typeface="Symbol" panose="05050102010706020507" pitchFamily="18" charset="2"/>
              </a:rPr>
              <a:t> </a:t>
            </a:r>
            <a:r>
              <a:rPr lang="lt-LT" sz="4000" dirty="0" smtClean="0">
                <a:sym typeface="Symbol" panose="05050102010706020507" pitchFamily="18" charset="2"/>
              </a:rPr>
              <a:t>būdas</a:t>
            </a:r>
            <a:r>
              <a:rPr lang="en-US" sz="4000" dirty="0" smtClean="0">
                <a:sym typeface="Symbol" panose="05050102010706020507" pitchFamily="18" charset="2"/>
              </a:rPr>
              <a:t> </a:t>
            </a:r>
            <a:endParaRPr lang="lt-LT" sz="4000" dirty="0">
              <a:sym typeface="Symbol" panose="05050102010706020507" pitchFamily="18" charset="2"/>
            </a:endParaRPr>
          </a:p>
        </p:txBody>
      </p:sp>
      <p:graphicFrame>
        <p:nvGraphicFramePr>
          <p:cNvPr id="70844" name="Group 188"/>
          <p:cNvGraphicFramePr>
            <a:graphicFrameLocks noGrp="1"/>
          </p:cNvGraphicFramePr>
          <p:nvPr>
            <p:ph sz="half" idx="1"/>
            <p:extLst>
              <p:ext uri="{D42A27DB-BD31-4B8C-83A1-F6EECF244321}">
                <p14:modId xmlns:p14="http://schemas.microsoft.com/office/powerpoint/2010/main" val="508979788"/>
              </p:ext>
            </p:extLst>
          </p:nvPr>
        </p:nvGraphicFramePr>
        <p:xfrm>
          <a:off x="685800" y="1981200"/>
          <a:ext cx="6694485" cy="2590800"/>
        </p:xfrm>
        <a:graphic>
          <a:graphicData uri="http://schemas.openxmlformats.org/drawingml/2006/table">
            <a:tbl>
              <a:tblPr/>
              <a:tblGrid>
                <a:gridCol w="956355">
                  <a:extLst>
                    <a:ext uri="{9D8B030D-6E8A-4147-A177-3AD203B41FA5}">
                      <a16:colId xmlns:a16="http://schemas.microsoft.com/office/drawing/2014/main" val="20000"/>
                    </a:ext>
                  </a:extLst>
                </a:gridCol>
                <a:gridCol w="956355">
                  <a:extLst>
                    <a:ext uri="{9D8B030D-6E8A-4147-A177-3AD203B41FA5}">
                      <a16:colId xmlns:a16="http://schemas.microsoft.com/office/drawing/2014/main" val="20001"/>
                    </a:ext>
                  </a:extLst>
                </a:gridCol>
                <a:gridCol w="956355">
                  <a:extLst>
                    <a:ext uri="{9D8B030D-6E8A-4147-A177-3AD203B41FA5}">
                      <a16:colId xmlns:a16="http://schemas.microsoft.com/office/drawing/2014/main" val="20002"/>
                    </a:ext>
                  </a:extLst>
                </a:gridCol>
                <a:gridCol w="956355">
                  <a:extLst>
                    <a:ext uri="{9D8B030D-6E8A-4147-A177-3AD203B41FA5}">
                      <a16:colId xmlns:a16="http://schemas.microsoft.com/office/drawing/2014/main" val="20003"/>
                    </a:ext>
                  </a:extLst>
                </a:gridCol>
                <a:gridCol w="956355">
                  <a:extLst>
                    <a:ext uri="{9D8B030D-6E8A-4147-A177-3AD203B41FA5}">
                      <a16:colId xmlns:a16="http://schemas.microsoft.com/office/drawing/2014/main" val="20004"/>
                    </a:ext>
                  </a:extLst>
                </a:gridCol>
                <a:gridCol w="956355">
                  <a:extLst>
                    <a:ext uri="{9D8B030D-6E8A-4147-A177-3AD203B41FA5}">
                      <a16:colId xmlns:a16="http://schemas.microsoft.com/office/drawing/2014/main" val="20005"/>
                    </a:ext>
                  </a:extLst>
                </a:gridCol>
                <a:gridCol w="956355">
                  <a:extLst>
                    <a:ext uri="{9D8B030D-6E8A-4147-A177-3AD203B41FA5}">
                      <a16:colId xmlns:a16="http://schemas.microsoft.com/office/drawing/2014/main" val="20006"/>
                    </a:ext>
                  </a:extLst>
                </a:gridCol>
              </a:tblGrid>
              <a:tr h="511696">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anose="02020603050405020304" pitchFamily="18" charset="0"/>
                        </a:rPr>
                        <a:t>(p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&amp;</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rPr>
                        <a:t>q)</a:t>
                      </a:r>
                      <a:endParaRPr kumimoji="0" lang="lt-LT" sz="2800" b="0" i="0" u="none" strike="noStrike" cap="none" normalizeH="0" baseline="0" dirty="0" smtClean="0">
                        <a:ln>
                          <a:noFill/>
                        </a:ln>
                        <a:solidFill>
                          <a:schemeClr val="tx1"/>
                        </a:solidFill>
                        <a:effectLst/>
                        <a:latin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0</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191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1</a:t>
                      </a:r>
                      <a:endParaRPr kumimoji="0" lang="lt-LT"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graphicFrame>
        <p:nvGraphicFramePr>
          <p:cNvPr id="7" name="Group 3"/>
          <p:cNvGraphicFramePr>
            <a:graphicFrameLocks/>
          </p:cNvGraphicFramePr>
          <p:nvPr/>
        </p:nvGraphicFramePr>
        <p:xfrm>
          <a:off x="3059832" y="4797152"/>
          <a:ext cx="5838523" cy="1946277"/>
        </p:xfrm>
        <a:graphic>
          <a:graphicData uri="http://schemas.openxmlformats.org/drawingml/2006/table">
            <a:tbl>
              <a:tblPr/>
              <a:tblGrid>
                <a:gridCol w="812528">
                  <a:extLst>
                    <a:ext uri="{9D8B030D-6E8A-4147-A177-3AD203B41FA5}">
                      <a16:colId xmlns:a16="http://schemas.microsoft.com/office/drawing/2014/main" val="20000"/>
                    </a:ext>
                  </a:extLst>
                </a:gridCol>
                <a:gridCol w="810096">
                  <a:extLst>
                    <a:ext uri="{9D8B030D-6E8A-4147-A177-3AD203B41FA5}">
                      <a16:colId xmlns:a16="http://schemas.microsoft.com/office/drawing/2014/main" val="20001"/>
                    </a:ext>
                  </a:extLst>
                </a:gridCol>
                <a:gridCol w="1406111">
                  <a:extLst>
                    <a:ext uri="{9D8B030D-6E8A-4147-A177-3AD203B41FA5}">
                      <a16:colId xmlns:a16="http://schemas.microsoft.com/office/drawing/2014/main" val="20002"/>
                    </a:ext>
                  </a:extLst>
                </a:gridCol>
                <a:gridCol w="1403677">
                  <a:extLst>
                    <a:ext uri="{9D8B030D-6E8A-4147-A177-3AD203B41FA5}">
                      <a16:colId xmlns:a16="http://schemas.microsoft.com/office/drawing/2014/main" val="20003"/>
                    </a:ext>
                  </a:extLst>
                </a:gridCol>
                <a:gridCol w="1406111">
                  <a:extLst>
                    <a:ext uri="{9D8B030D-6E8A-4147-A177-3AD203B41FA5}">
                      <a16:colId xmlns:a16="http://schemas.microsoft.com/office/drawing/2014/main" val="20004"/>
                    </a:ext>
                  </a:extLst>
                </a:gridCol>
              </a:tblGrid>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X</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Y</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&amp;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X </a:t>
                      </a:r>
                      <a:r>
                        <a:rPr kumimoji="0" lang="lt-LT" sz="1800" b="0" i="0" u="none" strike="noStrike" cap="none" normalizeH="0" baseline="0" smtClean="0">
                          <a:ln>
                            <a:noFill/>
                          </a:ln>
                          <a:solidFill>
                            <a:schemeClr val="tx1"/>
                          </a:solidFill>
                          <a:effectLst/>
                          <a:latin typeface="Times New Roman" panose="02020603050405020304" pitchFamily="18" charset="0"/>
                        </a:rPr>
                        <a:t>V</a:t>
                      </a:r>
                      <a:r>
                        <a:rPr kumimoji="0" lang="en-US" sz="1800" b="0" i="0" u="none" strike="noStrike" cap="none" normalizeH="0" baseline="0" smtClean="0">
                          <a:ln>
                            <a:noFill/>
                          </a:ln>
                          <a:solidFill>
                            <a:schemeClr val="tx1"/>
                          </a:solidFill>
                          <a:effectLst/>
                          <a:latin typeface="Times New Roman" panose="02020603050405020304" pitchFamily="18" charset="0"/>
                        </a:rPr>
                        <a:t> Y</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dirty="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0</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1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anose="02020603050405020304" pitchFamily="18" charset="0"/>
                        </a:rPr>
                        <a:t>1</a:t>
                      </a:r>
                      <a:endParaRPr kumimoji="0" lang="lt-LT" sz="1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1</a:t>
                      </a:r>
                      <a:endParaRPr kumimoji="0" lang="lt-LT" sz="1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Rectangle 80"/>
          <p:cNvSpPr>
            <a:spLocks noChangeArrowheads="1"/>
          </p:cNvSpPr>
          <p:nvPr/>
        </p:nvSpPr>
        <p:spPr bwMode="auto">
          <a:xfrm>
            <a:off x="6444208" y="5238240"/>
            <a:ext cx="576436" cy="1439862"/>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 name="Line 81"/>
          <p:cNvSpPr>
            <a:spLocks noChangeShapeType="1"/>
          </p:cNvSpPr>
          <p:nvPr/>
        </p:nvSpPr>
        <p:spPr bwMode="auto">
          <a:xfrm flipH="1" flipV="1">
            <a:off x="4067944" y="4581128"/>
            <a:ext cx="2376264" cy="647081"/>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10" name="Rectangle 82"/>
          <p:cNvSpPr>
            <a:spLocks noChangeArrowheads="1"/>
          </p:cNvSpPr>
          <p:nvPr/>
        </p:nvSpPr>
        <p:spPr bwMode="auto">
          <a:xfrm>
            <a:off x="3635896" y="2548452"/>
            <a:ext cx="792162" cy="194310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Tree>
    <p:extLst>
      <p:ext uri="{BB962C8B-B14F-4D97-AF65-F5344CB8AC3E}">
        <p14:creationId xmlns:p14="http://schemas.microsoft.com/office/powerpoint/2010/main" val="37661125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lt-LT" sz="4000"/>
              <a:t>Įrodyti, kad </a:t>
            </a:r>
            <a:r>
              <a:rPr lang="en-US" sz="4000"/>
              <a:t/>
            </a:r>
            <a:br>
              <a:rPr lang="en-US" sz="4000"/>
            </a:br>
            <a:r>
              <a:rPr lang="en-US" sz="4000">
                <a:cs typeface="Times New Roman" panose="02020603050405020304" pitchFamily="18" charset="0"/>
              </a:rPr>
              <a:t> </a:t>
            </a:r>
            <a:r>
              <a:rPr lang="lt-LT" sz="4000">
                <a:cs typeface="Times New Roman" panose="02020603050405020304" pitchFamily="18" charset="0"/>
              </a:rPr>
              <a:t>(x </a:t>
            </a:r>
            <a:r>
              <a:rPr lang="lt-LT" sz="4000">
                <a:cs typeface="Times New Roman" panose="02020603050405020304" pitchFamily="18" charset="0"/>
                <a:sym typeface="Symbol" panose="05050102010706020507" pitchFamily="18" charset="2"/>
              </a:rPr>
              <a:t> y) ≡ </a:t>
            </a:r>
            <a:r>
              <a:rPr lang="en-US" sz="4000">
                <a:cs typeface="Times New Roman" panose="02020603050405020304" pitchFamily="18" charset="0"/>
                <a:sym typeface="Symbol" panose="05050102010706020507" pitchFamily="18" charset="2"/>
              </a:rPr>
              <a:t>(</a:t>
            </a:r>
            <a:r>
              <a:rPr lang="lt-LT" sz="4000">
                <a:cs typeface="Times New Roman" panose="02020603050405020304" pitchFamily="18" charset="0"/>
                <a:sym typeface="Symbol" panose="05050102010706020507" pitchFamily="18" charset="2"/>
              </a:rPr>
              <a:t>x </a:t>
            </a:r>
            <a:r>
              <a:rPr lang="en-US" sz="4000">
                <a:cs typeface="Times New Roman" panose="02020603050405020304" pitchFamily="18" charset="0"/>
                <a:sym typeface="Symbol" panose="05050102010706020507" pitchFamily="18" charset="2"/>
              </a:rPr>
              <a:t>&amp; y) v (</a:t>
            </a:r>
            <a:r>
              <a:rPr lang="en-US" sz="4000">
                <a:cs typeface="Times New Roman" panose="02020603050405020304" pitchFamily="18" charset="0"/>
              </a:rPr>
              <a:t>¬x &amp; ¬y)</a:t>
            </a:r>
            <a:endParaRPr lang="lt-LT" sz="4000">
              <a:cs typeface="Times New Roman" panose="02020603050405020304" pitchFamily="18" charset="0"/>
            </a:endParaRPr>
          </a:p>
        </p:txBody>
      </p:sp>
      <p:sp>
        <p:nvSpPr>
          <p:cNvPr id="101417" name="Text Box 41"/>
          <p:cNvSpPr txBox="1">
            <a:spLocks noChangeArrowheads="1"/>
          </p:cNvSpPr>
          <p:nvPr/>
        </p:nvSpPr>
        <p:spPr bwMode="auto">
          <a:xfrm>
            <a:off x="250825" y="1844675"/>
            <a:ext cx="835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01632" name="Group 256"/>
          <p:cNvGraphicFramePr>
            <a:graphicFrameLocks noGrp="1"/>
          </p:cNvGraphicFramePr>
          <p:nvPr>
            <p:ph sz="half" idx="2"/>
          </p:nvPr>
        </p:nvGraphicFramePr>
        <p:xfrm>
          <a:off x="395288" y="2924175"/>
          <a:ext cx="8135937" cy="1981200"/>
        </p:xfrm>
        <a:graphic>
          <a:graphicData uri="http://schemas.openxmlformats.org/drawingml/2006/table">
            <a:tbl>
              <a:tblPr/>
              <a:tblGrid>
                <a:gridCol w="503237">
                  <a:extLst>
                    <a:ext uri="{9D8B030D-6E8A-4147-A177-3AD203B41FA5}">
                      <a16:colId xmlns:a16="http://schemas.microsoft.com/office/drawing/2014/main" val="20000"/>
                    </a:ext>
                  </a:extLst>
                </a:gridCol>
                <a:gridCol w="576263">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936625">
                  <a:extLst>
                    <a:ext uri="{9D8B030D-6E8A-4147-A177-3AD203B41FA5}">
                      <a16:colId xmlns:a16="http://schemas.microsoft.com/office/drawing/2014/main" val="20003"/>
                    </a:ext>
                  </a:extLst>
                </a:gridCol>
                <a:gridCol w="574675">
                  <a:extLst>
                    <a:ext uri="{9D8B030D-6E8A-4147-A177-3AD203B41FA5}">
                      <a16:colId xmlns:a16="http://schemas.microsoft.com/office/drawing/2014/main" val="20004"/>
                    </a:ext>
                  </a:extLst>
                </a:gridCol>
                <a:gridCol w="649287">
                  <a:extLst>
                    <a:ext uri="{9D8B030D-6E8A-4147-A177-3AD203B41FA5}">
                      <a16:colId xmlns:a16="http://schemas.microsoft.com/office/drawing/2014/main" val="20005"/>
                    </a:ext>
                  </a:extLst>
                </a:gridCol>
                <a:gridCol w="1150938">
                  <a:extLst>
                    <a:ext uri="{9D8B030D-6E8A-4147-A177-3AD203B41FA5}">
                      <a16:colId xmlns:a16="http://schemas.microsoft.com/office/drawing/2014/main" val="20006"/>
                    </a:ext>
                  </a:extLst>
                </a:gridCol>
                <a:gridCol w="2808287">
                  <a:extLst>
                    <a:ext uri="{9D8B030D-6E8A-4147-A177-3AD203B41FA5}">
                      <a16:colId xmlns:a16="http://schemas.microsoft.com/office/drawing/2014/main" val="20007"/>
                    </a:ext>
                  </a:extLst>
                </a:gridCol>
              </a:tblGrid>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 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 v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3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lt-LT" sz="4000"/>
              <a:t>Įrodyti, kad </a:t>
            </a:r>
            <a:r>
              <a:rPr lang="en-US" sz="4000"/>
              <a:t/>
            </a:r>
            <a:br>
              <a:rPr lang="en-US" sz="4000"/>
            </a:br>
            <a:r>
              <a:rPr lang="en-US" sz="4000">
                <a:cs typeface="Times New Roman" panose="02020603050405020304" pitchFamily="18" charset="0"/>
              </a:rPr>
              <a:t> </a:t>
            </a:r>
            <a:r>
              <a:rPr lang="lt-LT" sz="4000">
                <a:cs typeface="Times New Roman" panose="02020603050405020304" pitchFamily="18" charset="0"/>
              </a:rPr>
              <a:t>(x </a:t>
            </a:r>
            <a:r>
              <a:rPr lang="lt-LT" sz="4000">
                <a:cs typeface="Times New Roman" panose="02020603050405020304" pitchFamily="18" charset="0"/>
                <a:sym typeface="Symbol" panose="05050102010706020507" pitchFamily="18" charset="2"/>
              </a:rPr>
              <a:t> y) ≡ </a:t>
            </a:r>
            <a:r>
              <a:rPr lang="en-US" sz="4000">
                <a:cs typeface="Times New Roman" panose="02020603050405020304" pitchFamily="18" charset="0"/>
                <a:sym typeface="Symbol" panose="05050102010706020507" pitchFamily="18" charset="2"/>
              </a:rPr>
              <a:t>(</a:t>
            </a:r>
            <a:r>
              <a:rPr lang="lt-LT" sz="4000">
                <a:cs typeface="Times New Roman" panose="02020603050405020304" pitchFamily="18" charset="0"/>
                <a:sym typeface="Symbol" panose="05050102010706020507" pitchFamily="18" charset="2"/>
              </a:rPr>
              <a:t>x </a:t>
            </a:r>
            <a:r>
              <a:rPr lang="en-US" sz="4000">
                <a:cs typeface="Times New Roman" panose="02020603050405020304" pitchFamily="18" charset="0"/>
                <a:sym typeface="Symbol" panose="05050102010706020507" pitchFamily="18" charset="2"/>
              </a:rPr>
              <a:t>&amp; y) v (</a:t>
            </a:r>
            <a:r>
              <a:rPr lang="en-US" sz="4000">
                <a:cs typeface="Times New Roman" panose="02020603050405020304" pitchFamily="18" charset="0"/>
              </a:rPr>
              <a:t>¬x &amp; ¬y)</a:t>
            </a:r>
            <a:endParaRPr lang="lt-LT" sz="4000">
              <a:cs typeface="Times New Roman" panose="02020603050405020304" pitchFamily="18" charset="0"/>
            </a:endParaRPr>
          </a:p>
        </p:txBody>
      </p:sp>
      <p:sp>
        <p:nvSpPr>
          <p:cNvPr id="102403" name="Text Box 3"/>
          <p:cNvSpPr txBox="1">
            <a:spLocks noChangeArrowheads="1"/>
          </p:cNvSpPr>
          <p:nvPr/>
        </p:nvSpPr>
        <p:spPr bwMode="auto">
          <a:xfrm>
            <a:off x="250825" y="1844675"/>
            <a:ext cx="835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02404" name="Group 4"/>
          <p:cNvGraphicFramePr>
            <a:graphicFrameLocks noGrp="1"/>
          </p:cNvGraphicFramePr>
          <p:nvPr>
            <p:ph sz="half" idx="2"/>
          </p:nvPr>
        </p:nvGraphicFramePr>
        <p:xfrm>
          <a:off x="395288" y="2924175"/>
          <a:ext cx="8135937" cy="1981200"/>
        </p:xfrm>
        <a:graphic>
          <a:graphicData uri="http://schemas.openxmlformats.org/drawingml/2006/table">
            <a:tbl>
              <a:tblPr/>
              <a:tblGrid>
                <a:gridCol w="503237">
                  <a:extLst>
                    <a:ext uri="{9D8B030D-6E8A-4147-A177-3AD203B41FA5}">
                      <a16:colId xmlns:a16="http://schemas.microsoft.com/office/drawing/2014/main" val="20000"/>
                    </a:ext>
                  </a:extLst>
                </a:gridCol>
                <a:gridCol w="576263">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936625">
                  <a:extLst>
                    <a:ext uri="{9D8B030D-6E8A-4147-A177-3AD203B41FA5}">
                      <a16:colId xmlns:a16="http://schemas.microsoft.com/office/drawing/2014/main" val="20003"/>
                    </a:ext>
                  </a:extLst>
                </a:gridCol>
                <a:gridCol w="574675">
                  <a:extLst>
                    <a:ext uri="{9D8B030D-6E8A-4147-A177-3AD203B41FA5}">
                      <a16:colId xmlns:a16="http://schemas.microsoft.com/office/drawing/2014/main" val="20004"/>
                    </a:ext>
                  </a:extLst>
                </a:gridCol>
                <a:gridCol w="649287">
                  <a:extLst>
                    <a:ext uri="{9D8B030D-6E8A-4147-A177-3AD203B41FA5}">
                      <a16:colId xmlns:a16="http://schemas.microsoft.com/office/drawing/2014/main" val="20005"/>
                    </a:ext>
                  </a:extLst>
                </a:gridCol>
                <a:gridCol w="1150938">
                  <a:extLst>
                    <a:ext uri="{9D8B030D-6E8A-4147-A177-3AD203B41FA5}">
                      <a16:colId xmlns:a16="http://schemas.microsoft.com/office/drawing/2014/main" val="20006"/>
                    </a:ext>
                  </a:extLst>
                </a:gridCol>
                <a:gridCol w="2808287">
                  <a:extLst>
                    <a:ext uri="{9D8B030D-6E8A-4147-A177-3AD203B41FA5}">
                      <a16:colId xmlns:a16="http://schemas.microsoft.com/office/drawing/2014/main" val="20007"/>
                    </a:ext>
                  </a:extLst>
                </a:gridCol>
              </a:tblGrid>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 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 v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3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lt-LT" sz="4000"/>
              <a:t>Įrodyti, kad </a:t>
            </a:r>
            <a:r>
              <a:rPr lang="en-US" sz="4000"/>
              <a:t/>
            </a:r>
            <a:br>
              <a:rPr lang="en-US" sz="4000"/>
            </a:br>
            <a:r>
              <a:rPr lang="en-US" sz="4000">
                <a:cs typeface="Times New Roman" panose="02020603050405020304" pitchFamily="18" charset="0"/>
              </a:rPr>
              <a:t> </a:t>
            </a:r>
            <a:r>
              <a:rPr lang="lt-LT" sz="4000">
                <a:cs typeface="Times New Roman" panose="02020603050405020304" pitchFamily="18" charset="0"/>
              </a:rPr>
              <a:t>(x </a:t>
            </a:r>
            <a:r>
              <a:rPr lang="lt-LT" sz="4000">
                <a:cs typeface="Times New Roman" panose="02020603050405020304" pitchFamily="18" charset="0"/>
                <a:sym typeface="Symbol" panose="05050102010706020507" pitchFamily="18" charset="2"/>
              </a:rPr>
              <a:t> y) ≡ </a:t>
            </a:r>
            <a:r>
              <a:rPr lang="en-US" sz="4000">
                <a:cs typeface="Times New Roman" panose="02020603050405020304" pitchFamily="18" charset="0"/>
                <a:sym typeface="Symbol" panose="05050102010706020507" pitchFamily="18" charset="2"/>
              </a:rPr>
              <a:t>(</a:t>
            </a:r>
            <a:r>
              <a:rPr lang="lt-LT" sz="4000">
                <a:cs typeface="Times New Roman" panose="02020603050405020304" pitchFamily="18" charset="0"/>
                <a:sym typeface="Symbol" panose="05050102010706020507" pitchFamily="18" charset="2"/>
              </a:rPr>
              <a:t>x </a:t>
            </a:r>
            <a:r>
              <a:rPr lang="en-US" sz="4000">
                <a:cs typeface="Times New Roman" panose="02020603050405020304" pitchFamily="18" charset="0"/>
                <a:sym typeface="Symbol" panose="05050102010706020507" pitchFamily="18" charset="2"/>
              </a:rPr>
              <a:t>&amp; y) v (</a:t>
            </a:r>
            <a:r>
              <a:rPr lang="en-US" sz="4000">
                <a:cs typeface="Times New Roman" panose="02020603050405020304" pitchFamily="18" charset="0"/>
              </a:rPr>
              <a:t>¬x &amp; ¬y)</a:t>
            </a:r>
            <a:endParaRPr lang="lt-LT" sz="4000">
              <a:cs typeface="Times New Roman" panose="02020603050405020304" pitchFamily="18" charset="0"/>
            </a:endParaRPr>
          </a:p>
        </p:txBody>
      </p:sp>
      <p:sp>
        <p:nvSpPr>
          <p:cNvPr id="103427" name="Text Box 3"/>
          <p:cNvSpPr txBox="1">
            <a:spLocks noChangeArrowheads="1"/>
          </p:cNvSpPr>
          <p:nvPr/>
        </p:nvSpPr>
        <p:spPr bwMode="auto">
          <a:xfrm>
            <a:off x="250825" y="1844675"/>
            <a:ext cx="835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03428" name="Group 4"/>
          <p:cNvGraphicFramePr>
            <a:graphicFrameLocks noGrp="1"/>
          </p:cNvGraphicFramePr>
          <p:nvPr>
            <p:ph sz="half" idx="2"/>
          </p:nvPr>
        </p:nvGraphicFramePr>
        <p:xfrm>
          <a:off x="395288" y="2924175"/>
          <a:ext cx="8135937" cy="1981200"/>
        </p:xfrm>
        <a:graphic>
          <a:graphicData uri="http://schemas.openxmlformats.org/drawingml/2006/table">
            <a:tbl>
              <a:tblPr/>
              <a:tblGrid>
                <a:gridCol w="503237">
                  <a:extLst>
                    <a:ext uri="{9D8B030D-6E8A-4147-A177-3AD203B41FA5}">
                      <a16:colId xmlns:a16="http://schemas.microsoft.com/office/drawing/2014/main" val="20000"/>
                    </a:ext>
                  </a:extLst>
                </a:gridCol>
                <a:gridCol w="576263">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936625">
                  <a:extLst>
                    <a:ext uri="{9D8B030D-6E8A-4147-A177-3AD203B41FA5}">
                      <a16:colId xmlns:a16="http://schemas.microsoft.com/office/drawing/2014/main" val="20003"/>
                    </a:ext>
                  </a:extLst>
                </a:gridCol>
                <a:gridCol w="574675">
                  <a:extLst>
                    <a:ext uri="{9D8B030D-6E8A-4147-A177-3AD203B41FA5}">
                      <a16:colId xmlns:a16="http://schemas.microsoft.com/office/drawing/2014/main" val="20004"/>
                    </a:ext>
                  </a:extLst>
                </a:gridCol>
                <a:gridCol w="649287">
                  <a:extLst>
                    <a:ext uri="{9D8B030D-6E8A-4147-A177-3AD203B41FA5}">
                      <a16:colId xmlns:a16="http://schemas.microsoft.com/office/drawing/2014/main" val="20005"/>
                    </a:ext>
                  </a:extLst>
                </a:gridCol>
                <a:gridCol w="1150938">
                  <a:extLst>
                    <a:ext uri="{9D8B030D-6E8A-4147-A177-3AD203B41FA5}">
                      <a16:colId xmlns:a16="http://schemas.microsoft.com/office/drawing/2014/main" val="20006"/>
                    </a:ext>
                  </a:extLst>
                </a:gridCol>
                <a:gridCol w="2808287">
                  <a:extLst>
                    <a:ext uri="{9D8B030D-6E8A-4147-A177-3AD203B41FA5}">
                      <a16:colId xmlns:a16="http://schemas.microsoft.com/office/drawing/2014/main" val="20007"/>
                    </a:ext>
                  </a:extLst>
                </a:gridCol>
              </a:tblGrid>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 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 v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3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88067"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88081" name="Group 17"/>
          <p:cNvGraphicFramePr>
            <a:graphicFrameLocks noGrp="1"/>
          </p:cNvGraphicFramePr>
          <p:nvPr>
            <p:ph sz="half" idx="4294967295"/>
          </p:nvPr>
        </p:nvGraphicFramePr>
        <p:xfrm>
          <a:off x="684213" y="3284538"/>
          <a:ext cx="3095625" cy="3097213"/>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07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8111" name="Text Box 47"/>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sp>
        <p:nvSpPr>
          <p:cNvPr id="6" name="TextBox 5"/>
          <p:cNvSpPr txBox="1"/>
          <p:nvPr/>
        </p:nvSpPr>
        <p:spPr>
          <a:xfrm>
            <a:off x="3563888" y="497865"/>
            <a:ext cx="5256584" cy="830997"/>
          </a:xfrm>
          <a:prstGeom prst="rect">
            <a:avLst/>
          </a:prstGeom>
          <a:noFill/>
        </p:spPr>
        <p:txBody>
          <a:bodyPr wrap="square" rtlCol="0">
            <a:spAutoFit/>
          </a:bodyPr>
          <a:lstStyle/>
          <a:p>
            <a:r>
              <a:rPr lang="lt-LT" dirty="0" smtClean="0"/>
              <a:t>Tarkime, turime dviejų kintamųjų funkciją.</a:t>
            </a:r>
            <a:endParaRPr lang="lt-L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lt-LT" sz="4000"/>
              <a:t>Įrodyti, kad </a:t>
            </a:r>
            <a:r>
              <a:rPr lang="en-US" sz="4000"/>
              <a:t/>
            </a:r>
            <a:br>
              <a:rPr lang="en-US" sz="4000"/>
            </a:br>
            <a:r>
              <a:rPr lang="en-US" sz="4000">
                <a:cs typeface="Times New Roman" panose="02020603050405020304" pitchFamily="18" charset="0"/>
              </a:rPr>
              <a:t> </a:t>
            </a:r>
            <a:r>
              <a:rPr lang="lt-LT" sz="4000">
                <a:cs typeface="Times New Roman" panose="02020603050405020304" pitchFamily="18" charset="0"/>
              </a:rPr>
              <a:t>(x </a:t>
            </a:r>
            <a:r>
              <a:rPr lang="lt-LT" sz="4000">
                <a:cs typeface="Times New Roman" panose="02020603050405020304" pitchFamily="18" charset="0"/>
                <a:sym typeface="Symbol" panose="05050102010706020507" pitchFamily="18" charset="2"/>
              </a:rPr>
              <a:t> y) ≡ </a:t>
            </a:r>
            <a:r>
              <a:rPr lang="en-US" sz="4000">
                <a:cs typeface="Times New Roman" panose="02020603050405020304" pitchFamily="18" charset="0"/>
                <a:sym typeface="Symbol" panose="05050102010706020507" pitchFamily="18" charset="2"/>
              </a:rPr>
              <a:t>(</a:t>
            </a:r>
            <a:r>
              <a:rPr lang="lt-LT" sz="4000">
                <a:cs typeface="Times New Roman" panose="02020603050405020304" pitchFamily="18" charset="0"/>
                <a:sym typeface="Symbol" panose="05050102010706020507" pitchFamily="18" charset="2"/>
              </a:rPr>
              <a:t>x </a:t>
            </a:r>
            <a:r>
              <a:rPr lang="en-US" sz="4000">
                <a:cs typeface="Times New Roman" panose="02020603050405020304" pitchFamily="18" charset="0"/>
                <a:sym typeface="Symbol" panose="05050102010706020507" pitchFamily="18" charset="2"/>
              </a:rPr>
              <a:t>&amp; y) v (</a:t>
            </a:r>
            <a:r>
              <a:rPr lang="en-US" sz="4000">
                <a:cs typeface="Times New Roman" panose="02020603050405020304" pitchFamily="18" charset="0"/>
              </a:rPr>
              <a:t>¬x &amp; ¬y)</a:t>
            </a:r>
            <a:endParaRPr lang="lt-LT" sz="4000">
              <a:cs typeface="Times New Roman" panose="02020603050405020304" pitchFamily="18" charset="0"/>
            </a:endParaRPr>
          </a:p>
        </p:txBody>
      </p:sp>
      <p:sp>
        <p:nvSpPr>
          <p:cNvPr id="104451" name="Text Box 3"/>
          <p:cNvSpPr txBox="1">
            <a:spLocks noChangeArrowheads="1"/>
          </p:cNvSpPr>
          <p:nvPr/>
        </p:nvSpPr>
        <p:spPr bwMode="auto">
          <a:xfrm>
            <a:off x="250825" y="1844675"/>
            <a:ext cx="835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04452" name="Group 4"/>
          <p:cNvGraphicFramePr>
            <a:graphicFrameLocks noGrp="1"/>
          </p:cNvGraphicFramePr>
          <p:nvPr>
            <p:ph sz="half" idx="2"/>
          </p:nvPr>
        </p:nvGraphicFramePr>
        <p:xfrm>
          <a:off x="395288" y="2924175"/>
          <a:ext cx="8135937" cy="1981200"/>
        </p:xfrm>
        <a:graphic>
          <a:graphicData uri="http://schemas.openxmlformats.org/drawingml/2006/table">
            <a:tbl>
              <a:tblPr/>
              <a:tblGrid>
                <a:gridCol w="503237">
                  <a:extLst>
                    <a:ext uri="{9D8B030D-6E8A-4147-A177-3AD203B41FA5}">
                      <a16:colId xmlns:a16="http://schemas.microsoft.com/office/drawing/2014/main" val="20000"/>
                    </a:ext>
                  </a:extLst>
                </a:gridCol>
                <a:gridCol w="576263">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936625">
                  <a:extLst>
                    <a:ext uri="{9D8B030D-6E8A-4147-A177-3AD203B41FA5}">
                      <a16:colId xmlns:a16="http://schemas.microsoft.com/office/drawing/2014/main" val="20003"/>
                    </a:ext>
                  </a:extLst>
                </a:gridCol>
                <a:gridCol w="574675">
                  <a:extLst>
                    <a:ext uri="{9D8B030D-6E8A-4147-A177-3AD203B41FA5}">
                      <a16:colId xmlns:a16="http://schemas.microsoft.com/office/drawing/2014/main" val="20004"/>
                    </a:ext>
                  </a:extLst>
                </a:gridCol>
                <a:gridCol w="649287">
                  <a:extLst>
                    <a:ext uri="{9D8B030D-6E8A-4147-A177-3AD203B41FA5}">
                      <a16:colId xmlns:a16="http://schemas.microsoft.com/office/drawing/2014/main" val="20005"/>
                    </a:ext>
                  </a:extLst>
                </a:gridCol>
                <a:gridCol w="1150938">
                  <a:extLst>
                    <a:ext uri="{9D8B030D-6E8A-4147-A177-3AD203B41FA5}">
                      <a16:colId xmlns:a16="http://schemas.microsoft.com/office/drawing/2014/main" val="20006"/>
                    </a:ext>
                  </a:extLst>
                </a:gridCol>
                <a:gridCol w="2808287">
                  <a:extLst>
                    <a:ext uri="{9D8B030D-6E8A-4147-A177-3AD203B41FA5}">
                      <a16:colId xmlns:a16="http://schemas.microsoft.com/office/drawing/2014/main" val="20007"/>
                    </a:ext>
                  </a:extLst>
                </a:gridCol>
              </a:tblGrid>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 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 v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3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lt-LT" sz="4000"/>
              <a:t>Įrodyti, kad </a:t>
            </a:r>
            <a:r>
              <a:rPr lang="en-US" sz="4000"/>
              <a:t/>
            </a:r>
            <a:br>
              <a:rPr lang="en-US" sz="4000"/>
            </a:br>
            <a:r>
              <a:rPr lang="en-US" sz="4000">
                <a:cs typeface="Times New Roman" panose="02020603050405020304" pitchFamily="18" charset="0"/>
              </a:rPr>
              <a:t> </a:t>
            </a:r>
            <a:r>
              <a:rPr lang="lt-LT" sz="4000">
                <a:cs typeface="Times New Roman" panose="02020603050405020304" pitchFamily="18" charset="0"/>
              </a:rPr>
              <a:t>(x </a:t>
            </a:r>
            <a:r>
              <a:rPr lang="lt-LT" sz="4000">
                <a:cs typeface="Times New Roman" panose="02020603050405020304" pitchFamily="18" charset="0"/>
                <a:sym typeface="Symbol" panose="05050102010706020507" pitchFamily="18" charset="2"/>
              </a:rPr>
              <a:t> y) ≡ </a:t>
            </a:r>
            <a:r>
              <a:rPr lang="en-US" sz="4000">
                <a:cs typeface="Times New Roman" panose="02020603050405020304" pitchFamily="18" charset="0"/>
                <a:sym typeface="Symbol" panose="05050102010706020507" pitchFamily="18" charset="2"/>
              </a:rPr>
              <a:t>(</a:t>
            </a:r>
            <a:r>
              <a:rPr lang="lt-LT" sz="4000">
                <a:cs typeface="Times New Roman" panose="02020603050405020304" pitchFamily="18" charset="0"/>
                <a:sym typeface="Symbol" panose="05050102010706020507" pitchFamily="18" charset="2"/>
              </a:rPr>
              <a:t>x </a:t>
            </a:r>
            <a:r>
              <a:rPr lang="en-US" sz="4000">
                <a:cs typeface="Times New Roman" panose="02020603050405020304" pitchFamily="18" charset="0"/>
                <a:sym typeface="Symbol" panose="05050102010706020507" pitchFamily="18" charset="2"/>
              </a:rPr>
              <a:t>&amp; y) v (</a:t>
            </a:r>
            <a:r>
              <a:rPr lang="en-US" sz="4000">
                <a:cs typeface="Times New Roman" panose="02020603050405020304" pitchFamily="18" charset="0"/>
              </a:rPr>
              <a:t>¬x &amp; ¬y)</a:t>
            </a:r>
            <a:endParaRPr lang="lt-LT" sz="4000">
              <a:cs typeface="Times New Roman" panose="02020603050405020304" pitchFamily="18" charset="0"/>
            </a:endParaRPr>
          </a:p>
        </p:txBody>
      </p:sp>
      <p:sp>
        <p:nvSpPr>
          <p:cNvPr id="105475" name="Text Box 3"/>
          <p:cNvSpPr txBox="1">
            <a:spLocks noChangeArrowheads="1"/>
          </p:cNvSpPr>
          <p:nvPr/>
        </p:nvSpPr>
        <p:spPr bwMode="auto">
          <a:xfrm>
            <a:off x="250825" y="1844675"/>
            <a:ext cx="835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05476" name="Group 4"/>
          <p:cNvGraphicFramePr>
            <a:graphicFrameLocks noGrp="1"/>
          </p:cNvGraphicFramePr>
          <p:nvPr>
            <p:ph sz="half" idx="2"/>
          </p:nvPr>
        </p:nvGraphicFramePr>
        <p:xfrm>
          <a:off x="395288" y="2924175"/>
          <a:ext cx="8135937" cy="1981200"/>
        </p:xfrm>
        <a:graphic>
          <a:graphicData uri="http://schemas.openxmlformats.org/drawingml/2006/table">
            <a:tbl>
              <a:tblPr/>
              <a:tblGrid>
                <a:gridCol w="503237">
                  <a:extLst>
                    <a:ext uri="{9D8B030D-6E8A-4147-A177-3AD203B41FA5}">
                      <a16:colId xmlns:a16="http://schemas.microsoft.com/office/drawing/2014/main" val="20000"/>
                    </a:ext>
                  </a:extLst>
                </a:gridCol>
                <a:gridCol w="576263">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936625">
                  <a:extLst>
                    <a:ext uri="{9D8B030D-6E8A-4147-A177-3AD203B41FA5}">
                      <a16:colId xmlns:a16="http://schemas.microsoft.com/office/drawing/2014/main" val="20003"/>
                    </a:ext>
                  </a:extLst>
                </a:gridCol>
                <a:gridCol w="574675">
                  <a:extLst>
                    <a:ext uri="{9D8B030D-6E8A-4147-A177-3AD203B41FA5}">
                      <a16:colId xmlns:a16="http://schemas.microsoft.com/office/drawing/2014/main" val="20004"/>
                    </a:ext>
                  </a:extLst>
                </a:gridCol>
                <a:gridCol w="649287">
                  <a:extLst>
                    <a:ext uri="{9D8B030D-6E8A-4147-A177-3AD203B41FA5}">
                      <a16:colId xmlns:a16="http://schemas.microsoft.com/office/drawing/2014/main" val="20005"/>
                    </a:ext>
                  </a:extLst>
                </a:gridCol>
                <a:gridCol w="1150938">
                  <a:extLst>
                    <a:ext uri="{9D8B030D-6E8A-4147-A177-3AD203B41FA5}">
                      <a16:colId xmlns:a16="http://schemas.microsoft.com/office/drawing/2014/main" val="20006"/>
                    </a:ext>
                  </a:extLst>
                </a:gridCol>
                <a:gridCol w="2808287">
                  <a:extLst>
                    <a:ext uri="{9D8B030D-6E8A-4147-A177-3AD203B41FA5}">
                      <a16:colId xmlns:a16="http://schemas.microsoft.com/office/drawing/2014/main" val="20007"/>
                    </a:ext>
                  </a:extLst>
                </a:gridCol>
              </a:tblGrid>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 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 v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3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lt-LT" sz="4000"/>
              <a:t>Įrodyti, kad </a:t>
            </a:r>
            <a:r>
              <a:rPr lang="en-US" sz="4000"/>
              <a:t/>
            </a:r>
            <a:br>
              <a:rPr lang="en-US" sz="4000"/>
            </a:br>
            <a:r>
              <a:rPr lang="en-US" sz="4000">
                <a:cs typeface="Times New Roman" panose="02020603050405020304" pitchFamily="18" charset="0"/>
              </a:rPr>
              <a:t> </a:t>
            </a:r>
            <a:r>
              <a:rPr lang="lt-LT" sz="4000">
                <a:cs typeface="Times New Roman" panose="02020603050405020304" pitchFamily="18" charset="0"/>
              </a:rPr>
              <a:t>(x </a:t>
            </a:r>
            <a:r>
              <a:rPr lang="lt-LT" sz="4000">
                <a:cs typeface="Times New Roman" panose="02020603050405020304" pitchFamily="18" charset="0"/>
                <a:sym typeface="Symbol" panose="05050102010706020507" pitchFamily="18" charset="2"/>
              </a:rPr>
              <a:t> y) ≡ </a:t>
            </a:r>
            <a:r>
              <a:rPr lang="en-US" sz="4000">
                <a:cs typeface="Times New Roman" panose="02020603050405020304" pitchFamily="18" charset="0"/>
                <a:sym typeface="Symbol" panose="05050102010706020507" pitchFamily="18" charset="2"/>
              </a:rPr>
              <a:t>(</a:t>
            </a:r>
            <a:r>
              <a:rPr lang="lt-LT" sz="4000">
                <a:cs typeface="Times New Roman" panose="02020603050405020304" pitchFamily="18" charset="0"/>
                <a:sym typeface="Symbol" panose="05050102010706020507" pitchFamily="18" charset="2"/>
              </a:rPr>
              <a:t>x </a:t>
            </a:r>
            <a:r>
              <a:rPr lang="en-US" sz="4000">
                <a:cs typeface="Times New Roman" panose="02020603050405020304" pitchFamily="18" charset="0"/>
                <a:sym typeface="Symbol" panose="05050102010706020507" pitchFamily="18" charset="2"/>
              </a:rPr>
              <a:t>&amp; y) v (</a:t>
            </a:r>
            <a:r>
              <a:rPr lang="en-US" sz="4000">
                <a:cs typeface="Times New Roman" panose="02020603050405020304" pitchFamily="18" charset="0"/>
              </a:rPr>
              <a:t>¬x &amp; ¬y)</a:t>
            </a:r>
            <a:endParaRPr lang="lt-LT" sz="4000">
              <a:cs typeface="Times New Roman" panose="02020603050405020304" pitchFamily="18" charset="0"/>
            </a:endParaRPr>
          </a:p>
        </p:txBody>
      </p:sp>
      <p:sp>
        <p:nvSpPr>
          <p:cNvPr id="106499" name="Text Box 3"/>
          <p:cNvSpPr txBox="1">
            <a:spLocks noChangeArrowheads="1"/>
          </p:cNvSpPr>
          <p:nvPr/>
        </p:nvSpPr>
        <p:spPr bwMode="auto">
          <a:xfrm>
            <a:off x="250825" y="1844675"/>
            <a:ext cx="835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06500" name="Group 4"/>
          <p:cNvGraphicFramePr>
            <a:graphicFrameLocks noGrp="1"/>
          </p:cNvGraphicFramePr>
          <p:nvPr>
            <p:ph sz="half" idx="2"/>
          </p:nvPr>
        </p:nvGraphicFramePr>
        <p:xfrm>
          <a:off x="395288" y="2924175"/>
          <a:ext cx="8135937" cy="1981200"/>
        </p:xfrm>
        <a:graphic>
          <a:graphicData uri="http://schemas.openxmlformats.org/drawingml/2006/table">
            <a:tbl>
              <a:tblPr/>
              <a:tblGrid>
                <a:gridCol w="503237">
                  <a:extLst>
                    <a:ext uri="{9D8B030D-6E8A-4147-A177-3AD203B41FA5}">
                      <a16:colId xmlns:a16="http://schemas.microsoft.com/office/drawing/2014/main" val="20000"/>
                    </a:ext>
                  </a:extLst>
                </a:gridCol>
                <a:gridCol w="576263">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936625">
                  <a:extLst>
                    <a:ext uri="{9D8B030D-6E8A-4147-A177-3AD203B41FA5}">
                      <a16:colId xmlns:a16="http://schemas.microsoft.com/office/drawing/2014/main" val="20003"/>
                    </a:ext>
                  </a:extLst>
                </a:gridCol>
                <a:gridCol w="574675">
                  <a:extLst>
                    <a:ext uri="{9D8B030D-6E8A-4147-A177-3AD203B41FA5}">
                      <a16:colId xmlns:a16="http://schemas.microsoft.com/office/drawing/2014/main" val="20004"/>
                    </a:ext>
                  </a:extLst>
                </a:gridCol>
                <a:gridCol w="649287">
                  <a:extLst>
                    <a:ext uri="{9D8B030D-6E8A-4147-A177-3AD203B41FA5}">
                      <a16:colId xmlns:a16="http://schemas.microsoft.com/office/drawing/2014/main" val="20005"/>
                    </a:ext>
                  </a:extLst>
                </a:gridCol>
                <a:gridCol w="1150938">
                  <a:extLst>
                    <a:ext uri="{9D8B030D-6E8A-4147-A177-3AD203B41FA5}">
                      <a16:colId xmlns:a16="http://schemas.microsoft.com/office/drawing/2014/main" val="20006"/>
                    </a:ext>
                  </a:extLst>
                </a:gridCol>
                <a:gridCol w="2808287">
                  <a:extLst>
                    <a:ext uri="{9D8B030D-6E8A-4147-A177-3AD203B41FA5}">
                      <a16:colId xmlns:a16="http://schemas.microsoft.com/office/drawing/2014/main" val="20007"/>
                    </a:ext>
                  </a:extLst>
                </a:gridCol>
              </a:tblGrid>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 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 v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3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lt-LT" sz="4000"/>
              <a:t>Įrodyti, kad </a:t>
            </a:r>
            <a:r>
              <a:rPr lang="en-US" sz="4000"/>
              <a:t/>
            </a:r>
            <a:br>
              <a:rPr lang="en-US" sz="4000"/>
            </a:br>
            <a:r>
              <a:rPr lang="en-US" sz="4000">
                <a:cs typeface="Times New Roman" panose="02020603050405020304" pitchFamily="18" charset="0"/>
              </a:rPr>
              <a:t> </a:t>
            </a:r>
            <a:r>
              <a:rPr lang="lt-LT" sz="4000">
                <a:cs typeface="Times New Roman" panose="02020603050405020304" pitchFamily="18" charset="0"/>
              </a:rPr>
              <a:t>(x </a:t>
            </a:r>
            <a:r>
              <a:rPr lang="lt-LT" sz="4000">
                <a:cs typeface="Times New Roman" panose="02020603050405020304" pitchFamily="18" charset="0"/>
                <a:sym typeface="Symbol" panose="05050102010706020507" pitchFamily="18" charset="2"/>
              </a:rPr>
              <a:t> y) ≡ </a:t>
            </a:r>
            <a:r>
              <a:rPr lang="en-US" sz="4000">
                <a:cs typeface="Times New Roman" panose="02020603050405020304" pitchFamily="18" charset="0"/>
                <a:sym typeface="Symbol" panose="05050102010706020507" pitchFamily="18" charset="2"/>
              </a:rPr>
              <a:t>(</a:t>
            </a:r>
            <a:r>
              <a:rPr lang="lt-LT" sz="4000">
                <a:cs typeface="Times New Roman" panose="02020603050405020304" pitchFamily="18" charset="0"/>
                <a:sym typeface="Symbol" panose="05050102010706020507" pitchFamily="18" charset="2"/>
              </a:rPr>
              <a:t>x </a:t>
            </a:r>
            <a:r>
              <a:rPr lang="en-US" sz="4000">
                <a:cs typeface="Times New Roman" panose="02020603050405020304" pitchFamily="18" charset="0"/>
                <a:sym typeface="Symbol" panose="05050102010706020507" pitchFamily="18" charset="2"/>
              </a:rPr>
              <a:t>&amp; y) v (</a:t>
            </a:r>
            <a:r>
              <a:rPr lang="en-US" sz="4000">
                <a:cs typeface="Times New Roman" panose="02020603050405020304" pitchFamily="18" charset="0"/>
              </a:rPr>
              <a:t>¬x &amp; ¬y)</a:t>
            </a:r>
            <a:endParaRPr lang="lt-LT" sz="4000">
              <a:cs typeface="Times New Roman" panose="02020603050405020304" pitchFamily="18" charset="0"/>
            </a:endParaRPr>
          </a:p>
        </p:txBody>
      </p:sp>
      <p:sp>
        <p:nvSpPr>
          <p:cNvPr id="107523" name="Text Box 3"/>
          <p:cNvSpPr txBox="1">
            <a:spLocks noChangeArrowheads="1"/>
          </p:cNvSpPr>
          <p:nvPr/>
        </p:nvSpPr>
        <p:spPr bwMode="auto">
          <a:xfrm>
            <a:off x="250825" y="1844675"/>
            <a:ext cx="835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07524" name="Group 4"/>
          <p:cNvGraphicFramePr>
            <a:graphicFrameLocks noGrp="1"/>
          </p:cNvGraphicFramePr>
          <p:nvPr>
            <p:ph sz="half" idx="2"/>
          </p:nvPr>
        </p:nvGraphicFramePr>
        <p:xfrm>
          <a:off x="395288" y="2924175"/>
          <a:ext cx="8135937" cy="1981200"/>
        </p:xfrm>
        <a:graphic>
          <a:graphicData uri="http://schemas.openxmlformats.org/drawingml/2006/table">
            <a:tbl>
              <a:tblPr/>
              <a:tblGrid>
                <a:gridCol w="503237">
                  <a:extLst>
                    <a:ext uri="{9D8B030D-6E8A-4147-A177-3AD203B41FA5}">
                      <a16:colId xmlns:a16="http://schemas.microsoft.com/office/drawing/2014/main" val="20000"/>
                    </a:ext>
                  </a:extLst>
                </a:gridCol>
                <a:gridCol w="576263">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936625">
                  <a:extLst>
                    <a:ext uri="{9D8B030D-6E8A-4147-A177-3AD203B41FA5}">
                      <a16:colId xmlns:a16="http://schemas.microsoft.com/office/drawing/2014/main" val="20003"/>
                    </a:ext>
                  </a:extLst>
                </a:gridCol>
                <a:gridCol w="574675">
                  <a:extLst>
                    <a:ext uri="{9D8B030D-6E8A-4147-A177-3AD203B41FA5}">
                      <a16:colId xmlns:a16="http://schemas.microsoft.com/office/drawing/2014/main" val="20004"/>
                    </a:ext>
                  </a:extLst>
                </a:gridCol>
                <a:gridCol w="649287">
                  <a:extLst>
                    <a:ext uri="{9D8B030D-6E8A-4147-A177-3AD203B41FA5}">
                      <a16:colId xmlns:a16="http://schemas.microsoft.com/office/drawing/2014/main" val="20005"/>
                    </a:ext>
                  </a:extLst>
                </a:gridCol>
                <a:gridCol w="1150938">
                  <a:extLst>
                    <a:ext uri="{9D8B030D-6E8A-4147-A177-3AD203B41FA5}">
                      <a16:colId xmlns:a16="http://schemas.microsoft.com/office/drawing/2014/main" val="20006"/>
                    </a:ext>
                  </a:extLst>
                </a:gridCol>
                <a:gridCol w="2808287">
                  <a:extLst>
                    <a:ext uri="{9D8B030D-6E8A-4147-A177-3AD203B41FA5}">
                      <a16:colId xmlns:a16="http://schemas.microsoft.com/office/drawing/2014/main" val="20007"/>
                    </a:ext>
                  </a:extLst>
                </a:gridCol>
              </a:tblGrid>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 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 v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3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lt-LT" sz="4000"/>
              <a:t>Įrodyti, kad </a:t>
            </a:r>
            <a:r>
              <a:rPr lang="en-US" sz="4000"/>
              <a:t/>
            </a:r>
            <a:br>
              <a:rPr lang="en-US" sz="4000"/>
            </a:br>
            <a:r>
              <a:rPr lang="en-US" sz="4000">
                <a:cs typeface="Times New Roman" panose="02020603050405020304" pitchFamily="18" charset="0"/>
              </a:rPr>
              <a:t> </a:t>
            </a:r>
            <a:r>
              <a:rPr lang="lt-LT" sz="4000">
                <a:cs typeface="Times New Roman" panose="02020603050405020304" pitchFamily="18" charset="0"/>
              </a:rPr>
              <a:t>(x </a:t>
            </a:r>
            <a:r>
              <a:rPr lang="lt-LT" sz="4000">
                <a:cs typeface="Times New Roman" panose="02020603050405020304" pitchFamily="18" charset="0"/>
                <a:sym typeface="Symbol" panose="05050102010706020507" pitchFamily="18" charset="2"/>
              </a:rPr>
              <a:t> y) ≡ </a:t>
            </a:r>
            <a:r>
              <a:rPr lang="en-US" sz="4000">
                <a:cs typeface="Times New Roman" panose="02020603050405020304" pitchFamily="18" charset="0"/>
                <a:sym typeface="Symbol" panose="05050102010706020507" pitchFamily="18" charset="2"/>
              </a:rPr>
              <a:t>(</a:t>
            </a:r>
            <a:r>
              <a:rPr lang="lt-LT" sz="4000">
                <a:cs typeface="Times New Roman" panose="02020603050405020304" pitchFamily="18" charset="0"/>
                <a:sym typeface="Symbol" panose="05050102010706020507" pitchFamily="18" charset="2"/>
              </a:rPr>
              <a:t>x </a:t>
            </a:r>
            <a:r>
              <a:rPr lang="en-US" sz="4000">
                <a:cs typeface="Times New Roman" panose="02020603050405020304" pitchFamily="18" charset="0"/>
                <a:sym typeface="Symbol" panose="05050102010706020507" pitchFamily="18" charset="2"/>
              </a:rPr>
              <a:t>&amp; y) v (</a:t>
            </a:r>
            <a:r>
              <a:rPr lang="en-US" sz="4000">
                <a:cs typeface="Times New Roman" panose="02020603050405020304" pitchFamily="18" charset="0"/>
              </a:rPr>
              <a:t>¬x &amp; ¬y)</a:t>
            </a:r>
            <a:endParaRPr lang="lt-LT" sz="4000">
              <a:cs typeface="Times New Roman" panose="02020603050405020304" pitchFamily="18" charset="0"/>
            </a:endParaRPr>
          </a:p>
        </p:txBody>
      </p:sp>
      <p:sp>
        <p:nvSpPr>
          <p:cNvPr id="108547" name="Text Box 3"/>
          <p:cNvSpPr txBox="1">
            <a:spLocks noChangeArrowheads="1"/>
          </p:cNvSpPr>
          <p:nvPr/>
        </p:nvSpPr>
        <p:spPr bwMode="auto">
          <a:xfrm>
            <a:off x="250825" y="1844675"/>
            <a:ext cx="835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08548" name="Group 4"/>
          <p:cNvGraphicFramePr>
            <a:graphicFrameLocks noGrp="1"/>
          </p:cNvGraphicFramePr>
          <p:nvPr>
            <p:ph sz="half" idx="2"/>
          </p:nvPr>
        </p:nvGraphicFramePr>
        <p:xfrm>
          <a:off x="395288" y="2924175"/>
          <a:ext cx="8135937" cy="1981200"/>
        </p:xfrm>
        <a:graphic>
          <a:graphicData uri="http://schemas.openxmlformats.org/drawingml/2006/table">
            <a:tbl>
              <a:tblPr/>
              <a:tblGrid>
                <a:gridCol w="503237">
                  <a:extLst>
                    <a:ext uri="{9D8B030D-6E8A-4147-A177-3AD203B41FA5}">
                      <a16:colId xmlns:a16="http://schemas.microsoft.com/office/drawing/2014/main" val="20000"/>
                    </a:ext>
                  </a:extLst>
                </a:gridCol>
                <a:gridCol w="576263">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936625">
                  <a:extLst>
                    <a:ext uri="{9D8B030D-6E8A-4147-A177-3AD203B41FA5}">
                      <a16:colId xmlns:a16="http://schemas.microsoft.com/office/drawing/2014/main" val="20003"/>
                    </a:ext>
                  </a:extLst>
                </a:gridCol>
                <a:gridCol w="574675">
                  <a:extLst>
                    <a:ext uri="{9D8B030D-6E8A-4147-A177-3AD203B41FA5}">
                      <a16:colId xmlns:a16="http://schemas.microsoft.com/office/drawing/2014/main" val="20004"/>
                    </a:ext>
                  </a:extLst>
                </a:gridCol>
                <a:gridCol w="649287">
                  <a:extLst>
                    <a:ext uri="{9D8B030D-6E8A-4147-A177-3AD203B41FA5}">
                      <a16:colId xmlns:a16="http://schemas.microsoft.com/office/drawing/2014/main" val="20005"/>
                    </a:ext>
                  </a:extLst>
                </a:gridCol>
                <a:gridCol w="1150938">
                  <a:extLst>
                    <a:ext uri="{9D8B030D-6E8A-4147-A177-3AD203B41FA5}">
                      <a16:colId xmlns:a16="http://schemas.microsoft.com/office/drawing/2014/main" val="20006"/>
                    </a:ext>
                  </a:extLst>
                </a:gridCol>
                <a:gridCol w="2808287">
                  <a:extLst>
                    <a:ext uri="{9D8B030D-6E8A-4147-A177-3AD203B41FA5}">
                      <a16:colId xmlns:a16="http://schemas.microsoft.com/office/drawing/2014/main" val="20007"/>
                    </a:ext>
                  </a:extLst>
                </a:gridCol>
              </a:tblGrid>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 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r>
                        <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x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&amp; y) v (</a:t>
                      </a:r>
                      <a:r>
                        <a:rPr kumimoji="0" 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 &amp; ¬y)</a:t>
                      </a:r>
                      <a:endParaRPr kumimoji="0" lang="lt-LT"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3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endParaRPr kumimoji="0" lang="lt-LT" sz="20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08610" name="Rectangle 66"/>
          <p:cNvSpPr>
            <a:spLocks noChangeArrowheads="1"/>
          </p:cNvSpPr>
          <p:nvPr/>
        </p:nvSpPr>
        <p:spPr bwMode="auto">
          <a:xfrm>
            <a:off x="6804025" y="3357563"/>
            <a:ext cx="576263" cy="1511300"/>
          </a:xfrm>
          <a:prstGeom prst="rect">
            <a:avLst/>
          </a:prstGeom>
          <a:noFill/>
          <a:ln w="5715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108611" name="Rectangle 67"/>
          <p:cNvSpPr>
            <a:spLocks noChangeArrowheads="1"/>
          </p:cNvSpPr>
          <p:nvPr/>
        </p:nvSpPr>
        <p:spPr bwMode="auto">
          <a:xfrm>
            <a:off x="1619250" y="3357563"/>
            <a:ext cx="576263" cy="1511300"/>
          </a:xfrm>
          <a:prstGeom prst="rect">
            <a:avLst/>
          </a:prstGeom>
          <a:noFill/>
          <a:ln w="5715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685800" y="609600"/>
            <a:ext cx="8062913" cy="1143000"/>
          </a:xfrm>
        </p:spPr>
        <p:txBody>
          <a:bodyPr/>
          <a:lstStyle/>
          <a:p>
            <a:r>
              <a:rPr lang="lt-LT" sz="4000"/>
              <a:t>Sudaryti teiginio (</a:t>
            </a:r>
            <a:r>
              <a:rPr lang="en-US" sz="4000">
                <a:cs typeface="Times New Roman" panose="02020603050405020304" pitchFamily="18" charset="0"/>
              </a:rPr>
              <a:t>¬</a:t>
            </a:r>
            <a:r>
              <a:rPr lang="lt-LT" sz="4000">
                <a:cs typeface="Times New Roman" panose="02020603050405020304" pitchFamily="18" charset="0"/>
              </a:rPr>
              <a:t> a v b) </a:t>
            </a:r>
            <a:r>
              <a:rPr lang="en-US" sz="4000">
                <a:cs typeface="Times New Roman" panose="02020603050405020304" pitchFamily="18" charset="0"/>
              </a:rPr>
              <a:t>&amp; (¬ b v a)</a:t>
            </a:r>
            <a:br>
              <a:rPr lang="en-US" sz="4000">
                <a:cs typeface="Times New Roman" panose="02020603050405020304" pitchFamily="18" charset="0"/>
              </a:rPr>
            </a:br>
            <a:r>
              <a:rPr lang="lt-LT" sz="4000">
                <a:cs typeface="Times New Roman" panose="02020603050405020304" pitchFamily="18" charset="0"/>
              </a:rPr>
              <a:t>teisingumo lentelę</a:t>
            </a:r>
          </a:p>
        </p:txBody>
      </p:sp>
      <p:sp>
        <p:nvSpPr>
          <p:cNvPr id="119811" name="Text Box 3"/>
          <p:cNvSpPr txBox="1">
            <a:spLocks noChangeArrowheads="1"/>
          </p:cNvSpPr>
          <p:nvPr/>
        </p:nvSpPr>
        <p:spPr bwMode="auto">
          <a:xfrm>
            <a:off x="250825" y="1844675"/>
            <a:ext cx="835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19883" name="Group 75"/>
          <p:cNvGraphicFramePr>
            <a:graphicFrameLocks noGrp="1"/>
          </p:cNvGraphicFramePr>
          <p:nvPr>
            <p:ph sz="half" idx="2"/>
          </p:nvPr>
        </p:nvGraphicFramePr>
        <p:xfrm>
          <a:off x="395288" y="2924175"/>
          <a:ext cx="8208962" cy="2286000"/>
        </p:xfrm>
        <a:graphic>
          <a:graphicData uri="http://schemas.openxmlformats.org/drawingml/2006/table">
            <a:tbl>
              <a:tblPr/>
              <a:tblGrid>
                <a:gridCol w="546100">
                  <a:extLst>
                    <a:ext uri="{9D8B030D-6E8A-4147-A177-3AD203B41FA5}">
                      <a16:colId xmlns:a16="http://schemas.microsoft.com/office/drawing/2014/main" val="20000"/>
                    </a:ext>
                  </a:extLst>
                </a:gridCol>
                <a:gridCol w="625475">
                  <a:extLst>
                    <a:ext uri="{9D8B030D-6E8A-4147-A177-3AD203B41FA5}">
                      <a16:colId xmlns:a16="http://schemas.microsoft.com/office/drawing/2014/main" val="20001"/>
                    </a:ext>
                  </a:extLst>
                </a:gridCol>
                <a:gridCol w="1017587">
                  <a:extLst>
                    <a:ext uri="{9D8B030D-6E8A-4147-A177-3AD203B41FA5}">
                      <a16:colId xmlns:a16="http://schemas.microsoft.com/office/drawing/2014/main" val="20002"/>
                    </a:ext>
                  </a:extLst>
                </a:gridCol>
                <a:gridCol w="1173163">
                  <a:extLst>
                    <a:ext uri="{9D8B030D-6E8A-4147-A177-3AD203B41FA5}">
                      <a16:colId xmlns:a16="http://schemas.microsoft.com/office/drawing/2014/main" val="20003"/>
                    </a:ext>
                  </a:extLst>
                </a:gridCol>
                <a:gridCol w="781050">
                  <a:extLst>
                    <a:ext uri="{9D8B030D-6E8A-4147-A177-3AD203B41FA5}">
                      <a16:colId xmlns:a16="http://schemas.microsoft.com/office/drawing/2014/main" val="20004"/>
                    </a:ext>
                  </a:extLst>
                </a:gridCol>
                <a:gridCol w="1328737">
                  <a:extLst>
                    <a:ext uri="{9D8B030D-6E8A-4147-A177-3AD203B41FA5}">
                      <a16:colId xmlns:a16="http://schemas.microsoft.com/office/drawing/2014/main" val="20005"/>
                    </a:ext>
                  </a:extLst>
                </a:gridCol>
                <a:gridCol w="2736850">
                  <a:extLst>
                    <a:ext uri="{9D8B030D-6E8A-4147-A177-3AD203B41FA5}">
                      <a16:colId xmlns:a16="http://schemas.microsoft.com/office/drawing/2014/main" val="20006"/>
                    </a:ext>
                  </a:extLst>
                </a:gridCol>
              </a:tblGrid>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 </a:t>
                      </a:r>
                      <a:endPar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 v 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b</a:t>
                      </a: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a:t>
                      </a: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 v b) </a:t>
                      </a: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&amp; (¬ b v a)</a:t>
                      </a:r>
                      <a:endPar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0</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0</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3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0</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1</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1</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0</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1</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1</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0" y="609600"/>
            <a:ext cx="8964613" cy="1143000"/>
          </a:xfrm>
        </p:spPr>
        <p:txBody>
          <a:bodyPr/>
          <a:lstStyle/>
          <a:p>
            <a:r>
              <a:rPr lang="lt-LT"/>
              <a:t>Sudaryti teiginio (</a:t>
            </a:r>
            <a:r>
              <a:rPr lang="en-US">
                <a:cs typeface="Times New Roman" panose="02020603050405020304" pitchFamily="18" charset="0"/>
              </a:rPr>
              <a:t>¬</a:t>
            </a:r>
            <a:r>
              <a:rPr lang="lt-LT">
                <a:cs typeface="Times New Roman" panose="02020603050405020304" pitchFamily="18" charset="0"/>
              </a:rPr>
              <a:t> a v b) </a:t>
            </a:r>
            <a:r>
              <a:rPr lang="en-US">
                <a:cs typeface="Times New Roman" panose="02020603050405020304" pitchFamily="18" charset="0"/>
              </a:rPr>
              <a:t>&amp; (¬ b v a)</a:t>
            </a:r>
            <a:br>
              <a:rPr lang="en-US">
                <a:cs typeface="Times New Roman" panose="02020603050405020304" pitchFamily="18" charset="0"/>
              </a:rPr>
            </a:br>
            <a:r>
              <a:rPr lang="lt-LT">
                <a:cs typeface="Times New Roman" panose="02020603050405020304" pitchFamily="18" charset="0"/>
              </a:rPr>
              <a:t>teisingumo lentelę</a:t>
            </a:r>
          </a:p>
        </p:txBody>
      </p:sp>
      <p:sp>
        <p:nvSpPr>
          <p:cNvPr id="120835" name="Text Box 3"/>
          <p:cNvSpPr txBox="1">
            <a:spLocks noChangeArrowheads="1"/>
          </p:cNvSpPr>
          <p:nvPr/>
        </p:nvSpPr>
        <p:spPr bwMode="auto">
          <a:xfrm>
            <a:off x="250825" y="1844675"/>
            <a:ext cx="835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120836" name="Group 4"/>
          <p:cNvGraphicFramePr>
            <a:graphicFrameLocks noGrp="1"/>
          </p:cNvGraphicFramePr>
          <p:nvPr>
            <p:ph sz="half" idx="2"/>
          </p:nvPr>
        </p:nvGraphicFramePr>
        <p:xfrm>
          <a:off x="395288" y="2924175"/>
          <a:ext cx="8208962" cy="2286000"/>
        </p:xfrm>
        <a:graphic>
          <a:graphicData uri="http://schemas.openxmlformats.org/drawingml/2006/table">
            <a:tbl>
              <a:tblPr/>
              <a:tblGrid>
                <a:gridCol w="546100">
                  <a:extLst>
                    <a:ext uri="{9D8B030D-6E8A-4147-A177-3AD203B41FA5}">
                      <a16:colId xmlns:a16="http://schemas.microsoft.com/office/drawing/2014/main" val="20000"/>
                    </a:ext>
                  </a:extLst>
                </a:gridCol>
                <a:gridCol w="625475">
                  <a:extLst>
                    <a:ext uri="{9D8B030D-6E8A-4147-A177-3AD203B41FA5}">
                      <a16:colId xmlns:a16="http://schemas.microsoft.com/office/drawing/2014/main" val="20001"/>
                    </a:ext>
                  </a:extLst>
                </a:gridCol>
                <a:gridCol w="1017587">
                  <a:extLst>
                    <a:ext uri="{9D8B030D-6E8A-4147-A177-3AD203B41FA5}">
                      <a16:colId xmlns:a16="http://schemas.microsoft.com/office/drawing/2014/main" val="20002"/>
                    </a:ext>
                  </a:extLst>
                </a:gridCol>
                <a:gridCol w="1173163">
                  <a:extLst>
                    <a:ext uri="{9D8B030D-6E8A-4147-A177-3AD203B41FA5}">
                      <a16:colId xmlns:a16="http://schemas.microsoft.com/office/drawing/2014/main" val="20003"/>
                    </a:ext>
                  </a:extLst>
                </a:gridCol>
                <a:gridCol w="781050">
                  <a:extLst>
                    <a:ext uri="{9D8B030D-6E8A-4147-A177-3AD203B41FA5}">
                      <a16:colId xmlns:a16="http://schemas.microsoft.com/office/drawing/2014/main" val="20004"/>
                    </a:ext>
                  </a:extLst>
                </a:gridCol>
                <a:gridCol w="1328737">
                  <a:extLst>
                    <a:ext uri="{9D8B030D-6E8A-4147-A177-3AD203B41FA5}">
                      <a16:colId xmlns:a16="http://schemas.microsoft.com/office/drawing/2014/main" val="20005"/>
                    </a:ext>
                  </a:extLst>
                </a:gridCol>
                <a:gridCol w="2736850">
                  <a:extLst>
                    <a:ext uri="{9D8B030D-6E8A-4147-A177-3AD203B41FA5}">
                      <a16:colId xmlns:a16="http://schemas.microsoft.com/office/drawing/2014/main" val="20006"/>
                    </a:ext>
                  </a:extLst>
                </a:gridCol>
              </a:tblGrid>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 </a:t>
                      </a:r>
                      <a:endPar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 v 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b</a:t>
                      </a: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a:t>
                      </a: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 v b) </a:t>
                      </a: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&amp; (¬ b v a)</a:t>
                      </a:r>
                      <a:endParaRPr kumimoji="0" lang="lt-LT"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0</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0</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3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0</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1</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1</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0</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1</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1</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684213" y="981075"/>
            <a:ext cx="7772400" cy="1143000"/>
          </a:xfrm>
        </p:spPr>
        <p:txBody>
          <a:bodyPr/>
          <a:lstStyle/>
          <a:p>
            <a:r>
              <a:rPr lang="en-US"/>
              <a:t>A </a:t>
            </a:r>
            <a:r>
              <a:rPr lang="en-US">
                <a:sym typeface="Symbol" panose="05050102010706020507" pitchFamily="18" charset="2"/>
              </a:rPr>
              <a:t></a:t>
            </a:r>
            <a:r>
              <a:rPr lang="en-US"/>
              <a:t> B = 1, o A </a:t>
            </a:r>
            <a:r>
              <a:rPr lang="en-US">
                <a:sym typeface="Symbol" panose="05050102010706020507" pitchFamily="18" charset="2"/>
              </a:rPr>
              <a:t></a:t>
            </a:r>
            <a:r>
              <a:rPr lang="en-US"/>
              <a:t> B =0. </a:t>
            </a:r>
            <a:br>
              <a:rPr lang="en-US"/>
            </a:br>
            <a:r>
              <a:rPr lang="en-US"/>
              <a:t>Kam lygu B </a:t>
            </a:r>
            <a:r>
              <a:rPr lang="en-US">
                <a:sym typeface="Symbol" panose="05050102010706020507" pitchFamily="18" charset="2"/>
              </a:rPr>
              <a:t></a:t>
            </a:r>
            <a:r>
              <a:rPr lang="en-US"/>
              <a:t> A ?</a:t>
            </a:r>
            <a:br>
              <a:rPr lang="en-US"/>
            </a:br>
            <a:endParaRPr lang="lt-LT"/>
          </a:p>
        </p:txBody>
      </p:sp>
      <p:graphicFrame>
        <p:nvGraphicFramePr>
          <p:cNvPr id="123909" name="Group 5"/>
          <p:cNvGraphicFramePr>
            <a:graphicFrameLocks noGrp="1"/>
          </p:cNvGraphicFramePr>
          <p:nvPr>
            <p:ph sz="half" idx="1"/>
          </p:nvPr>
        </p:nvGraphicFramePr>
        <p:xfrm>
          <a:off x="684213" y="2492375"/>
          <a:ext cx="3309937" cy="2954339"/>
        </p:xfrm>
        <a:graphic>
          <a:graphicData uri="http://schemas.openxmlformats.org/drawingml/2006/table">
            <a:tbl>
              <a:tblPr/>
              <a:tblGrid>
                <a:gridCol w="887412">
                  <a:extLst>
                    <a:ext uri="{9D8B030D-6E8A-4147-A177-3AD203B41FA5}">
                      <a16:colId xmlns:a16="http://schemas.microsoft.com/office/drawing/2014/main" val="20000"/>
                    </a:ext>
                  </a:extLst>
                </a:gridCol>
                <a:gridCol w="889000">
                  <a:extLst>
                    <a:ext uri="{9D8B030D-6E8A-4147-A177-3AD203B41FA5}">
                      <a16:colId xmlns:a16="http://schemas.microsoft.com/office/drawing/2014/main" val="20001"/>
                    </a:ext>
                  </a:extLst>
                </a:gridCol>
                <a:gridCol w="1533525">
                  <a:extLst>
                    <a:ext uri="{9D8B030D-6E8A-4147-A177-3AD203B41FA5}">
                      <a16:colId xmlns:a16="http://schemas.microsoft.com/office/drawing/2014/main" val="20002"/>
                    </a:ext>
                  </a:extLst>
                </a:gridCol>
              </a:tblGrid>
              <a:tr h="5905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A</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B</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A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2800" b="0" i="0" u="none" strike="noStrike" cap="none" normalizeH="0" baseline="0" smtClean="0">
                          <a:ln>
                            <a:noFill/>
                          </a:ln>
                          <a:solidFill>
                            <a:schemeClr val="tx1"/>
                          </a:solidFill>
                          <a:effectLst/>
                          <a:latin typeface="Times New Roman" panose="02020603050405020304" pitchFamily="18" charset="0"/>
                        </a:rPr>
                        <a:t> B</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21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89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21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05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23964" name="Group 60"/>
          <p:cNvGraphicFramePr>
            <a:graphicFrameLocks noGrp="1"/>
          </p:cNvGraphicFramePr>
          <p:nvPr>
            <p:ph sz="half" idx="2"/>
          </p:nvPr>
        </p:nvGraphicFramePr>
        <p:xfrm>
          <a:off x="4859338" y="2492375"/>
          <a:ext cx="3240087" cy="2962276"/>
        </p:xfrm>
        <a:graphic>
          <a:graphicData uri="http://schemas.openxmlformats.org/drawingml/2006/table">
            <a:tbl>
              <a:tblPr/>
              <a:tblGrid>
                <a:gridCol w="868362">
                  <a:extLst>
                    <a:ext uri="{9D8B030D-6E8A-4147-A177-3AD203B41FA5}">
                      <a16:colId xmlns:a16="http://schemas.microsoft.com/office/drawing/2014/main" val="20000"/>
                    </a:ext>
                  </a:extLst>
                </a:gridCol>
                <a:gridCol w="869950">
                  <a:extLst>
                    <a:ext uri="{9D8B030D-6E8A-4147-A177-3AD203B41FA5}">
                      <a16:colId xmlns:a16="http://schemas.microsoft.com/office/drawing/2014/main" val="20001"/>
                    </a:ext>
                  </a:extLst>
                </a:gridCol>
                <a:gridCol w="1501775">
                  <a:extLst>
                    <a:ext uri="{9D8B030D-6E8A-4147-A177-3AD203B41FA5}">
                      <a16:colId xmlns:a16="http://schemas.microsoft.com/office/drawing/2014/main" val="20002"/>
                    </a:ext>
                  </a:extLst>
                </a:gridCol>
              </a:tblGrid>
              <a:tr h="5921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A</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B</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A </a:t>
                      </a:r>
                      <a:r>
                        <a:rPr kumimoji="0" lang="lt-LT" sz="2800" b="0" i="0" u="none" strike="noStrike" cap="none" normalizeH="0" baseline="0" smtClean="0">
                          <a:ln>
                            <a:noFill/>
                          </a:ln>
                          <a:solidFill>
                            <a:schemeClr val="tx1"/>
                          </a:solidFill>
                          <a:effectLst/>
                          <a:latin typeface="Times New Roman" panose="02020603050405020304" pitchFamily="18" charset="0"/>
                          <a:sym typeface="Symbol" panose="05050102010706020507" pitchFamily="18" charset="2"/>
                        </a:rPr>
                        <a:t></a:t>
                      </a:r>
                      <a:r>
                        <a:rPr kumimoji="0" lang="en-US" sz="2800" b="0" i="0" u="none" strike="noStrike" cap="none" normalizeH="0" baseline="0" smtClean="0">
                          <a:ln>
                            <a:noFill/>
                          </a:ln>
                          <a:solidFill>
                            <a:schemeClr val="tx1"/>
                          </a:solidFill>
                          <a:effectLst/>
                          <a:latin typeface="Times New Roman" panose="02020603050405020304" pitchFamily="18" charset="0"/>
                        </a:rPr>
                        <a:t> B</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37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05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37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21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123995" name="Group 91"/>
          <p:cNvGrpSpPr>
            <a:grpSpLocks/>
          </p:cNvGrpSpPr>
          <p:nvPr/>
        </p:nvGrpSpPr>
        <p:grpSpPr bwMode="auto">
          <a:xfrm>
            <a:off x="827088" y="3141663"/>
            <a:ext cx="3024187" cy="2233612"/>
            <a:chOff x="521" y="2341"/>
            <a:chExt cx="1905" cy="1407"/>
          </a:xfrm>
        </p:grpSpPr>
        <p:sp>
          <p:nvSpPr>
            <p:cNvPr id="123991" name="Rectangle 87"/>
            <p:cNvSpPr>
              <a:spLocks noChangeArrowheads="1"/>
            </p:cNvSpPr>
            <p:nvPr/>
          </p:nvSpPr>
          <p:spPr bwMode="auto">
            <a:xfrm>
              <a:off x="521" y="2704"/>
              <a:ext cx="1905" cy="273"/>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123992" name="Rectangle 88"/>
            <p:cNvSpPr>
              <a:spLocks noChangeArrowheads="1"/>
            </p:cNvSpPr>
            <p:nvPr/>
          </p:nvSpPr>
          <p:spPr bwMode="auto">
            <a:xfrm>
              <a:off x="521" y="3475"/>
              <a:ext cx="1905" cy="273"/>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123993" name="Rectangle 89"/>
            <p:cNvSpPr>
              <a:spLocks noChangeArrowheads="1"/>
            </p:cNvSpPr>
            <p:nvPr/>
          </p:nvSpPr>
          <p:spPr bwMode="auto">
            <a:xfrm>
              <a:off x="521" y="2341"/>
              <a:ext cx="1905" cy="273"/>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grpSp>
      <p:grpSp>
        <p:nvGrpSpPr>
          <p:cNvPr id="123996" name="Group 92"/>
          <p:cNvGrpSpPr>
            <a:grpSpLocks/>
          </p:cNvGrpSpPr>
          <p:nvPr/>
        </p:nvGrpSpPr>
        <p:grpSpPr bwMode="auto">
          <a:xfrm>
            <a:off x="4932363" y="3789363"/>
            <a:ext cx="3024187" cy="1009650"/>
            <a:chOff x="3107" y="2750"/>
            <a:chExt cx="1905" cy="636"/>
          </a:xfrm>
        </p:grpSpPr>
        <p:sp>
          <p:nvSpPr>
            <p:cNvPr id="123990" name="Rectangle 86"/>
            <p:cNvSpPr>
              <a:spLocks noChangeArrowheads="1"/>
            </p:cNvSpPr>
            <p:nvPr/>
          </p:nvSpPr>
          <p:spPr bwMode="auto">
            <a:xfrm>
              <a:off x="3107" y="2750"/>
              <a:ext cx="1905" cy="273"/>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123994" name="Rectangle 90"/>
            <p:cNvSpPr>
              <a:spLocks noChangeArrowheads="1"/>
            </p:cNvSpPr>
            <p:nvPr/>
          </p:nvSpPr>
          <p:spPr bwMode="auto">
            <a:xfrm>
              <a:off x="3107" y="3113"/>
              <a:ext cx="1905" cy="273"/>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grpSp>
      <p:sp>
        <p:nvSpPr>
          <p:cNvPr id="123998" name="Text Box 94"/>
          <p:cNvSpPr txBox="1">
            <a:spLocks noChangeArrowheads="1"/>
          </p:cNvSpPr>
          <p:nvPr/>
        </p:nvSpPr>
        <p:spPr bwMode="auto">
          <a:xfrm>
            <a:off x="1692275" y="5734050"/>
            <a:ext cx="6264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A=0, B=1, tuomet B </a:t>
            </a:r>
            <a:r>
              <a:rPr lang="en-US">
                <a:sym typeface="Symbol" panose="05050102010706020507" pitchFamily="18" charset="2"/>
              </a:rPr>
              <a:t>A    =      1  0     =     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39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399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39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9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2475" y="1704975"/>
            <a:ext cx="7162800" cy="784830"/>
          </a:xfrm>
          <a:prstGeom prst="rect">
            <a:avLst/>
          </a:prstGeom>
          <a:noFill/>
        </p:spPr>
        <p:txBody>
          <a:bodyPr wrap="square" rtlCol="0">
            <a:spAutoFit/>
          </a:bodyPr>
          <a:lstStyle/>
          <a:p>
            <a:r>
              <a:rPr lang="lt-LT" sz="4500" dirty="0" smtClean="0">
                <a:cs typeface="Times New Roman" panose="02020603050405020304" pitchFamily="18" charset="0"/>
              </a:rPr>
              <a:t>Tikriname </a:t>
            </a:r>
            <a:r>
              <a:rPr lang="lt-LT" sz="4500" dirty="0">
                <a:cs typeface="Times New Roman" panose="02020603050405020304" pitchFamily="18" charset="0"/>
              </a:rPr>
              <a:t>išvados pagrįstumą</a:t>
            </a:r>
          </a:p>
        </p:txBody>
      </p:sp>
    </p:spTree>
    <p:extLst>
      <p:ext uri="{BB962C8B-B14F-4D97-AF65-F5344CB8AC3E}">
        <p14:creationId xmlns:p14="http://schemas.microsoft.com/office/powerpoint/2010/main" val="13605132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1266825" y="1936799"/>
                <a:ext cx="4105275" cy="147732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lt-LT" sz="4500" i="1" smtClean="0">
                          <a:latin typeface="Cambria Math" panose="02040503050406030204" pitchFamily="18" charset="0"/>
                          <a:cs typeface="Times New Roman" panose="02020603050405020304" pitchFamily="18" charset="0"/>
                        </a:rPr>
                        <m:t>𝑝</m:t>
                      </m:r>
                      <m:r>
                        <a:rPr lang="lt-LT" sz="4500" i="1">
                          <a:latin typeface="Cambria Math" panose="02040503050406030204" pitchFamily="18" charset="0"/>
                          <a:ea typeface="Cambria Math" panose="02040503050406030204" pitchFamily="18" charset="0"/>
                          <a:cs typeface="Times New Roman" panose="02020603050405020304" pitchFamily="18" charset="0"/>
                        </a:rPr>
                        <m:t>⇒</m:t>
                      </m:r>
                      <m:r>
                        <a:rPr lang="en-US" sz="4500" b="0" i="1" smtClean="0">
                          <a:latin typeface="Cambria Math" panose="02040503050406030204" pitchFamily="18" charset="0"/>
                          <a:ea typeface="Cambria Math" panose="02040503050406030204" pitchFamily="18" charset="0"/>
                          <a:cs typeface="Times New Roman" panose="02020603050405020304" pitchFamily="18" charset="0"/>
                        </a:rPr>
                        <m:t>(</m:t>
                      </m:r>
                      <m:r>
                        <a:rPr lang="lt-LT" sz="4500" i="1">
                          <a:latin typeface="Cambria Math" panose="02040503050406030204" pitchFamily="18" charset="0"/>
                          <a:ea typeface="Cambria Math" panose="02040503050406030204" pitchFamily="18" charset="0"/>
                          <a:cs typeface="Times New Roman" panose="02020603050405020304" pitchFamily="18" charset="0"/>
                        </a:rPr>
                        <m:t>𝑞</m:t>
                      </m:r>
                      <m:r>
                        <a:rPr lang="lt-LT" sz="4500"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4500" i="1">
                              <a:latin typeface="Cambria Math" panose="02040503050406030204" pitchFamily="18" charset="0"/>
                              <a:ea typeface="Cambria Math" panose="02040503050406030204" pitchFamily="18" charset="0"/>
                              <a:cs typeface="Times New Roman" panose="02020603050405020304" pitchFamily="18" charset="0"/>
                            </a:rPr>
                          </m:ctrlPr>
                        </m:accPr>
                        <m:e>
                          <m:r>
                            <a:rPr lang="lt-LT" sz="4500" i="1">
                              <a:latin typeface="Cambria Math" panose="02040503050406030204" pitchFamily="18" charset="0"/>
                              <a:ea typeface="Cambria Math" panose="02040503050406030204" pitchFamily="18" charset="0"/>
                              <a:cs typeface="Times New Roman" panose="02020603050405020304" pitchFamily="18" charset="0"/>
                            </a:rPr>
                            <m:t>𝑟</m:t>
                          </m:r>
                        </m:e>
                      </m:acc>
                      <m:r>
                        <a:rPr lang="en-US" sz="4500"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4500"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sz="4500" i="1">
                          <a:latin typeface="Cambria Math" panose="02040503050406030204" pitchFamily="18" charset="0"/>
                          <a:cs typeface="Times New Roman" panose="02020603050405020304" pitchFamily="18" charset="0"/>
                        </a:rPr>
                        <m:t>𝑞</m:t>
                      </m:r>
                      <m:r>
                        <a:rPr lang="lt-LT" sz="4500" i="1">
                          <a:latin typeface="Cambria Math" panose="02040503050406030204" pitchFamily="18" charset="0"/>
                          <a:ea typeface="Cambria Math" panose="02040503050406030204" pitchFamily="18" charset="0"/>
                          <a:cs typeface="Times New Roman" panose="02020603050405020304" pitchFamily="18" charset="0"/>
                        </a:rPr>
                        <m:t>⇒</m:t>
                      </m:r>
                      <m:r>
                        <a:rPr lang="en-US" sz="4500" b="0" i="1" smtClean="0">
                          <a:latin typeface="Cambria Math" panose="02040503050406030204" pitchFamily="18" charset="0"/>
                          <a:ea typeface="Cambria Math" panose="02040503050406030204" pitchFamily="18" charset="0"/>
                          <a:cs typeface="Times New Roman" panose="02020603050405020304" pitchFamily="18" charset="0"/>
                        </a:rPr>
                        <m:t>(</m:t>
                      </m:r>
                      <m:r>
                        <a:rPr lang="lt-LT" sz="4500" i="1">
                          <a:latin typeface="Cambria Math" panose="02040503050406030204" pitchFamily="18" charset="0"/>
                          <a:ea typeface="Cambria Math" panose="02040503050406030204" pitchFamily="18" charset="0"/>
                          <a:cs typeface="Times New Roman" panose="02020603050405020304" pitchFamily="18" charset="0"/>
                        </a:rPr>
                        <m:t>𝑝</m:t>
                      </m:r>
                      <m:r>
                        <a:rPr lang="lt-LT" sz="4500" i="1">
                          <a:latin typeface="Cambria Math" panose="02040503050406030204" pitchFamily="18" charset="0"/>
                          <a:ea typeface="Cambria Math" panose="02040503050406030204" pitchFamily="18" charset="0"/>
                          <a:cs typeface="Times New Roman" panose="02020603050405020304" pitchFamily="18" charset="0"/>
                        </a:rPr>
                        <m:t> &amp; </m:t>
                      </m:r>
                      <m:r>
                        <a:rPr lang="en-US" sz="4500" i="1">
                          <a:latin typeface="Cambria Math" panose="02040503050406030204" pitchFamily="18" charset="0"/>
                          <a:ea typeface="Cambria Math" panose="02040503050406030204" pitchFamily="18" charset="0"/>
                          <a:cs typeface="Times New Roman" panose="02020603050405020304" pitchFamily="18" charset="0"/>
                        </a:rPr>
                        <m:t>𝑟</m:t>
                      </m:r>
                      <m:r>
                        <a:rPr lang="en-US" sz="4500"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4500" dirty="0">
                  <a:cs typeface="Times New Roman" panose="02020603050405020304"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1266825" y="1936799"/>
                <a:ext cx="4105275" cy="1477328"/>
              </a:xfrm>
              <a:prstGeom prst="rect">
                <a:avLst/>
              </a:prstGeom>
              <a:blipFill>
                <a:blip r:embed="rId2"/>
                <a:stretch>
                  <a:fillRect/>
                </a:stretch>
              </a:blipFill>
            </p:spPr>
            <p:txBody>
              <a:bodyPr/>
              <a:lstStyle/>
              <a:p>
                <a:r>
                  <a:rPr lang="lt-LT">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192882" y="3509615"/>
                <a:ext cx="4693444" cy="78483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4500" i="1">
                          <a:latin typeface="Cambria Math" panose="02040503050406030204" pitchFamily="18" charset="0"/>
                          <a:ea typeface="Cambria Math" panose="02040503050406030204" pitchFamily="18" charset="0"/>
                          <a:cs typeface="Times New Roman" panose="02020603050405020304" pitchFamily="18" charset="0"/>
                        </a:rPr>
                        <m:t>∴</m:t>
                      </m:r>
                      <m:r>
                        <a:rPr lang="en-US" sz="4500" i="1">
                          <a:latin typeface="Cambria Math" panose="02040503050406030204" pitchFamily="18" charset="0"/>
                          <a:cs typeface="Times New Roman" panose="02020603050405020304" pitchFamily="18" charset="0"/>
                        </a:rPr>
                        <m:t> </m:t>
                      </m:r>
                      <m:r>
                        <a:rPr lang="lt-LT" sz="4500" i="1">
                          <a:latin typeface="Cambria Math" panose="02040503050406030204" pitchFamily="18" charset="0"/>
                          <a:cs typeface="Times New Roman" panose="02020603050405020304" pitchFamily="18" charset="0"/>
                        </a:rPr>
                        <m:t>𝑝</m:t>
                      </m:r>
                      <m:r>
                        <a:rPr lang="lt-LT" sz="4500" i="1">
                          <a:latin typeface="Cambria Math" panose="02040503050406030204" pitchFamily="18" charset="0"/>
                          <a:ea typeface="Cambria Math" panose="02040503050406030204" pitchFamily="18" charset="0"/>
                          <a:cs typeface="Times New Roman" panose="02020603050405020304" pitchFamily="18" charset="0"/>
                        </a:rPr>
                        <m:t>⇒</m:t>
                      </m:r>
                      <m:r>
                        <a:rPr lang="en-US" sz="4500" i="1">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4500" dirty="0"/>
              </a:p>
            </p:txBody>
          </p:sp>
        </mc:Choice>
        <mc:Fallback xmlns="">
          <p:sp>
            <p:nvSpPr>
              <p:cNvPr id="3" name="TextBox 2"/>
              <p:cNvSpPr txBox="1">
                <a:spLocks noRot="1" noChangeAspect="1" noMove="1" noResize="1" noEditPoints="1" noAdjustHandles="1" noChangeArrowheads="1" noChangeShapeType="1" noTextEdit="1"/>
              </p:cNvSpPr>
              <p:nvPr/>
            </p:nvSpPr>
            <p:spPr>
              <a:xfrm>
                <a:off x="192882" y="3509615"/>
                <a:ext cx="4693444" cy="784830"/>
              </a:xfrm>
              <a:prstGeom prst="rect">
                <a:avLst/>
              </a:prstGeom>
              <a:blipFill rotWithShape="0">
                <a:blip r:embed="rId3"/>
                <a:stretch>
                  <a:fillRect/>
                </a:stretch>
              </a:blipFill>
            </p:spPr>
            <p:txBody>
              <a:bodyPr/>
              <a:lstStyle/>
              <a:p>
                <a:r>
                  <a:rPr lang="lt-LT">
                    <a:noFill/>
                  </a:rPr>
                  <a:t> </a:t>
                </a:r>
              </a:p>
            </p:txBody>
          </p:sp>
        </mc:Fallback>
      </mc:AlternateContent>
      <p:sp>
        <p:nvSpPr>
          <p:cNvPr id="4" name="TextBox 3"/>
          <p:cNvSpPr txBox="1"/>
          <p:nvPr/>
        </p:nvSpPr>
        <p:spPr>
          <a:xfrm>
            <a:off x="6179138" y="2398464"/>
            <a:ext cx="2226501" cy="553998"/>
          </a:xfrm>
          <a:prstGeom prst="rect">
            <a:avLst/>
          </a:prstGeom>
          <a:noFill/>
        </p:spPr>
        <p:txBody>
          <a:bodyPr wrap="square" rtlCol="0">
            <a:spAutoFit/>
          </a:bodyPr>
          <a:lstStyle/>
          <a:p>
            <a:r>
              <a:rPr lang="lt-LT" sz="3000" dirty="0">
                <a:cs typeface="Times New Roman" panose="02020603050405020304" pitchFamily="18" charset="0"/>
              </a:rPr>
              <a:t>Prielaidos</a:t>
            </a:r>
          </a:p>
        </p:txBody>
      </p:sp>
      <p:sp>
        <p:nvSpPr>
          <p:cNvPr id="5" name="TextBox 4"/>
          <p:cNvSpPr txBox="1"/>
          <p:nvPr/>
        </p:nvSpPr>
        <p:spPr>
          <a:xfrm>
            <a:off x="6179138" y="3509615"/>
            <a:ext cx="2226501" cy="553998"/>
          </a:xfrm>
          <a:prstGeom prst="rect">
            <a:avLst/>
          </a:prstGeom>
          <a:noFill/>
        </p:spPr>
        <p:txBody>
          <a:bodyPr wrap="square" rtlCol="0">
            <a:spAutoFit/>
          </a:bodyPr>
          <a:lstStyle/>
          <a:p>
            <a:r>
              <a:rPr lang="lt-LT" sz="3000" dirty="0">
                <a:cs typeface="Times New Roman" panose="02020603050405020304" pitchFamily="18" charset="0"/>
              </a:rPr>
              <a:t>Išvada</a:t>
            </a:r>
          </a:p>
        </p:txBody>
      </p:sp>
      <p:sp>
        <p:nvSpPr>
          <p:cNvPr id="6" name="Right Arrow 5"/>
          <p:cNvSpPr/>
          <p:nvPr/>
        </p:nvSpPr>
        <p:spPr>
          <a:xfrm rot="493783" flipH="1">
            <a:off x="4886325" y="2398465"/>
            <a:ext cx="1205816" cy="3051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7" name="Right Arrow 6"/>
          <p:cNvSpPr/>
          <p:nvPr/>
        </p:nvSpPr>
        <p:spPr>
          <a:xfrm rot="20997241" flipH="1">
            <a:off x="4903699" y="2786911"/>
            <a:ext cx="1205816" cy="3051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8" name="Right Arrow 7"/>
          <p:cNvSpPr/>
          <p:nvPr/>
        </p:nvSpPr>
        <p:spPr>
          <a:xfrm flipH="1">
            <a:off x="4051495" y="3708874"/>
            <a:ext cx="2040644" cy="3051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Tree>
    <p:extLst>
      <p:ext uri="{BB962C8B-B14F-4D97-AF65-F5344CB8AC3E}">
        <p14:creationId xmlns:p14="http://schemas.microsoft.com/office/powerpoint/2010/main" val="414554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94211"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94225" name="Group 17"/>
          <p:cNvGraphicFramePr>
            <a:graphicFrameLocks noGrp="1"/>
          </p:cNvGraphicFramePr>
          <p:nvPr>
            <p:ph sz="half" idx="4294967295"/>
          </p:nvPr>
        </p:nvGraphicFramePr>
        <p:xfrm>
          <a:off x="684213" y="3284538"/>
          <a:ext cx="3095625" cy="3097213"/>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07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4251" name="Rectangle 43"/>
          <p:cNvSpPr>
            <a:spLocks noChangeArrowheads="1"/>
          </p:cNvSpPr>
          <p:nvPr/>
        </p:nvSpPr>
        <p:spPr bwMode="auto">
          <a:xfrm>
            <a:off x="1042988" y="1341438"/>
            <a:ext cx="576262" cy="1079500"/>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4254" name="Text Box 46"/>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1393" y="1395339"/>
            <a:ext cx="8233997" cy="3400931"/>
          </a:xfrm>
          <a:prstGeom prst="rect">
            <a:avLst/>
          </a:prstGeom>
          <a:noFill/>
        </p:spPr>
        <p:txBody>
          <a:bodyPr wrap="square" rtlCol="0">
            <a:spAutoFit/>
          </a:bodyPr>
          <a:lstStyle/>
          <a:p>
            <a:pPr marL="385763" indent="-385763">
              <a:spcAft>
                <a:spcPts val="1350"/>
              </a:spcAft>
              <a:buAutoNum type="arabicPeriod"/>
            </a:pPr>
            <a:r>
              <a:rPr lang="lt-LT" sz="3000" dirty="0">
                <a:cs typeface="Times New Roman" panose="02020603050405020304" pitchFamily="18" charset="0"/>
              </a:rPr>
              <a:t>Užrašome prielaidas ir išvadą formulių pavidalu;</a:t>
            </a:r>
          </a:p>
          <a:p>
            <a:pPr marL="385763" indent="-385763">
              <a:spcAft>
                <a:spcPts val="1350"/>
              </a:spcAft>
              <a:buAutoNum type="arabicPeriod"/>
            </a:pPr>
            <a:r>
              <a:rPr lang="lt-LT" sz="3000" dirty="0">
                <a:cs typeface="Times New Roman" panose="02020603050405020304" pitchFamily="18" charset="0"/>
              </a:rPr>
              <a:t>Sudarome prielaidų ir išvados teisingumo lentelę;</a:t>
            </a:r>
          </a:p>
          <a:p>
            <a:pPr marL="385763" indent="-385763">
              <a:spcAft>
                <a:spcPts val="1350"/>
              </a:spcAft>
              <a:buAutoNum type="arabicPeriod"/>
            </a:pPr>
            <a:r>
              <a:rPr lang="lt-LT" sz="3000" dirty="0">
                <a:cs typeface="Times New Roman" panose="02020603050405020304" pitchFamily="18" charset="0"/>
              </a:rPr>
              <a:t>Išskiriame kritines eilutes – jose visos prielaidos yra teisingos;</a:t>
            </a:r>
          </a:p>
          <a:p>
            <a:pPr marL="385763" indent="-385763">
              <a:spcAft>
                <a:spcPts val="1350"/>
              </a:spcAft>
              <a:buAutoNum type="arabicPeriod"/>
            </a:pPr>
            <a:r>
              <a:rPr lang="lt-LT" sz="3000" dirty="0">
                <a:cs typeface="Times New Roman" panose="02020603050405020304" pitchFamily="18" charset="0"/>
              </a:rPr>
              <a:t>Jei visose kritinėse eilutėse išvada yra teisinga, tai ji padaryta pagrįstai</a:t>
            </a:r>
          </a:p>
        </p:txBody>
      </p:sp>
    </p:spTree>
    <p:extLst>
      <p:ext uri="{BB962C8B-B14F-4D97-AF65-F5344CB8AC3E}">
        <p14:creationId xmlns:p14="http://schemas.microsoft.com/office/powerpoint/2010/main" val="3412032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4644008" y="3786730"/>
                <a:ext cx="2540913" cy="95410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lt-LT" sz="2800" i="1" smtClean="0">
                          <a:latin typeface="Cambria Math" panose="02040503050406030204" pitchFamily="18" charset="0"/>
                          <a:cs typeface="Times New Roman" panose="02020603050405020304" pitchFamily="18" charset="0"/>
                        </a:rPr>
                        <m:t>𝑝</m:t>
                      </m:r>
                      <m:r>
                        <a:rPr lang="lt-LT" sz="2800" i="1">
                          <a:latin typeface="Cambria Math" panose="02040503050406030204" pitchFamily="18" charset="0"/>
                          <a:ea typeface="Cambria Math" panose="02040503050406030204" pitchFamily="18" charset="0"/>
                          <a:cs typeface="Times New Roman" panose="02020603050405020304" pitchFamily="18" charset="0"/>
                        </a:rPr>
                        <m:t>⇒</m:t>
                      </m:r>
                      <m:r>
                        <a:rPr lang="en-US" sz="2800" b="0" i="1" smtClean="0">
                          <a:latin typeface="Cambria Math" panose="02040503050406030204" pitchFamily="18" charset="0"/>
                          <a:ea typeface="Cambria Math" panose="02040503050406030204" pitchFamily="18" charset="0"/>
                          <a:cs typeface="Times New Roman" panose="02020603050405020304" pitchFamily="18" charset="0"/>
                        </a:rPr>
                        <m:t>(</m:t>
                      </m:r>
                      <m:r>
                        <a:rPr lang="lt-LT" sz="2800" i="1">
                          <a:latin typeface="Cambria Math" panose="02040503050406030204" pitchFamily="18" charset="0"/>
                          <a:ea typeface="Cambria Math" panose="02040503050406030204" pitchFamily="18" charset="0"/>
                          <a:cs typeface="Times New Roman" panose="02020603050405020304" pitchFamily="18" charset="0"/>
                        </a:rPr>
                        <m:t>𝑞</m:t>
                      </m:r>
                      <m:r>
                        <a:rPr lang="lt-LT" sz="2800"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800" i="1">
                              <a:latin typeface="Cambria Math" panose="02040503050406030204" pitchFamily="18" charset="0"/>
                              <a:ea typeface="Cambria Math" panose="02040503050406030204" pitchFamily="18" charset="0"/>
                              <a:cs typeface="Times New Roman" panose="02020603050405020304" pitchFamily="18" charset="0"/>
                            </a:rPr>
                          </m:ctrlPr>
                        </m:accPr>
                        <m:e>
                          <m:r>
                            <a:rPr lang="lt-LT" sz="2800" i="1">
                              <a:latin typeface="Cambria Math" panose="02040503050406030204" pitchFamily="18" charset="0"/>
                              <a:ea typeface="Cambria Math" panose="02040503050406030204" pitchFamily="18" charset="0"/>
                              <a:cs typeface="Times New Roman" panose="02020603050405020304" pitchFamily="18" charset="0"/>
                            </a:rPr>
                            <m:t>𝑟</m:t>
                          </m:r>
                        </m:e>
                      </m:acc>
                      <m:r>
                        <a:rPr lang="en-US" sz="2800"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2800"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sz="2800" i="1">
                          <a:latin typeface="Cambria Math" panose="02040503050406030204" pitchFamily="18" charset="0"/>
                          <a:cs typeface="Times New Roman" panose="02020603050405020304" pitchFamily="18" charset="0"/>
                        </a:rPr>
                        <m:t>𝑞</m:t>
                      </m:r>
                      <m:r>
                        <a:rPr lang="lt-LT" sz="2800" i="1">
                          <a:latin typeface="Cambria Math" panose="02040503050406030204" pitchFamily="18" charset="0"/>
                          <a:ea typeface="Cambria Math" panose="02040503050406030204" pitchFamily="18" charset="0"/>
                          <a:cs typeface="Times New Roman" panose="02020603050405020304" pitchFamily="18" charset="0"/>
                        </a:rPr>
                        <m:t>⇒</m:t>
                      </m:r>
                      <m:r>
                        <a:rPr lang="en-US" sz="2800" b="0" i="1" smtClean="0">
                          <a:latin typeface="Cambria Math" panose="02040503050406030204" pitchFamily="18" charset="0"/>
                          <a:ea typeface="Cambria Math" panose="02040503050406030204" pitchFamily="18" charset="0"/>
                          <a:cs typeface="Times New Roman" panose="02020603050405020304" pitchFamily="18" charset="0"/>
                        </a:rPr>
                        <m:t>(</m:t>
                      </m:r>
                      <m:r>
                        <a:rPr lang="lt-LT" sz="2800" i="1">
                          <a:latin typeface="Cambria Math" panose="02040503050406030204" pitchFamily="18" charset="0"/>
                          <a:ea typeface="Cambria Math" panose="02040503050406030204" pitchFamily="18" charset="0"/>
                          <a:cs typeface="Times New Roman" panose="02020603050405020304" pitchFamily="18" charset="0"/>
                        </a:rPr>
                        <m:t>𝑝</m:t>
                      </m:r>
                      <m:r>
                        <a:rPr lang="lt-LT" sz="2800" i="1">
                          <a:latin typeface="Cambria Math" panose="02040503050406030204" pitchFamily="18" charset="0"/>
                          <a:ea typeface="Cambria Math" panose="02040503050406030204" pitchFamily="18" charset="0"/>
                          <a:cs typeface="Times New Roman" panose="02020603050405020304" pitchFamily="18" charset="0"/>
                        </a:rPr>
                        <m:t> &amp; </m:t>
                      </m:r>
                      <m:r>
                        <a:rPr lang="en-US" sz="2800" i="1">
                          <a:latin typeface="Cambria Math" panose="02040503050406030204" pitchFamily="18" charset="0"/>
                          <a:ea typeface="Cambria Math" panose="02040503050406030204" pitchFamily="18" charset="0"/>
                          <a:cs typeface="Times New Roman" panose="02020603050405020304" pitchFamily="18" charset="0"/>
                        </a:rPr>
                        <m:t>𝑟</m:t>
                      </m:r>
                      <m:r>
                        <a:rPr lang="en-US" sz="2800"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2800" dirty="0">
                  <a:cs typeface="Times New Roman" panose="02020603050405020304"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4644008" y="3786730"/>
                <a:ext cx="2540913" cy="954107"/>
              </a:xfrm>
              <a:prstGeom prst="rect">
                <a:avLst/>
              </a:prstGeom>
              <a:blipFill>
                <a:blip r:embed="rId2"/>
                <a:stretch>
                  <a:fillRect/>
                </a:stretch>
              </a:blipFill>
            </p:spPr>
            <p:txBody>
              <a:bodyPr/>
              <a:lstStyle/>
              <a:p>
                <a:r>
                  <a:rPr lang="lt-LT">
                    <a:noFill/>
                  </a:rPr>
                  <a:t> </a:t>
                </a:r>
              </a:p>
            </p:txBody>
          </p:sp>
        </mc:Fallback>
      </mc:AlternateContent>
      <mc:AlternateContent xmlns:mc="http://schemas.openxmlformats.org/markup-compatibility/2006">
        <mc:Choice xmlns:a14="http://schemas.microsoft.com/office/drawing/2010/main" Requires="a14">
          <p:sp>
            <p:nvSpPr>
              <p:cNvPr id="3" name="TextBox 2"/>
              <p:cNvSpPr txBox="1"/>
              <p:nvPr/>
            </p:nvSpPr>
            <p:spPr>
              <a:xfrm>
                <a:off x="4783387" y="4711169"/>
                <a:ext cx="1923582"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ea typeface="Cambria Math" panose="02040503050406030204" pitchFamily="18" charset="0"/>
                          <a:cs typeface="Times New Roman" panose="02020603050405020304" pitchFamily="18" charset="0"/>
                        </a:rPr>
                        <m:t>∴</m:t>
                      </m:r>
                      <m:r>
                        <a:rPr lang="en-US" sz="2800" i="1">
                          <a:latin typeface="Cambria Math" panose="02040503050406030204" pitchFamily="18" charset="0"/>
                          <a:cs typeface="Times New Roman" panose="02020603050405020304" pitchFamily="18" charset="0"/>
                        </a:rPr>
                        <m:t> </m:t>
                      </m:r>
                      <m:r>
                        <a:rPr lang="lt-LT" sz="2800" i="1">
                          <a:latin typeface="Cambria Math" panose="02040503050406030204" pitchFamily="18" charset="0"/>
                          <a:cs typeface="Times New Roman" panose="02020603050405020304" pitchFamily="18" charset="0"/>
                        </a:rPr>
                        <m:t>𝑝</m:t>
                      </m:r>
                      <m:r>
                        <a:rPr lang="lt-LT" sz="2800" i="1">
                          <a:latin typeface="Cambria Math" panose="02040503050406030204" pitchFamily="18" charset="0"/>
                          <a:ea typeface="Cambria Math" panose="02040503050406030204" pitchFamily="18" charset="0"/>
                          <a:cs typeface="Times New Roman" panose="02020603050405020304" pitchFamily="18" charset="0"/>
                        </a:rPr>
                        <m:t>⇒</m:t>
                      </m:r>
                      <m:r>
                        <a:rPr lang="en-US" sz="2800" i="1">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800" dirty="0"/>
              </a:p>
            </p:txBody>
          </p:sp>
        </mc:Choice>
        <mc:Fallback>
          <p:sp>
            <p:nvSpPr>
              <p:cNvPr id="3" name="TextBox 2"/>
              <p:cNvSpPr txBox="1">
                <a:spLocks noRot="1" noChangeAspect="1" noMove="1" noResize="1" noEditPoints="1" noAdjustHandles="1" noChangeArrowheads="1" noChangeShapeType="1" noTextEdit="1"/>
              </p:cNvSpPr>
              <p:nvPr/>
            </p:nvSpPr>
            <p:spPr>
              <a:xfrm>
                <a:off x="4783387" y="4711169"/>
                <a:ext cx="1923582" cy="523220"/>
              </a:xfrm>
              <a:prstGeom prst="rect">
                <a:avLst/>
              </a:prstGeom>
              <a:blipFill>
                <a:blip r:embed="rId3"/>
                <a:stretch>
                  <a:fillRect/>
                </a:stretch>
              </a:blipFill>
            </p:spPr>
            <p:txBody>
              <a:bodyPr/>
              <a:lstStyle/>
              <a:p>
                <a:r>
                  <a:rPr lang="lt-LT">
                    <a:noFill/>
                  </a:rPr>
                  <a:t> </a:t>
                </a:r>
              </a:p>
            </p:txBody>
          </p:sp>
        </mc:Fallback>
      </mc:AlternateContent>
      <p:sp>
        <p:nvSpPr>
          <p:cNvPr id="5" name="TextBox 4"/>
          <p:cNvSpPr txBox="1"/>
          <p:nvPr/>
        </p:nvSpPr>
        <p:spPr>
          <a:xfrm>
            <a:off x="467544" y="476672"/>
            <a:ext cx="8568952" cy="2246769"/>
          </a:xfrm>
          <a:prstGeom prst="rect">
            <a:avLst/>
          </a:prstGeom>
          <a:noFill/>
        </p:spPr>
        <p:txBody>
          <a:bodyPr wrap="square" rtlCol="0">
            <a:spAutoFit/>
          </a:bodyPr>
          <a:lstStyle/>
          <a:p>
            <a:pPr marL="457200" indent="-457200">
              <a:buAutoNum type="arabicPeriod"/>
            </a:pPr>
            <a:r>
              <a:rPr lang="lt-LT" sz="2800" dirty="0" smtClean="0"/>
              <a:t>Jei dabar lyja, tai imsiu skėtį arba neisiu pasivaikščioti;</a:t>
            </a:r>
          </a:p>
          <a:p>
            <a:pPr marL="457200" indent="-457200">
              <a:buAutoNum type="arabicPeriod"/>
            </a:pPr>
            <a:endParaRPr lang="lt-LT" sz="2800" dirty="0" smtClean="0"/>
          </a:p>
          <a:p>
            <a:r>
              <a:rPr lang="lt-LT" sz="2800" dirty="0" smtClean="0"/>
              <a:t>2. Jei paėmiau skėtį, tai dabar lyja ir aš einu pasivaikščioti;</a:t>
            </a:r>
          </a:p>
          <a:p>
            <a:endParaRPr lang="lt-LT" sz="2800" dirty="0" smtClean="0"/>
          </a:p>
          <a:p>
            <a:r>
              <a:rPr lang="lt-LT" sz="2800" dirty="0" smtClean="0"/>
              <a:t>Išvada: jei dabar lyja tai </a:t>
            </a:r>
            <a:r>
              <a:rPr lang="lt-LT" sz="2800" dirty="0"/>
              <a:t>einu pasivaikščioti</a:t>
            </a:r>
          </a:p>
        </p:txBody>
      </p:sp>
      <mc:AlternateContent xmlns:mc="http://schemas.openxmlformats.org/markup-compatibility/2006">
        <mc:Choice xmlns:a14="http://schemas.microsoft.com/office/drawing/2010/main" Requires="a14">
          <p:sp>
            <p:nvSpPr>
              <p:cNvPr id="6" name="TextBox 5"/>
              <p:cNvSpPr txBox="1"/>
              <p:nvPr/>
            </p:nvSpPr>
            <p:spPr>
              <a:xfrm>
                <a:off x="467544" y="3861048"/>
                <a:ext cx="5328592" cy="1384995"/>
              </a:xfrm>
              <a:prstGeom prst="rect">
                <a:avLst/>
              </a:prstGeom>
              <a:noFill/>
            </p:spPr>
            <p:txBody>
              <a:bodyPr wrap="square" rtlCol="0">
                <a:spAutoFit/>
              </a:bodyPr>
              <a:lstStyle/>
              <a:p>
                <a14:m>
                  <m:oMath xmlns:m="http://schemas.openxmlformats.org/officeDocument/2006/math">
                    <m:r>
                      <a:rPr lang="lt-LT" sz="2800" b="0" i="1" smtClean="0">
                        <a:latin typeface="Cambria Math" panose="02040503050406030204" pitchFamily="18" charset="0"/>
                      </a:rPr>
                      <m:t>𝑝</m:t>
                    </m:r>
                  </m:oMath>
                </a14:m>
                <a:r>
                  <a:rPr lang="lt-LT" sz="2800" dirty="0" smtClean="0"/>
                  <a:t> – dabar lyja;</a:t>
                </a:r>
              </a:p>
              <a:p>
                <a14:m>
                  <m:oMath xmlns:m="http://schemas.openxmlformats.org/officeDocument/2006/math">
                    <m:r>
                      <a:rPr lang="lt-LT" sz="2800" b="0" i="1" smtClean="0">
                        <a:latin typeface="Cambria Math" panose="02040503050406030204" pitchFamily="18" charset="0"/>
                      </a:rPr>
                      <m:t>𝑞</m:t>
                    </m:r>
                  </m:oMath>
                </a14:m>
                <a:r>
                  <a:rPr lang="lt-LT" sz="2800" dirty="0"/>
                  <a:t> – </a:t>
                </a:r>
                <a:r>
                  <a:rPr lang="lt-LT" sz="2800" dirty="0" smtClean="0"/>
                  <a:t>paėmiau skėtį;</a:t>
                </a:r>
              </a:p>
              <a:p>
                <a14:m>
                  <m:oMath xmlns:m="http://schemas.openxmlformats.org/officeDocument/2006/math">
                    <m:r>
                      <a:rPr lang="lt-LT" sz="2800" b="0" i="1" smtClean="0">
                        <a:latin typeface="Cambria Math" panose="02040503050406030204" pitchFamily="18" charset="0"/>
                      </a:rPr>
                      <m:t>𝑟</m:t>
                    </m:r>
                  </m:oMath>
                </a14:m>
                <a:r>
                  <a:rPr lang="lt-LT" sz="2800" dirty="0"/>
                  <a:t> – </a:t>
                </a:r>
                <a:r>
                  <a:rPr lang="lt-LT" sz="2800" dirty="0" smtClean="0"/>
                  <a:t>einu pasivaikščioti.</a:t>
                </a:r>
                <a:endParaRPr lang="lt-LT" sz="2800" dirty="0"/>
              </a:p>
            </p:txBody>
          </p:sp>
        </mc:Choice>
        <mc:Fallback>
          <p:sp>
            <p:nvSpPr>
              <p:cNvPr id="6" name="TextBox 5"/>
              <p:cNvSpPr txBox="1">
                <a:spLocks noRot="1" noChangeAspect="1" noMove="1" noResize="1" noEditPoints="1" noAdjustHandles="1" noChangeArrowheads="1" noChangeShapeType="1" noTextEdit="1"/>
              </p:cNvSpPr>
              <p:nvPr/>
            </p:nvSpPr>
            <p:spPr>
              <a:xfrm>
                <a:off x="467544" y="3861048"/>
                <a:ext cx="5328592" cy="1384995"/>
              </a:xfrm>
              <a:prstGeom prst="rect">
                <a:avLst/>
              </a:prstGeom>
              <a:blipFill>
                <a:blip r:embed="rId4"/>
                <a:stretch>
                  <a:fillRect t="-4386" b="-10965"/>
                </a:stretch>
              </a:blipFill>
            </p:spPr>
            <p:txBody>
              <a:bodyPr/>
              <a:lstStyle/>
              <a:p>
                <a:r>
                  <a:rPr lang="lt-LT">
                    <a:noFill/>
                  </a:rPr>
                  <a:t> </a:t>
                </a:r>
              </a:p>
            </p:txBody>
          </p:sp>
        </mc:Fallback>
      </mc:AlternateContent>
    </p:spTree>
    <p:extLst>
      <p:ext uri="{BB962C8B-B14F-4D97-AF65-F5344CB8AC3E}">
        <p14:creationId xmlns:p14="http://schemas.microsoft.com/office/powerpoint/2010/main" val="263400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02894" y="948690"/>
                <a:ext cx="2540913"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lt-LT" i="1" smtClean="0">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i="1">
                              <a:latin typeface="Cambria Math" panose="02040503050406030204" pitchFamily="18" charset="0"/>
                              <a:ea typeface="Cambria Math" panose="02040503050406030204" pitchFamily="18" charset="0"/>
                              <a:cs typeface="Times New Roman" panose="02020603050405020304" pitchFamily="18" charset="0"/>
                            </a:rPr>
                          </m:ctrlPr>
                        </m:accPr>
                        <m:e>
                          <m:r>
                            <a:rPr lang="lt-LT" i="1">
                              <a:latin typeface="Cambria Math" panose="02040503050406030204" pitchFamily="18" charset="0"/>
                              <a:ea typeface="Cambria Math" panose="02040503050406030204" pitchFamily="18" charset="0"/>
                              <a:cs typeface="Times New Roman" panose="02020603050405020304" pitchFamily="18" charset="0"/>
                            </a:rPr>
                            <m:t>𝑟</m:t>
                          </m:r>
                        </m:e>
                      </m:acc>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i="1">
                          <a:latin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 &amp; </m:t>
                      </m:r>
                      <m:r>
                        <a:rPr lang="en-US" i="1">
                          <a:latin typeface="Cambria Math" panose="02040503050406030204" pitchFamily="18" charset="0"/>
                          <a:ea typeface="Cambria Math" panose="02040503050406030204" pitchFamily="18" charset="0"/>
                          <a:cs typeface="Times New Roman" panose="02020603050405020304" pitchFamily="18" charset="0"/>
                        </a:rPr>
                        <m:t>𝑟</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02894" y="948690"/>
                <a:ext cx="2540913" cy="830997"/>
              </a:xfrm>
              <a:prstGeom prst="rect">
                <a:avLst/>
              </a:prstGeom>
              <a:blipFill>
                <a:blip r:embed="rId2"/>
                <a:stretch>
                  <a:fillRect b="-10294"/>
                </a:stretch>
              </a:blipFill>
            </p:spPr>
            <p:txBody>
              <a:bodyPr/>
              <a:lstStyle/>
              <a:p>
                <a:r>
                  <a:rPr lang="lt-LT">
                    <a:noFill/>
                  </a:rPr>
                  <a:t> </a:t>
                </a:r>
              </a:p>
            </p:txBody>
          </p:sp>
        </mc:Fallback>
      </mc:AlternateContent>
      <mc:AlternateContent xmlns:mc="http://schemas.openxmlformats.org/markup-compatibility/2006">
        <mc:Choice xmlns:a14="http://schemas.microsoft.com/office/drawing/2010/main" Requires="a14">
          <p:sp>
            <p:nvSpPr>
              <p:cNvPr id="3" name="TextBox 2"/>
              <p:cNvSpPr txBox="1"/>
              <p:nvPr/>
            </p:nvSpPr>
            <p:spPr>
              <a:xfrm>
                <a:off x="611560" y="1779687"/>
                <a:ext cx="1434465"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cs typeface="Times New Roman" panose="02020603050405020304" pitchFamily="18" charset="0"/>
                        </a:rPr>
                        <m:t> </m:t>
                      </m:r>
                      <m:r>
                        <a:rPr lang="lt-LT" i="1">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dirty="0"/>
              </a:p>
            </p:txBody>
          </p:sp>
        </mc:Choice>
        <mc:Fallback>
          <p:sp>
            <p:nvSpPr>
              <p:cNvPr id="3" name="TextBox 2"/>
              <p:cNvSpPr txBox="1">
                <a:spLocks noRot="1" noChangeAspect="1" noMove="1" noResize="1" noEditPoints="1" noAdjustHandles="1" noChangeArrowheads="1" noChangeShapeType="1" noTextEdit="1"/>
              </p:cNvSpPr>
              <p:nvPr/>
            </p:nvSpPr>
            <p:spPr>
              <a:xfrm>
                <a:off x="611560" y="1779687"/>
                <a:ext cx="1434465" cy="461665"/>
              </a:xfrm>
              <a:prstGeom prst="rect">
                <a:avLst/>
              </a:prstGeom>
              <a:blipFill>
                <a:blip r:embed="rId3"/>
                <a:stretch>
                  <a:fillRect b="-10526"/>
                </a:stretch>
              </a:blipFill>
            </p:spPr>
            <p:txBody>
              <a:bodyPr/>
              <a:lstStyle/>
              <a:p>
                <a:r>
                  <a:rPr lang="lt-LT">
                    <a:noFill/>
                  </a:rPr>
                  <a:t> </a:t>
                </a:r>
              </a:p>
            </p:txBody>
          </p:sp>
        </mc:Fallback>
      </mc:AlternateContent>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e>
                                </m:acc>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Choice>
        <mc:Fallback>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1250" t="-1563" r="-1453750"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100000" t="-1563" r="-1335802"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210390" t="-1563" r="-1305195"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284524" t="-1563" r="-1096429"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204430" t="-1563" r="-48291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210044" t="-1563" r="-233188"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533835" t="-1563" r="-301504"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346914" t="-1563" r="-6502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696154" t="-1563" r="-1282" b="-831250"/>
                          </a:stretch>
                        </a:blip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Fallback>
      </mc:AlternateContent>
    </p:spTree>
    <p:extLst>
      <p:ext uri="{BB962C8B-B14F-4D97-AF65-F5344CB8AC3E}">
        <p14:creationId xmlns:p14="http://schemas.microsoft.com/office/powerpoint/2010/main" val="4024624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e>
                                </m:acc>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Choice>
        <mc:Fallback>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250" t="-1563" r="-1453750"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00000" t="-1563" r="-1335802"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390" t="-1563" r="-1305195"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84524" t="-1563" r="-1096429"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04430" t="-1563" r="-48291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044" t="-1563" r="-233188"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533835" t="-1563" r="-301504"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346914" t="-1563" r="-6502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696154" t="-1563" r="-1282" b="-831250"/>
                          </a:stretch>
                        </a:blip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Fallback>
      </mc:AlternateContent>
      <mc:AlternateContent xmlns:mc="http://schemas.openxmlformats.org/markup-compatibility/2006">
        <mc:Choice xmlns:a14="http://schemas.microsoft.com/office/drawing/2010/main" Requires="a14">
          <p:sp>
            <p:nvSpPr>
              <p:cNvPr id="8" name="TextBox 7"/>
              <p:cNvSpPr txBox="1"/>
              <p:nvPr/>
            </p:nvSpPr>
            <p:spPr>
              <a:xfrm>
                <a:off x="302894" y="948690"/>
                <a:ext cx="2540913"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lt-LT" i="1" smtClean="0">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i="1">
                              <a:latin typeface="Cambria Math" panose="02040503050406030204" pitchFamily="18" charset="0"/>
                              <a:ea typeface="Cambria Math" panose="02040503050406030204" pitchFamily="18" charset="0"/>
                              <a:cs typeface="Times New Roman" panose="02020603050405020304" pitchFamily="18" charset="0"/>
                            </a:rPr>
                          </m:ctrlPr>
                        </m:accPr>
                        <m:e>
                          <m:r>
                            <a:rPr lang="lt-LT" i="1">
                              <a:latin typeface="Cambria Math" panose="02040503050406030204" pitchFamily="18" charset="0"/>
                              <a:ea typeface="Cambria Math" panose="02040503050406030204" pitchFamily="18" charset="0"/>
                              <a:cs typeface="Times New Roman" panose="02020603050405020304" pitchFamily="18" charset="0"/>
                            </a:rPr>
                            <m:t>𝑟</m:t>
                          </m:r>
                        </m:e>
                      </m:acc>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i="1">
                          <a:latin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 &amp; </m:t>
                      </m:r>
                      <m:r>
                        <a:rPr lang="en-US" i="1">
                          <a:latin typeface="Cambria Math" panose="02040503050406030204" pitchFamily="18" charset="0"/>
                          <a:ea typeface="Cambria Math" panose="02040503050406030204" pitchFamily="18" charset="0"/>
                          <a:cs typeface="Times New Roman" panose="02020603050405020304" pitchFamily="18" charset="0"/>
                        </a:rPr>
                        <m:t>𝑟</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p:txBody>
          </p:sp>
        </mc:Choice>
        <mc:Fallback>
          <p:sp>
            <p:nvSpPr>
              <p:cNvPr id="8" name="TextBox 7"/>
              <p:cNvSpPr txBox="1">
                <a:spLocks noRot="1" noChangeAspect="1" noMove="1" noResize="1" noEditPoints="1" noAdjustHandles="1" noChangeArrowheads="1" noChangeShapeType="1" noTextEdit="1"/>
              </p:cNvSpPr>
              <p:nvPr/>
            </p:nvSpPr>
            <p:spPr>
              <a:xfrm>
                <a:off x="302894" y="948690"/>
                <a:ext cx="2540913" cy="830997"/>
              </a:xfrm>
              <a:prstGeom prst="rect">
                <a:avLst/>
              </a:prstGeom>
              <a:blipFill>
                <a:blip r:embed="rId3"/>
                <a:stretch>
                  <a:fillRect b="-10294"/>
                </a:stretch>
              </a:blipFill>
            </p:spPr>
            <p:txBody>
              <a:bodyPr/>
              <a:lstStyle/>
              <a:p>
                <a:r>
                  <a:rPr lang="lt-LT">
                    <a:noFill/>
                  </a:rPr>
                  <a:t> </a:t>
                </a:r>
              </a:p>
            </p:txBody>
          </p:sp>
        </mc:Fallback>
      </mc:AlternateContent>
      <mc:AlternateContent xmlns:mc="http://schemas.openxmlformats.org/markup-compatibility/2006">
        <mc:Choice xmlns:a14="http://schemas.microsoft.com/office/drawing/2010/main" Requires="a14">
          <p:sp>
            <p:nvSpPr>
              <p:cNvPr id="9" name="TextBox 8"/>
              <p:cNvSpPr txBox="1"/>
              <p:nvPr/>
            </p:nvSpPr>
            <p:spPr>
              <a:xfrm>
                <a:off x="611560" y="1779687"/>
                <a:ext cx="1434465"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cs typeface="Times New Roman" panose="02020603050405020304" pitchFamily="18" charset="0"/>
                        </a:rPr>
                        <m:t> </m:t>
                      </m:r>
                      <m:r>
                        <a:rPr lang="lt-LT" i="1">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dirty="0"/>
              </a:p>
            </p:txBody>
          </p:sp>
        </mc:Choice>
        <mc:Fallback>
          <p:sp>
            <p:nvSpPr>
              <p:cNvPr id="9" name="TextBox 8"/>
              <p:cNvSpPr txBox="1">
                <a:spLocks noRot="1" noChangeAspect="1" noMove="1" noResize="1" noEditPoints="1" noAdjustHandles="1" noChangeArrowheads="1" noChangeShapeType="1" noTextEdit="1"/>
              </p:cNvSpPr>
              <p:nvPr/>
            </p:nvSpPr>
            <p:spPr>
              <a:xfrm>
                <a:off x="611560" y="1779687"/>
                <a:ext cx="1434465" cy="461665"/>
              </a:xfrm>
              <a:prstGeom prst="rect">
                <a:avLst/>
              </a:prstGeom>
              <a:blipFill>
                <a:blip r:embed="rId4"/>
                <a:stretch>
                  <a:fillRect b="-10526"/>
                </a:stretch>
              </a:blipFill>
            </p:spPr>
            <p:txBody>
              <a:bodyPr/>
              <a:lstStyle/>
              <a:p>
                <a:r>
                  <a:rPr lang="lt-LT">
                    <a:noFill/>
                  </a:rPr>
                  <a:t> </a:t>
                </a:r>
              </a:p>
            </p:txBody>
          </p:sp>
        </mc:Fallback>
      </mc:AlternateContent>
    </p:spTree>
    <p:extLst>
      <p:ext uri="{BB962C8B-B14F-4D97-AF65-F5344CB8AC3E}">
        <p14:creationId xmlns:p14="http://schemas.microsoft.com/office/powerpoint/2010/main" val="218646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e>
                                </m:acc>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Choice>
        <mc:Fallback>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250" t="-1563" r="-1453750"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00000" t="-1563" r="-1335802"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390" t="-1563" r="-1305195"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84524" t="-1563" r="-1096429"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04430" t="-1563" r="-48291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044" t="-1563" r="-233188"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533835" t="-1563" r="-301504"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346914" t="-1563" r="-6502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696154" t="-1563" r="-1282" b="-831250"/>
                          </a:stretch>
                        </a:blip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Fallback>
      </mc:AlternateContent>
      <mc:AlternateContent xmlns:mc="http://schemas.openxmlformats.org/markup-compatibility/2006">
        <mc:Choice xmlns:a14="http://schemas.microsoft.com/office/drawing/2010/main" Requires="a14">
          <p:sp>
            <p:nvSpPr>
              <p:cNvPr id="5" name="TextBox 4"/>
              <p:cNvSpPr txBox="1"/>
              <p:nvPr/>
            </p:nvSpPr>
            <p:spPr>
              <a:xfrm>
                <a:off x="302894" y="948690"/>
                <a:ext cx="2540913"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lt-LT" i="1" smtClean="0">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i="1">
                              <a:latin typeface="Cambria Math" panose="02040503050406030204" pitchFamily="18" charset="0"/>
                              <a:ea typeface="Cambria Math" panose="02040503050406030204" pitchFamily="18" charset="0"/>
                              <a:cs typeface="Times New Roman" panose="02020603050405020304" pitchFamily="18" charset="0"/>
                            </a:rPr>
                          </m:ctrlPr>
                        </m:accPr>
                        <m:e>
                          <m:r>
                            <a:rPr lang="lt-LT" i="1">
                              <a:latin typeface="Cambria Math" panose="02040503050406030204" pitchFamily="18" charset="0"/>
                              <a:ea typeface="Cambria Math" panose="02040503050406030204" pitchFamily="18" charset="0"/>
                              <a:cs typeface="Times New Roman" panose="02020603050405020304" pitchFamily="18" charset="0"/>
                            </a:rPr>
                            <m:t>𝑟</m:t>
                          </m:r>
                        </m:e>
                      </m:acc>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i="1">
                          <a:latin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 &amp; </m:t>
                      </m:r>
                      <m:r>
                        <a:rPr lang="en-US" i="1">
                          <a:latin typeface="Cambria Math" panose="02040503050406030204" pitchFamily="18" charset="0"/>
                          <a:ea typeface="Cambria Math" panose="02040503050406030204" pitchFamily="18" charset="0"/>
                          <a:cs typeface="Times New Roman" panose="02020603050405020304" pitchFamily="18" charset="0"/>
                        </a:rPr>
                        <m:t>𝑟</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p:txBody>
          </p:sp>
        </mc:Choice>
        <mc:Fallback>
          <p:sp>
            <p:nvSpPr>
              <p:cNvPr id="5" name="TextBox 4"/>
              <p:cNvSpPr txBox="1">
                <a:spLocks noRot="1" noChangeAspect="1" noMove="1" noResize="1" noEditPoints="1" noAdjustHandles="1" noChangeArrowheads="1" noChangeShapeType="1" noTextEdit="1"/>
              </p:cNvSpPr>
              <p:nvPr/>
            </p:nvSpPr>
            <p:spPr>
              <a:xfrm>
                <a:off x="302894" y="948690"/>
                <a:ext cx="2540913" cy="830997"/>
              </a:xfrm>
              <a:prstGeom prst="rect">
                <a:avLst/>
              </a:prstGeom>
              <a:blipFill>
                <a:blip r:embed="rId3"/>
                <a:stretch>
                  <a:fillRect b="-10294"/>
                </a:stretch>
              </a:blipFill>
            </p:spPr>
            <p:txBody>
              <a:bodyPr/>
              <a:lstStyle/>
              <a:p>
                <a:r>
                  <a:rPr lang="lt-LT">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611560" y="1779687"/>
                <a:ext cx="1434465"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cs typeface="Times New Roman" panose="02020603050405020304" pitchFamily="18" charset="0"/>
                        </a:rPr>
                        <m:t> </m:t>
                      </m:r>
                      <m:r>
                        <a:rPr lang="lt-LT" i="1">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dirty="0"/>
              </a:p>
            </p:txBody>
          </p:sp>
        </mc:Choice>
        <mc:Fallback>
          <p:sp>
            <p:nvSpPr>
              <p:cNvPr id="6" name="TextBox 5"/>
              <p:cNvSpPr txBox="1">
                <a:spLocks noRot="1" noChangeAspect="1" noMove="1" noResize="1" noEditPoints="1" noAdjustHandles="1" noChangeArrowheads="1" noChangeShapeType="1" noTextEdit="1"/>
              </p:cNvSpPr>
              <p:nvPr/>
            </p:nvSpPr>
            <p:spPr>
              <a:xfrm>
                <a:off x="611560" y="1779687"/>
                <a:ext cx="1434465" cy="461665"/>
              </a:xfrm>
              <a:prstGeom prst="rect">
                <a:avLst/>
              </a:prstGeom>
              <a:blipFill>
                <a:blip r:embed="rId4"/>
                <a:stretch>
                  <a:fillRect b="-10526"/>
                </a:stretch>
              </a:blipFill>
            </p:spPr>
            <p:txBody>
              <a:bodyPr/>
              <a:lstStyle/>
              <a:p>
                <a:r>
                  <a:rPr lang="lt-LT">
                    <a:noFill/>
                  </a:rPr>
                  <a:t> </a:t>
                </a:r>
              </a:p>
            </p:txBody>
          </p:sp>
        </mc:Fallback>
      </mc:AlternateContent>
    </p:spTree>
    <p:extLst>
      <p:ext uri="{BB962C8B-B14F-4D97-AF65-F5344CB8AC3E}">
        <p14:creationId xmlns:p14="http://schemas.microsoft.com/office/powerpoint/2010/main" val="3444222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e>
                                </m:acc>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Choice>
        <mc:Fallback>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250" t="-1563" r="-1453750"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00000" t="-1563" r="-1335802"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390" t="-1563" r="-1305195"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84524" t="-1563" r="-1096429"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04430" t="-1563" r="-48291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044" t="-1563" r="-233188"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533835" t="-1563" r="-301504"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346914" t="-1563" r="-6502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696154" t="-1563" r="-1282" b="-831250"/>
                          </a:stretch>
                        </a:blip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Fallback>
      </mc:AlternateContent>
      <mc:AlternateContent xmlns:mc="http://schemas.openxmlformats.org/markup-compatibility/2006">
        <mc:Choice xmlns:a14="http://schemas.microsoft.com/office/drawing/2010/main" Requires="a14">
          <p:sp>
            <p:nvSpPr>
              <p:cNvPr id="5" name="TextBox 4"/>
              <p:cNvSpPr txBox="1"/>
              <p:nvPr/>
            </p:nvSpPr>
            <p:spPr>
              <a:xfrm>
                <a:off x="302894" y="948690"/>
                <a:ext cx="2540913"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lt-LT" i="1" smtClean="0">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i="1">
                              <a:latin typeface="Cambria Math" panose="02040503050406030204" pitchFamily="18" charset="0"/>
                              <a:ea typeface="Cambria Math" panose="02040503050406030204" pitchFamily="18" charset="0"/>
                              <a:cs typeface="Times New Roman" panose="02020603050405020304" pitchFamily="18" charset="0"/>
                            </a:rPr>
                          </m:ctrlPr>
                        </m:accPr>
                        <m:e>
                          <m:r>
                            <a:rPr lang="lt-LT" i="1">
                              <a:latin typeface="Cambria Math" panose="02040503050406030204" pitchFamily="18" charset="0"/>
                              <a:ea typeface="Cambria Math" panose="02040503050406030204" pitchFamily="18" charset="0"/>
                              <a:cs typeface="Times New Roman" panose="02020603050405020304" pitchFamily="18" charset="0"/>
                            </a:rPr>
                            <m:t>𝑟</m:t>
                          </m:r>
                        </m:e>
                      </m:acc>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i="1">
                          <a:latin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 &amp; </m:t>
                      </m:r>
                      <m:r>
                        <a:rPr lang="en-US" i="1">
                          <a:latin typeface="Cambria Math" panose="02040503050406030204" pitchFamily="18" charset="0"/>
                          <a:ea typeface="Cambria Math" panose="02040503050406030204" pitchFamily="18" charset="0"/>
                          <a:cs typeface="Times New Roman" panose="02020603050405020304" pitchFamily="18" charset="0"/>
                        </a:rPr>
                        <m:t>𝑟</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p:txBody>
          </p:sp>
        </mc:Choice>
        <mc:Fallback>
          <p:sp>
            <p:nvSpPr>
              <p:cNvPr id="5" name="TextBox 4"/>
              <p:cNvSpPr txBox="1">
                <a:spLocks noRot="1" noChangeAspect="1" noMove="1" noResize="1" noEditPoints="1" noAdjustHandles="1" noChangeArrowheads="1" noChangeShapeType="1" noTextEdit="1"/>
              </p:cNvSpPr>
              <p:nvPr/>
            </p:nvSpPr>
            <p:spPr>
              <a:xfrm>
                <a:off x="302894" y="948690"/>
                <a:ext cx="2540913" cy="830997"/>
              </a:xfrm>
              <a:prstGeom prst="rect">
                <a:avLst/>
              </a:prstGeom>
              <a:blipFill>
                <a:blip r:embed="rId3"/>
                <a:stretch>
                  <a:fillRect b="-10294"/>
                </a:stretch>
              </a:blipFill>
            </p:spPr>
            <p:txBody>
              <a:bodyPr/>
              <a:lstStyle/>
              <a:p>
                <a:r>
                  <a:rPr lang="lt-LT">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611560" y="1779687"/>
                <a:ext cx="1434465"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cs typeface="Times New Roman" panose="02020603050405020304" pitchFamily="18" charset="0"/>
                        </a:rPr>
                        <m:t> </m:t>
                      </m:r>
                      <m:r>
                        <a:rPr lang="lt-LT" i="1">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dirty="0"/>
              </a:p>
            </p:txBody>
          </p:sp>
        </mc:Choice>
        <mc:Fallback>
          <p:sp>
            <p:nvSpPr>
              <p:cNvPr id="6" name="TextBox 5"/>
              <p:cNvSpPr txBox="1">
                <a:spLocks noRot="1" noChangeAspect="1" noMove="1" noResize="1" noEditPoints="1" noAdjustHandles="1" noChangeArrowheads="1" noChangeShapeType="1" noTextEdit="1"/>
              </p:cNvSpPr>
              <p:nvPr/>
            </p:nvSpPr>
            <p:spPr>
              <a:xfrm>
                <a:off x="611560" y="1779687"/>
                <a:ext cx="1434465" cy="461665"/>
              </a:xfrm>
              <a:prstGeom prst="rect">
                <a:avLst/>
              </a:prstGeom>
              <a:blipFill>
                <a:blip r:embed="rId4"/>
                <a:stretch>
                  <a:fillRect b="-10526"/>
                </a:stretch>
              </a:blipFill>
            </p:spPr>
            <p:txBody>
              <a:bodyPr/>
              <a:lstStyle/>
              <a:p>
                <a:r>
                  <a:rPr lang="lt-LT">
                    <a:noFill/>
                  </a:rPr>
                  <a:t> </a:t>
                </a:r>
              </a:p>
            </p:txBody>
          </p:sp>
        </mc:Fallback>
      </mc:AlternateContent>
    </p:spTree>
    <p:extLst>
      <p:ext uri="{BB962C8B-B14F-4D97-AF65-F5344CB8AC3E}">
        <p14:creationId xmlns:p14="http://schemas.microsoft.com/office/powerpoint/2010/main" val="393076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e>
                                </m:acc>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Choice>
        <mc:Fallback>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250" t="-1563" r="-1453750"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00000" t="-1563" r="-1335802"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390" t="-1563" r="-1305195"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84524" t="-1563" r="-1096429"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04430" t="-1563" r="-48291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044" t="-1563" r="-233188"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533835" t="-1563" r="-301504"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346914" t="-1563" r="-6502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696154" t="-1563" r="-1282" b="-831250"/>
                          </a:stretch>
                        </a:blip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Fallback>
      </mc:AlternateContent>
      <mc:AlternateContent xmlns:mc="http://schemas.openxmlformats.org/markup-compatibility/2006">
        <mc:Choice xmlns:a14="http://schemas.microsoft.com/office/drawing/2010/main" Requires="a14">
          <p:sp>
            <p:nvSpPr>
              <p:cNvPr id="5" name="TextBox 4"/>
              <p:cNvSpPr txBox="1"/>
              <p:nvPr/>
            </p:nvSpPr>
            <p:spPr>
              <a:xfrm>
                <a:off x="302894" y="948690"/>
                <a:ext cx="2540913"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lt-LT" i="1" smtClean="0">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i="1">
                              <a:latin typeface="Cambria Math" panose="02040503050406030204" pitchFamily="18" charset="0"/>
                              <a:ea typeface="Cambria Math" panose="02040503050406030204" pitchFamily="18" charset="0"/>
                              <a:cs typeface="Times New Roman" panose="02020603050405020304" pitchFamily="18" charset="0"/>
                            </a:rPr>
                          </m:ctrlPr>
                        </m:accPr>
                        <m:e>
                          <m:r>
                            <a:rPr lang="lt-LT" i="1">
                              <a:latin typeface="Cambria Math" panose="02040503050406030204" pitchFamily="18" charset="0"/>
                              <a:ea typeface="Cambria Math" panose="02040503050406030204" pitchFamily="18" charset="0"/>
                              <a:cs typeface="Times New Roman" panose="02020603050405020304" pitchFamily="18" charset="0"/>
                            </a:rPr>
                            <m:t>𝑟</m:t>
                          </m:r>
                        </m:e>
                      </m:acc>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i="1">
                          <a:latin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 &amp; </m:t>
                      </m:r>
                      <m:r>
                        <a:rPr lang="en-US" i="1">
                          <a:latin typeface="Cambria Math" panose="02040503050406030204" pitchFamily="18" charset="0"/>
                          <a:ea typeface="Cambria Math" panose="02040503050406030204" pitchFamily="18" charset="0"/>
                          <a:cs typeface="Times New Roman" panose="02020603050405020304" pitchFamily="18" charset="0"/>
                        </a:rPr>
                        <m:t>𝑟</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p:txBody>
          </p:sp>
        </mc:Choice>
        <mc:Fallback>
          <p:sp>
            <p:nvSpPr>
              <p:cNvPr id="5" name="TextBox 4"/>
              <p:cNvSpPr txBox="1">
                <a:spLocks noRot="1" noChangeAspect="1" noMove="1" noResize="1" noEditPoints="1" noAdjustHandles="1" noChangeArrowheads="1" noChangeShapeType="1" noTextEdit="1"/>
              </p:cNvSpPr>
              <p:nvPr/>
            </p:nvSpPr>
            <p:spPr>
              <a:xfrm>
                <a:off x="302894" y="948690"/>
                <a:ext cx="2540913" cy="830997"/>
              </a:xfrm>
              <a:prstGeom prst="rect">
                <a:avLst/>
              </a:prstGeom>
              <a:blipFill>
                <a:blip r:embed="rId3"/>
                <a:stretch>
                  <a:fillRect b="-10294"/>
                </a:stretch>
              </a:blipFill>
            </p:spPr>
            <p:txBody>
              <a:bodyPr/>
              <a:lstStyle/>
              <a:p>
                <a:r>
                  <a:rPr lang="lt-LT">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611560" y="1779687"/>
                <a:ext cx="1434465"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cs typeface="Times New Roman" panose="02020603050405020304" pitchFamily="18" charset="0"/>
                        </a:rPr>
                        <m:t> </m:t>
                      </m:r>
                      <m:r>
                        <a:rPr lang="lt-LT" i="1">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dirty="0"/>
              </a:p>
            </p:txBody>
          </p:sp>
        </mc:Choice>
        <mc:Fallback>
          <p:sp>
            <p:nvSpPr>
              <p:cNvPr id="6" name="TextBox 5"/>
              <p:cNvSpPr txBox="1">
                <a:spLocks noRot="1" noChangeAspect="1" noMove="1" noResize="1" noEditPoints="1" noAdjustHandles="1" noChangeArrowheads="1" noChangeShapeType="1" noTextEdit="1"/>
              </p:cNvSpPr>
              <p:nvPr/>
            </p:nvSpPr>
            <p:spPr>
              <a:xfrm>
                <a:off x="611560" y="1779687"/>
                <a:ext cx="1434465" cy="461665"/>
              </a:xfrm>
              <a:prstGeom prst="rect">
                <a:avLst/>
              </a:prstGeom>
              <a:blipFill>
                <a:blip r:embed="rId4"/>
                <a:stretch>
                  <a:fillRect b="-10526"/>
                </a:stretch>
              </a:blipFill>
            </p:spPr>
            <p:txBody>
              <a:bodyPr/>
              <a:lstStyle/>
              <a:p>
                <a:r>
                  <a:rPr lang="lt-LT">
                    <a:noFill/>
                  </a:rPr>
                  <a:t> </a:t>
                </a:r>
              </a:p>
            </p:txBody>
          </p:sp>
        </mc:Fallback>
      </mc:AlternateContent>
    </p:spTree>
    <p:extLst>
      <p:ext uri="{BB962C8B-B14F-4D97-AF65-F5344CB8AC3E}">
        <p14:creationId xmlns:p14="http://schemas.microsoft.com/office/powerpoint/2010/main" val="1821758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e>
                                </m:acc>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Choice>
        <mc:Fallback>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250" t="-1563" r="-1453750"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00000" t="-1563" r="-1335802"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390" t="-1563" r="-1305195"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84524" t="-1563" r="-1096429"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04430" t="-1563" r="-48291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044" t="-1563" r="-233188"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533835" t="-1563" r="-301504"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346914" t="-1563" r="-6502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696154" t="-1563" r="-1282" b="-831250"/>
                          </a:stretch>
                        </a:blip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Fallback>
      </mc:AlternateContent>
      <mc:AlternateContent xmlns:mc="http://schemas.openxmlformats.org/markup-compatibility/2006">
        <mc:Choice xmlns:a14="http://schemas.microsoft.com/office/drawing/2010/main" Requires="a14">
          <p:sp>
            <p:nvSpPr>
              <p:cNvPr id="5" name="TextBox 4"/>
              <p:cNvSpPr txBox="1"/>
              <p:nvPr/>
            </p:nvSpPr>
            <p:spPr>
              <a:xfrm>
                <a:off x="302894" y="948690"/>
                <a:ext cx="2540913"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lt-LT" i="1" smtClean="0">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i="1">
                              <a:latin typeface="Cambria Math" panose="02040503050406030204" pitchFamily="18" charset="0"/>
                              <a:ea typeface="Cambria Math" panose="02040503050406030204" pitchFamily="18" charset="0"/>
                              <a:cs typeface="Times New Roman" panose="02020603050405020304" pitchFamily="18" charset="0"/>
                            </a:rPr>
                          </m:ctrlPr>
                        </m:accPr>
                        <m:e>
                          <m:r>
                            <a:rPr lang="lt-LT" i="1">
                              <a:latin typeface="Cambria Math" panose="02040503050406030204" pitchFamily="18" charset="0"/>
                              <a:ea typeface="Cambria Math" panose="02040503050406030204" pitchFamily="18" charset="0"/>
                              <a:cs typeface="Times New Roman" panose="02020603050405020304" pitchFamily="18" charset="0"/>
                            </a:rPr>
                            <m:t>𝑟</m:t>
                          </m:r>
                        </m:e>
                      </m:acc>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i="1">
                          <a:latin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 &amp; </m:t>
                      </m:r>
                      <m:r>
                        <a:rPr lang="en-US" i="1">
                          <a:latin typeface="Cambria Math" panose="02040503050406030204" pitchFamily="18" charset="0"/>
                          <a:ea typeface="Cambria Math" panose="02040503050406030204" pitchFamily="18" charset="0"/>
                          <a:cs typeface="Times New Roman" panose="02020603050405020304" pitchFamily="18" charset="0"/>
                        </a:rPr>
                        <m:t>𝑟</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p:txBody>
          </p:sp>
        </mc:Choice>
        <mc:Fallback>
          <p:sp>
            <p:nvSpPr>
              <p:cNvPr id="5" name="TextBox 4"/>
              <p:cNvSpPr txBox="1">
                <a:spLocks noRot="1" noChangeAspect="1" noMove="1" noResize="1" noEditPoints="1" noAdjustHandles="1" noChangeArrowheads="1" noChangeShapeType="1" noTextEdit="1"/>
              </p:cNvSpPr>
              <p:nvPr/>
            </p:nvSpPr>
            <p:spPr>
              <a:xfrm>
                <a:off x="302894" y="948690"/>
                <a:ext cx="2540913" cy="830997"/>
              </a:xfrm>
              <a:prstGeom prst="rect">
                <a:avLst/>
              </a:prstGeom>
              <a:blipFill>
                <a:blip r:embed="rId3"/>
                <a:stretch>
                  <a:fillRect b="-10294"/>
                </a:stretch>
              </a:blipFill>
            </p:spPr>
            <p:txBody>
              <a:bodyPr/>
              <a:lstStyle/>
              <a:p>
                <a:r>
                  <a:rPr lang="lt-LT">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611560" y="1779687"/>
                <a:ext cx="1434465"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cs typeface="Times New Roman" panose="02020603050405020304" pitchFamily="18" charset="0"/>
                        </a:rPr>
                        <m:t> </m:t>
                      </m:r>
                      <m:r>
                        <a:rPr lang="lt-LT" i="1">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dirty="0"/>
              </a:p>
            </p:txBody>
          </p:sp>
        </mc:Choice>
        <mc:Fallback>
          <p:sp>
            <p:nvSpPr>
              <p:cNvPr id="6" name="TextBox 5"/>
              <p:cNvSpPr txBox="1">
                <a:spLocks noRot="1" noChangeAspect="1" noMove="1" noResize="1" noEditPoints="1" noAdjustHandles="1" noChangeArrowheads="1" noChangeShapeType="1" noTextEdit="1"/>
              </p:cNvSpPr>
              <p:nvPr/>
            </p:nvSpPr>
            <p:spPr>
              <a:xfrm>
                <a:off x="611560" y="1779687"/>
                <a:ext cx="1434465" cy="461665"/>
              </a:xfrm>
              <a:prstGeom prst="rect">
                <a:avLst/>
              </a:prstGeom>
              <a:blipFill>
                <a:blip r:embed="rId4"/>
                <a:stretch>
                  <a:fillRect b="-10526"/>
                </a:stretch>
              </a:blipFill>
            </p:spPr>
            <p:txBody>
              <a:bodyPr/>
              <a:lstStyle/>
              <a:p>
                <a:r>
                  <a:rPr lang="lt-LT">
                    <a:noFill/>
                  </a:rPr>
                  <a:t> </a:t>
                </a:r>
              </a:p>
            </p:txBody>
          </p:sp>
        </mc:Fallback>
      </mc:AlternateContent>
    </p:spTree>
    <p:extLst>
      <p:ext uri="{BB962C8B-B14F-4D97-AF65-F5344CB8AC3E}">
        <p14:creationId xmlns:p14="http://schemas.microsoft.com/office/powerpoint/2010/main" val="398634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e>
                                </m:acc>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Choice>
        <mc:Fallback>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250" t="-1563" r="-1453750"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00000" t="-1563" r="-1335802"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390" t="-1563" r="-1305195"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84524" t="-1563" r="-1096429"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04430" t="-1563" r="-48291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044" t="-1563" r="-233188"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533835" t="-1563" r="-301504"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346914" t="-1563" r="-6502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696154" t="-1563" r="-1282" b="-831250"/>
                          </a:stretch>
                        </a:blip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Fallback>
      </mc:AlternateContent>
      <mc:AlternateContent xmlns:mc="http://schemas.openxmlformats.org/markup-compatibility/2006">
        <mc:Choice xmlns:a14="http://schemas.microsoft.com/office/drawing/2010/main" Requires="a14">
          <p:sp>
            <p:nvSpPr>
              <p:cNvPr id="5" name="TextBox 4"/>
              <p:cNvSpPr txBox="1"/>
              <p:nvPr/>
            </p:nvSpPr>
            <p:spPr>
              <a:xfrm>
                <a:off x="302894" y="948690"/>
                <a:ext cx="2540913"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lt-LT" i="1" smtClean="0">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i="1">
                              <a:latin typeface="Cambria Math" panose="02040503050406030204" pitchFamily="18" charset="0"/>
                              <a:ea typeface="Cambria Math" panose="02040503050406030204" pitchFamily="18" charset="0"/>
                              <a:cs typeface="Times New Roman" panose="02020603050405020304" pitchFamily="18" charset="0"/>
                            </a:rPr>
                          </m:ctrlPr>
                        </m:accPr>
                        <m:e>
                          <m:r>
                            <a:rPr lang="lt-LT" i="1">
                              <a:latin typeface="Cambria Math" panose="02040503050406030204" pitchFamily="18" charset="0"/>
                              <a:ea typeface="Cambria Math" panose="02040503050406030204" pitchFamily="18" charset="0"/>
                              <a:cs typeface="Times New Roman" panose="02020603050405020304" pitchFamily="18" charset="0"/>
                            </a:rPr>
                            <m:t>𝑟</m:t>
                          </m:r>
                        </m:e>
                      </m:acc>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i="1">
                          <a:latin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 &amp; </m:t>
                      </m:r>
                      <m:r>
                        <a:rPr lang="en-US" i="1">
                          <a:latin typeface="Cambria Math" panose="02040503050406030204" pitchFamily="18" charset="0"/>
                          <a:ea typeface="Cambria Math" panose="02040503050406030204" pitchFamily="18" charset="0"/>
                          <a:cs typeface="Times New Roman" panose="02020603050405020304" pitchFamily="18" charset="0"/>
                        </a:rPr>
                        <m:t>𝑟</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p:txBody>
          </p:sp>
        </mc:Choice>
        <mc:Fallback>
          <p:sp>
            <p:nvSpPr>
              <p:cNvPr id="5" name="TextBox 4"/>
              <p:cNvSpPr txBox="1">
                <a:spLocks noRot="1" noChangeAspect="1" noMove="1" noResize="1" noEditPoints="1" noAdjustHandles="1" noChangeArrowheads="1" noChangeShapeType="1" noTextEdit="1"/>
              </p:cNvSpPr>
              <p:nvPr/>
            </p:nvSpPr>
            <p:spPr>
              <a:xfrm>
                <a:off x="302894" y="948690"/>
                <a:ext cx="2540913" cy="830997"/>
              </a:xfrm>
              <a:prstGeom prst="rect">
                <a:avLst/>
              </a:prstGeom>
              <a:blipFill>
                <a:blip r:embed="rId3"/>
                <a:stretch>
                  <a:fillRect b="-10294"/>
                </a:stretch>
              </a:blipFill>
            </p:spPr>
            <p:txBody>
              <a:bodyPr/>
              <a:lstStyle/>
              <a:p>
                <a:r>
                  <a:rPr lang="lt-LT">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611560" y="1779687"/>
                <a:ext cx="1434465"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cs typeface="Times New Roman" panose="02020603050405020304" pitchFamily="18" charset="0"/>
                        </a:rPr>
                        <m:t> </m:t>
                      </m:r>
                      <m:r>
                        <a:rPr lang="lt-LT" i="1">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dirty="0"/>
              </a:p>
            </p:txBody>
          </p:sp>
        </mc:Choice>
        <mc:Fallback>
          <p:sp>
            <p:nvSpPr>
              <p:cNvPr id="6" name="TextBox 5"/>
              <p:cNvSpPr txBox="1">
                <a:spLocks noRot="1" noChangeAspect="1" noMove="1" noResize="1" noEditPoints="1" noAdjustHandles="1" noChangeArrowheads="1" noChangeShapeType="1" noTextEdit="1"/>
              </p:cNvSpPr>
              <p:nvPr/>
            </p:nvSpPr>
            <p:spPr>
              <a:xfrm>
                <a:off x="611560" y="1779687"/>
                <a:ext cx="1434465" cy="461665"/>
              </a:xfrm>
              <a:prstGeom prst="rect">
                <a:avLst/>
              </a:prstGeom>
              <a:blipFill>
                <a:blip r:embed="rId4"/>
                <a:stretch>
                  <a:fillRect b="-10526"/>
                </a:stretch>
              </a:blipFill>
            </p:spPr>
            <p:txBody>
              <a:bodyPr/>
              <a:lstStyle/>
              <a:p>
                <a:r>
                  <a:rPr lang="lt-LT">
                    <a:noFill/>
                  </a:rPr>
                  <a:t> </a:t>
                </a:r>
              </a:p>
            </p:txBody>
          </p:sp>
        </mc:Fallback>
      </mc:AlternateContent>
    </p:spTree>
    <p:extLst>
      <p:ext uri="{BB962C8B-B14F-4D97-AF65-F5344CB8AC3E}">
        <p14:creationId xmlns:p14="http://schemas.microsoft.com/office/powerpoint/2010/main" val="3047007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e>
                                </m:acc>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accPr>
                                  <m:e>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e>
                                </m:acc>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lt-LT" sz="2000" b="0" i="1" smtClean="0">
                                    <a:solidFill>
                                      <a:schemeClr val="tx1"/>
                                    </a:solidFill>
                                    <a:latin typeface="Cambria Math" panose="02040503050406030204" pitchFamily="18" charset="0"/>
                                    <a:cs typeface="Times New Roman" panose="02020603050405020304" pitchFamily="18" charset="0"/>
                                  </a:rPr>
                                  <m:t>𝑞</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r>
                                  <a:rPr lang="lt-LT"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&amp; </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r>
                                  <a:rPr lang="en-US" sz="20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sz="20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Choice>
        <mc:Fallback>
          <p:graphicFrame>
            <p:nvGraphicFramePr>
              <p:cNvPr id="4" name="Table 3"/>
              <p:cNvGraphicFramePr>
                <a:graphicFrameLocks noGrp="1"/>
              </p:cNvGraphicFramePr>
              <p:nvPr>
                <p:extLst/>
              </p:nvPr>
            </p:nvGraphicFramePr>
            <p:xfrm>
              <a:off x="1054576" y="2254726"/>
              <a:ext cx="7556743" cy="349758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465167">
                      <a:extLst>
                        <a:ext uri="{9D8B030D-6E8A-4147-A177-3AD203B41FA5}">
                          <a16:colId xmlns:a16="http://schemas.microsoft.com/office/drawing/2014/main" val="20002"/>
                        </a:ext>
                      </a:extLst>
                    </a:gridCol>
                    <a:gridCol w="513289">
                      <a:extLst>
                        <a:ext uri="{9D8B030D-6E8A-4147-A177-3AD203B41FA5}">
                          <a16:colId xmlns:a16="http://schemas.microsoft.com/office/drawing/2014/main" val="20003"/>
                        </a:ext>
                      </a:extLst>
                    </a:gridCol>
                    <a:gridCol w="962416">
                      <a:extLst>
                        <a:ext uri="{9D8B030D-6E8A-4147-A177-3AD203B41FA5}">
                          <a16:colId xmlns:a16="http://schemas.microsoft.com/office/drawing/2014/main" val="20004"/>
                        </a:ext>
                      </a:extLst>
                    </a:gridCol>
                    <a:gridCol w="1395502">
                      <a:extLst>
                        <a:ext uri="{9D8B030D-6E8A-4147-A177-3AD203B41FA5}">
                          <a16:colId xmlns:a16="http://schemas.microsoft.com/office/drawing/2014/main" val="20005"/>
                        </a:ext>
                      </a:extLst>
                    </a:gridCol>
                    <a:gridCol w="810033">
                      <a:extLst>
                        <a:ext uri="{9D8B030D-6E8A-4147-A177-3AD203B41FA5}">
                          <a16:colId xmlns:a16="http://schemas.microsoft.com/office/drawing/2014/main" val="20006"/>
                        </a:ext>
                      </a:extLst>
                    </a:gridCol>
                    <a:gridCol w="1476601">
                      <a:extLst>
                        <a:ext uri="{9D8B030D-6E8A-4147-A177-3AD203B41FA5}">
                          <a16:colId xmlns:a16="http://schemas.microsoft.com/office/drawing/2014/main" val="20007"/>
                        </a:ext>
                      </a:extLst>
                    </a:gridCol>
                    <a:gridCol w="951537">
                      <a:extLst>
                        <a:ext uri="{9D8B030D-6E8A-4147-A177-3AD203B41FA5}">
                          <a16:colId xmlns:a16="http://schemas.microsoft.com/office/drawing/2014/main" val="20008"/>
                        </a:ext>
                      </a:extLst>
                    </a:gridCol>
                  </a:tblGrid>
                  <a:tr h="388620">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250" t="-1563" r="-1453750"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00000" t="-1563" r="-1335802"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390" t="-1563" r="-1305195"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84524" t="-1563" r="-1096429"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04430" t="-1563" r="-48291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10044" t="-1563" r="-233188"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533835" t="-1563" r="-301504"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346914" t="-1563" r="-65021" b="-831250"/>
                          </a:stretch>
                        </a:blipFill>
                      </a:tcPr>
                    </a:tc>
                    <a:tc>
                      <a:txBody>
                        <a:bodyPr/>
                        <a:lstStyle/>
                        <a:p>
                          <a:endParaRPr lang="lt-LT"/>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696154" t="-1563" r="-1282" b="-831250"/>
                          </a:stretch>
                        </a:blip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mc:Fallback>
      </mc:AlternateContent>
      <p:sp>
        <p:nvSpPr>
          <p:cNvPr id="12" name="Rectangle 11"/>
          <p:cNvSpPr/>
          <p:nvPr/>
        </p:nvSpPr>
        <p:spPr>
          <a:xfrm>
            <a:off x="4341244" y="2707617"/>
            <a:ext cx="666390" cy="265262"/>
          </a:xfrm>
          <a:prstGeom prst="rect">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13" name="Rectangle 12"/>
          <p:cNvSpPr/>
          <p:nvPr/>
        </p:nvSpPr>
        <p:spPr>
          <a:xfrm>
            <a:off x="6560950" y="2707617"/>
            <a:ext cx="666390" cy="265262"/>
          </a:xfrm>
          <a:prstGeom prst="rect">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14" name="Rectangle 13"/>
          <p:cNvSpPr/>
          <p:nvPr/>
        </p:nvSpPr>
        <p:spPr>
          <a:xfrm>
            <a:off x="7809106" y="2707616"/>
            <a:ext cx="666390" cy="265262"/>
          </a:xfrm>
          <a:prstGeom prst="rect">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15" name="Rectangle 14"/>
          <p:cNvSpPr/>
          <p:nvPr/>
        </p:nvSpPr>
        <p:spPr>
          <a:xfrm>
            <a:off x="4341244" y="3109953"/>
            <a:ext cx="666390" cy="265262"/>
          </a:xfrm>
          <a:prstGeom prst="rect">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16" name="Rectangle 15"/>
          <p:cNvSpPr/>
          <p:nvPr/>
        </p:nvSpPr>
        <p:spPr>
          <a:xfrm>
            <a:off x="6560950" y="3109952"/>
            <a:ext cx="666390" cy="265262"/>
          </a:xfrm>
          <a:prstGeom prst="rect">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17" name="Rectangle 16"/>
          <p:cNvSpPr/>
          <p:nvPr/>
        </p:nvSpPr>
        <p:spPr>
          <a:xfrm>
            <a:off x="7809106" y="3109952"/>
            <a:ext cx="666390" cy="265262"/>
          </a:xfrm>
          <a:prstGeom prst="rect">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18" name="Rectangle 17"/>
          <p:cNvSpPr/>
          <p:nvPr/>
        </p:nvSpPr>
        <p:spPr>
          <a:xfrm>
            <a:off x="4341244" y="4255239"/>
            <a:ext cx="666390" cy="26526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19" name="Rectangle 18"/>
          <p:cNvSpPr/>
          <p:nvPr/>
        </p:nvSpPr>
        <p:spPr>
          <a:xfrm>
            <a:off x="6560950" y="4255238"/>
            <a:ext cx="666390" cy="26526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20" name="Rectangle 19"/>
          <p:cNvSpPr/>
          <p:nvPr/>
        </p:nvSpPr>
        <p:spPr>
          <a:xfrm>
            <a:off x="7809106" y="4255237"/>
            <a:ext cx="666390" cy="26526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21" name="Rectangle 20"/>
          <p:cNvSpPr/>
          <p:nvPr/>
        </p:nvSpPr>
        <p:spPr>
          <a:xfrm>
            <a:off x="4341244" y="5431234"/>
            <a:ext cx="666390" cy="265262"/>
          </a:xfrm>
          <a:prstGeom prst="rect">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22" name="Rectangle 21"/>
          <p:cNvSpPr/>
          <p:nvPr/>
        </p:nvSpPr>
        <p:spPr>
          <a:xfrm>
            <a:off x="6562244" y="5431234"/>
            <a:ext cx="666390" cy="265262"/>
          </a:xfrm>
          <a:prstGeom prst="rect">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23" name="Rectangle 22"/>
          <p:cNvSpPr/>
          <p:nvPr/>
        </p:nvSpPr>
        <p:spPr>
          <a:xfrm>
            <a:off x="7809106" y="5431232"/>
            <a:ext cx="666390" cy="265262"/>
          </a:xfrm>
          <a:prstGeom prst="rect">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mc:AlternateContent xmlns:mc="http://schemas.openxmlformats.org/markup-compatibility/2006">
        <mc:Choice xmlns:a14="http://schemas.microsoft.com/office/drawing/2010/main" Requires="a14">
          <p:sp>
            <p:nvSpPr>
              <p:cNvPr id="24" name="TextBox 23"/>
              <p:cNvSpPr txBox="1"/>
              <p:nvPr/>
            </p:nvSpPr>
            <p:spPr>
              <a:xfrm>
                <a:off x="302894" y="948690"/>
                <a:ext cx="2540913"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lt-LT" i="1" smtClean="0">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lt-LT" i="1">
                              <a:latin typeface="Cambria Math" panose="02040503050406030204" pitchFamily="18" charset="0"/>
                              <a:ea typeface="Cambria Math" panose="02040503050406030204" pitchFamily="18" charset="0"/>
                              <a:cs typeface="Times New Roman" panose="02020603050405020304" pitchFamily="18" charset="0"/>
                            </a:rPr>
                          </m:ctrlPr>
                        </m:accPr>
                        <m:e>
                          <m:r>
                            <a:rPr lang="lt-LT" i="1">
                              <a:latin typeface="Cambria Math" panose="02040503050406030204" pitchFamily="18" charset="0"/>
                              <a:ea typeface="Cambria Math" panose="02040503050406030204" pitchFamily="18" charset="0"/>
                              <a:cs typeface="Times New Roman" panose="02020603050405020304" pitchFamily="18" charset="0"/>
                            </a:rPr>
                            <m:t>𝑟</m:t>
                          </m:r>
                        </m:e>
                      </m:acc>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i="1">
                          <a:latin typeface="Cambria Math" panose="02040503050406030204" pitchFamily="18" charset="0"/>
                          <a:cs typeface="Times New Roman" panose="02020603050405020304" pitchFamily="18" charset="0"/>
                        </a:rPr>
                        <m:t>𝑞</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r>
                        <a:rPr lang="lt-LT" i="1">
                          <a:latin typeface="Cambria Math" panose="02040503050406030204" pitchFamily="18" charset="0"/>
                          <a:ea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 &amp; </m:t>
                      </m:r>
                      <m:r>
                        <a:rPr lang="en-US" i="1">
                          <a:latin typeface="Cambria Math" panose="02040503050406030204" pitchFamily="18" charset="0"/>
                          <a:ea typeface="Cambria Math" panose="02040503050406030204" pitchFamily="18" charset="0"/>
                          <a:cs typeface="Times New Roman" panose="02020603050405020304" pitchFamily="18" charset="0"/>
                        </a:rPr>
                        <m:t>𝑟</m:t>
                      </m:r>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lt-LT" dirty="0">
                  <a:cs typeface="Times New Roman" panose="02020603050405020304" pitchFamily="18" charset="0"/>
                </a:endParaRPr>
              </a:p>
            </p:txBody>
          </p:sp>
        </mc:Choice>
        <mc:Fallback>
          <p:sp>
            <p:nvSpPr>
              <p:cNvPr id="24" name="TextBox 23"/>
              <p:cNvSpPr txBox="1">
                <a:spLocks noRot="1" noChangeAspect="1" noMove="1" noResize="1" noEditPoints="1" noAdjustHandles="1" noChangeArrowheads="1" noChangeShapeType="1" noTextEdit="1"/>
              </p:cNvSpPr>
              <p:nvPr/>
            </p:nvSpPr>
            <p:spPr>
              <a:xfrm>
                <a:off x="302894" y="948690"/>
                <a:ext cx="2540913" cy="830997"/>
              </a:xfrm>
              <a:prstGeom prst="rect">
                <a:avLst/>
              </a:prstGeom>
              <a:blipFill>
                <a:blip r:embed="rId3"/>
                <a:stretch>
                  <a:fillRect b="-10294"/>
                </a:stretch>
              </a:blipFill>
            </p:spPr>
            <p:txBody>
              <a:bodyPr/>
              <a:lstStyle/>
              <a:p>
                <a:r>
                  <a:rPr lang="lt-LT">
                    <a:noFill/>
                  </a:rPr>
                  <a:t> </a:t>
                </a:r>
              </a:p>
            </p:txBody>
          </p:sp>
        </mc:Fallback>
      </mc:AlternateContent>
      <mc:AlternateContent xmlns:mc="http://schemas.openxmlformats.org/markup-compatibility/2006">
        <mc:Choice xmlns:a14="http://schemas.microsoft.com/office/drawing/2010/main" Requires="a14">
          <p:sp>
            <p:nvSpPr>
              <p:cNvPr id="25" name="TextBox 24"/>
              <p:cNvSpPr txBox="1"/>
              <p:nvPr/>
            </p:nvSpPr>
            <p:spPr>
              <a:xfrm>
                <a:off x="611560" y="1779687"/>
                <a:ext cx="1434465"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cs typeface="Times New Roman" panose="02020603050405020304" pitchFamily="18" charset="0"/>
                        </a:rPr>
                        <m:t> </m:t>
                      </m:r>
                      <m:r>
                        <a:rPr lang="lt-LT" i="1">
                          <a:latin typeface="Cambria Math" panose="02040503050406030204" pitchFamily="18" charset="0"/>
                          <a:cs typeface="Times New Roman" panose="02020603050405020304" pitchFamily="18" charset="0"/>
                        </a:rPr>
                        <m:t>𝑝</m:t>
                      </m:r>
                      <m:r>
                        <a:rPr lang="lt-LT" i="1">
                          <a:latin typeface="Cambria Math" panose="02040503050406030204" pitchFamily="18" charset="0"/>
                          <a:ea typeface="Cambria Math" panose="02040503050406030204" pitchFamily="18" charset="0"/>
                          <a:cs typeface="Times New Roman" panose="02020603050405020304" pitchFamily="18" charset="0"/>
                        </a:rPr>
                        <m:t>⇒</m:t>
                      </m:r>
                      <m:r>
                        <a:rPr lang="en-US" i="1">
                          <a:latin typeface="Cambria Math" panose="02040503050406030204" pitchFamily="18" charset="0"/>
                          <a:ea typeface="Cambria Math" panose="02040503050406030204" pitchFamily="18" charset="0"/>
                          <a:cs typeface="Times New Roman" panose="02020603050405020304" pitchFamily="18" charset="0"/>
                        </a:rPr>
                        <m:t>𝑟</m:t>
                      </m:r>
                    </m:oMath>
                  </m:oMathPara>
                </a14:m>
                <a:endParaRPr lang="lt-LT" dirty="0"/>
              </a:p>
            </p:txBody>
          </p:sp>
        </mc:Choice>
        <mc:Fallback>
          <p:sp>
            <p:nvSpPr>
              <p:cNvPr id="25" name="TextBox 24"/>
              <p:cNvSpPr txBox="1">
                <a:spLocks noRot="1" noChangeAspect="1" noMove="1" noResize="1" noEditPoints="1" noAdjustHandles="1" noChangeArrowheads="1" noChangeShapeType="1" noTextEdit="1"/>
              </p:cNvSpPr>
              <p:nvPr/>
            </p:nvSpPr>
            <p:spPr>
              <a:xfrm>
                <a:off x="611560" y="1779687"/>
                <a:ext cx="1434465" cy="461665"/>
              </a:xfrm>
              <a:prstGeom prst="rect">
                <a:avLst/>
              </a:prstGeom>
              <a:blipFill>
                <a:blip r:embed="rId4"/>
                <a:stretch>
                  <a:fillRect b="-10526"/>
                </a:stretch>
              </a:blipFill>
            </p:spPr>
            <p:txBody>
              <a:bodyPr/>
              <a:lstStyle/>
              <a:p>
                <a:r>
                  <a:rPr lang="lt-LT">
                    <a:noFill/>
                  </a:rPr>
                  <a:t> </a:t>
                </a:r>
              </a:p>
            </p:txBody>
          </p:sp>
        </mc:Fallback>
      </mc:AlternateContent>
    </p:spTree>
    <p:extLst>
      <p:ext uri="{BB962C8B-B14F-4D97-AF65-F5344CB8AC3E}">
        <p14:creationId xmlns:p14="http://schemas.microsoft.com/office/powerpoint/2010/main" val="2551409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95235"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95249" name="Group 17"/>
          <p:cNvGraphicFramePr>
            <a:graphicFrameLocks noGrp="1"/>
          </p:cNvGraphicFramePr>
          <p:nvPr>
            <p:ph sz="half" idx="4294967295"/>
          </p:nvPr>
        </p:nvGraphicFramePr>
        <p:xfrm>
          <a:off x="684213" y="3284538"/>
          <a:ext cx="3095625" cy="3097213"/>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07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5275" name="Rectangle 43"/>
          <p:cNvSpPr>
            <a:spLocks noChangeArrowheads="1"/>
          </p:cNvSpPr>
          <p:nvPr/>
        </p:nvSpPr>
        <p:spPr bwMode="auto">
          <a:xfrm>
            <a:off x="1042988" y="1341438"/>
            <a:ext cx="576262" cy="1079500"/>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5276" name="Rectangle 44"/>
          <p:cNvSpPr>
            <a:spLocks noChangeArrowheads="1"/>
          </p:cNvSpPr>
          <p:nvPr/>
        </p:nvSpPr>
        <p:spPr bwMode="auto">
          <a:xfrm>
            <a:off x="1547813" y="4005263"/>
            <a:ext cx="503237" cy="1079500"/>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5277" name="Line 45"/>
          <p:cNvSpPr>
            <a:spLocks noChangeShapeType="1"/>
          </p:cNvSpPr>
          <p:nvPr/>
        </p:nvSpPr>
        <p:spPr bwMode="auto">
          <a:xfrm>
            <a:off x="1258888" y="2420938"/>
            <a:ext cx="217487" cy="86360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95278" name="Text Box 46"/>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23444" y="1021842"/>
                <a:ext cx="8839962" cy="1708160"/>
              </a:xfrm>
              <a:prstGeom prst="rect">
                <a:avLst/>
              </a:prstGeom>
              <a:noFill/>
            </p:spPr>
            <p:txBody>
              <a:bodyPr wrap="square" rtlCol="0">
                <a:spAutoFit/>
              </a:bodyPr>
              <a:lstStyle/>
              <a:p>
                <a:r>
                  <a:rPr lang="lt-LT" sz="2100" dirty="0">
                    <a:cs typeface="Times New Roman" panose="02020603050405020304" pitchFamily="18" charset="0"/>
                  </a:rPr>
                  <a:t>Pavyzdys. Patikrinkite išvados pagrįstumą.</a:t>
                </a:r>
              </a:p>
              <a:p>
                <a:endParaRPr lang="lt-LT" sz="2100" dirty="0">
                  <a:cs typeface="Times New Roman" panose="02020603050405020304" pitchFamily="18" charset="0"/>
                </a:endParaRPr>
              </a:p>
              <a:p>
                <a:r>
                  <a:rPr lang="lt-LT" sz="2100" dirty="0">
                    <a:cs typeface="Times New Roman" panose="02020603050405020304" pitchFamily="18" charset="0"/>
                  </a:rPr>
                  <a:t>Jeigu Petras išsprendė uždavinį teisingai, tai jis gavo atsakymą „2“.</a:t>
                </a:r>
              </a:p>
              <a:p>
                <a:r>
                  <a:rPr lang="lt-LT" sz="2100" dirty="0">
                    <a:cs typeface="Times New Roman" panose="02020603050405020304" pitchFamily="18" charset="0"/>
                  </a:rPr>
                  <a:t>Petras gavo atsakymą „2“</a:t>
                </a:r>
              </a:p>
              <a:p>
                <a14:m>
                  <m:oMath xmlns:m="http://schemas.openxmlformats.org/officeDocument/2006/math">
                    <m:r>
                      <a:rPr lang="en-US" sz="2100" i="1">
                        <a:latin typeface="Cambria Math" panose="02040503050406030204" pitchFamily="18" charset="0"/>
                        <a:ea typeface="Cambria Math" panose="02040503050406030204" pitchFamily="18" charset="0"/>
                        <a:cs typeface="Times New Roman" panose="02020603050405020304" pitchFamily="18" charset="0"/>
                      </a:rPr>
                      <m:t>∴</m:t>
                    </m:r>
                  </m:oMath>
                </a14:m>
                <a:r>
                  <a:rPr lang="lt-LT" sz="2100" dirty="0">
                    <a:cs typeface="Times New Roman" panose="02020603050405020304" pitchFamily="18" charset="0"/>
                  </a:rPr>
                  <a:t> Petras išsprendė uždavinį teisingai</a:t>
                </a:r>
              </a:p>
            </p:txBody>
          </p:sp>
        </mc:Choice>
        <mc:Fallback xmlns="">
          <p:sp>
            <p:nvSpPr>
              <p:cNvPr id="2" name="TextBox 1"/>
              <p:cNvSpPr txBox="1">
                <a:spLocks noRot="1" noChangeAspect="1" noMove="1" noResize="1" noEditPoints="1" noAdjustHandles="1" noChangeArrowheads="1" noChangeShapeType="1" noTextEdit="1"/>
              </p:cNvSpPr>
              <p:nvPr/>
            </p:nvSpPr>
            <p:spPr>
              <a:xfrm>
                <a:off x="123444" y="1021842"/>
                <a:ext cx="8839962" cy="1708160"/>
              </a:xfrm>
              <a:prstGeom prst="rect">
                <a:avLst/>
              </a:prstGeom>
              <a:blipFill rotWithShape="0">
                <a:blip r:embed="rId2"/>
                <a:stretch>
                  <a:fillRect l="-828" t="-2500" b="-6071"/>
                </a:stretch>
              </a:blipFill>
            </p:spPr>
            <p:txBody>
              <a:bodyPr/>
              <a:lstStyle/>
              <a:p>
                <a:r>
                  <a:rPr lang="lt-LT">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123445" y="3452335"/>
                <a:ext cx="4094873" cy="1985159"/>
              </a:xfrm>
              <a:prstGeom prst="rect">
                <a:avLst/>
              </a:prstGeom>
              <a:noFill/>
            </p:spPr>
            <p:txBody>
              <a:bodyPr wrap="square" rtlCol="0">
                <a:spAutoFit/>
              </a:bodyPr>
              <a:lstStyle/>
              <a:p>
                <a:r>
                  <a:rPr lang="lt-LT" sz="2100" dirty="0">
                    <a:cs typeface="Times New Roman" panose="02020603050405020304" pitchFamily="18" charset="0"/>
                  </a:rPr>
                  <a:t>Pažymėkime:</a:t>
                </a:r>
              </a:p>
              <a:p>
                <a:endParaRPr lang="lt-LT" sz="2100" dirty="0">
                  <a:cs typeface="Times New Roman" panose="02020603050405020304" pitchFamily="18" charset="0"/>
                </a:endParaRPr>
              </a:p>
              <a:p>
                <a14:m>
                  <m:oMath xmlns:m="http://schemas.openxmlformats.org/officeDocument/2006/math">
                    <m:r>
                      <a:rPr lang="lt-LT" sz="2100" i="1">
                        <a:latin typeface="Cambria Math" panose="02040503050406030204" pitchFamily="18" charset="0"/>
                        <a:cs typeface="Times New Roman" panose="02020603050405020304" pitchFamily="18" charset="0"/>
                      </a:rPr>
                      <m:t>𝑝</m:t>
                    </m:r>
                    <m:r>
                      <a:rPr lang="lt-LT" sz="2100" i="1">
                        <a:latin typeface="Cambria Math" panose="02040503050406030204" pitchFamily="18" charset="0"/>
                        <a:cs typeface="Times New Roman" panose="02020603050405020304" pitchFamily="18" charset="0"/>
                      </a:rPr>
                      <m:t> </m:t>
                    </m:r>
                  </m:oMath>
                </a14:m>
                <a:r>
                  <a:rPr lang="lt-LT" sz="2100" dirty="0">
                    <a:cs typeface="Times New Roman" panose="02020603050405020304" pitchFamily="18" charset="0"/>
                  </a:rPr>
                  <a:t>: Petras išsprendė uždavinį teisingai</a:t>
                </a:r>
              </a:p>
              <a:p>
                <a14:m>
                  <m:oMath xmlns:m="http://schemas.openxmlformats.org/officeDocument/2006/math">
                    <m:r>
                      <a:rPr lang="lt-LT" sz="2100" i="1">
                        <a:latin typeface="Cambria Math" panose="02040503050406030204" pitchFamily="18" charset="0"/>
                        <a:cs typeface="Times New Roman" panose="02020603050405020304" pitchFamily="18" charset="0"/>
                      </a:rPr>
                      <m:t>𝑞</m:t>
                    </m:r>
                    <m:r>
                      <a:rPr lang="lt-LT" sz="2100" i="1">
                        <a:latin typeface="Cambria Math" panose="02040503050406030204" pitchFamily="18" charset="0"/>
                        <a:cs typeface="Times New Roman" panose="02020603050405020304" pitchFamily="18" charset="0"/>
                      </a:rPr>
                      <m:t> </m:t>
                    </m:r>
                  </m:oMath>
                </a14:m>
                <a:r>
                  <a:rPr lang="lt-LT" sz="2100" dirty="0">
                    <a:cs typeface="Times New Roman" panose="02020603050405020304" pitchFamily="18" charset="0"/>
                  </a:rPr>
                  <a:t>: Petras gavo atsakymą „2“</a:t>
                </a:r>
              </a:p>
              <a:p>
                <a:endParaRPr lang="lt-LT" sz="1800" dirty="0">
                  <a:cs typeface="Times New Roman" panose="02020603050405020304" pitchFamily="18" charset="0"/>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123445" y="3452335"/>
                <a:ext cx="4094873" cy="1985159"/>
              </a:xfrm>
              <a:prstGeom prst="rect">
                <a:avLst/>
              </a:prstGeom>
              <a:blipFill rotWithShape="0">
                <a:blip r:embed="rId3"/>
                <a:stretch>
                  <a:fillRect l="-1786" t="-1840"/>
                </a:stretch>
              </a:blipFill>
            </p:spPr>
            <p:txBody>
              <a:bodyPr/>
              <a:lstStyle/>
              <a:p>
                <a:r>
                  <a:rPr lang="lt-LT">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5049127" y="3452335"/>
                <a:ext cx="4094873" cy="1938992"/>
              </a:xfrm>
              <a:prstGeom prst="rect">
                <a:avLst/>
              </a:prstGeom>
              <a:noFill/>
            </p:spPr>
            <p:txBody>
              <a:bodyPr wrap="square" rtlCol="0">
                <a:spAutoFit/>
              </a:bodyPr>
              <a:lstStyle/>
              <a:p>
                <a:r>
                  <a:rPr lang="lt-LT" sz="2100" dirty="0">
                    <a:cs typeface="Times New Roman" panose="02020603050405020304" pitchFamily="18" charset="0"/>
                  </a:rPr>
                  <a:t>Perrašome:</a:t>
                </a:r>
              </a:p>
              <a:p>
                <a:pPr/>
                <a14:m>
                  <m:oMathPara xmlns:m="http://schemas.openxmlformats.org/officeDocument/2006/math">
                    <m:oMathParaPr>
                      <m:jc m:val="centerGroup"/>
                    </m:oMathParaPr>
                    <m:oMath xmlns:m="http://schemas.openxmlformats.org/officeDocument/2006/math">
                      <m:r>
                        <a:rPr lang="lt-LT" sz="2100" i="1">
                          <a:latin typeface="Cambria Math" panose="02040503050406030204" pitchFamily="18" charset="0"/>
                          <a:cs typeface="Times New Roman" panose="02020603050405020304" pitchFamily="18" charset="0"/>
                        </a:rPr>
                        <m:t>𝑝</m:t>
                      </m:r>
                      <m:r>
                        <a:rPr lang="lt-LT" sz="2100" i="1">
                          <a:latin typeface="Cambria Math" panose="02040503050406030204" pitchFamily="18" charset="0"/>
                          <a:ea typeface="Cambria Math" panose="02040503050406030204" pitchFamily="18" charset="0"/>
                          <a:cs typeface="Times New Roman" panose="02020603050405020304" pitchFamily="18" charset="0"/>
                        </a:rPr>
                        <m:t>⇒</m:t>
                      </m:r>
                      <m:r>
                        <a:rPr lang="lt-LT" sz="2100" i="1">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sz="2100" i="1">
                          <a:latin typeface="Cambria Math" panose="02040503050406030204" pitchFamily="18" charset="0"/>
                          <a:cs typeface="Times New Roman" panose="02020603050405020304" pitchFamily="18" charset="0"/>
                        </a:rPr>
                        <m:t>𝑞</m:t>
                      </m:r>
                    </m:oMath>
                  </m:oMathPara>
                </a14:m>
                <a:endParaRPr lang="lt-LT" sz="2100"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en-US" sz="2100" i="1">
                          <a:latin typeface="Cambria Math" panose="02040503050406030204" pitchFamily="18" charset="0"/>
                          <a:ea typeface="Cambria Math" panose="02040503050406030204" pitchFamily="18" charset="0"/>
                          <a:cs typeface="Times New Roman" panose="02020603050405020304" pitchFamily="18" charset="0"/>
                        </a:rPr>
                        <m:t>∴</m:t>
                      </m:r>
                      <m:r>
                        <a:rPr lang="lt-LT" sz="2100" i="1">
                          <a:latin typeface="Cambria Math" panose="02040503050406030204" pitchFamily="18" charset="0"/>
                          <a:ea typeface="Cambria Math" panose="02040503050406030204" pitchFamily="18" charset="0"/>
                          <a:cs typeface="Times New Roman" panose="02020603050405020304" pitchFamily="18" charset="0"/>
                        </a:rPr>
                        <m:t>𝑝</m:t>
                      </m:r>
                    </m:oMath>
                  </m:oMathPara>
                </a14:m>
                <a:endParaRPr lang="lt-LT" sz="2100" dirty="0">
                  <a:cs typeface="Times New Roman" panose="02020603050405020304" pitchFamily="18" charset="0"/>
                </a:endParaRPr>
              </a:p>
              <a:p>
                <a:endParaRPr lang="lt-LT" sz="1800" dirty="0">
                  <a:cs typeface="Times New Roman" panose="02020603050405020304" pitchFamily="18" charset="0"/>
                </a:endParaRPr>
              </a:p>
              <a:p>
                <a:endParaRPr lang="lt-LT" sz="1800" dirty="0">
                  <a:cs typeface="Times New Roman" panose="02020603050405020304"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5049127" y="3452335"/>
                <a:ext cx="4094873" cy="1938992"/>
              </a:xfrm>
              <a:prstGeom prst="rect">
                <a:avLst/>
              </a:prstGeom>
              <a:blipFill rotWithShape="0">
                <a:blip r:embed="rId4"/>
                <a:stretch>
                  <a:fillRect l="-1786" t="-1887"/>
                </a:stretch>
              </a:blipFill>
            </p:spPr>
            <p:txBody>
              <a:bodyPr/>
              <a:lstStyle/>
              <a:p>
                <a:r>
                  <a:rPr lang="lt-LT">
                    <a:noFill/>
                  </a:rPr>
                  <a:t> </a:t>
                </a:r>
              </a:p>
            </p:txBody>
          </p:sp>
        </mc:Fallback>
      </mc:AlternateContent>
    </p:spTree>
    <p:extLst>
      <p:ext uri="{BB962C8B-B14F-4D97-AF65-F5344CB8AC3E}">
        <p14:creationId xmlns:p14="http://schemas.microsoft.com/office/powerpoint/2010/main" val="341014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246371" y="1194044"/>
                <a:ext cx="4094873" cy="1938992"/>
              </a:xfrm>
              <a:prstGeom prst="rect">
                <a:avLst/>
              </a:prstGeom>
              <a:noFill/>
            </p:spPr>
            <p:txBody>
              <a:bodyPr wrap="square" rtlCol="0">
                <a:spAutoFit/>
              </a:bodyPr>
              <a:lstStyle/>
              <a:p>
                <a:r>
                  <a:rPr lang="lt-LT" sz="2100" dirty="0">
                    <a:cs typeface="Times New Roman" panose="02020603050405020304" pitchFamily="18" charset="0"/>
                  </a:rPr>
                  <a:t>Tikriname:</a:t>
                </a:r>
              </a:p>
              <a:p>
                <a:pPr/>
                <a14:m>
                  <m:oMathPara xmlns:m="http://schemas.openxmlformats.org/officeDocument/2006/math">
                    <m:oMathParaPr>
                      <m:jc m:val="centerGroup"/>
                    </m:oMathParaPr>
                    <m:oMath xmlns:m="http://schemas.openxmlformats.org/officeDocument/2006/math">
                      <m:r>
                        <a:rPr lang="lt-LT" sz="2100" i="1">
                          <a:latin typeface="Cambria Math" panose="02040503050406030204" pitchFamily="18" charset="0"/>
                          <a:cs typeface="Times New Roman" panose="02020603050405020304" pitchFamily="18" charset="0"/>
                        </a:rPr>
                        <m:t>𝑝</m:t>
                      </m:r>
                      <m:r>
                        <a:rPr lang="lt-LT" sz="2100" i="1">
                          <a:latin typeface="Cambria Math" panose="02040503050406030204" pitchFamily="18" charset="0"/>
                          <a:ea typeface="Cambria Math" panose="02040503050406030204" pitchFamily="18" charset="0"/>
                          <a:cs typeface="Times New Roman" panose="02020603050405020304" pitchFamily="18" charset="0"/>
                        </a:rPr>
                        <m:t>⇒</m:t>
                      </m:r>
                      <m:r>
                        <a:rPr lang="lt-LT" sz="2100" i="1">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lt-LT" sz="2100" i="1">
                          <a:latin typeface="Cambria Math" panose="02040503050406030204" pitchFamily="18" charset="0"/>
                          <a:cs typeface="Times New Roman" panose="02020603050405020304" pitchFamily="18" charset="0"/>
                        </a:rPr>
                        <m:t>𝑞</m:t>
                      </m:r>
                    </m:oMath>
                  </m:oMathPara>
                </a14:m>
                <a:endParaRPr lang="lt-LT" sz="2100"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en-US" sz="2100" i="1">
                          <a:latin typeface="Cambria Math" panose="02040503050406030204" pitchFamily="18" charset="0"/>
                          <a:ea typeface="Cambria Math" panose="02040503050406030204" pitchFamily="18" charset="0"/>
                          <a:cs typeface="Times New Roman" panose="02020603050405020304" pitchFamily="18" charset="0"/>
                        </a:rPr>
                        <m:t>∴</m:t>
                      </m:r>
                      <m:r>
                        <a:rPr lang="lt-LT" sz="2100" i="1">
                          <a:latin typeface="Cambria Math" panose="02040503050406030204" pitchFamily="18" charset="0"/>
                          <a:ea typeface="Cambria Math" panose="02040503050406030204" pitchFamily="18" charset="0"/>
                          <a:cs typeface="Times New Roman" panose="02020603050405020304" pitchFamily="18" charset="0"/>
                        </a:rPr>
                        <m:t>𝑝</m:t>
                      </m:r>
                    </m:oMath>
                  </m:oMathPara>
                </a14:m>
                <a:endParaRPr lang="lt-LT" sz="2100" dirty="0">
                  <a:cs typeface="Times New Roman" panose="02020603050405020304" pitchFamily="18" charset="0"/>
                </a:endParaRPr>
              </a:p>
              <a:p>
                <a:endParaRPr lang="lt-LT" sz="1800" dirty="0">
                  <a:cs typeface="Times New Roman" panose="02020603050405020304" pitchFamily="18" charset="0"/>
                </a:endParaRPr>
              </a:p>
              <a:p>
                <a:endParaRPr lang="lt-LT" sz="1800" dirty="0">
                  <a:cs typeface="Times New Roman" panose="02020603050405020304"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246371" y="1194044"/>
                <a:ext cx="4094873" cy="1938992"/>
              </a:xfrm>
              <a:prstGeom prst="rect">
                <a:avLst/>
              </a:prstGeom>
              <a:blipFill rotWithShape="0">
                <a:blip r:embed="rId2"/>
                <a:stretch>
                  <a:fillRect l="-1786" t="-1887"/>
                </a:stretch>
              </a:blipFill>
            </p:spPr>
            <p:txBody>
              <a:bodyPr/>
              <a:lstStyle/>
              <a:p>
                <a:r>
                  <a:rPr lang="lt-LT">
                    <a:noFill/>
                  </a:rPr>
                  <a:t> </a:t>
                </a:r>
              </a:p>
            </p:txBody>
          </p:sp>
        </mc:Fallback>
      </mc:AlternateContent>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nvPr>
            </p:nvGraphicFramePr>
            <p:xfrm>
              <a:off x="2013190" y="3261639"/>
              <a:ext cx="2865049" cy="1943100"/>
            </p:xfrm>
            <a:graphic>
              <a:graphicData uri="http://schemas.openxmlformats.org/drawingml/2006/table">
                <a:tbl>
                  <a:tblPr firstRow="1" bandRow="1">
                    <a:tableStyleId>{5C22544A-7EE6-4342-B048-85BDC9FD1C3A}</a:tableStyleId>
                  </a:tblPr>
                  <a:tblGrid>
                    <a:gridCol w="484950">
                      <a:extLst>
                        <a:ext uri="{9D8B030D-6E8A-4147-A177-3AD203B41FA5}">
                          <a16:colId xmlns:a16="http://schemas.microsoft.com/office/drawing/2014/main" val="20000"/>
                        </a:ext>
                      </a:extLst>
                    </a:gridCol>
                    <a:gridCol w="497248">
                      <a:extLst>
                        <a:ext uri="{9D8B030D-6E8A-4147-A177-3AD203B41FA5}">
                          <a16:colId xmlns:a16="http://schemas.microsoft.com/office/drawing/2014/main" val="20001"/>
                        </a:ext>
                      </a:extLst>
                    </a:gridCol>
                    <a:gridCol w="938258">
                      <a:extLst>
                        <a:ext uri="{9D8B030D-6E8A-4147-A177-3AD203B41FA5}">
                          <a16:colId xmlns:a16="http://schemas.microsoft.com/office/drawing/2014/main" val="20002"/>
                        </a:ext>
                      </a:extLst>
                    </a:gridCol>
                    <a:gridCol w="944593">
                      <a:extLst>
                        <a:ext uri="{9D8B030D-6E8A-4147-A177-3AD203B41FA5}">
                          <a16:colId xmlns:a16="http://schemas.microsoft.com/office/drawing/2014/main" val="20003"/>
                        </a:ext>
                      </a:extLst>
                    </a:gridCol>
                  </a:tblGrid>
                  <a:tr h="388620">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cs typeface="Times New Roman" panose="02020603050405020304" pitchFamily="18" charset="0"/>
                                  </a:rPr>
                                  <m:t>𝑝</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𝑞</m:t>
                                </m:r>
                              </m:oMath>
                            </m:oMathPara>
                          </a14:m>
                          <a:endParaRPr lang="lt-LT" sz="2100" b="0" dirty="0" smtClean="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14:m>
                            <m:oMathPara xmlns:m="http://schemas.openxmlformats.org/officeDocument/2006/math">
                              <m:oMathParaPr>
                                <m:jc m:val="centerGroup"/>
                              </m:oMathParaPr>
                              <m:oMath xmlns:m="http://schemas.openxmlformats.org/officeDocument/2006/math">
                                <m:r>
                                  <a:rPr lang="lt-LT" sz="21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𝑝</m:t>
                                </m:r>
                              </m:oMath>
                            </m:oMathPara>
                          </a14:m>
                          <a:endParaRPr lang="lt-LT" sz="21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bl>
              </a:graphicData>
            </a:graphic>
          </p:graphicFrame>
        </mc:Choice>
        <mc:Fallback xmlns="">
          <p:graphicFrame>
            <p:nvGraphicFramePr>
              <p:cNvPr id="5" name="Table 4"/>
              <p:cNvGraphicFramePr>
                <a:graphicFrameLocks noGrp="1"/>
              </p:cNvGraphicFramePr>
              <p:nvPr>
                <p:extLst/>
              </p:nvPr>
            </p:nvGraphicFramePr>
            <p:xfrm>
              <a:off x="2013190" y="3261639"/>
              <a:ext cx="2865049" cy="1943100"/>
            </p:xfrm>
            <a:graphic>
              <a:graphicData uri="http://schemas.openxmlformats.org/drawingml/2006/table">
                <a:tbl>
                  <a:tblPr firstRow="1" bandRow="1">
                    <a:tableStyleId>{5C22544A-7EE6-4342-B048-85BDC9FD1C3A}</a:tableStyleId>
                  </a:tblPr>
                  <a:tblGrid>
                    <a:gridCol w="484950"/>
                    <a:gridCol w="497248"/>
                    <a:gridCol w="938258"/>
                    <a:gridCol w="944593"/>
                  </a:tblGrid>
                  <a:tr h="388620">
                    <a:tc>
                      <a:txBody>
                        <a:bodyPr/>
                        <a:lstStyle/>
                        <a:p>
                          <a:endParaRPr lang="en-US"/>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0">
                          <a:blip r:embed="rId3"/>
                          <a:stretch>
                            <a:fillRect l="-1250" t="-1563" r="-491250" b="-432813"/>
                          </a:stretch>
                        </a:blipFill>
                      </a:tcPr>
                    </a:tc>
                    <a:tc>
                      <a:txBody>
                        <a:bodyPr/>
                        <a:lstStyle/>
                        <a:p>
                          <a:endParaRPr lang="en-US"/>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0">
                          <a:blip r:embed="rId3"/>
                          <a:stretch>
                            <a:fillRect l="-100000" t="-1563" r="-385185" b="-432813"/>
                          </a:stretch>
                        </a:blipFill>
                      </a:tcPr>
                    </a:tc>
                    <a:tc>
                      <a:txBody>
                        <a:bodyPr/>
                        <a:lstStyle/>
                        <a:p>
                          <a:endParaRPr lang="en-US"/>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0">
                          <a:blip r:embed="rId3"/>
                          <a:stretch>
                            <a:fillRect l="-104516" t="-1563" r="-101290" b="-432813"/>
                          </a:stretch>
                        </a:blipFill>
                      </a:tcPr>
                    </a:tc>
                    <a:tc>
                      <a:txBody>
                        <a:bodyPr/>
                        <a:lstStyle/>
                        <a:p>
                          <a:endParaRPr lang="en-US"/>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0">
                          <a:blip r:embed="rId3"/>
                          <a:stretch>
                            <a:fillRect l="-204516" t="-1563" r="-1290" b="-432813"/>
                          </a:stretch>
                        </a:blipFill>
                      </a:tcPr>
                    </a:tc>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0</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8620">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lt-LT" sz="2100" dirty="0" smtClean="0">
                              <a:solidFill>
                                <a:schemeClr val="tx1"/>
                              </a:solidFill>
                              <a:latin typeface="Times New Roman" panose="02020603050405020304" pitchFamily="18" charset="0"/>
                              <a:cs typeface="Times New Roman" panose="02020603050405020304" pitchFamily="18" charset="0"/>
                            </a:rPr>
                            <a:t>1</a:t>
                          </a:r>
                          <a:endParaRPr lang="lt-LT" sz="21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mc:Fallback>
      </mc:AlternateContent>
      <p:sp>
        <p:nvSpPr>
          <p:cNvPr id="6" name="Rectangle 5"/>
          <p:cNvSpPr/>
          <p:nvPr/>
        </p:nvSpPr>
        <p:spPr>
          <a:xfrm>
            <a:off x="2580634" y="4074084"/>
            <a:ext cx="2245025" cy="31568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
        <p:nvSpPr>
          <p:cNvPr id="7" name="Rectangle 6"/>
          <p:cNvSpPr/>
          <p:nvPr/>
        </p:nvSpPr>
        <p:spPr>
          <a:xfrm>
            <a:off x="2580634" y="4882681"/>
            <a:ext cx="2245025" cy="283463"/>
          </a:xfrm>
          <a:prstGeom prst="rect">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800"/>
          </a:p>
        </p:txBody>
      </p:sp>
    </p:spTree>
    <p:extLst>
      <p:ext uri="{BB962C8B-B14F-4D97-AF65-F5344CB8AC3E}">
        <p14:creationId xmlns:p14="http://schemas.microsoft.com/office/powerpoint/2010/main" val="1789140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5097549"/>
          </a:xfrm>
          <a:prstGeom prst="rect">
            <a:avLst/>
          </a:prstGeom>
        </p:spPr>
        <p:txBody>
          <a:bodyPr wrap="square">
            <a:spAutoFit/>
          </a:bodyPr>
          <a:lstStyle/>
          <a:p>
            <a:pPr lvl="0">
              <a:lnSpc>
                <a:spcPct val="107000"/>
              </a:lnSpc>
              <a:spcAft>
                <a:spcPts val="800"/>
              </a:spcAft>
            </a:pPr>
            <a:r>
              <a:rPr lang="lt-LT" sz="2800" b="1" dirty="0">
                <a:latin typeface="+mn-lt"/>
                <a:ea typeface="Calibri" panose="020F0502020204030204" pitchFamily="34" charset="0"/>
                <a:cs typeface="Times New Roman" panose="02020603050405020304" pitchFamily="18" charset="0"/>
              </a:rPr>
              <a:t>Patikrinkime išvados </a:t>
            </a:r>
            <a:r>
              <a:rPr lang="lt-LT" sz="2800" b="1" dirty="0" smtClean="0">
                <a:latin typeface="+mn-lt"/>
                <a:ea typeface="Calibri" panose="020F0502020204030204" pitchFamily="34" charset="0"/>
                <a:cs typeface="Times New Roman" panose="02020603050405020304" pitchFamily="18" charset="0"/>
              </a:rPr>
              <a:t>pagrįstumą.</a:t>
            </a:r>
          </a:p>
          <a:p>
            <a:pPr lvl="0">
              <a:lnSpc>
                <a:spcPct val="107000"/>
              </a:lnSpc>
              <a:spcAft>
                <a:spcPts val="800"/>
              </a:spcAft>
            </a:pPr>
            <a:endParaRPr lang="lt-LT" sz="2800" b="1" dirty="0">
              <a:latin typeface="+mn-lt"/>
              <a:ea typeface="Calibri" panose="020F0502020204030204" pitchFamily="34" charset="0"/>
              <a:cs typeface="Times New Roman" panose="02020603050405020304" pitchFamily="18" charset="0"/>
            </a:endParaRPr>
          </a:p>
          <a:p>
            <a:r>
              <a:rPr lang="lt-LT" sz="2800" dirty="0">
                <a:latin typeface="+mn-lt"/>
                <a:ea typeface="Calibri" panose="020F0502020204030204" pitchFamily="34" charset="0"/>
                <a:cs typeface="Times New Roman" panose="02020603050405020304" pitchFamily="18" charset="0"/>
              </a:rPr>
              <a:t>Jei vakar lijo, tai Jonas visą dieną žiūrėjo televizorių. </a:t>
            </a:r>
            <a:endParaRPr lang="lt-LT" sz="2800" dirty="0" smtClean="0">
              <a:latin typeface="+mn-lt"/>
              <a:ea typeface="Calibri" panose="020F0502020204030204" pitchFamily="34" charset="0"/>
              <a:cs typeface="Times New Roman" panose="02020603050405020304" pitchFamily="18" charset="0"/>
            </a:endParaRPr>
          </a:p>
          <a:p>
            <a:r>
              <a:rPr lang="lt-LT" sz="2800" dirty="0" smtClean="0">
                <a:latin typeface="+mn-lt"/>
                <a:ea typeface="Calibri" panose="020F0502020204030204" pitchFamily="34" charset="0"/>
                <a:cs typeface="Times New Roman" panose="02020603050405020304" pitchFamily="18" charset="0"/>
              </a:rPr>
              <a:t>Jei </a:t>
            </a:r>
            <a:r>
              <a:rPr lang="lt-LT" sz="2800" dirty="0">
                <a:latin typeface="+mn-lt"/>
                <a:ea typeface="Calibri" panose="020F0502020204030204" pitchFamily="34" charset="0"/>
                <a:cs typeface="Times New Roman" panose="02020603050405020304" pitchFamily="18" charset="0"/>
              </a:rPr>
              <a:t>jis nežiūrėjo televizoriaus, tai nematė orų prognozės</a:t>
            </a:r>
            <a:r>
              <a:rPr lang="lt-LT" sz="2800" dirty="0" smtClean="0">
                <a:latin typeface="+mn-lt"/>
                <a:ea typeface="Calibri" panose="020F0502020204030204" pitchFamily="34" charset="0"/>
                <a:cs typeface="Times New Roman" panose="02020603050405020304" pitchFamily="18" charset="0"/>
              </a:rPr>
              <a:t>.</a:t>
            </a:r>
          </a:p>
          <a:p>
            <a:r>
              <a:rPr lang="lt-LT" sz="2800" dirty="0" smtClean="0">
                <a:latin typeface="+mn-lt"/>
                <a:ea typeface="Calibri" panose="020F0502020204030204" pitchFamily="34" charset="0"/>
                <a:cs typeface="Times New Roman" panose="02020603050405020304" pitchFamily="18" charset="0"/>
              </a:rPr>
              <a:t>Jei </a:t>
            </a:r>
            <a:r>
              <a:rPr lang="lt-LT" sz="2800" dirty="0">
                <a:latin typeface="+mn-lt"/>
                <a:ea typeface="Calibri" panose="020F0502020204030204" pitchFamily="34" charset="0"/>
                <a:cs typeface="Times New Roman" panose="02020603050405020304" pitchFamily="18" charset="0"/>
              </a:rPr>
              <a:t>jis būtų matęs orų prognozę, tai šiandien užsidėtų kepurę. </a:t>
            </a:r>
            <a:endParaRPr lang="lt-LT" sz="2800" dirty="0" smtClean="0">
              <a:latin typeface="+mn-lt"/>
              <a:ea typeface="Calibri" panose="020F0502020204030204" pitchFamily="34" charset="0"/>
              <a:cs typeface="Times New Roman" panose="02020603050405020304" pitchFamily="18" charset="0"/>
            </a:endParaRPr>
          </a:p>
          <a:p>
            <a:r>
              <a:rPr lang="lt-LT" sz="2800" dirty="0" smtClean="0">
                <a:latin typeface="+mn-lt"/>
                <a:ea typeface="Calibri" panose="020F0502020204030204" pitchFamily="34" charset="0"/>
                <a:cs typeface="Times New Roman" panose="02020603050405020304" pitchFamily="18" charset="0"/>
              </a:rPr>
              <a:t>Žinoma</a:t>
            </a:r>
            <a:r>
              <a:rPr lang="lt-LT" sz="2800" dirty="0">
                <a:latin typeface="+mn-lt"/>
                <a:ea typeface="Calibri" panose="020F0502020204030204" pitchFamily="34" charset="0"/>
                <a:cs typeface="Times New Roman" panose="02020603050405020304" pitchFamily="18" charset="0"/>
              </a:rPr>
              <a:t>, kad Jonas šiandien užsidėjo kepurę arba vakar visą dieną žiūrėjo televizorių. </a:t>
            </a:r>
            <a:endParaRPr lang="lt-LT" sz="2800" dirty="0" smtClean="0">
              <a:latin typeface="+mn-lt"/>
              <a:ea typeface="Calibri" panose="020F0502020204030204" pitchFamily="34" charset="0"/>
              <a:cs typeface="Times New Roman" panose="02020603050405020304" pitchFamily="18" charset="0"/>
            </a:endParaRPr>
          </a:p>
          <a:p>
            <a:endParaRPr lang="lt-LT" sz="2800" dirty="0">
              <a:latin typeface="+mn-lt"/>
              <a:ea typeface="Calibri" panose="020F0502020204030204" pitchFamily="34" charset="0"/>
              <a:cs typeface="Times New Roman" panose="02020603050405020304" pitchFamily="18" charset="0"/>
            </a:endParaRPr>
          </a:p>
          <a:p>
            <a:r>
              <a:rPr lang="lt-LT" sz="2800" dirty="0" smtClean="0">
                <a:latin typeface="+mn-lt"/>
                <a:ea typeface="Calibri" panose="020F0502020204030204" pitchFamily="34" charset="0"/>
                <a:cs typeface="Times New Roman" panose="02020603050405020304" pitchFamily="18" charset="0"/>
              </a:rPr>
              <a:t>Taigi </a:t>
            </a:r>
            <a:r>
              <a:rPr lang="lt-LT" sz="2800" dirty="0">
                <a:latin typeface="+mn-lt"/>
                <a:ea typeface="Calibri" panose="020F0502020204030204" pitchFamily="34" charset="0"/>
                <a:cs typeface="Times New Roman" panose="02020603050405020304" pitchFamily="18" charset="0"/>
              </a:rPr>
              <a:t>galime teigti, kad vakar lijo arba Jonas žiūrėjo orų prognozę.</a:t>
            </a:r>
            <a:endParaRPr lang="lt-LT" sz="2800" dirty="0">
              <a:latin typeface="+mn-lt"/>
            </a:endParaRPr>
          </a:p>
        </p:txBody>
      </p:sp>
    </p:spTree>
    <p:extLst>
      <p:ext uri="{BB962C8B-B14F-4D97-AF65-F5344CB8AC3E}">
        <p14:creationId xmlns:p14="http://schemas.microsoft.com/office/powerpoint/2010/main" val="1890158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5688632" cy="4154984"/>
          </a:xfrm>
          <a:prstGeom prst="rect">
            <a:avLst/>
          </a:prstGeom>
          <a:ln>
            <a:solidFill>
              <a:srgbClr val="008000"/>
            </a:solidFill>
          </a:ln>
        </p:spPr>
        <p:txBody>
          <a:bodyPr wrap="square">
            <a:spAutoFit/>
          </a:bodyPr>
          <a:lstStyle/>
          <a:p>
            <a:r>
              <a:rPr lang="lt-LT" dirty="0" smtClean="0">
                <a:latin typeface="+mn-lt"/>
                <a:ea typeface="Calibri" panose="020F0502020204030204" pitchFamily="34" charset="0"/>
                <a:cs typeface="Times New Roman" panose="02020603050405020304" pitchFamily="18" charset="0"/>
              </a:rPr>
              <a:t>Jei </a:t>
            </a:r>
            <a:r>
              <a:rPr lang="lt-LT" dirty="0">
                <a:latin typeface="+mn-lt"/>
                <a:ea typeface="Calibri" panose="020F0502020204030204" pitchFamily="34" charset="0"/>
                <a:cs typeface="Times New Roman" panose="02020603050405020304" pitchFamily="18" charset="0"/>
              </a:rPr>
              <a:t>vakar lijo, tai Jonas visą dieną žiūrėjo televizorių. </a:t>
            </a:r>
            <a:endParaRPr lang="lt-LT" dirty="0" smtClean="0">
              <a:latin typeface="+mn-lt"/>
              <a:ea typeface="Calibri" panose="020F0502020204030204" pitchFamily="34" charset="0"/>
              <a:cs typeface="Times New Roman" panose="02020603050405020304" pitchFamily="18" charset="0"/>
            </a:endParaRPr>
          </a:p>
          <a:p>
            <a:r>
              <a:rPr lang="lt-LT" dirty="0" smtClean="0">
                <a:latin typeface="+mn-lt"/>
                <a:ea typeface="Calibri" panose="020F0502020204030204" pitchFamily="34" charset="0"/>
                <a:cs typeface="Times New Roman" panose="02020603050405020304" pitchFamily="18" charset="0"/>
              </a:rPr>
              <a:t>Jei </a:t>
            </a:r>
            <a:r>
              <a:rPr lang="lt-LT" dirty="0">
                <a:latin typeface="+mn-lt"/>
                <a:ea typeface="Calibri" panose="020F0502020204030204" pitchFamily="34" charset="0"/>
                <a:cs typeface="Times New Roman" panose="02020603050405020304" pitchFamily="18" charset="0"/>
              </a:rPr>
              <a:t>jis nežiūrėjo televizoriaus, tai nematė orų prognozės</a:t>
            </a:r>
            <a:r>
              <a:rPr lang="lt-LT" dirty="0" smtClean="0">
                <a:latin typeface="+mn-lt"/>
                <a:ea typeface="Calibri" panose="020F0502020204030204" pitchFamily="34" charset="0"/>
                <a:cs typeface="Times New Roman" panose="02020603050405020304" pitchFamily="18" charset="0"/>
              </a:rPr>
              <a:t>.</a:t>
            </a:r>
          </a:p>
          <a:p>
            <a:r>
              <a:rPr lang="lt-LT" dirty="0" smtClean="0">
                <a:latin typeface="+mn-lt"/>
                <a:ea typeface="Calibri" panose="020F0502020204030204" pitchFamily="34" charset="0"/>
                <a:cs typeface="Times New Roman" panose="02020603050405020304" pitchFamily="18" charset="0"/>
              </a:rPr>
              <a:t>Jei </a:t>
            </a:r>
            <a:r>
              <a:rPr lang="lt-LT" dirty="0">
                <a:latin typeface="+mn-lt"/>
                <a:ea typeface="Calibri" panose="020F0502020204030204" pitchFamily="34" charset="0"/>
                <a:cs typeface="Times New Roman" panose="02020603050405020304" pitchFamily="18" charset="0"/>
              </a:rPr>
              <a:t>jis būtų matęs orų prognozę, tai šiandien užsidėtų kepurę. </a:t>
            </a:r>
            <a:endParaRPr lang="lt-LT" dirty="0" smtClean="0">
              <a:latin typeface="+mn-lt"/>
              <a:ea typeface="Calibri" panose="020F0502020204030204" pitchFamily="34" charset="0"/>
              <a:cs typeface="Times New Roman" panose="02020603050405020304" pitchFamily="18" charset="0"/>
            </a:endParaRPr>
          </a:p>
          <a:p>
            <a:r>
              <a:rPr lang="lt-LT" dirty="0" smtClean="0">
                <a:latin typeface="+mn-lt"/>
                <a:ea typeface="Calibri" panose="020F0502020204030204" pitchFamily="34" charset="0"/>
                <a:cs typeface="Times New Roman" panose="02020603050405020304" pitchFamily="18" charset="0"/>
              </a:rPr>
              <a:t>Žinoma</a:t>
            </a:r>
            <a:r>
              <a:rPr lang="lt-LT" dirty="0">
                <a:latin typeface="+mn-lt"/>
                <a:ea typeface="Calibri" panose="020F0502020204030204" pitchFamily="34" charset="0"/>
                <a:cs typeface="Times New Roman" panose="02020603050405020304" pitchFamily="18" charset="0"/>
              </a:rPr>
              <a:t>, kad Jonas šiandien užsidėjo kepurę arba vakar visą dieną žiūrėjo televizorių. </a:t>
            </a:r>
            <a:endParaRPr lang="lt-LT" dirty="0" smtClean="0">
              <a:latin typeface="+mn-lt"/>
              <a:ea typeface="Calibri" panose="020F0502020204030204" pitchFamily="34" charset="0"/>
              <a:cs typeface="Times New Roman" panose="02020603050405020304" pitchFamily="18" charset="0"/>
            </a:endParaRPr>
          </a:p>
          <a:p>
            <a:endParaRPr lang="lt-LT" dirty="0">
              <a:latin typeface="+mn-lt"/>
              <a:ea typeface="Calibri" panose="020F0502020204030204" pitchFamily="34" charset="0"/>
              <a:cs typeface="Times New Roman" panose="02020603050405020304" pitchFamily="18" charset="0"/>
            </a:endParaRPr>
          </a:p>
          <a:p>
            <a:r>
              <a:rPr lang="lt-LT" dirty="0" smtClean="0">
                <a:latin typeface="+mn-lt"/>
                <a:ea typeface="Calibri" panose="020F0502020204030204" pitchFamily="34" charset="0"/>
                <a:cs typeface="Times New Roman" panose="02020603050405020304" pitchFamily="18" charset="0"/>
              </a:rPr>
              <a:t>Taigi </a:t>
            </a:r>
            <a:r>
              <a:rPr lang="lt-LT" dirty="0">
                <a:latin typeface="+mn-lt"/>
                <a:ea typeface="Calibri" panose="020F0502020204030204" pitchFamily="34" charset="0"/>
                <a:cs typeface="Times New Roman" panose="02020603050405020304" pitchFamily="18" charset="0"/>
              </a:rPr>
              <a:t>galime teigti, kad vakar lijo arba Jonas žiūrėjo orų prognozę.</a:t>
            </a:r>
            <a:endParaRPr lang="lt-LT" dirty="0">
              <a:latin typeface="+mn-lt"/>
            </a:endParaRPr>
          </a:p>
        </p:txBody>
      </p:sp>
      <p:sp>
        <p:nvSpPr>
          <p:cNvPr id="3" name="Rectangle 2"/>
          <p:cNvSpPr/>
          <p:nvPr/>
        </p:nvSpPr>
        <p:spPr>
          <a:xfrm>
            <a:off x="107505" y="4437112"/>
            <a:ext cx="5688632" cy="2251899"/>
          </a:xfrm>
          <a:prstGeom prst="rect">
            <a:avLst/>
          </a:prstGeom>
          <a:ln>
            <a:solidFill>
              <a:srgbClr val="008000"/>
            </a:solidFill>
          </a:ln>
        </p:spPr>
        <p:txBody>
          <a:bodyPr wrap="square">
            <a:spAutoFit/>
          </a:bodyPr>
          <a:lstStyle/>
          <a:p>
            <a:pPr marL="228600">
              <a:lnSpc>
                <a:spcPct val="150000"/>
              </a:lnSpc>
              <a:spcAft>
                <a:spcPts val="1000"/>
              </a:spcAft>
            </a:pPr>
            <a:r>
              <a:rPr lang="lt-LT" dirty="0">
                <a:latin typeface="+mn-lt"/>
                <a:ea typeface="Calibri" panose="020F0502020204030204" pitchFamily="34" charset="0"/>
                <a:cs typeface="Times New Roman" panose="02020603050405020304" pitchFamily="18" charset="0"/>
              </a:rPr>
              <a:t>Pažymėkime teiginius:</a:t>
            </a:r>
          </a:p>
          <a:p>
            <a:pPr marL="228600">
              <a:spcAft>
                <a:spcPts val="1000"/>
              </a:spcAft>
            </a:pPr>
            <a:r>
              <a:rPr lang="en-US" dirty="0">
                <a:latin typeface="+mn-lt"/>
                <a:ea typeface="Calibri" panose="020F0502020204030204" pitchFamily="34" charset="0"/>
                <a:cs typeface="Times New Roman" panose="02020603050405020304" pitchFamily="18" charset="0"/>
              </a:rPr>
              <a:t>L=</a:t>
            </a:r>
            <a:r>
              <a:rPr lang="lt-LT" dirty="0">
                <a:latin typeface="+mn-lt"/>
                <a:ea typeface="Calibri" panose="020F0502020204030204" pitchFamily="34" charset="0"/>
                <a:cs typeface="Times New Roman" panose="02020603050405020304" pitchFamily="18" charset="0"/>
              </a:rPr>
              <a:t> „vakar lijo</a:t>
            </a:r>
            <a:r>
              <a:rPr lang="lt-LT" dirty="0" smtClean="0">
                <a:latin typeface="+mn-lt"/>
                <a:ea typeface="Calibri" panose="020F0502020204030204" pitchFamily="34" charset="0"/>
                <a:cs typeface="Times New Roman" panose="02020603050405020304" pitchFamily="18" charset="0"/>
              </a:rPr>
              <a:t>“;</a:t>
            </a:r>
            <a:br>
              <a:rPr lang="lt-LT" dirty="0" smtClean="0">
                <a:latin typeface="+mn-lt"/>
                <a:ea typeface="Calibri" panose="020F0502020204030204" pitchFamily="34" charset="0"/>
                <a:cs typeface="Times New Roman" panose="02020603050405020304" pitchFamily="18" charset="0"/>
              </a:rPr>
            </a:br>
            <a:r>
              <a:rPr lang="lt-LT" dirty="0" smtClean="0">
                <a:latin typeface="+mn-lt"/>
                <a:ea typeface="Calibri" panose="020F0502020204030204" pitchFamily="34" charset="0"/>
                <a:cs typeface="Times New Roman" panose="02020603050405020304" pitchFamily="18" charset="0"/>
              </a:rPr>
              <a:t>T</a:t>
            </a:r>
            <a:r>
              <a:rPr lang="en-US" dirty="0" smtClean="0">
                <a:latin typeface="+mn-lt"/>
                <a:ea typeface="Calibri" panose="020F0502020204030204" pitchFamily="34" charset="0"/>
                <a:cs typeface="Times New Roman" panose="02020603050405020304" pitchFamily="18" charset="0"/>
              </a:rPr>
              <a:t> </a:t>
            </a:r>
            <a:r>
              <a:rPr lang="en-US" dirty="0">
                <a:latin typeface="+mn-lt"/>
                <a:ea typeface="Calibri" panose="020F0502020204030204" pitchFamily="34" charset="0"/>
                <a:cs typeface="Times New Roman" panose="02020603050405020304" pitchFamily="18" charset="0"/>
              </a:rPr>
              <a:t>= </a:t>
            </a:r>
            <a:r>
              <a:rPr lang="lt-LT" dirty="0">
                <a:latin typeface="+mn-lt"/>
                <a:ea typeface="Calibri" panose="020F0502020204030204" pitchFamily="34" charset="0"/>
                <a:cs typeface="Times New Roman" panose="02020603050405020304" pitchFamily="18" charset="0"/>
              </a:rPr>
              <a:t>“ Jonas visą dieną žiūrėjo televizorių</a:t>
            </a:r>
            <a:r>
              <a:rPr lang="lt-LT" dirty="0" smtClean="0">
                <a:latin typeface="+mn-lt"/>
                <a:ea typeface="Calibri" panose="020F0502020204030204" pitchFamily="34" charset="0"/>
                <a:cs typeface="Times New Roman" panose="02020603050405020304" pitchFamily="18" charset="0"/>
              </a:rPr>
              <a:t>“</a:t>
            </a:r>
            <a:br>
              <a:rPr lang="lt-LT" dirty="0" smtClean="0">
                <a:latin typeface="+mn-lt"/>
                <a:ea typeface="Calibri" panose="020F0502020204030204" pitchFamily="34" charset="0"/>
                <a:cs typeface="Times New Roman" panose="02020603050405020304" pitchFamily="18" charset="0"/>
              </a:rPr>
            </a:br>
            <a:r>
              <a:rPr lang="en-US" dirty="0" smtClean="0">
                <a:latin typeface="+mn-lt"/>
                <a:ea typeface="Calibri" panose="020F0502020204030204" pitchFamily="34" charset="0"/>
                <a:cs typeface="Times New Roman" panose="02020603050405020304" pitchFamily="18" charset="0"/>
              </a:rPr>
              <a:t>P </a:t>
            </a:r>
            <a:r>
              <a:rPr lang="en-US" dirty="0">
                <a:latin typeface="+mn-lt"/>
                <a:ea typeface="Calibri" panose="020F0502020204030204" pitchFamily="34" charset="0"/>
                <a:cs typeface="Times New Roman" panose="02020603050405020304" pitchFamily="18" charset="0"/>
              </a:rPr>
              <a:t>= </a:t>
            </a:r>
            <a:r>
              <a:rPr lang="lt-LT" dirty="0">
                <a:latin typeface="+mn-lt"/>
                <a:ea typeface="Calibri" panose="020F0502020204030204" pitchFamily="34" charset="0"/>
                <a:cs typeface="Times New Roman" panose="02020603050405020304" pitchFamily="18" charset="0"/>
              </a:rPr>
              <a:t>“ Jonas matė orų </a:t>
            </a:r>
            <a:r>
              <a:rPr lang="lt-LT" dirty="0" smtClean="0">
                <a:latin typeface="+mn-lt"/>
                <a:ea typeface="Calibri" panose="020F0502020204030204" pitchFamily="34" charset="0"/>
                <a:cs typeface="Times New Roman" panose="02020603050405020304" pitchFamily="18" charset="0"/>
              </a:rPr>
              <a:t>prognozę“</a:t>
            </a:r>
            <a:br>
              <a:rPr lang="lt-LT" dirty="0" smtClean="0">
                <a:latin typeface="+mn-lt"/>
                <a:ea typeface="Calibri" panose="020F0502020204030204" pitchFamily="34" charset="0"/>
                <a:cs typeface="Times New Roman" panose="02020603050405020304" pitchFamily="18" charset="0"/>
              </a:rPr>
            </a:br>
            <a:r>
              <a:rPr lang="en-US" dirty="0" smtClean="0">
                <a:latin typeface="+mn-lt"/>
                <a:ea typeface="Calibri" panose="020F0502020204030204" pitchFamily="34" charset="0"/>
                <a:cs typeface="Times New Roman" panose="02020603050405020304" pitchFamily="18" charset="0"/>
              </a:rPr>
              <a:t>K </a:t>
            </a:r>
            <a:r>
              <a:rPr lang="en-US" dirty="0">
                <a:latin typeface="+mn-lt"/>
                <a:ea typeface="Calibri" panose="020F0502020204030204" pitchFamily="34" charset="0"/>
                <a:cs typeface="Times New Roman" panose="02020603050405020304" pitchFamily="18" charset="0"/>
              </a:rPr>
              <a:t>= </a:t>
            </a:r>
            <a:r>
              <a:rPr lang="lt-LT" dirty="0">
                <a:latin typeface="+mn-lt"/>
                <a:ea typeface="Calibri" panose="020F0502020204030204" pitchFamily="34" charset="0"/>
                <a:cs typeface="Times New Roman" panose="02020603050405020304" pitchFamily="18" charset="0"/>
              </a:rPr>
              <a:t>“ Jonas užsidėjo kepurę“</a:t>
            </a:r>
            <a:endParaRPr lang="lt-LT" dirty="0">
              <a:latin typeface="+mn-lt"/>
            </a:endParaRPr>
          </a:p>
        </p:txBody>
      </p:sp>
      <mc:AlternateContent xmlns:mc="http://schemas.openxmlformats.org/markup-compatibility/2006" xmlns:a14="http://schemas.microsoft.com/office/drawing/2010/main">
        <mc:Choice Requires="a14">
          <p:sp>
            <p:nvSpPr>
              <p:cNvPr id="4" name="Rectangle 3"/>
              <p:cNvSpPr/>
              <p:nvPr/>
            </p:nvSpPr>
            <p:spPr>
              <a:xfrm>
                <a:off x="6084168" y="188640"/>
                <a:ext cx="2952328" cy="3247620"/>
              </a:xfrm>
              <a:prstGeom prst="rect">
                <a:avLst/>
              </a:prstGeom>
              <a:ln>
                <a:solidFill>
                  <a:srgbClr val="008000"/>
                </a:solidFill>
              </a:ln>
            </p:spPr>
            <p:txBody>
              <a:bodyPr wrap="square">
                <a:spAutoFit/>
              </a:bodyPr>
              <a:lstStyle/>
              <a:p>
                <a:pPr marL="228600" algn="ctr">
                  <a:spcAft>
                    <a:spcPts val="1000"/>
                  </a:spcAft>
                </a:pPr>
                <a:r>
                  <a:rPr lang="lt-LT" dirty="0" smtClean="0">
                    <a:latin typeface="+mn-lt"/>
                    <a:ea typeface="Calibri" panose="020F0502020204030204" pitchFamily="34" charset="0"/>
                    <a:cs typeface="Times New Roman" panose="02020603050405020304" pitchFamily="18" charset="0"/>
                  </a:rPr>
                  <a:t>Užrašome prielaidas ir išvadą:</a:t>
                </a:r>
              </a:p>
              <a:p>
                <a:pPr marL="228600" algn="ctr">
                  <a:spcAft>
                    <a:spcPts val="1000"/>
                  </a:spcAft>
                </a:pPr>
                <a:endParaRPr lang="lt-LT" dirty="0">
                  <a:latin typeface="+mn-lt"/>
                  <a:ea typeface="Calibri" panose="020F0502020204030204" pitchFamily="34" charset="0"/>
                  <a:cs typeface="Times New Roman" panose="02020603050405020304" pitchFamily="18" charset="0"/>
                </a:endParaRPr>
              </a:p>
              <a:p>
                <a:pPr marL="228600" algn="ctr">
                  <a:spcAft>
                    <a:spcPts val="1000"/>
                  </a:spcAft>
                </a:pPr>
                <a14:m>
                  <m:oMathPara xmlns:m="http://schemas.openxmlformats.org/officeDocument/2006/math">
                    <m:oMathParaPr>
                      <m:jc m:val="centerGroup"/>
                    </m:oMathParaPr>
                    <m:oMath xmlns:m="http://schemas.openxmlformats.org/officeDocument/2006/math">
                      <m:m>
                        <m:mPr>
                          <m:mcs>
                            <m:mc>
                              <m:mcPr>
                                <m:count m:val="1"/>
                                <m:mcJc m:val="center"/>
                              </m:mcPr>
                            </m:mc>
                          </m:mcs>
                          <m:ctrlPr>
                            <a:rPr lang="lt-LT" i="1">
                              <a:latin typeface="Cambria Math" panose="02040503050406030204" pitchFamily="18" charset="0"/>
                              <a:ea typeface="Calibri" panose="020F0502020204030204" pitchFamily="34" charset="0"/>
                              <a:cs typeface="Times New Roman" panose="02020603050405020304" pitchFamily="18" charset="0"/>
                            </a:rPr>
                          </m:ctrlPr>
                        </m:mPr>
                        <m:mr>
                          <m:e>
                            <m:r>
                              <a:rPr lang="lt-LT" i="1">
                                <a:latin typeface="Cambria Math" panose="02040503050406030204" pitchFamily="18" charset="0"/>
                                <a:ea typeface="Calibri" panose="020F0502020204030204" pitchFamily="34" charset="0"/>
                                <a:cs typeface="Times New Roman" panose="02020603050405020304" pitchFamily="18" charset="0"/>
                              </a:rPr>
                              <m:t>𝐿</m:t>
                            </m:r>
                            <m:r>
                              <a:rPr lang="lt-LT" i="1">
                                <a:latin typeface="Cambria Math" panose="02040503050406030204" pitchFamily="18" charset="0"/>
                                <a:ea typeface="Calibri" panose="020F0502020204030204" pitchFamily="34" charset="0"/>
                                <a:cs typeface="Times New Roman" panose="02020603050405020304" pitchFamily="18" charset="0"/>
                              </a:rPr>
                              <m:t>⇒</m:t>
                            </m:r>
                            <m:r>
                              <a:rPr lang="lt-LT" i="1">
                                <a:latin typeface="Cambria Math" panose="02040503050406030204" pitchFamily="18" charset="0"/>
                                <a:ea typeface="Calibri" panose="020F0502020204030204" pitchFamily="34" charset="0"/>
                                <a:cs typeface="Times New Roman" panose="02020603050405020304" pitchFamily="18" charset="0"/>
                              </a:rPr>
                              <m:t>𝑇</m:t>
                            </m:r>
                          </m:e>
                        </m:mr>
                        <m:mr>
                          <m:e>
                            <m:m>
                              <m:mPr>
                                <m:mcs>
                                  <m:mc>
                                    <m:mcPr>
                                      <m:count m:val="1"/>
                                      <m:mcJc m:val="center"/>
                                    </m:mcPr>
                                  </m:mc>
                                </m:mcs>
                                <m:ctrlPr>
                                  <a:rPr lang="lt-LT" i="1">
                                    <a:latin typeface="Cambria Math" panose="02040503050406030204" pitchFamily="18" charset="0"/>
                                    <a:ea typeface="Calibri" panose="020F0502020204030204" pitchFamily="34" charset="0"/>
                                    <a:cs typeface="Times New Roman" panose="02020603050405020304" pitchFamily="18" charset="0"/>
                                  </a:rPr>
                                </m:ctrlPr>
                              </m:mPr>
                              <m:mr>
                                <m:e>
                                  <m:acc>
                                    <m:accPr>
                                      <m:chr m:val="̅"/>
                                      <m:ctrlPr>
                                        <a:rPr lang="lt-LT" i="1">
                                          <a:latin typeface="Cambria Math" panose="02040503050406030204" pitchFamily="18" charset="0"/>
                                          <a:ea typeface="Calibri" panose="020F0502020204030204" pitchFamily="34" charset="0"/>
                                          <a:cs typeface="Times New Roman" panose="02020603050405020304" pitchFamily="18" charset="0"/>
                                        </a:rPr>
                                      </m:ctrlPr>
                                    </m:accPr>
                                    <m:e>
                                      <m:r>
                                        <a:rPr lang="lt-LT" i="1">
                                          <a:latin typeface="Cambria Math" panose="02040503050406030204" pitchFamily="18" charset="0"/>
                                          <a:ea typeface="Calibri" panose="020F0502020204030204" pitchFamily="34" charset="0"/>
                                          <a:cs typeface="Times New Roman" panose="02020603050405020304" pitchFamily="18" charset="0"/>
                                        </a:rPr>
                                        <m:t>𝑇</m:t>
                                      </m:r>
                                    </m:e>
                                  </m:acc>
                                  <m:r>
                                    <a:rPr lang="lt-LT" i="1">
                                      <a:latin typeface="Cambria Math" panose="02040503050406030204" pitchFamily="18" charset="0"/>
                                      <a:ea typeface="Calibri" panose="020F0502020204030204" pitchFamily="34" charset="0"/>
                                      <a:cs typeface="Times New Roman" panose="02020603050405020304" pitchFamily="18" charset="0"/>
                                    </a:rPr>
                                    <m:t> ⇒</m:t>
                                  </m:r>
                                  <m:acc>
                                    <m:accPr>
                                      <m:chr m:val="̅"/>
                                      <m:ctrlPr>
                                        <a:rPr lang="lt-LT" i="1">
                                          <a:latin typeface="Cambria Math" panose="02040503050406030204" pitchFamily="18" charset="0"/>
                                          <a:ea typeface="Calibri" panose="020F0502020204030204" pitchFamily="34" charset="0"/>
                                          <a:cs typeface="Times New Roman" panose="02020603050405020304" pitchFamily="18" charset="0"/>
                                        </a:rPr>
                                      </m:ctrlPr>
                                    </m:accPr>
                                    <m:e>
                                      <m:r>
                                        <a:rPr lang="lt-LT" i="1">
                                          <a:latin typeface="Cambria Math" panose="02040503050406030204" pitchFamily="18" charset="0"/>
                                          <a:ea typeface="Calibri" panose="020F0502020204030204" pitchFamily="34" charset="0"/>
                                          <a:cs typeface="Times New Roman" panose="02020603050405020304" pitchFamily="18" charset="0"/>
                                        </a:rPr>
                                        <m:t>𝑃</m:t>
                                      </m:r>
                                    </m:e>
                                  </m:acc>
                                </m:e>
                              </m:mr>
                              <m:mr>
                                <m:e>
                                  <m:r>
                                    <a:rPr lang="lt-LT" i="1">
                                      <a:latin typeface="Cambria Math" panose="02040503050406030204" pitchFamily="18" charset="0"/>
                                      <a:ea typeface="Calibri" panose="020F0502020204030204" pitchFamily="34" charset="0"/>
                                      <a:cs typeface="Times New Roman" panose="02020603050405020304" pitchFamily="18" charset="0"/>
                                    </a:rPr>
                                    <m:t>𝑃</m:t>
                                  </m:r>
                                  <m:r>
                                    <a:rPr lang="lt-LT" i="1">
                                      <a:latin typeface="Cambria Math" panose="02040503050406030204" pitchFamily="18" charset="0"/>
                                      <a:ea typeface="Calibri" panose="020F0502020204030204" pitchFamily="34" charset="0"/>
                                      <a:cs typeface="Times New Roman" panose="02020603050405020304" pitchFamily="18" charset="0"/>
                                    </a:rPr>
                                    <m:t>⇒</m:t>
                                  </m:r>
                                  <m:r>
                                    <a:rPr lang="lt-LT" i="1">
                                      <a:latin typeface="Cambria Math" panose="02040503050406030204" pitchFamily="18" charset="0"/>
                                      <a:ea typeface="Calibri" panose="020F0502020204030204" pitchFamily="34" charset="0"/>
                                      <a:cs typeface="Times New Roman" panose="02020603050405020304" pitchFamily="18" charset="0"/>
                                    </a:rPr>
                                    <m:t>𝐾</m:t>
                                  </m:r>
                                </m:e>
                              </m:mr>
                              <m:mr>
                                <m:e>
                                  <m:m>
                                    <m:mPr>
                                      <m:mcs>
                                        <m:mc>
                                          <m:mcPr>
                                            <m:count m:val="1"/>
                                            <m:mcJc m:val="center"/>
                                          </m:mcPr>
                                        </m:mc>
                                      </m:mcs>
                                      <m:ctrlPr>
                                        <a:rPr lang="lt-LT" i="1">
                                          <a:latin typeface="Cambria Math" panose="02040503050406030204" pitchFamily="18" charset="0"/>
                                          <a:ea typeface="Calibri" panose="020F0502020204030204" pitchFamily="34" charset="0"/>
                                          <a:cs typeface="Times New Roman" panose="02020603050405020304" pitchFamily="18" charset="0"/>
                                        </a:rPr>
                                      </m:ctrlPr>
                                    </m:mPr>
                                    <m:mr>
                                      <m:e>
                                        <m:bar>
                                          <m:barPr>
                                            <m:ctrlPr>
                                              <a:rPr lang="lt-LT" i="1">
                                                <a:latin typeface="Cambria Math" panose="02040503050406030204" pitchFamily="18" charset="0"/>
                                                <a:ea typeface="Calibri" panose="020F0502020204030204" pitchFamily="34" charset="0"/>
                                                <a:cs typeface="Times New Roman" panose="02020603050405020304" pitchFamily="18" charset="0"/>
                                              </a:rPr>
                                            </m:ctrlPr>
                                          </m:barPr>
                                          <m:e>
                                            <m:r>
                                              <a:rPr lang="lt-LT" i="1">
                                                <a:latin typeface="Cambria Math" panose="02040503050406030204" pitchFamily="18" charset="0"/>
                                                <a:ea typeface="Calibri" panose="020F0502020204030204" pitchFamily="34" charset="0"/>
                                                <a:cs typeface="Times New Roman" panose="02020603050405020304" pitchFamily="18" charset="0"/>
                                              </a:rPr>
                                              <m:t>𝐾</m:t>
                                            </m:r>
                                            <m:r>
                                              <a:rPr lang="lt-LT" i="1">
                                                <a:latin typeface="Cambria Math" panose="02040503050406030204" pitchFamily="18" charset="0"/>
                                                <a:ea typeface="Calibri" panose="020F0502020204030204" pitchFamily="34" charset="0"/>
                                                <a:cs typeface="Times New Roman" panose="02020603050405020304" pitchFamily="18" charset="0"/>
                                              </a:rPr>
                                              <m:t>∨</m:t>
                                            </m:r>
                                            <m:r>
                                              <a:rPr lang="lt-LT" i="1">
                                                <a:latin typeface="Cambria Math" panose="02040503050406030204" pitchFamily="18" charset="0"/>
                                                <a:ea typeface="Calibri" panose="020F0502020204030204" pitchFamily="34" charset="0"/>
                                                <a:cs typeface="Times New Roman" panose="02020603050405020304" pitchFamily="18" charset="0"/>
                                              </a:rPr>
                                              <m:t>𝑇</m:t>
                                            </m:r>
                                          </m:e>
                                        </m:bar>
                                      </m:e>
                                    </m:mr>
                                    <m:mr>
                                      <m:e>
                                        <m:r>
                                          <a:rPr lang="lt-LT" i="1">
                                            <a:latin typeface="Cambria Math" panose="02040503050406030204" pitchFamily="18" charset="0"/>
                                            <a:ea typeface="Calibri" panose="020F0502020204030204" pitchFamily="34" charset="0"/>
                                            <a:cs typeface="Times New Roman" panose="02020603050405020304" pitchFamily="18" charset="0"/>
                                          </a:rPr>
                                          <m:t>∴</m:t>
                                        </m:r>
                                        <m:r>
                                          <a:rPr lang="lt-LT" i="1">
                                            <a:latin typeface="Cambria Math" panose="02040503050406030204" pitchFamily="18" charset="0"/>
                                            <a:ea typeface="Calibri" panose="020F0502020204030204" pitchFamily="34" charset="0"/>
                                            <a:cs typeface="Times New Roman" panose="02020603050405020304" pitchFamily="18" charset="0"/>
                                          </a:rPr>
                                          <m:t>𝐿</m:t>
                                        </m:r>
                                        <m:r>
                                          <a:rPr lang="lt-LT" i="1">
                                            <a:latin typeface="Cambria Math" panose="02040503050406030204" pitchFamily="18" charset="0"/>
                                            <a:ea typeface="Calibri" panose="020F0502020204030204" pitchFamily="34" charset="0"/>
                                            <a:cs typeface="Times New Roman" panose="02020603050405020304" pitchFamily="18" charset="0"/>
                                          </a:rPr>
                                          <m:t>∨</m:t>
                                        </m:r>
                                        <m:r>
                                          <a:rPr lang="lt-LT" i="1">
                                            <a:latin typeface="Cambria Math" panose="02040503050406030204" pitchFamily="18" charset="0"/>
                                            <a:ea typeface="Calibri" panose="020F0502020204030204" pitchFamily="34" charset="0"/>
                                            <a:cs typeface="Times New Roman" panose="02020603050405020304" pitchFamily="18" charset="0"/>
                                          </a:rPr>
                                          <m:t>𝑃</m:t>
                                        </m:r>
                                      </m:e>
                                    </m:mr>
                                  </m:m>
                                </m:e>
                              </m:mr>
                            </m:m>
                          </m:e>
                        </m:mr>
                      </m:m>
                    </m:oMath>
                  </m:oMathPara>
                </a14:m>
                <a:endParaRPr lang="lt-LT" dirty="0">
                  <a:latin typeface="+mn-lt"/>
                  <a:ea typeface="Calibri" panose="020F0502020204030204" pitchFamily="34" charset="0"/>
                  <a:cs typeface="Times New Roman" panose="02020603050405020304"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6084168" y="188640"/>
                <a:ext cx="2952328" cy="3247620"/>
              </a:xfrm>
              <a:prstGeom prst="rect">
                <a:avLst/>
              </a:prstGeom>
              <a:blipFill>
                <a:blip r:embed="rId2"/>
                <a:stretch>
                  <a:fillRect t="-1308" r="-5556"/>
                </a:stretch>
              </a:blipFill>
              <a:ln>
                <a:solidFill>
                  <a:srgbClr val="008000"/>
                </a:solidFill>
              </a:ln>
            </p:spPr>
            <p:txBody>
              <a:bodyPr/>
              <a:lstStyle/>
              <a:p>
                <a:r>
                  <a:rPr lang="lt-LT">
                    <a:noFill/>
                  </a:rPr>
                  <a:t> </a:t>
                </a:r>
              </a:p>
            </p:txBody>
          </p:sp>
        </mc:Fallback>
      </mc:AlternateContent>
    </p:spTree>
    <p:extLst>
      <p:ext uri="{BB962C8B-B14F-4D97-AF65-F5344CB8AC3E}">
        <p14:creationId xmlns:p14="http://schemas.microsoft.com/office/powerpoint/2010/main" val="15792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5656" y="1916832"/>
            <a:ext cx="6624736" cy="1323439"/>
          </a:xfrm>
          <a:prstGeom prst="rect">
            <a:avLst/>
          </a:prstGeom>
          <a:noFill/>
        </p:spPr>
        <p:txBody>
          <a:bodyPr wrap="square" rtlCol="0">
            <a:spAutoFit/>
          </a:bodyPr>
          <a:lstStyle/>
          <a:p>
            <a:r>
              <a:rPr lang="lt-LT" sz="4000" dirty="0" smtClean="0"/>
              <a:t>Užduotys savarankiškam darbui</a:t>
            </a:r>
            <a:endParaRPr lang="lt-LT" sz="4000" dirty="0"/>
          </a:p>
        </p:txBody>
      </p:sp>
    </p:spTree>
    <p:extLst>
      <p:ext uri="{BB962C8B-B14F-4D97-AF65-F5344CB8AC3E}">
        <p14:creationId xmlns:p14="http://schemas.microsoft.com/office/powerpoint/2010/main" val="37112742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5976664" cy="461665"/>
          </a:xfrm>
          <a:prstGeom prst="rect">
            <a:avLst/>
          </a:prstGeom>
        </p:spPr>
        <p:txBody>
          <a:bodyPr wrap="square">
            <a:spAutoFit/>
          </a:bodyPr>
          <a:lstStyle/>
          <a:p>
            <a:r>
              <a:rPr lang="lt-LT" dirty="0" smtClean="0">
                <a:latin typeface="Calibri" panose="020F0502020204030204" pitchFamily="34" charset="0"/>
                <a:ea typeface="Calibri" panose="020F0502020204030204" pitchFamily="34" charset="0"/>
                <a:cs typeface="Times New Roman" panose="02020603050405020304" pitchFamily="18" charset="0"/>
              </a:rPr>
              <a:t>Patikrinkite </a:t>
            </a:r>
            <a:r>
              <a:rPr lang="lt-LT" dirty="0">
                <a:latin typeface="Calibri" panose="020F0502020204030204" pitchFamily="34" charset="0"/>
                <a:ea typeface="Calibri" panose="020F0502020204030204" pitchFamily="34" charset="0"/>
                <a:cs typeface="Times New Roman" panose="02020603050405020304" pitchFamily="18" charset="0"/>
              </a:rPr>
              <a:t>samprotavimų pagrįstumą</a:t>
            </a:r>
            <a:endParaRPr lang="lt-LT" dirty="0"/>
          </a:p>
        </p:txBody>
      </p:sp>
      <p:pic>
        <p:nvPicPr>
          <p:cNvPr id="3" name="Picture 2"/>
          <p:cNvPicPr/>
          <p:nvPr/>
        </p:nvPicPr>
        <p:blipFill>
          <a:blip r:embed="rId2"/>
          <a:stretch>
            <a:fillRect/>
          </a:stretch>
        </p:blipFill>
        <p:spPr>
          <a:xfrm>
            <a:off x="443898" y="1739983"/>
            <a:ext cx="1584176" cy="1584176"/>
          </a:xfrm>
          <a:prstGeom prst="rect">
            <a:avLst/>
          </a:prstGeom>
        </p:spPr>
      </p:pic>
      <p:pic>
        <p:nvPicPr>
          <p:cNvPr id="4" name="Picture 3"/>
          <p:cNvPicPr/>
          <p:nvPr/>
        </p:nvPicPr>
        <p:blipFill>
          <a:blip r:embed="rId3"/>
          <a:stretch>
            <a:fillRect/>
          </a:stretch>
        </p:blipFill>
        <p:spPr>
          <a:xfrm>
            <a:off x="2808444" y="1667975"/>
            <a:ext cx="1247571" cy="1391587"/>
          </a:xfrm>
          <a:prstGeom prst="rect">
            <a:avLst/>
          </a:prstGeom>
        </p:spPr>
      </p:pic>
      <p:pic>
        <p:nvPicPr>
          <p:cNvPr id="5" name="Picture 4"/>
          <p:cNvPicPr/>
          <p:nvPr/>
        </p:nvPicPr>
        <p:blipFill>
          <a:blip r:embed="rId4"/>
          <a:stretch>
            <a:fillRect/>
          </a:stretch>
        </p:blipFill>
        <p:spPr>
          <a:xfrm>
            <a:off x="4692370" y="1728631"/>
            <a:ext cx="1440160" cy="1379503"/>
          </a:xfrm>
          <a:prstGeom prst="rect">
            <a:avLst/>
          </a:prstGeom>
        </p:spPr>
      </p:pic>
      <p:pic>
        <p:nvPicPr>
          <p:cNvPr id="6" name="Picture 5"/>
          <p:cNvPicPr/>
          <p:nvPr/>
        </p:nvPicPr>
        <p:blipFill>
          <a:blip r:embed="rId5"/>
          <a:stretch>
            <a:fillRect/>
          </a:stretch>
        </p:blipFill>
        <p:spPr>
          <a:xfrm>
            <a:off x="6636586" y="1403218"/>
            <a:ext cx="1987084" cy="1827828"/>
          </a:xfrm>
          <a:prstGeom prst="rect">
            <a:avLst/>
          </a:prstGeom>
        </p:spPr>
      </p:pic>
      <p:sp>
        <p:nvSpPr>
          <p:cNvPr id="7" name="Rectangle 6"/>
          <p:cNvSpPr/>
          <p:nvPr/>
        </p:nvSpPr>
        <p:spPr>
          <a:xfrm>
            <a:off x="431540" y="3789040"/>
            <a:ext cx="8568952" cy="1673022"/>
          </a:xfrm>
          <a:prstGeom prst="rect">
            <a:avLst/>
          </a:prstGeom>
        </p:spPr>
        <p:txBody>
          <a:bodyPr wrap="square">
            <a:spAutoFit/>
          </a:bodyPr>
          <a:lstStyle/>
          <a:p>
            <a:pPr lvl="0">
              <a:lnSpc>
                <a:spcPct val="107000"/>
              </a:lnSpc>
              <a:spcAft>
                <a:spcPts val="800"/>
              </a:spcAft>
            </a:pPr>
            <a:r>
              <a:rPr lang="lt-LT" dirty="0">
                <a:latin typeface="Calibri" panose="020F0502020204030204" pitchFamily="34" charset="0"/>
                <a:ea typeface="Calibri" panose="020F0502020204030204" pitchFamily="34" charset="0"/>
                <a:cs typeface="Times New Roman" panose="02020603050405020304" pitchFamily="18" charset="0"/>
              </a:rPr>
              <a:t>Gausus kukurūzų derlius užderės tik jei ir toliau bus šilta ir nebus nei krūšos nei smarkaus lietaus. Pupos gerai užderės tik jei bus smarkaus lietaus, jei ir tik jei oras liks šiltas. Vadinasi, nebus nei gero kukurūzų, nei gero pupų derliaus.</a:t>
            </a:r>
          </a:p>
        </p:txBody>
      </p:sp>
    </p:spTree>
    <p:extLst>
      <p:ext uri="{BB962C8B-B14F-4D97-AF65-F5344CB8AC3E}">
        <p14:creationId xmlns:p14="http://schemas.microsoft.com/office/powerpoint/2010/main" val="2192990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5656" y="1916832"/>
            <a:ext cx="6624736" cy="707886"/>
          </a:xfrm>
          <a:prstGeom prst="rect">
            <a:avLst/>
          </a:prstGeom>
          <a:noFill/>
        </p:spPr>
        <p:txBody>
          <a:bodyPr wrap="square" rtlCol="0">
            <a:spAutoFit/>
          </a:bodyPr>
          <a:lstStyle/>
          <a:p>
            <a:r>
              <a:rPr lang="lt-LT" sz="4000" dirty="0" smtClean="0"/>
              <a:t>Kartojimas</a:t>
            </a:r>
            <a:endParaRPr lang="lt-LT" sz="4000" dirty="0"/>
          </a:p>
        </p:txBody>
      </p:sp>
    </p:spTree>
    <p:extLst>
      <p:ext uri="{BB962C8B-B14F-4D97-AF65-F5344CB8AC3E}">
        <p14:creationId xmlns:p14="http://schemas.microsoft.com/office/powerpoint/2010/main" val="6920516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solidFill>
                  <a:schemeClr val="tx1"/>
                </a:solidFill>
              </a:rPr>
              <a:t>A = 0, B = 0, C = 0. </a:t>
            </a:r>
            <a:r>
              <a:rPr lang="lt-LT">
                <a:solidFill>
                  <a:schemeClr val="tx1"/>
                </a:solidFill>
              </a:rPr>
              <a:t/>
            </a:r>
            <a:br>
              <a:rPr lang="lt-LT">
                <a:solidFill>
                  <a:schemeClr val="tx1"/>
                </a:solidFill>
              </a:rPr>
            </a:br>
            <a:r>
              <a:rPr lang="lt-LT">
                <a:solidFill>
                  <a:schemeClr val="tx1"/>
                </a:solidFill>
              </a:rPr>
              <a:t>Apskaičiuokite:</a:t>
            </a:r>
          </a:p>
        </p:txBody>
      </p:sp>
      <p:sp>
        <p:nvSpPr>
          <p:cNvPr id="121859" name="Rectangle 3"/>
          <p:cNvSpPr>
            <a:spLocks noGrp="1" noChangeArrowheads="1"/>
          </p:cNvSpPr>
          <p:nvPr>
            <p:ph type="body" sz="half" idx="1"/>
          </p:nvPr>
        </p:nvSpPr>
        <p:spPr>
          <a:xfrm>
            <a:off x="684213" y="2349500"/>
            <a:ext cx="3810000" cy="4114800"/>
          </a:xfrm>
        </p:spPr>
        <p:txBody>
          <a:bodyPr/>
          <a:lstStyle/>
          <a:p>
            <a:pPr marL="990600" lvl="1" indent="-533400">
              <a:buFontTx/>
              <a:buAutoNum type="arabicPeriod"/>
            </a:pPr>
            <a:r>
              <a:rPr lang="lt-LT" sz="2400"/>
              <a:t>A </a:t>
            </a:r>
            <a:r>
              <a:rPr lang="en-US" sz="2400"/>
              <a:t>&amp; (B V C);</a:t>
            </a:r>
          </a:p>
          <a:p>
            <a:pPr marL="990600" lvl="1" indent="-533400">
              <a:buFontTx/>
              <a:buAutoNum type="arabicPeriod"/>
            </a:pPr>
            <a:r>
              <a:rPr lang="en-US" sz="2400"/>
              <a:t>(A &amp; B) V (A &amp; C);</a:t>
            </a:r>
          </a:p>
          <a:p>
            <a:pPr marL="990600" lvl="1" indent="-533400">
              <a:buFontTx/>
              <a:buAutoNum type="arabicPeriod"/>
            </a:pPr>
            <a:r>
              <a:rPr lang="en-US" sz="2400"/>
              <a:t>A V (B &amp; C);</a:t>
            </a:r>
          </a:p>
          <a:p>
            <a:pPr marL="990600" lvl="1" indent="-533400">
              <a:buFontTx/>
              <a:buAutoNum type="arabicPeriod"/>
            </a:pPr>
            <a:r>
              <a:rPr lang="en-US" sz="2400"/>
              <a:t>(A V B) &amp; (A V C);</a:t>
            </a:r>
          </a:p>
          <a:p>
            <a:pPr marL="990600" lvl="1" indent="-533400">
              <a:buFontTx/>
              <a:buAutoNum type="arabicPeriod"/>
            </a:pPr>
            <a:r>
              <a:rPr lang="en-US" sz="2400"/>
              <a:t>A </a:t>
            </a:r>
            <a:r>
              <a:rPr lang="en-US" sz="2400">
                <a:sym typeface="Symbol" panose="05050102010706020507" pitchFamily="18" charset="2"/>
              </a:rPr>
              <a:t></a:t>
            </a:r>
            <a:r>
              <a:rPr lang="en-US" sz="2400"/>
              <a:t> (B </a:t>
            </a:r>
            <a:r>
              <a:rPr lang="en-US" sz="2400">
                <a:sym typeface="Symbol" panose="05050102010706020507" pitchFamily="18" charset="2"/>
              </a:rPr>
              <a:t></a:t>
            </a:r>
            <a:r>
              <a:rPr lang="en-US" sz="2400"/>
              <a:t> C);</a:t>
            </a:r>
            <a:endParaRPr lang="en-US" sz="2400">
              <a:sym typeface="Symbol" panose="05050102010706020507" pitchFamily="18" charset="2"/>
            </a:endParaRPr>
          </a:p>
          <a:p>
            <a:pPr marL="990600" lvl="1" indent="-533400">
              <a:buFontTx/>
              <a:buAutoNum type="arabicPeriod"/>
            </a:pPr>
            <a:r>
              <a:rPr lang="en-US" sz="2400">
                <a:sym typeface="Symbol" panose="05050102010706020507" pitchFamily="18" charset="2"/>
              </a:rPr>
              <a:t>(A &amp; B) </a:t>
            </a:r>
            <a:r>
              <a:rPr lang="en-US" sz="2400"/>
              <a:t> C;</a:t>
            </a:r>
            <a:endParaRPr lang="en-US" sz="2400">
              <a:sym typeface="Symbol" panose="05050102010706020507" pitchFamily="18" charset="2"/>
            </a:endParaRPr>
          </a:p>
          <a:p>
            <a:pPr marL="990600" lvl="1" indent="-533400">
              <a:buFontTx/>
              <a:buAutoNum type="arabicPeriod"/>
            </a:pPr>
            <a:r>
              <a:rPr lang="en-US" sz="2400">
                <a:sym typeface="Symbol" panose="05050102010706020507" pitchFamily="18" charset="2"/>
              </a:rPr>
              <a:t>(B </a:t>
            </a:r>
            <a:r>
              <a:rPr lang="en-US" sz="2400"/>
              <a:t> A) </a:t>
            </a:r>
            <a:r>
              <a:rPr lang="en-US" sz="2400">
                <a:sym typeface="Symbol" panose="05050102010706020507" pitchFamily="18" charset="2"/>
              </a:rPr>
              <a:t></a:t>
            </a:r>
            <a:r>
              <a:rPr lang="en-US" sz="2400"/>
              <a:t> C.</a:t>
            </a:r>
            <a:endParaRPr lang="en-US" sz="2400">
              <a:sym typeface="Symbol" panose="05050102010706020507" pitchFamily="18" charset="2"/>
            </a:endParaRPr>
          </a:p>
          <a:p>
            <a:pPr marL="609600" indent="-609600"/>
            <a:endParaRPr lang="en-US" sz="2800">
              <a:sym typeface="Symbol" panose="05050102010706020507" pitchFamily="18" charset="2"/>
            </a:endParaRPr>
          </a:p>
          <a:p>
            <a:pPr marL="609600" indent="-609600"/>
            <a:endParaRPr lang="lt-LT" sz="2800"/>
          </a:p>
        </p:txBody>
      </p:sp>
      <p:graphicFrame>
        <p:nvGraphicFramePr>
          <p:cNvPr id="121947" name="Group 91"/>
          <p:cNvGraphicFramePr>
            <a:graphicFrameLocks noGrp="1"/>
          </p:cNvGraphicFramePr>
          <p:nvPr>
            <p:ph sz="half" idx="2"/>
            <p:extLst>
              <p:ext uri="{D42A27DB-BD31-4B8C-83A1-F6EECF244321}">
                <p14:modId xmlns:p14="http://schemas.microsoft.com/office/powerpoint/2010/main" val="1062892171"/>
              </p:ext>
            </p:extLst>
          </p:nvPr>
        </p:nvGraphicFramePr>
        <p:xfrm>
          <a:off x="4643438" y="2349500"/>
          <a:ext cx="1795462" cy="3200400"/>
        </p:xfrm>
        <a:graphic>
          <a:graphicData uri="http://schemas.openxmlformats.org/drawingml/2006/table">
            <a:tbl>
              <a:tblPr/>
              <a:tblGrid>
                <a:gridCol w="715962">
                  <a:extLst>
                    <a:ext uri="{9D8B030D-6E8A-4147-A177-3AD203B41FA5}">
                      <a16:colId xmlns:a16="http://schemas.microsoft.com/office/drawing/2014/main" val="20000"/>
                    </a:ext>
                  </a:extLst>
                </a:gridCol>
                <a:gridCol w="1079500">
                  <a:extLst>
                    <a:ext uri="{9D8B030D-6E8A-4147-A177-3AD203B41FA5}">
                      <a16:colId xmlns:a16="http://schemas.microsoft.com/office/drawing/2014/main" val="20001"/>
                    </a:ext>
                  </a:extLst>
                </a:gridCol>
              </a:tblGrid>
              <a:tr h="433388">
                <a:tc>
                  <a:txBody>
                    <a:bodyPr/>
                    <a:lstStyle>
                      <a:lvl1pPr marL="533400" indent="-533400">
                        <a:spcBef>
                          <a:spcPct val="20000"/>
                        </a:spcBef>
                        <a:defRPr sz="2800">
                          <a:solidFill>
                            <a:schemeClr val="tx1"/>
                          </a:solidFill>
                          <a:latin typeface="Times New Roman" panose="02020603050405020304" pitchFamily="18" charset="0"/>
                        </a:defRPr>
                      </a:lvl1pPr>
                      <a:lvl2pPr marL="914400" indent="-457200">
                        <a:spcBef>
                          <a:spcPct val="20000"/>
                        </a:spcBef>
                        <a:defRPr sz="2400">
                          <a:solidFill>
                            <a:schemeClr val="tx1"/>
                          </a:solidFill>
                          <a:latin typeface="Times New Roman" panose="02020603050405020304" pitchFamily="18" charset="0"/>
                        </a:defRPr>
                      </a:lvl2pPr>
                      <a:lvl3pPr marL="1295400" indent="-381000">
                        <a:spcBef>
                          <a:spcPct val="20000"/>
                        </a:spcBef>
                        <a:defRPr sz="2000">
                          <a:solidFill>
                            <a:schemeClr val="tx1"/>
                          </a:solidFill>
                          <a:latin typeface="Times New Roman" panose="02020603050405020304" pitchFamily="18" charset="0"/>
                        </a:defRPr>
                      </a:lvl3pPr>
                      <a:lvl4pPr marL="1714500" indent="-342900">
                        <a:spcBef>
                          <a:spcPct val="20000"/>
                        </a:spcBef>
                        <a:defRPr>
                          <a:solidFill>
                            <a:schemeClr val="tx1"/>
                          </a:solidFill>
                          <a:latin typeface="Times New Roman" panose="02020603050405020304" pitchFamily="18" charset="0"/>
                        </a:defRPr>
                      </a:lvl4pPr>
                      <a:lvl5pPr marL="2171700" indent="-342900">
                        <a:spcBef>
                          <a:spcPct val="20000"/>
                        </a:spcBef>
                        <a:defRPr>
                          <a:solidFill>
                            <a:schemeClr val="tx1"/>
                          </a:solidFill>
                          <a:latin typeface="Times New Roman" panose="02020603050405020304" pitchFamily="18" charset="0"/>
                        </a:defRPr>
                      </a:lvl5pPr>
                      <a:lvl6pPr marL="2628900" indent="-342900" fontAlgn="base">
                        <a:spcBef>
                          <a:spcPct val="20000"/>
                        </a:spcBef>
                        <a:spcAft>
                          <a:spcPct val="0"/>
                        </a:spcAft>
                        <a:defRPr>
                          <a:solidFill>
                            <a:schemeClr val="tx1"/>
                          </a:solidFill>
                          <a:latin typeface="Times New Roman" panose="02020603050405020304" pitchFamily="18" charset="0"/>
                        </a:defRPr>
                      </a:lvl6pPr>
                      <a:lvl7pPr marL="3086100" indent="-342900" fontAlgn="base">
                        <a:spcBef>
                          <a:spcPct val="20000"/>
                        </a:spcBef>
                        <a:spcAft>
                          <a:spcPct val="0"/>
                        </a:spcAft>
                        <a:defRPr>
                          <a:solidFill>
                            <a:schemeClr val="tx1"/>
                          </a:solidFill>
                          <a:latin typeface="Times New Roman" panose="02020603050405020304" pitchFamily="18" charset="0"/>
                        </a:defRPr>
                      </a:lvl7pPr>
                      <a:lvl8pPr marL="3543300" indent="-342900" fontAlgn="base">
                        <a:spcBef>
                          <a:spcPct val="20000"/>
                        </a:spcBef>
                        <a:spcAft>
                          <a:spcPct val="0"/>
                        </a:spcAft>
                        <a:defRPr>
                          <a:solidFill>
                            <a:schemeClr val="tx1"/>
                          </a:solidFill>
                          <a:latin typeface="Times New Roman" panose="02020603050405020304" pitchFamily="18" charset="0"/>
                        </a:defRPr>
                      </a:lvl8pPr>
                      <a:lvl9pPr marL="4000500" indent="-342900" fontAlgn="base">
                        <a:spcBef>
                          <a:spcPct val="20000"/>
                        </a:spcBef>
                        <a:spcAft>
                          <a:spcPct val="0"/>
                        </a:spcAft>
                        <a:defRPr>
                          <a:solidFill>
                            <a:schemeClr val="tx1"/>
                          </a:solidFill>
                          <a:latin typeface="Times New Roman" panose="02020603050405020304" pitchFamily="18" charset="0"/>
                        </a:defRPr>
                      </a:lvl9pPr>
                    </a:lstStyle>
                    <a:p>
                      <a:pPr marL="533400" marR="0" lvl="0" indent="-53340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smtClean="0">
                          <a:ln>
                            <a:noFill/>
                          </a:ln>
                          <a:solidFill>
                            <a:schemeClr val="tx1"/>
                          </a:solidFill>
                          <a:effectLst/>
                          <a:latin typeface="Times New Roman" panose="02020603050405020304" pitchFamily="18" charset="0"/>
                        </a:rPr>
                        <a:t>1.</a:t>
                      </a:r>
                    </a:p>
                  </a:txBody>
                  <a:tcPr horzOverflow="overflow">
                    <a:lnL cap="flat">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0</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33388">
                <a:tc>
                  <a:txBody>
                    <a:bodyPr/>
                    <a:lstStyle>
                      <a:lvl1pPr marL="533400" indent="-533400">
                        <a:spcBef>
                          <a:spcPct val="20000"/>
                        </a:spcBef>
                        <a:defRPr sz="2800">
                          <a:solidFill>
                            <a:schemeClr val="tx1"/>
                          </a:solidFill>
                          <a:latin typeface="Times New Roman" panose="02020603050405020304" pitchFamily="18" charset="0"/>
                        </a:defRPr>
                      </a:lvl1pPr>
                      <a:lvl2pPr marL="914400" indent="-457200">
                        <a:spcBef>
                          <a:spcPct val="20000"/>
                        </a:spcBef>
                        <a:defRPr sz="2400">
                          <a:solidFill>
                            <a:schemeClr val="tx1"/>
                          </a:solidFill>
                          <a:latin typeface="Times New Roman" panose="02020603050405020304" pitchFamily="18" charset="0"/>
                        </a:defRPr>
                      </a:lvl2pPr>
                      <a:lvl3pPr marL="1295400" indent="-381000">
                        <a:spcBef>
                          <a:spcPct val="20000"/>
                        </a:spcBef>
                        <a:defRPr sz="2000">
                          <a:solidFill>
                            <a:schemeClr val="tx1"/>
                          </a:solidFill>
                          <a:latin typeface="Times New Roman" panose="02020603050405020304" pitchFamily="18" charset="0"/>
                        </a:defRPr>
                      </a:lvl3pPr>
                      <a:lvl4pPr marL="1714500" indent="-342900">
                        <a:spcBef>
                          <a:spcPct val="20000"/>
                        </a:spcBef>
                        <a:defRPr>
                          <a:solidFill>
                            <a:schemeClr val="tx1"/>
                          </a:solidFill>
                          <a:latin typeface="Times New Roman" panose="02020603050405020304" pitchFamily="18" charset="0"/>
                        </a:defRPr>
                      </a:lvl4pPr>
                      <a:lvl5pPr marL="2171700" indent="-342900">
                        <a:spcBef>
                          <a:spcPct val="20000"/>
                        </a:spcBef>
                        <a:defRPr>
                          <a:solidFill>
                            <a:schemeClr val="tx1"/>
                          </a:solidFill>
                          <a:latin typeface="Times New Roman" panose="02020603050405020304" pitchFamily="18" charset="0"/>
                        </a:defRPr>
                      </a:lvl5pPr>
                      <a:lvl6pPr marL="2628900" indent="-342900" fontAlgn="base">
                        <a:spcBef>
                          <a:spcPct val="20000"/>
                        </a:spcBef>
                        <a:spcAft>
                          <a:spcPct val="0"/>
                        </a:spcAft>
                        <a:defRPr>
                          <a:solidFill>
                            <a:schemeClr val="tx1"/>
                          </a:solidFill>
                          <a:latin typeface="Times New Roman" panose="02020603050405020304" pitchFamily="18" charset="0"/>
                        </a:defRPr>
                      </a:lvl6pPr>
                      <a:lvl7pPr marL="3086100" indent="-342900" fontAlgn="base">
                        <a:spcBef>
                          <a:spcPct val="20000"/>
                        </a:spcBef>
                        <a:spcAft>
                          <a:spcPct val="0"/>
                        </a:spcAft>
                        <a:defRPr>
                          <a:solidFill>
                            <a:schemeClr val="tx1"/>
                          </a:solidFill>
                          <a:latin typeface="Times New Roman" panose="02020603050405020304" pitchFamily="18" charset="0"/>
                        </a:defRPr>
                      </a:lvl7pPr>
                      <a:lvl8pPr marL="3543300" indent="-342900" fontAlgn="base">
                        <a:spcBef>
                          <a:spcPct val="20000"/>
                        </a:spcBef>
                        <a:spcAft>
                          <a:spcPct val="0"/>
                        </a:spcAft>
                        <a:defRPr>
                          <a:solidFill>
                            <a:schemeClr val="tx1"/>
                          </a:solidFill>
                          <a:latin typeface="Times New Roman" panose="02020603050405020304" pitchFamily="18" charset="0"/>
                        </a:defRPr>
                      </a:lvl8pPr>
                      <a:lvl9pPr marL="4000500" indent="-342900" fontAlgn="base">
                        <a:spcBef>
                          <a:spcPct val="20000"/>
                        </a:spcBef>
                        <a:spcAft>
                          <a:spcPct val="0"/>
                        </a:spcAft>
                        <a:defRPr>
                          <a:solidFill>
                            <a:schemeClr val="tx1"/>
                          </a:solidFill>
                          <a:latin typeface="Times New Roman" panose="02020603050405020304" pitchFamily="18" charset="0"/>
                        </a:defRPr>
                      </a:lvl9pPr>
                    </a:lstStyle>
                    <a:p>
                      <a:pPr marL="533400" marR="0" lvl="0" indent="-53340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smtClean="0">
                          <a:ln>
                            <a:noFill/>
                          </a:ln>
                          <a:solidFill>
                            <a:schemeClr val="tx1"/>
                          </a:solidFill>
                          <a:effectLst/>
                          <a:latin typeface="Times New Roman" panose="02020603050405020304" pitchFamily="18" charset="0"/>
                        </a:rPr>
                        <a:t>2. </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0</a:t>
                      </a:r>
                      <a:endParaRPr kumimoji="0" lang="lt-LT" sz="24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33388">
                <a:tc>
                  <a:txBody>
                    <a:bodyPr/>
                    <a:lstStyle>
                      <a:lvl1pPr marL="533400" indent="-533400">
                        <a:spcBef>
                          <a:spcPct val="20000"/>
                        </a:spcBef>
                        <a:defRPr sz="2800">
                          <a:solidFill>
                            <a:schemeClr val="tx1"/>
                          </a:solidFill>
                          <a:latin typeface="Times New Roman" panose="02020603050405020304" pitchFamily="18" charset="0"/>
                        </a:defRPr>
                      </a:lvl1pPr>
                      <a:lvl2pPr marL="914400" indent="-457200">
                        <a:spcBef>
                          <a:spcPct val="20000"/>
                        </a:spcBef>
                        <a:defRPr sz="2400">
                          <a:solidFill>
                            <a:schemeClr val="tx1"/>
                          </a:solidFill>
                          <a:latin typeface="Times New Roman" panose="02020603050405020304" pitchFamily="18" charset="0"/>
                        </a:defRPr>
                      </a:lvl2pPr>
                      <a:lvl3pPr marL="1295400" indent="-381000">
                        <a:spcBef>
                          <a:spcPct val="20000"/>
                        </a:spcBef>
                        <a:defRPr sz="2000">
                          <a:solidFill>
                            <a:schemeClr val="tx1"/>
                          </a:solidFill>
                          <a:latin typeface="Times New Roman" panose="02020603050405020304" pitchFamily="18" charset="0"/>
                        </a:defRPr>
                      </a:lvl3pPr>
                      <a:lvl4pPr marL="1714500" indent="-342900">
                        <a:spcBef>
                          <a:spcPct val="20000"/>
                        </a:spcBef>
                        <a:defRPr>
                          <a:solidFill>
                            <a:schemeClr val="tx1"/>
                          </a:solidFill>
                          <a:latin typeface="Times New Roman" panose="02020603050405020304" pitchFamily="18" charset="0"/>
                        </a:defRPr>
                      </a:lvl4pPr>
                      <a:lvl5pPr marL="2171700" indent="-342900">
                        <a:spcBef>
                          <a:spcPct val="20000"/>
                        </a:spcBef>
                        <a:defRPr>
                          <a:solidFill>
                            <a:schemeClr val="tx1"/>
                          </a:solidFill>
                          <a:latin typeface="Times New Roman" panose="02020603050405020304" pitchFamily="18" charset="0"/>
                        </a:defRPr>
                      </a:lvl5pPr>
                      <a:lvl6pPr marL="2628900" indent="-342900" fontAlgn="base">
                        <a:spcBef>
                          <a:spcPct val="20000"/>
                        </a:spcBef>
                        <a:spcAft>
                          <a:spcPct val="0"/>
                        </a:spcAft>
                        <a:defRPr>
                          <a:solidFill>
                            <a:schemeClr val="tx1"/>
                          </a:solidFill>
                          <a:latin typeface="Times New Roman" panose="02020603050405020304" pitchFamily="18" charset="0"/>
                        </a:defRPr>
                      </a:lvl6pPr>
                      <a:lvl7pPr marL="3086100" indent="-342900" fontAlgn="base">
                        <a:spcBef>
                          <a:spcPct val="20000"/>
                        </a:spcBef>
                        <a:spcAft>
                          <a:spcPct val="0"/>
                        </a:spcAft>
                        <a:defRPr>
                          <a:solidFill>
                            <a:schemeClr val="tx1"/>
                          </a:solidFill>
                          <a:latin typeface="Times New Roman" panose="02020603050405020304" pitchFamily="18" charset="0"/>
                        </a:defRPr>
                      </a:lvl7pPr>
                      <a:lvl8pPr marL="3543300" indent="-342900" fontAlgn="base">
                        <a:spcBef>
                          <a:spcPct val="20000"/>
                        </a:spcBef>
                        <a:spcAft>
                          <a:spcPct val="0"/>
                        </a:spcAft>
                        <a:defRPr>
                          <a:solidFill>
                            <a:schemeClr val="tx1"/>
                          </a:solidFill>
                          <a:latin typeface="Times New Roman" panose="02020603050405020304" pitchFamily="18" charset="0"/>
                        </a:defRPr>
                      </a:lvl8pPr>
                      <a:lvl9pPr marL="4000500" indent="-342900" fontAlgn="base">
                        <a:spcBef>
                          <a:spcPct val="20000"/>
                        </a:spcBef>
                        <a:spcAft>
                          <a:spcPct val="0"/>
                        </a:spcAft>
                        <a:defRPr>
                          <a:solidFill>
                            <a:schemeClr val="tx1"/>
                          </a:solidFill>
                          <a:latin typeface="Times New Roman" panose="02020603050405020304" pitchFamily="18" charset="0"/>
                        </a:defRPr>
                      </a:lvl9pPr>
                    </a:lstStyle>
                    <a:p>
                      <a:pPr marL="533400" marR="0" lvl="0" indent="-53340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smtClean="0">
                          <a:ln>
                            <a:noFill/>
                          </a:ln>
                          <a:solidFill>
                            <a:schemeClr val="tx1"/>
                          </a:solidFill>
                          <a:effectLst/>
                          <a:latin typeface="Times New Roman" panose="02020603050405020304" pitchFamily="18" charset="0"/>
                        </a:rPr>
                        <a:t>3.</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0</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31800">
                <a:tc>
                  <a:txBody>
                    <a:bodyPr/>
                    <a:lstStyle>
                      <a:lvl1pPr marL="533400" indent="-533400">
                        <a:spcBef>
                          <a:spcPct val="20000"/>
                        </a:spcBef>
                        <a:defRPr sz="2800">
                          <a:solidFill>
                            <a:schemeClr val="tx1"/>
                          </a:solidFill>
                          <a:latin typeface="Times New Roman" panose="02020603050405020304" pitchFamily="18" charset="0"/>
                        </a:defRPr>
                      </a:lvl1pPr>
                      <a:lvl2pPr marL="914400" indent="-457200">
                        <a:spcBef>
                          <a:spcPct val="20000"/>
                        </a:spcBef>
                        <a:defRPr sz="2400">
                          <a:solidFill>
                            <a:schemeClr val="tx1"/>
                          </a:solidFill>
                          <a:latin typeface="Times New Roman" panose="02020603050405020304" pitchFamily="18" charset="0"/>
                        </a:defRPr>
                      </a:lvl2pPr>
                      <a:lvl3pPr marL="1295400" indent="-381000">
                        <a:spcBef>
                          <a:spcPct val="20000"/>
                        </a:spcBef>
                        <a:defRPr sz="2000">
                          <a:solidFill>
                            <a:schemeClr val="tx1"/>
                          </a:solidFill>
                          <a:latin typeface="Times New Roman" panose="02020603050405020304" pitchFamily="18" charset="0"/>
                        </a:defRPr>
                      </a:lvl3pPr>
                      <a:lvl4pPr marL="1714500" indent="-342900">
                        <a:spcBef>
                          <a:spcPct val="20000"/>
                        </a:spcBef>
                        <a:defRPr>
                          <a:solidFill>
                            <a:schemeClr val="tx1"/>
                          </a:solidFill>
                          <a:latin typeface="Times New Roman" panose="02020603050405020304" pitchFamily="18" charset="0"/>
                        </a:defRPr>
                      </a:lvl4pPr>
                      <a:lvl5pPr marL="2171700" indent="-342900">
                        <a:spcBef>
                          <a:spcPct val="20000"/>
                        </a:spcBef>
                        <a:defRPr>
                          <a:solidFill>
                            <a:schemeClr val="tx1"/>
                          </a:solidFill>
                          <a:latin typeface="Times New Roman" panose="02020603050405020304" pitchFamily="18" charset="0"/>
                        </a:defRPr>
                      </a:lvl5pPr>
                      <a:lvl6pPr marL="2628900" indent="-342900" fontAlgn="base">
                        <a:spcBef>
                          <a:spcPct val="20000"/>
                        </a:spcBef>
                        <a:spcAft>
                          <a:spcPct val="0"/>
                        </a:spcAft>
                        <a:defRPr>
                          <a:solidFill>
                            <a:schemeClr val="tx1"/>
                          </a:solidFill>
                          <a:latin typeface="Times New Roman" panose="02020603050405020304" pitchFamily="18" charset="0"/>
                        </a:defRPr>
                      </a:lvl6pPr>
                      <a:lvl7pPr marL="3086100" indent="-342900" fontAlgn="base">
                        <a:spcBef>
                          <a:spcPct val="20000"/>
                        </a:spcBef>
                        <a:spcAft>
                          <a:spcPct val="0"/>
                        </a:spcAft>
                        <a:defRPr>
                          <a:solidFill>
                            <a:schemeClr val="tx1"/>
                          </a:solidFill>
                          <a:latin typeface="Times New Roman" panose="02020603050405020304" pitchFamily="18" charset="0"/>
                        </a:defRPr>
                      </a:lvl7pPr>
                      <a:lvl8pPr marL="3543300" indent="-342900" fontAlgn="base">
                        <a:spcBef>
                          <a:spcPct val="20000"/>
                        </a:spcBef>
                        <a:spcAft>
                          <a:spcPct val="0"/>
                        </a:spcAft>
                        <a:defRPr>
                          <a:solidFill>
                            <a:schemeClr val="tx1"/>
                          </a:solidFill>
                          <a:latin typeface="Times New Roman" panose="02020603050405020304" pitchFamily="18" charset="0"/>
                        </a:defRPr>
                      </a:lvl8pPr>
                      <a:lvl9pPr marL="4000500" indent="-342900" fontAlgn="base">
                        <a:spcBef>
                          <a:spcPct val="20000"/>
                        </a:spcBef>
                        <a:spcAft>
                          <a:spcPct val="0"/>
                        </a:spcAft>
                        <a:defRPr>
                          <a:solidFill>
                            <a:schemeClr val="tx1"/>
                          </a:solidFill>
                          <a:latin typeface="Times New Roman" panose="02020603050405020304" pitchFamily="18" charset="0"/>
                        </a:defRPr>
                      </a:lvl9pPr>
                    </a:lstStyle>
                    <a:p>
                      <a:pPr marL="533400" marR="0" lvl="0" indent="-53340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smtClean="0">
                          <a:ln>
                            <a:noFill/>
                          </a:ln>
                          <a:solidFill>
                            <a:schemeClr val="tx1"/>
                          </a:solidFill>
                          <a:effectLst/>
                          <a:latin typeface="Times New Roman" panose="02020603050405020304" pitchFamily="18" charset="0"/>
                        </a:rPr>
                        <a:t>4.</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anose="02020603050405020304" pitchFamily="18" charset="0"/>
                        </a:rPr>
                        <a:t>0</a:t>
                      </a:r>
                      <a:endParaRPr kumimoji="0" lang="lt-LT" sz="2400" b="0" i="0" u="none" strike="noStrike" cap="none" normalizeH="0" baseline="0" smtClean="0">
                        <a:ln>
                          <a:noFill/>
                        </a:ln>
                        <a:solidFill>
                          <a:schemeClr val="tx1"/>
                        </a:solidFill>
                        <a:effectLst/>
                        <a:latin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33388">
                <a:tc>
                  <a:txBody>
                    <a:bodyPr/>
                    <a:lstStyle>
                      <a:lvl1pPr marL="533400" indent="-533400">
                        <a:spcBef>
                          <a:spcPct val="20000"/>
                        </a:spcBef>
                        <a:defRPr sz="2800">
                          <a:solidFill>
                            <a:schemeClr val="tx1"/>
                          </a:solidFill>
                          <a:latin typeface="Times New Roman" panose="02020603050405020304" pitchFamily="18" charset="0"/>
                        </a:defRPr>
                      </a:lvl1pPr>
                      <a:lvl2pPr marL="914400" indent="-457200">
                        <a:spcBef>
                          <a:spcPct val="20000"/>
                        </a:spcBef>
                        <a:defRPr sz="2400">
                          <a:solidFill>
                            <a:schemeClr val="tx1"/>
                          </a:solidFill>
                          <a:latin typeface="Times New Roman" panose="02020603050405020304" pitchFamily="18" charset="0"/>
                        </a:defRPr>
                      </a:lvl2pPr>
                      <a:lvl3pPr marL="1295400" indent="-381000">
                        <a:spcBef>
                          <a:spcPct val="20000"/>
                        </a:spcBef>
                        <a:defRPr sz="2000">
                          <a:solidFill>
                            <a:schemeClr val="tx1"/>
                          </a:solidFill>
                          <a:latin typeface="Times New Roman" panose="02020603050405020304" pitchFamily="18" charset="0"/>
                        </a:defRPr>
                      </a:lvl3pPr>
                      <a:lvl4pPr marL="1714500" indent="-342900">
                        <a:spcBef>
                          <a:spcPct val="20000"/>
                        </a:spcBef>
                        <a:defRPr>
                          <a:solidFill>
                            <a:schemeClr val="tx1"/>
                          </a:solidFill>
                          <a:latin typeface="Times New Roman" panose="02020603050405020304" pitchFamily="18" charset="0"/>
                        </a:defRPr>
                      </a:lvl4pPr>
                      <a:lvl5pPr marL="2171700" indent="-342900">
                        <a:spcBef>
                          <a:spcPct val="20000"/>
                        </a:spcBef>
                        <a:defRPr>
                          <a:solidFill>
                            <a:schemeClr val="tx1"/>
                          </a:solidFill>
                          <a:latin typeface="Times New Roman" panose="02020603050405020304" pitchFamily="18" charset="0"/>
                        </a:defRPr>
                      </a:lvl5pPr>
                      <a:lvl6pPr marL="2628900" indent="-342900" fontAlgn="base">
                        <a:spcBef>
                          <a:spcPct val="20000"/>
                        </a:spcBef>
                        <a:spcAft>
                          <a:spcPct val="0"/>
                        </a:spcAft>
                        <a:defRPr>
                          <a:solidFill>
                            <a:schemeClr val="tx1"/>
                          </a:solidFill>
                          <a:latin typeface="Times New Roman" panose="02020603050405020304" pitchFamily="18" charset="0"/>
                        </a:defRPr>
                      </a:lvl6pPr>
                      <a:lvl7pPr marL="3086100" indent="-342900" fontAlgn="base">
                        <a:spcBef>
                          <a:spcPct val="20000"/>
                        </a:spcBef>
                        <a:spcAft>
                          <a:spcPct val="0"/>
                        </a:spcAft>
                        <a:defRPr>
                          <a:solidFill>
                            <a:schemeClr val="tx1"/>
                          </a:solidFill>
                          <a:latin typeface="Times New Roman" panose="02020603050405020304" pitchFamily="18" charset="0"/>
                        </a:defRPr>
                      </a:lvl7pPr>
                      <a:lvl8pPr marL="3543300" indent="-342900" fontAlgn="base">
                        <a:spcBef>
                          <a:spcPct val="20000"/>
                        </a:spcBef>
                        <a:spcAft>
                          <a:spcPct val="0"/>
                        </a:spcAft>
                        <a:defRPr>
                          <a:solidFill>
                            <a:schemeClr val="tx1"/>
                          </a:solidFill>
                          <a:latin typeface="Times New Roman" panose="02020603050405020304" pitchFamily="18" charset="0"/>
                        </a:defRPr>
                      </a:lvl8pPr>
                      <a:lvl9pPr marL="4000500" indent="-342900" fontAlgn="base">
                        <a:spcBef>
                          <a:spcPct val="20000"/>
                        </a:spcBef>
                        <a:spcAft>
                          <a:spcPct val="0"/>
                        </a:spcAft>
                        <a:defRPr>
                          <a:solidFill>
                            <a:schemeClr val="tx1"/>
                          </a:solidFill>
                          <a:latin typeface="Times New Roman" panose="02020603050405020304" pitchFamily="18" charset="0"/>
                        </a:defRPr>
                      </a:lvl9pPr>
                    </a:lstStyle>
                    <a:p>
                      <a:pPr marL="533400" marR="0" lvl="0" indent="-53340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smtClean="0">
                          <a:ln>
                            <a:noFill/>
                          </a:ln>
                          <a:solidFill>
                            <a:schemeClr val="tx1"/>
                          </a:solidFill>
                          <a:effectLst/>
                          <a:latin typeface="Times New Roman" panose="02020603050405020304" pitchFamily="18" charset="0"/>
                        </a:rPr>
                        <a:t>5.</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1</a:t>
                      </a:r>
                      <a:endParaRPr kumimoji="0" lang="lt-LT" sz="24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33388">
                <a:tc>
                  <a:txBody>
                    <a:bodyPr/>
                    <a:lstStyle>
                      <a:lvl1pPr marL="533400" indent="-533400">
                        <a:spcBef>
                          <a:spcPct val="20000"/>
                        </a:spcBef>
                        <a:defRPr sz="2800">
                          <a:solidFill>
                            <a:schemeClr val="tx1"/>
                          </a:solidFill>
                          <a:latin typeface="Times New Roman" panose="02020603050405020304" pitchFamily="18" charset="0"/>
                        </a:defRPr>
                      </a:lvl1pPr>
                      <a:lvl2pPr marL="914400" indent="-457200">
                        <a:spcBef>
                          <a:spcPct val="20000"/>
                        </a:spcBef>
                        <a:defRPr sz="2400">
                          <a:solidFill>
                            <a:schemeClr val="tx1"/>
                          </a:solidFill>
                          <a:latin typeface="Times New Roman" panose="02020603050405020304" pitchFamily="18" charset="0"/>
                        </a:defRPr>
                      </a:lvl2pPr>
                      <a:lvl3pPr marL="1295400" indent="-381000">
                        <a:spcBef>
                          <a:spcPct val="20000"/>
                        </a:spcBef>
                        <a:defRPr sz="2000">
                          <a:solidFill>
                            <a:schemeClr val="tx1"/>
                          </a:solidFill>
                          <a:latin typeface="Times New Roman" panose="02020603050405020304" pitchFamily="18" charset="0"/>
                        </a:defRPr>
                      </a:lvl3pPr>
                      <a:lvl4pPr marL="1714500" indent="-342900">
                        <a:spcBef>
                          <a:spcPct val="20000"/>
                        </a:spcBef>
                        <a:defRPr>
                          <a:solidFill>
                            <a:schemeClr val="tx1"/>
                          </a:solidFill>
                          <a:latin typeface="Times New Roman" panose="02020603050405020304" pitchFamily="18" charset="0"/>
                        </a:defRPr>
                      </a:lvl4pPr>
                      <a:lvl5pPr marL="2171700" indent="-342900">
                        <a:spcBef>
                          <a:spcPct val="20000"/>
                        </a:spcBef>
                        <a:defRPr>
                          <a:solidFill>
                            <a:schemeClr val="tx1"/>
                          </a:solidFill>
                          <a:latin typeface="Times New Roman" panose="02020603050405020304" pitchFamily="18" charset="0"/>
                        </a:defRPr>
                      </a:lvl5pPr>
                      <a:lvl6pPr marL="2628900" indent="-342900" fontAlgn="base">
                        <a:spcBef>
                          <a:spcPct val="20000"/>
                        </a:spcBef>
                        <a:spcAft>
                          <a:spcPct val="0"/>
                        </a:spcAft>
                        <a:defRPr>
                          <a:solidFill>
                            <a:schemeClr val="tx1"/>
                          </a:solidFill>
                          <a:latin typeface="Times New Roman" panose="02020603050405020304" pitchFamily="18" charset="0"/>
                        </a:defRPr>
                      </a:lvl6pPr>
                      <a:lvl7pPr marL="3086100" indent="-342900" fontAlgn="base">
                        <a:spcBef>
                          <a:spcPct val="20000"/>
                        </a:spcBef>
                        <a:spcAft>
                          <a:spcPct val="0"/>
                        </a:spcAft>
                        <a:defRPr>
                          <a:solidFill>
                            <a:schemeClr val="tx1"/>
                          </a:solidFill>
                          <a:latin typeface="Times New Roman" panose="02020603050405020304" pitchFamily="18" charset="0"/>
                        </a:defRPr>
                      </a:lvl7pPr>
                      <a:lvl8pPr marL="3543300" indent="-342900" fontAlgn="base">
                        <a:spcBef>
                          <a:spcPct val="20000"/>
                        </a:spcBef>
                        <a:spcAft>
                          <a:spcPct val="0"/>
                        </a:spcAft>
                        <a:defRPr>
                          <a:solidFill>
                            <a:schemeClr val="tx1"/>
                          </a:solidFill>
                          <a:latin typeface="Times New Roman" panose="02020603050405020304" pitchFamily="18" charset="0"/>
                        </a:defRPr>
                      </a:lvl8pPr>
                      <a:lvl9pPr marL="4000500" indent="-342900" fontAlgn="base">
                        <a:spcBef>
                          <a:spcPct val="20000"/>
                        </a:spcBef>
                        <a:spcAft>
                          <a:spcPct val="0"/>
                        </a:spcAft>
                        <a:defRPr>
                          <a:solidFill>
                            <a:schemeClr val="tx1"/>
                          </a:solidFill>
                          <a:latin typeface="Times New Roman" panose="02020603050405020304" pitchFamily="18" charset="0"/>
                        </a:defRPr>
                      </a:lvl9pPr>
                    </a:lstStyle>
                    <a:p>
                      <a:pPr marL="533400" marR="0" lvl="0" indent="-53340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6.</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1</a:t>
                      </a:r>
                      <a:endParaRPr kumimoji="0" lang="lt-LT" sz="24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33388">
                <a:tc>
                  <a:txBody>
                    <a:bodyPr/>
                    <a:lstStyle>
                      <a:lvl1pPr marL="533400" indent="-533400">
                        <a:spcBef>
                          <a:spcPct val="20000"/>
                        </a:spcBef>
                        <a:defRPr sz="2800">
                          <a:solidFill>
                            <a:schemeClr val="tx1"/>
                          </a:solidFill>
                          <a:latin typeface="Times New Roman" panose="02020603050405020304" pitchFamily="18" charset="0"/>
                        </a:defRPr>
                      </a:lvl1pPr>
                      <a:lvl2pPr marL="914400" indent="-457200">
                        <a:spcBef>
                          <a:spcPct val="20000"/>
                        </a:spcBef>
                        <a:defRPr sz="2400">
                          <a:solidFill>
                            <a:schemeClr val="tx1"/>
                          </a:solidFill>
                          <a:latin typeface="Times New Roman" panose="02020603050405020304" pitchFamily="18" charset="0"/>
                        </a:defRPr>
                      </a:lvl2pPr>
                      <a:lvl3pPr marL="1295400" indent="-381000">
                        <a:spcBef>
                          <a:spcPct val="20000"/>
                        </a:spcBef>
                        <a:defRPr sz="2000">
                          <a:solidFill>
                            <a:schemeClr val="tx1"/>
                          </a:solidFill>
                          <a:latin typeface="Times New Roman" panose="02020603050405020304" pitchFamily="18" charset="0"/>
                        </a:defRPr>
                      </a:lvl3pPr>
                      <a:lvl4pPr marL="1714500" indent="-342900">
                        <a:spcBef>
                          <a:spcPct val="20000"/>
                        </a:spcBef>
                        <a:defRPr>
                          <a:solidFill>
                            <a:schemeClr val="tx1"/>
                          </a:solidFill>
                          <a:latin typeface="Times New Roman" panose="02020603050405020304" pitchFamily="18" charset="0"/>
                        </a:defRPr>
                      </a:lvl4pPr>
                      <a:lvl5pPr marL="2171700" indent="-342900">
                        <a:spcBef>
                          <a:spcPct val="20000"/>
                        </a:spcBef>
                        <a:defRPr>
                          <a:solidFill>
                            <a:schemeClr val="tx1"/>
                          </a:solidFill>
                          <a:latin typeface="Times New Roman" panose="02020603050405020304" pitchFamily="18" charset="0"/>
                        </a:defRPr>
                      </a:lvl5pPr>
                      <a:lvl6pPr marL="2628900" indent="-342900" fontAlgn="base">
                        <a:spcBef>
                          <a:spcPct val="20000"/>
                        </a:spcBef>
                        <a:spcAft>
                          <a:spcPct val="0"/>
                        </a:spcAft>
                        <a:defRPr>
                          <a:solidFill>
                            <a:schemeClr val="tx1"/>
                          </a:solidFill>
                          <a:latin typeface="Times New Roman" panose="02020603050405020304" pitchFamily="18" charset="0"/>
                        </a:defRPr>
                      </a:lvl6pPr>
                      <a:lvl7pPr marL="3086100" indent="-342900" fontAlgn="base">
                        <a:spcBef>
                          <a:spcPct val="20000"/>
                        </a:spcBef>
                        <a:spcAft>
                          <a:spcPct val="0"/>
                        </a:spcAft>
                        <a:defRPr>
                          <a:solidFill>
                            <a:schemeClr val="tx1"/>
                          </a:solidFill>
                          <a:latin typeface="Times New Roman" panose="02020603050405020304" pitchFamily="18" charset="0"/>
                        </a:defRPr>
                      </a:lvl7pPr>
                      <a:lvl8pPr marL="3543300" indent="-342900" fontAlgn="base">
                        <a:spcBef>
                          <a:spcPct val="20000"/>
                        </a:spcBef>
                        <a:spcAft>
                          <a:spcPct val="0"/>
                        </a:spcAft>
                        <a:defRPr>
                          <a:solidFill>
                            <a:schemeClr val="tx1"/>
                          </a:solidFill>
                          <a:latin typeface="Times New Roman" panose="02020603050405020304" pitchFamily="18" charset="0"/>
                        </a:defRPr>
                      </a:lvl8pPr>
                      <a:lvl9pPr marL="4000500" indent="-342900" fontAlgn="base">
                        <a:spcBef>
                          <a:spcPct val="20000"/>
                        </a:spcBef>
                        <a:spcAft>
                          <a:spcPct val="0"/>
                        </a:spcAft>
                        <a:defRPr>
                          <a:solidFill>
                            <a:schemeClr val="tx1"/>
                          </a:solidFill>
                          <a:latin typeface="Times New Roman" panose="02020603050405020304" pitchFamily="18" charset="0"/>
                        </a:defRPr>
                      </a:lvl9pPr>
                    </a:lstStyle>
                    <a:p>
                      <a:pPr marL="533400" marR="0" lvl="0" indent="-533400" algn="ctr"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smtClean="0">
                          <a:ln>
                            <a:noFill/>
                          </a:ln>
                          <a:solidFill>
                            <a:schemeClr val="tx1"/>
                          </a:solidFill>
                          <a:effectLst/>
                          <a:latin typeface="Times New Roman" panose="02020603050405020304" pitchFamily="18" charset="0"/>
                        </a:rPr>
                        <a:t>7.</a:t>
                      </a:r>
                    </a:p>
                  </a:txBody>
                  <a:tcPr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0</a:t>
                      </a:r>
                      <a:endParaRPr kumimoji="0" lang="lt-LT" sz="24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219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685800" y="609600"/>
            <a:ext cx="7772400" cy="2603500"/>
          </a:xfrm>
        </p:spPr>
        <p:txBody>
          <a:bodyPr/>
          <a:lstStyle/>
          <a:p>
            <a:r>
              <a:rPr lang="en-US" sz="4000"/>
              <a:t>A </a:t>
            </a:r>
            <a:r>
              <a:rPr lang="en-US" sz="4000">
                <a:sym typeface="Symbol" panose="05050102010706020507" pitchFamily="18" charset="2"/>
              </a:rPr>
              <a:t></a:t>
            </a:r>
            <a:r>
              <a:rPr lang="en-US" sz="4000"/>
              <a:t> B =1. </a:t>
            </a:r>
            <a:r>
              <a:rPr lang="lt-LT" sz="4000"/>
              <a:t>Kam lygu</a:t>
            </a:r>
            <a:r>
              <a:rPr lang="en-US" sz="4000"/>
              <a:t> </a:t>
            </a:r>
            <a:br>
              <a:rPr lang="en-US" sz="4000"/>
            </a:br>
            <a:r>
              <a:rPr lang="en-US" sz="4000">
                <a:cs typeface="Times New Roman" panose="02020603050405020304" pitchFamily="18" charset="0"/>
                <a:sym typeface="Symbol" panose="05050102010706020507" pitchFamily="18" charset="2"/>
              </a:rPr>
              <a:t>¬</a:t>
            </a:r>
            <a:r>
              <a:rPr lang="en-US" sz="4000"/>
              <a:t> A </a:t>
            </a:r>
            <a:r>
              <a:rPr lang="en-US" sz="4000">
                <a:sym typeface="Symbol" panose="05050102010706020507" pitchFamily="18" charset="2"/>
              </a:rPr>
              <a:t></a:t>
            </a:r>
            <a:r>
              <a:rPr lang="en-US" sz="4000"/>
              <a:t> B </a:t>
            </a:r>
            <a:r>
              <a:rPr lang="lt-LT" sz="4000"/>
              <a:t>ir</a:t>
            </a:r>
            <a:r>
              <a:rPr lang="en-US" sz="4000"/>
              <a:t> A </a:t>
            </a:r>
            <a:r>
              <a:rPr lang="en-US" sz="4000">
                <a:sym typeface="Symbol" panose="05050102010706020507" pitchFamily="18" charset="2"/>
              </a:rPr>
              <a:t></a:t>
            </a:r>
            <a:r>
              <a:rPr lang="en-US" sz="4000"/>
              <a:t> </a:t>
            </a:r>
            <a:r>
              <a:rPr lang="en-US" sz="4000">
                <a:cs typeface="Times New Roman" panose="02020603050405020304" pitchFamily="18" charset="0"/>
                <a:sym typeface="Symbol" panose="05050102010706020507" pitchFamily="18" charset="2"/>
              </a:rPr>
              <a:t>¬</a:t>
            </a:r>
            <a:r>
              <a:rPr lang="en-US" sz="4000"/>
              <a:t> B?</a:t>
            </a:r>
            <a:endParaRPr lang="lt-LT" sz="4000"/>
          </a:p>
        </p:txBody>
      </p:sp>
      <p:sp>
        <p:nvSpPr>
          <p:cNvPr id="124931" name="Rectangle 3"/>
          <p:cNvSpPr>
            <a:spLocks noGrp="1" noChangeArrowheads="1"/>
          </p:cNvSpPr>
          <p:nvPr>
            <p:ph type="body" idx="1"/>
          </p:nvPr>
        </p:nvSpPr>
        <p:spPr>
          <a:xfrm>
            <a:off x="685800" y="3357563"/>
            <a:ext cx="7772400" cy="2738437"/>
          </a:xfrm>
        </p:spPr>
        <p:txBody>
          <a:bodyPr/>
          <a:lstStyle/>
          <a:p>
            <a:pPr marL="609600" indent="-609600">
              <a:buFontTx/>
              <a:buNone/>
            </a:pPr>
            <a:r>
              <a:rPr lang="lt-LT"/>
              <a:t>Galimi du atvejai: </a:t>
            </a:r>
          </a:p>
          <a:p>
            <a:pPr marL="609600" indent="-609600">
              <a:buFontTx/>
              <a:buAutoNum type="arabicPeriod"/>
            </a:pPr>
            <a:r>
              <a:rPr lang="en-US"/>
              <a:t>A=B=0. Tada </a:t>
            </a:r>
            <a:r>
              <a:rPr lang="en-US">
                <a:cs typeface="Times New Roman" panose="02020603050405020304" pitchFamily="18" charset="0"/>
              </a:rPr>
              <a:t>¬A=1 </a:t>
            </a:r>
            <a:r>
              <a:rPr lang="lt-LT">
                <a:cs typeface="Times New Roman" panose="02020603050405020304" pitchFamily="18" charset="0"/>
              </a:rPr>
              <a:t>ir 1 </a:t>
            </a:r>
            <a:r>
              <a:rPr lang="lt-LT">
                <a:cs typeface="Times New Roman" panose="02020603050405020304" pitchFamily="18" charset="0"/>
                <a:sym typeface="Symbol" panose="05050102010706020507" pitchFamily="18" charset="2"/>
              </a:rPr>
              <a:t> 0 </a:t>
            </a:r>
            <a:r>
              <a:rPr lang="en-US">
                <a:cs typeface="Times New Roman" panose="02020603050405020304" pitchFamily="18" charset="0"/>
                <a:sym typeface="Symbol" panose="05050102010706020507" pitchFamily="18" charset="2"/>
              </a:rPr>
              <a:t>= 0.</a:t>
            </a:r>
          </a:p>
          <a:p>
            <a:pPr marL="609600" indent="-609600">
              <a:buFontTx/>
              <a:buAutoNum type="arabicPeriod"/>
            </a:pPr>
            <a:r>
              <a:rPr lang="en-US"/>
              <a:t>A=B=1. Tada </a:t>
            </a:r>
            <a:r>
              <a:rPr lang="en-US">
                <a:cs typeface="Times New Roman" panose="02020603050405020304" pitchFamily="18" charset="0"/>
              </a:rPr>
              <a:t>¬B=1 </a:t>
            </a:r>
            <a:r>
              <a:rPr lang="lt-LT">
                <a:cs typeface="Times New Roman" panose="02020603050405020304" pitchFamily="18" charset="0"/>
              </a:rPr>
              <a:t>ir </a:t>
            </a:r>
            <a:r>
              <a:rPr lang="en-US">
                <a:cs typeface="Times New Roman" panose="02020603050405020304" pitchFamily="18" charset="0"/>
              </a:rPr>
              <a:t>0</a:t>
            </a:r>
            <a:r>
              <a:rPr lang="lt-LT">
                <a:cs typeface="Times New Roman" panose="02020603050405020304" pitchFamily="18" charset="0"/>
              </a:rPr>
              <a:t> </a:t>
            </a:r>
            <a:r>
              <a:rPr lang="lt-LT">
                <a:cs typeface="Times New Roman" panose="02020603050405020304" pitchFamily="18" charset="0"/>
                <a:sym typeface="Symbol" panose="05050102010706020507" pitchFamily="18" charset="2"/>
              </a:rPr>
              <a:t> </a:t>
            </a:r>
            <a:r>
              <a:rPr lang="en-US">
                <a:cs typeface="Times New Roman" panose="02020603050405020304" pitchFamily="18" charset="0"/>
                <a:sym typeface="Symbol" panose="05050102010706020507" pitchFamily="18" charset="2"/>
              </a:rPr>
              <a:t>1</a:t>
            </a:r>
            <a:r>
              <a:rPr lang="lt-LT">
                <a:cs typeface="Times New Roman" panose="02020603050405020304" pitchFamily="18" charset="0"/>
                <a:sym typeface="Symbol" panose="05050102010706020507" pitchFamily="18" charset="2"/>
              </a:rPr>
              <a:t> </a:t>
            </a:r>
            <a:r>
              <a:rPr lang="en-US">
                <a:cs typeface="Times New Roman" panose="02020603050405020304" pitchFamily="18" charset="0"/>
                <a:sym typeface="Symbol" panose="05050102010706020507" pitchFamily="18" charset="2"/>
              </a:rPr>
              <a:t>= 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49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49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uiExpand="1"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sz="4000"/>
              <a:t>A = 1. </a:t>
            </a:r>
            <a:r>
              <a:rPr lang="lt-LT" sz="4000"/>
              <a:t>Kokias teisingumo reikšmes įgyja teiginiai </a:t>
            </a:r>
            <a:r>
              <a:rPr lang="en-US" sz="4000"/>
              <a:t/>
            </a:r>
            <a:br>
              <a:rPr lang="en-US" sz="4000"/>
            </a:br>
            <a:r>
              <a:rPr lang="lt-LT" sz="4000"/>
              <a:t>(</a:t>
            </a:r>
            <a:r>
              <a:rPr lang="en-US" sz="4000">
                <a:cs typeface="Times New Roman" panose="02020603050405020304" pitchFamily="18" charset="0"/>
                <a:sym typeface="Symbol" panose="05050102010706020507" pitchFamily="18" charset="2"/>
              </a:rPr>
              <a:t>¬</a:t>
            </a:r>
            <a:r>
              <a:rPr lang="lt-LT" sz="4000"/>
              <a:t>A </a:t>
            </a:r>
            <a:r>
              <a:rPr lang="en-US" sz="4000"/>
              <a:t>&amp; B</a:t>
            </a:r>
            <a:r>
              <a:rPr lang="lt-LT" sz="4000"/>
              <a:t>) </a:t>
            </a:r>
            <a:r>
              <a:rPr lang="en-US" sz="4000">
                <a:sym typeface="Symbol" panose="05050102010706020507" pitchFamily="18" charset="2"/>
              </a:rPr>
              <a:t></a:t>
            </a:r>
            <a:r>
              <a:rPr lang="en-US" sz="4000"/>
              <a:t> C ir </a:t>
            </a:r>
            <a:r>
              <a:rPr lang="en-US" sz="4000">
                <a:cs typeface="Times New Roman" panose="02020603050405020304" pitchFamily="18" charset="0"/>
                <a:sym typeface="Symbol" panose="05050102010706020507" pitchFamily="18" charset="2"/>
              </a:rPr>
              <a:t>¬</a:t>
            </a:r>
            <a:r>
              <a:rPr lang="en-US" sz="4000"/>
              <a:t> A </a:t>
            </a:r>
            <a:r>
              <a:rPr lang="en-US" sz="4000">
                <a:sym typeface="Symbol" panose="05050102010706020507" pitchFamily="18" charset="2"/>
              </a:rPr>
              <a:t></a:t>
            </a:r>
            <a:r>
              <a:rPr lang="en-US" sz="4000"/>
              <a:t> (B V C)?</a:t>
            </a:r>
            <a:endParaRPr lang="lt-LT" sz="4000"/>
          </a:p>
        </p:txBody>
      </p:sp>
      <p:sp>
        <p:nvSpPr>
          <p:cNvPr id="128007" name="Text Box 7"/>
          <p:cNvSpPr txBox="1">
            <a:spLocks noChangeArrowheads="1"/>
          </p:cNvSpPr>
          <p:nvPr/>
        </p:nvSpPr>
        <p:spPr bwMode="auto">
          <a:xfrm>
            <a:off x="1187450" y="3141663"/>
            <a:ext cx="6697663"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A = 1, tuomet  </a:t>
            </a:r>
            <a:r>
              <a:rPr lang="en-US">
                <a:cs typeface="Times New Roman" panose="02020603050405020304" pitchFamily="18" charset="0"/>
              </a:rPr>
              <a:t>¬ A = 0 </a:t>
            </a:r>
          </a:p>
          <a:p>
            <a:pPr>
              <a:spcBef>
                <a:spcPct val="50000"/>
              </a:spcBef>
            </a:pPr>
            <a:r>
              <a:rPr lang="lt-LT">
                <a:solidFill>
                  <a:schemeClr val="tx2"/>
                </a:solidFill>
              </a:rPr>
              <a:t>(</a:t>
            </a:r>
            <a:r>
              <a:rPr lang="en-US">
                <a:solidFill>
                  <a:schemeClr val="tx2"/>
                </a:solidFill>
                <a:sym typeface="Symbol" panose="05050102010706020507" pitchFamily="18" charset="2"/>
              </a:rPr>
              <a:t>¬</a:t>
            </a:r>
            <a:r>
              <a:rPr lang="lt-LT">
                <a:solidFill>
                  <a:schemeClr val="tx2"/>
                </a:solidFill>
              </a:rPr>
              <a:t>A </a:t>
            </a:r>
            <a:r>
              <a:rPr lang="en-US">
                <a:solidFill>
                  <a:schemeClr val="tx2"/>
                </a:solidFill>
              </a:rPr>
              <a:t>&amp; B</a:t>
            </a:r>
            <a:r>
              <a:rPr lang="lt-LT">
                <a:solidFill>
                  <a:schemeClr val="tx2"/>
                </a:solidFill>
              </a:rPr>
              <a:t>) </a:t>
            </a:r>
            <a:r>
              <a:rPr lang="en-US">
                <a:solidFill>
                  <a:schemeClr val="tx2"/>
                </a:solidFill>
                <a:sym typeface="Symbol" panose="05050102010706020507" pitchFamily="18" charset="2"/>
              </a:rPr>
              <a:t></a:t>
            </a:r>
            <a:r>
              <a:rPr lang="en-US">
                <a:solidFill>
                  <a:schemeClr val="tx2"/>
                </a:solidFill>
              </a:rPr>
              <a:t> C  =  (0 &amp; B) </a:t>
            </a:r>
            <a:r>
              <a:rPr lang="en-US">
                <a:solidFill>
                  <a:schemeClr val="tx2"/>
                </a:solidFill>
                <a:sym typeface="Symbol" panose="05050102010706020507" pitchFamily="18" charset="2"/>
              </a:rPr>
              <a:t></a:t>
            </a:r>
            <a:r>
              <a:rPr lang="en-US">
                <a:solidFill>
                  <a:schemeClr val="tx2"/>
                </a:solidFill>
              </a:rPr>
              <a:t> C</a:t>
            </a:r>
            <a:r>
              <a:rPr lang="en-US"/>
              <a:t>   =    </a:t>
            </a:r>
            <a:r>
              <a:rPr lang="en-US">
                <a:solidFill>
                  <a:schemeClr val="tx2"/>
                </a:solidFill>
              </a:rPr>
              <a:t>0 </a:t>
            </a:r>
            <a:r>
              <a:rPr lang="en-US">
                <a:solidFill>
                  <a:schemeClr val="tx2"/>
                </a:solidFill>
                <a:sym typeface="Symbol" panose="05050102010706020507" pitchFamily="18" charset="2"/>
              </a:rPr>
              <a:t></a:t>
            </a:r>
            <a:r>
              <a:rPr lang="en-US">
                <a:solidFill>
                  <a:schemeClr val="tx2"/>
                </a:solidFill>
              </a:rPr>
              <a:t> C</a:t>
            </a:r>
            <a:r>
              <a:rPr lang="en-US"/>
              <a:t>  = 1</a:t>
            </a:r>
          </a:p>
        </p:txBody>
      </p:sp>
      <p:sp>
        <p:nvSpPr>
          <p:cNvPr id="128008" name="Text Box 8"/>
          <p:cNvSpPr txBox="1">
            <a:spLocks noChangeArrowheads="1"/>
          </p:cNvSpPr>
          <p:nvPr/>
        </p:nvSpPr>
        <p:spPr bwMode="auto">
          <a:xfrm>
            <a:off x="1187450" y="4581525"/>
            <a:ext cx="6697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chemeClr val="tx2"/>
                </a:solidFill>
                <a:sym typeface="Symbol" panose="05050102010706020507" pitchFamily="18" charset="2"/>
              </a:rPr>
              <a:t>¬</a:t>
            </a:r>
            <a:r>
              <a:rPr lang="en-US">
                <a:solidFill>
                  <a:schemeClr val="tx2"/>
                </a:solidFill>
              </a:rPr>
              <a:t> A </a:t>
            </a:r>
            <a:r>
              <a:rPr lang="en-US">
                <a:solidFill>
                  <a:schemeClr val="tx2"/>
                </a:solidFill>
                <a:sym typeface="Symbol" panose="05050102010706020507" pitchFamily="18" charset="2"/>
              </a:rPr>
              <a:t></a:t>
            </a:r>
            <a:r>
              <a:rPr lang="en-US">
                <a:solidFill>
                  <a:schemeClr val="tx2"/>
                </a:solidFill>
              </a:rPr>
              <a:t> (B V C)</a:t>
            </a:r>
            <a:r>
              <a:rPr lang="en-US"/>
              <a:t> </a:t>
            </a:r>
            <a:r>
              <a:rPr lang="en-US">
                <a:solidFill>
                  <a:schemeClr val="tx2"/>
                </a:solidFill>
              </a:rPr>
              <a:t>=      </a:t>
            </a:r>
            <a:r>
              <a:rPr lang="en-US">
                <a:solidFill>
                  <a:schemeClr val="tx2"/>
                </a:solidFill>
                <a:sym typeface="Symbol" panose="05050102010706020507" pitchFamily="18" charset="2"/>
              </a:rPr>
              <a:t>0</a:t>
            </a:r>
            <a:r>
              <a:rPr lang="en-US">
                <a:solidFill>
                  <a:schemeClr val="tx2"/>
                </a:solidFill>
              </a:rPr>
              <a:t> </a:t>
            </a:r>
            <a:r>
              <a:rPr lang="en-US">
                <a:solidFill>
                  <a:schemeClr val="tx2"/>
                </a:solidFill>
                <a:sym typeface="Symbol" panose="05050102010706020507" pitchFamily="18" charset="2"/>
              </a:rPr>
              <a:t></a:t>
            </a:r>
            <a:r>
              <a:rPr lang="en-US">
                <a:solidFill>
                  <a:schemeClr val="tx2"/>
                </a:solidFill>
              </a:rPr>
              <a:t> (B V C)    =    1</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800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80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7" grpId="0"/>
      <p:bldP spid="12800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89091"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89105" name="Group 17"/>
          <p:cNvGraphicFramePr>
            <a:graphicFrameLocks noGrp="1"/>
          </p:cNvGraphicFramePr>
          <p:nvPr>
            <p:ph sz="half" idx="4294967295"/>
          </p:nvPr>
        </p:nvGraphicFramePr>
        <p:xfrm>
          <a:off x="684213" y="3284538"/>
          <a:ext cx="3095625" cy="3097213"/>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07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9131" name="Rectangle 43"/>
          <p:cNvSpPr>
            <a:spLocks noChangeArrowheads="1"/>
          </p:cNvSpPr>
          <p:nvPr/>
        </p:nvSpPr>
        <p:spPr bwMode="auto">
          <a:xfrm>
            <a:off x="1042988" y="1341438"/>
            <a:ext cx="576262" cy="1079500"/>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89132" name="Rectangle 44"/>
          <p:cNvSpPr>
            <a:spLocks noChangeArrowheads="1"/>
          </p:cNvSpPr>
          <p:nvPr/>
        </p:nvSpPr>
        <p:spPr bwMode="auto">
          <a:xfrm>
            <a:off x="1547813" y="5229225"/>
            <a:ext cx="503237" cy="1008063"/>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89133" name="Rectangle 45"/>
          <p:cNvSpPr>
            <a:spLocks noChangeArrowheads="1"/>
          </p:cNvSpPr>
          <p:nvPr/>
        </p:nvSpPr>
        <p:spPr bwMode="auto">
          <a:xfrm>
            <a:off x="1547813" y="4005263"/>
            <a:ext cx="503237" cy="1079500"/>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89134" name="Line 46"/>
          <p:cNvSpPr>
            <a:spLocks noChangeShapeType="1"/>
          </p:cNvSpPr>
          <p:nvPr/>
        </p:nvSpPr>
        <p:spPr bwMode="auto">
          <a:xfrm>
            <a:off x="1258888" y="2420938"/>
            <a:ext cx="217487" cy="86360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89135" name="Text Box 47"/>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8" name="Rectangle 4"/>
          <p:cNvSpPr>
            <a:spLocks noGrp="1" noChangeArrowheads="1"/>
          </p:cNvSpPr>
          <p:nvPr>
            <p:ph type="body" idx="4294967295"/>
          </p:nvPr>
        </p:nvSpPr>
        <p:spPr>
          <a:xfrm>
            <a:off x="755650" y="620713"/>
            <a:ext cx="7772400" cy="5472112"/>
          </a:xfrm>
          <a:noFill/>
          <a:ln/>
        </p:spPr>
        <p:txBody>
          <a:bodyPr/>
          <a:lstStyle/>
          <a:p>
            <a:pPr marL="609600" indent="-609600" algn="ctr">
              <a:buFontTx/>
              <a:buNone/>
            </a:pPr>
            <a:r>
              <a:rPr lang="en-US"/>
              <a:t>	A </a:t>
            </a:r>
            <a:r>
              <a:rPr lang="en-US">
                <a:sym typeface="Symbol" panose="05050102010706020507" pitchFamily="18" charset="2"/>
              </a:rPr>
              <a:t></a:t>
            </a:r>
            <a:r>
              <a:rPr lang="en-US"/>
              <a:t> B =1. </a:t>
            </a:r>
          </a:p>
          <a:p>
            <a:pPr marL="609600" indent="-609600" algn="ctr">
              <a:buFontTx/>
              <a:buNone/>
            </a:pPr>
            <a:endParaRPr lang="en-US"/>
          </a:p>
          <a:p>
            <a:pPr marL="609600" indent="-609600" algn="ctr">
              <a:buFontTx/>
              <a:buNone/>
            </a:pPr>
            <a:r>
              <a:rPr lang="lt-LT"/>
              <a:t>Kokias teisingumo reikšmes įgyja teiginiai </a:t>
            </a:r>
            <a:endParaRPr lang="en-US"/>
          </a:p>
          <a:p>
            <a:pPr marL="609600" indent="-609600" algn="ctr">
              <a:buFontTx/>
              <a:buNone/>
            </a:pPr>
            <a:endParaRPr lang="en-US"/>
          </a:p>
          <a:p>
            <a:pPr marL="609600" indent="-609600" algn="ctr">
              <a:buFontTx/>
              <a:buNone/>
            </a:pPr>
            <a:r>
              <a:rPr lang="lt-LT"/>
              <a:t>C </a:t>
            </a:r>
            <a:r>
              <a:rPr lang="lt-LT">
                <a:sym typeface="Symbol" panose="05050102010706020507" pitchFamily="18" charset="2"/>
              </a:rPr>
              <a:t></a:t>
            </a:r>
            <a:r>
              <a:rPr lang="lt-LT"/>
              <a:t> (A </a:t>
            </a:r>
            <a:r>
              <a:rPr lang="en-US">
                <a:sym typeface="Symbol" panose="05050102010706020507" pitchFamily="18" charset="2"/>
              </a:rPr>
              <a:t></a:t>
            </a:r>
            <a:r>
              <a:rPr lang="en-US"/>
              <a:t> B</a:t>
            </a:r>
            <a:r>
              <a:rPr lang="lt-LT"/>
              <a:t>) </a:t>
            </a:r>
            <a:r>
              <a:rPr lang="en-US"/>
              <a:t> </a:t>
            </a:r>
            <a:r>
              <a:rPr lang="lt-LT"/>
              <a:t>ir </a:t>
            </a:r>
            <a:r>
              <a:rPr lang="en-US"/>
              <a:t> </a:t>
            </a:r>
          </a:p>
          <a:p>
            <a:pPr marL="609600" indent="-609600" algn="ctr">
              <a:buFontTx/>
              <a:buNone/>
            </a:pPr>
            <a:r>
              <a:rPr lang="en-US">
                <a:cs typeface="Times New Roman" panose="02020603050405020304" pitchFamily="18" charset="0"/>
                <a:sym typeface="Symbol" panose="05050102010706020507" pitchFamily="18" charset="2"/>
              </a:rPr>
              <a:t>¬</a:t>
            </a:r>
            <a:r>
              <a:rPr lang="lt-LT"/>
              <a:t> A </a:t>
            </a:r>
            <a:r>
              <a:rPr lang="lt-LT">
                <a:sym typeface="Symbol" panose="05050102010706020507" pitchFamily="18" charset="2"/>
              </a:rPr>
              <a:t></a:t>
            </a:r>
            <a:r>
              <a:rPr lang="lt-LT"/>
              <a:t> (B V C)?</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6" name="Rectangle 4"/>
          <p:cNvSpPr>
            <a:spLocks noGrp="1" noChangeArrowheads="1"/>
          </p:cNvSpPr>
          <p:nvPr>
            <p:ph type="body" idx="4294967295"/>
          </p:nvPr>
        </p:nvSpPr>
        <p:spPr>
          <a:xfrm>
            <a:off x="755650" y="1196975"/>
            <a:ext cx="7772400" cy="4114800"/>
          </a:xfrm>
          <a:noFill/>
          <a:ln/>
        </p:spPr>
        <p:txBody>
          <a:bodyPr/>
          <a:lstStyle/>
          <a:p>
            <a:pPr marL="609600" indent="-609600" algn="ctr">
              <a:buFontTx/>
              <a:buNone/>
            </a:pPr>
            <a:r>
              <a:rPr lang="lt-LT"/>
              <a:t>A </a:t>
            </a:r>
            <a:r>
              <a:rPr lang="en-US">
                <a:sym typeface="Symbol" panose="05050102010706020507" pitchFamily="18" charset="2"/>
              </a:rPr>
              <a:t></a:t>
            </a:r>
            <a:r>
              <a:rPr lang="en-US"/>
              <a:t> B =1. </a:t>
            </a:r>
          </a:p>
          <a:p>
            <a:pPr marL="609600" indent="-609600" algn="ctr">
              <a:buFontTx/>
              <a:buNone/>
            </a:pPr>
            <a:endParaRPr lang="en-US"/>
          </a:p>
          <a:p>
            <a:pPr marL="609600" indent="-609600" algn="ctr">
              <a:buFontTx/>
              <a:buNone/>
            </a:pPr>
            <a:r>
              <a:rPr lang="lt-LT"/>
              <a:t>Ar galima nustatyti teiginio </a:t>
            </a:r>
            <a:endParaRPr lang="en-US"/>
          </a:p>
          <a:p>
            <a:pPr marL="609600" indent="-609600" algn="ctr">
              <a:buFontTx/>
              <a:buNone/>
            </a:pPr>
            <a:endParaRPr lang="en-US"/>
          </a:p>
          <a:p>
            <a:pPr marL="609600" indent="-609600" algn="ctr">
              <a:buFontTx/>
              <a:buNone/>
            </a:pPr>
            <a:r>
              <a:rPr lang="lt-LT"/>
              <a:t>(A </a:t>
            </a:r>
            <a:r>
              <a:rPr lang="en-US">
                <a:sym typeface="Symbol" panose="05050102010706020507" pitchFamily="18" charset="2"/>
              </a:rPr>
              <a:t></a:t>
            </a:r>
            <a:r>
              <a:rPr lang="en-US"/>
              <a:t> B</a:t>
            </a:r>
            <a:r>
              <a:rPr lang="lt-LT"/>
              <a:t>) </a:t>
            </a:r>
            <a:r>
              <a:rPr lang="en-US">
                <a:sym typeface="Symbol" panose="05050102010706020507" pitchFamily="18" charset="2"/>
              </a:rPr>
              <a:t></a:t>
            </a:r>
            <a:r>
              <a:rPr lang="en-US"/>
              <a:t> C </a:t>
            </a:r>
          </a:p>
          <a:p>
            <a:pPr marL="609600" indent="-609600" algn="ctr">
              <a:buFontTx/>
              <a:buNone/>
            </a:pPr>
            <a:endParaRPr lang="en-US"/>
          </a:p>
          <a:p>
            <a:pPr marL="609600" indent="-609600" algn="ctr">
              <a:buFontTx/>
              <a:buNone/>
            </a:pPr>
            <a:r>
              <a:rPr lang="en-US"/>
              <a:t>teisingumo reikšmę?</a:t>
            </a:r>
            <a:endParaRPr lang="lt-L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90115"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90129" name="Group 17"/>
          <p:cNvGraphicFramePr>
            <a:graphicFrameLocks noGrp="1"/>
          </p:cNvGraphicFramePr>
          <p:nvPr>
            <p:ph sz="half" idx="4294967295"/>
          </p:nvPr>
        </p:nvGraphicFramePr>
        <p:xfrm>
          <a:off x="684213" y="3284538"/>
          <a:ext cx="3095625" cy="3097213"/>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07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0155" name="Rectangle 43"/>
          <p:cNvSpPr>
            <a:spLocks noChangeArrowheads="1"/>
          </p:cNvSpPr>
          <p:nvPr/>
        </p:nvSpPr>
        <p:spPr bwMode="auto">
          <a:xfrm>
            <a:off x="1042988" y="1341438"/>
            <a:ext cx="576262" cy="1079500"/>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0156" name="Rectangle 44"/>
          <p:cNvSpPr>
            <a:spLocks noChangeArrowheads="1"/>
          </p:cNvSpPr>
          <p:nvPr/>
        </p:nvSpPr>
        <p:spPr bwMode="auto">
          <a:xfrm>
            <a:off x="1547813" y="5229225"/>
            <a:ext cx="503237" cy="1008063"/>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0157" name="Rectangle 45"/>
          <p:cNvSpPr>
            <a:spLocks noChangeArrowheads="1"/>
          </p:cNvSpPr>
          <p:nvPr/>
        </p:nvSpPr>
        <p:spPr bwMode="auto">
          <a:xfrm>
            <a:off x="1547813" y="4005263"/>
            <a:ext cx="503237" cy="1079500"/>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0158" name="Line 46"/>
          <p:cNvSpPr>
            <a:spLocks noChangeShapeType="1"/>
          </p:cNvSpPr>
          <p:nvPr/>
        </p:nvSpPr>
        <p:spPr bwMode="auto">
          <a:xfrm>
            <a:off x="1258888" y="2420938"/>
            <a:ext cx="217487" cy="86360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90159" name="Text Box 47"/>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91139"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91153" name="Group 17"/>
          <p:cNvGraphicFramePr>
            <a:graphicFrameLocks noGrp="1"/>
          </p:cNvGraphicFramePr>
          <p:nvPr>
            <p:ph sz="half" idx="4294967295"/>
          </p:nvPr>
        </p:nvGraphicFramePr>
        <p:xfrm>
          <a:off x="684213" y="3284538"/>
          <a:ext cx="3095625" cy="3097213"/>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07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1179" name="Rectangle 43"/>
          <p:cNvSpPr>
            <a:spLocks noChangeArrowheads="1"/>
          </p:cNvSpPr>
          <p:nvPr/>
        </p:nvSpPr>
        <p:spPr bwMode="auto">
          <a:xfrm>
            <a:off x="1042988" y="1341438"/>
            <a:ext cx="576262" cy="1079500"/>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1180" name="Rectangle 44"/>
          <p:cNvSpPr>
            <a:spLocks noChangeArrowheads="1"/>
          </p:cNvSpPr>
          <p:nvPr/>
        </p:nvSpPr>
        <p:spPr bwMode="auto">
          <a:xfrm>
            <a:off x="1547813" y="5229225"/>
            <a:ext cx="503237" cy="1008063"/>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1181" name="Rectangle 45"/>
          <p:cNvSpPr>
            <a:spLocks noChangeArrowheads="1"/>
          </p:cNvSpPr>
          <p:nvPr/>
        </p:nvSpPr>
        <p:spPr bwMode="auto">
          <a:xfrm>
            <a:off x="1547813" y="4005263"/>
            <a:ext cx="503237" cy="1079500"/>
          </a:xfrm>
          <a:prstGeom prst="rect">
            <a:avLst/>
          </a:prstGeom>
          <a:noFill/>
          <a:ln w="2857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t-LT"/>
          </a:p>
        </p:txBody>
      </p:sp>
      <p:sp>
        <p:nvSpPr>
          <p:cNvPr id="91182" name="Line 46"/>
          <p:cNvSpPr>
            <a:spLocks noChangeShapeType="1"/>
          </p:cNvSpPr>
          <p:nvPr/>
        </p:nvSpPr>
        <p:spPr bwMode="auto">
          <a:xfrm>
            <a:off x="1258888" y="2420938"/>
            <a:ext cx="217487" cy="86360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91183" name="Text Box 47"/>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684213" y="549275"/>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graphicFrame>
        <p:nvGraphicFramePr>
          <p:cNvPr id="92163" name="Group 3"/>
          <p:cNvGraphicFramePr>
            <a:graphicFrameLocks noGrp="1"/>
          </p:cNvGraphicFramePr>
          <p:nvPr>
            <p:ph sz="half" idx="4294967295"/>
          </p:nvPr>
        </p:nvGraphicFramePr>
        <p:xfrm>
          <a:off x="971550" y="620713"/>
          <a:ext cx="1800225" cy="1944688"/>
        </p:xfrm>
        <a:graphic>
          <a:graphicData uri="http://schemas.openxmlformats.org/drawingml/2006/table">
            <a:tbl>
              <a:tblPr/>
              <a:tblGrid>
                <a:gridCol w="717550">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tblGrid>
              <a:tr h="6445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92177" name="Group 17"/>
          <p:cNvGraphicFramePr>
            <a:graphicFrameLocks noGrp="1"/>
          </p:cNvGraphicFramePr>
          <p:nvPr>
            <p:ph sz="half" idx="4294967295"/>
          </p:nvPr>
        </p:nvGraphicFramePr>
        <p:xfrm>
          <a:off x="684213" y="3284538"/>
          <a:ext cx="3095625" cy="3097213"/>
        </p:xfrm>
        <a:graphic>
          <a:graphicData uri="http://schemas.openxmlformats.org/drawingml/2006/table">
            <a:tbl>
              <a:tblPr/>
              <a:tblGrid>
                <a:gridCol w="739775">
                  <a:extLst>
                    <a:ext uri="{9D8B030D-6E8A-4147-A177-3AD203B41FA5}">
                      <a16:colId xmlns:a16="http://schemas.microsoft.com/office/drawing/2014/main" val="20000"/>
                    </a:ext>
                  </a:extLst>
                </a:gridCol>
                <a:gridCol w="741362">
                  <a:extLst>
                    <a:ext uri="{9D8B030D-6E8A-4147-A177-3AD203B41FA5}">
                      <a16:colId xmlns:a16="http://schemas.microsoft.com/office/drawing/2014/main" val="20001"/>
                    </a:ext>
                  </a:extLst>
                </a:gridCol>
                <a:gridCol w="1614488">
                  <a:extLst>
                    <a:ext uri="{9D8B030D-6E8A-4147-A177-3AD203B41FA5}">
                      <a16:colId xmlns:a16="http://schemas.microsoft.com/office/drawing/2014/main" val="20002"/>
                    </a:ext>
                  </a:extLst>
                </a:gridCol>
              </a:tblGrid>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X</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F(X,Y)</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07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0</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1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anose="02020603050405020304" pitchFamily="18" charset="0"/>
                        </a:rPr>
                        <a:t>1</a:t>
                      </a: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lt-LT"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2207" name="Text Box 47"/>
          <p:cNvSpPr txBox="1">
            <a:spLocks noChangeArrowheads="1"/>
          </p:cNvSpPr>
          <p:nvPr/>
        </p:nvSpPr>
        <p:spPr bwMode="auto">
          <a:xfrm>
            <a:off x="4572000" y="836613"/>
            <a:ext cx="396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lt-LT"/>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1309</TotalTime>
  <Words>3019</Words>
  <Application>Microsoft Office PowerPoint</Application>
  <PresentationFormat>On-screen Show (4:3)</PresentationFormat>
  <Paragraphs>1729</Paragraphs>
  <Slides>61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Calibri</vt:lpstr>
      <vt:lpstr>Cambria Math</vt:lpstr>
      <vt:lpstr>Symbol</vt:lpstr>
      <vt:lpstr>Times New Roman</vt:lpstr>
      <vt:lpstr>Default Design</vt:lpstr>
      <vt:lpstr>Teisingumo lentelės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Sudaryti formulės (p v q)  (p &amp; q) teisingumo lentelę </vt:lpstr>
      <vt:lpstr>Sudaryti formulės (p v q)  (p &amp; q) teisingumo lentelę </vt:lpstr>
      <vt:lpstr>Sudaryti formulės (p v q)  (p &amp; q) teisingumo lentelę </vt:lpstr>
      <vt:lpstr>Sudaryti formulės (p v q)  (p &amp; q) teisingumo lentelę </vt:lpstr>
      <vt:lpstr>Sudaryti formulės (p v q)  (p &amp; q) teisingumo lentelę </vt:lpstr>
      <vt:lpstr>Sudaryti formulės (p v q)  (p &amp; q) teisingumo lentelę. Antrasis būdas </vt:lpstr>
      <vt:lpstr>Sudaryti formulės (p v q)  (p &amp; q) teisingumo lentelę. Antrasis būdas </vt:lpstr>
      <vt:lpstr>Sudaryti formulės (p v q)  (p &amp; q) teisingumo lentelę. Antrasis būdas </vt:lpstr>
      <vt:lpstr>Sudaryti formulės (p v q)  (p &amp; q) teisingumo lentelę. Antrasis būdas </vt:lpstr>
      <vt:lpstr>Sudaryti formulės (p v q)  (p &amp; q) teisingumo lentelę. Antrasis būdas </vt:lpstr>
      <vt:lpstr>Sudaryti formulės (p v q)  (p &amp; q) teisingumo lentelę. Antrasis būdas </vt:lpstr>
      <vt:lpstr>Įrodyti, kad   (x  y) ≡ (x &amp; y) v (¬x &amp; ¬y)</vt:lpstr>
      <vt:lpstr>Įrodyti, kad   (x  y) ≡ (x &amp; y) v (¬x &amp; ¬y)</vt:lpstr>
      <vt:lpstr>Įrodyti, kad   (x  y) ≡ (x &amp; y) v (¬x &amp; ¬y)</vt:lpstr>
      <vt:lpstr>Įrodyti, kad   (x  y) ≡ (x &amp; y) v (¬x &amp; ¬y)</vt:lpstr>
      <vt:lpstr>Įrodyti, kad   (x  y) ≡ (x &amp; y) v (¬x &amp; ¬y)</vt:lpstr>
      <vt:lpstr>Įrodyti, kad   (x  y) ≡ (x &amp; y) v (¬x &amp; ¬y)</vt:lpstr>
      <vt:lpstr>Įrodyti, kad   (x  y) ≡ (x &amp; y) v (¬x &amp; ¬y)</vt:lpstr>
      <vt:lpstr>Įrodyti, kad   (x  y) ≡ (x &amp; y) v (¬x &amp; ¬y)</vt:lpstr>
      <vt:lpstr>Sudaryti teiginio (¬ a v b) &amp; (¬ b v a) teisingumo lentelę</vt:lpstr>
      <vt:lpstr>Sudaryti teiginio (¬ a v b) &amp; (¬ b v a) teisingumo lentelę</vt:lpstr>
      <vt:lpstr>A  B = 1, o A  B =0.  Kam lygu B  A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 0, B = 0, C = 0.  Apskaičiuokite:</vt:lpstr>
      <vt:lpstr>A  B =1. Kam lygu  ¬ A  B ir A  ¬ B?</vt:lpstr>
      <vt:lpstr>A = 1. Kokias teisingumo reikšmes įgyja teiginiai  (¬A &amp; B)  C ir ¬ A  (B V C)?</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Olga Suboč</dc:creator>
  <cp:lastModifiedBy>Olga Suboč</cp:lastModifiedBy>
  <cp:revision>46</cp:revision>
  <dcterms:created xsi:type="dcterms:W3CDTF">1601-01-01T00:00:00Z</dcterms:created>
  <dcterms:modified xsi:type="dcterms:W3CDTF">2019-09-10T09:47:28Z</dcterms:modified>
</cp:coreProperties>
</file>