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1" r:id="rId6"/>
    <p:sldId id="263" r:id="rId7"/>
    <p:sldId id="269" r:id="rId8"/>
    <p:sldId id="270" r:id="rId9"/>
    <p:sldId id="265" r:id="rId10"/>
    <p:sldId id="266" r:id="rId11"/>
    <p:sldId id="267" r:id="rId12"/>
    <p:sldId id="300" r:id="rId13"/>
    <p:sldId id="301" r:id="rId14"/>
    <p:sldId id="302" r:id="rId15"/>
    <p:sldId id="303" r:id="rId16"/>
    <p:sldId id="271" r:id="rId17"/>
    <p:sldId id="272" r:id="rId18"/>
    <p:sldId id="273" r:id="rId19"/>
    <p:sldId id="274" r:id="rId20"/>
    <p:sldId id="294" r:id="rId21"/>
    <p:sldId id="296" r:id="rId22"/>
    <p:sldId id="288" r:id="rId23"/>
    <p:sldId id="289" r:id="rId24"/>
    <p:sldId id="297" r:id="rId25"/>
    <p:sldId id="298" r:id="rId26"/>
    <p:sldId id="299" r:id="rId27"/>
    <p:sldId id="314" r:id="rId28"/>
    <p:sldId id="315" r:id="rId29"/>
    <p:sldId id="316" r:id="rId30"/>
    <p:sldId id="317" r:id="rId31"/>
    <p:sldId id="318" r:id="rId32"/>
    <p:sldId id="319" r:id="rId33"/>
    <p:sldId id="320" r:id="rId34"/>
    <p:sldId id="321" r:id="rId35"/>
    <p:sldId id="324" r:id="rId36"/>
    <p:sldId id="283" r:id="rId37"/>
    <p:sldId id="285" r:id="rId38"/>
    <p:sldId id="277" r:id="rId39"/>
    <p:sldId id="286" r:id="rId40"/>
    <p:sldId id="287" r:id="rId41"/>
    <p:sldId id="284" r:id="rId42"/>
    <p:sldId id="290" r:id="rId43"/>
    <p:sldId id="291" r:id="rId44"/>
    <p:sldId id="293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16" autoAdjust="0"/>
    <p:restoredTop sz="94660"/>
  </p:normalViewPr>
  <p:slideViewPr>
    <p:cSldViewPr>
      <p:cViewPr varScale="1">
        <p:scale>
          <a:sx n="109" d="100"/>
          <a:sy n="109" d="100"/>
        </p:scale>
        <p:origin x="175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7E902-406B-43CE-8B48-AFC768486C86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7157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FD647-EE95-4393-B498-56166FE18487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5165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F56AB-53EE-4AEF-9629-2A3FE23ADF0A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7585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329A0-1371-48D3-89A4-45C4BE6AF4BB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21079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930FD-487F-4A05-86B1-9ECB43EB25E8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85794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1712B-F2B3-4348-A0E2-3F56AB02F990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4041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lt-L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E9897-BD93-473A-B755-2F5D2A9912E1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8751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C6510-641B-45DA-864B-13C5A818D015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7363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ADABF-E34F-4888-97F9-72EBF92D7D2E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5720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0FDCF-2EE4-4E09-A5D4-12F756FD85EC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5359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D68B1-FB49-4CBF-9162-2AF113810122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32250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95ADB-8F1A-443A-8F07-97C2FFAE7D1C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55658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D9DFC-EE8D-4A5F-B0CF-DDC04A858E05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508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66A05-928E-4375-A338-CD111A5F848C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6681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1DBE0-27E5-4E95-93BA-C6E15B438030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32733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aseline="0"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aseline="0"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aseline="0"/>
            </a:lvl1pPr>
          </a:lstStyle>
          <a:p>
            <a:pPr>
              <a:defRPr/>
            </a:pPr>
            <a:fld id="{BD415947-2E77-4FD4-B711-C16B9FF432D8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pPr eaLnBrk="1" hangingPunct="1"/>
            <a:r>
              <a:rPr lang="lt-LT" smtClean="0"/>
              <a:t>Loginės operacijos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sz="4000" smtClean="0"/>
              <a:t>Nustatykite, kurios lygybės teisingos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8200" indent="-381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6400" indent="-304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3600" indent="-304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08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80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52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24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lt-LT" sz="2800" baseline="0"/>
          </a:p>
        </p:txBody>
      </p:sp>
      <p:graphicFrame>
        <p:nvGraphicFramePr>
          <p:cNvPr id="23626" name="Group 74"/>
          <p:cNvGraphicFramePr>
            <a:graphicFrameLocks noGrp="1"/>
          </p:cNvGraphicFramePr>
          <p:nvPr/>
        </p:nvGraphicFramePr>
        <p:xfrm>
          <a:off x="395288" y="1700213"/>
          <a:ext cx="3671887" cy="4608515"/>
        </p:xfrm>
        <a:graphic>
          <a:graphicData uri="http://schemas.openxmlformats.org/drawingml/2006/table">
            <a:tbl>
              <a:tblPr/>
              <a:tblGrid>
                <a:gridCol w="706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0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V 0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0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1 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1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1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X 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X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X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577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Y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592" name="Group 40"/>
          <p:cNvGraphicFramePr>
            <a:graphicFrameLocks noGrp="1"/>
          </p:cNvGraphicFramePr>
          <p:nvPr/>
        </p:nvGraphicFramePr>
        <p:xfrm>
          <a:off x="4140200" y="1700213"/>
          <a:ext cx="1079500" cy="4608516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27538" y="1636713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taip</a:t>
            </a:r>
            <a:endParaRPr lang="lt-LT" sz="36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27538" y="2078038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27538" y="2422525"/>
            <a:ext cx="720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27538" y="2894013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27538" y="3368675"/>
            <a:ext cx="720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356100" y="3830638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taip</a:t>
            </a:r>
            <a:endParaRPr lang="lt-LT" sz="36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00550" y="4300538"/>
            <a:ext cx="719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386263" y="4778375"/>
            <a:ext cx="720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taip</a:t>
            </a:r>
            <a:endParaRPr lang="lt-LT" sz="360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441825" y="5249863"/>
            <a:ext cx="719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465638" y="5705475"/>
            <a:ext cx="720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pPr eaLnBrk="1" hangingPunct="1"/>
            <a:r>
              <a:rPr lang="lt-LT" sz="4000" smtClean="0"/>
              <a:t>Kurių iš šių disjunkcijų rezultatas nepriklauso nuo argumento X reikšmės?</a:t>
            </a:r>
          </a:p>
        </p:txBody>
      </p:sp>
      <p:graphicFrame>
        <p:nvGraphicFramePr>
          <p:cNvPr id="24580" name="Group 4"/>
          <p:cNvGraphicFramePr>
            <a:graphicFrameLocks noGrp="1"/>
          </p:cNvGraphicFramePr>
          <p:nvPr/>
        </p:nvGraphicFramePr>
        <p:xfrm>
          <a:off x="1476375" y="3141663"/>
          <a:ext cx="3671888" cy="2073276"/>
        </p:xfrm>
        <a:graphic>
          <a:graphicData uri="http://schemas.openxmlformats.org/drawingml/2006/table">
            <a:tbl>
              <a:tblPr/>
              <a:tblGrid>
                <a:gridCol w="70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V X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X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4597" name="Group 21"/>
          <p:cNvGraphicFramePr>
            <a:graphicFrameLocks noGrp="1"/>
          </p:cNvGraphicFramePr>
          <p:nvPr/>
        </p:nvGraphicFramePr>
        <p:xfrm>
          <a:off x="5365750" y="3141663"/>
          <a:ext cx="2159000" cy="2098675"/>
        </p:xfrm>
        <a:graphic>
          <a:graphicData uri="http://schemas.openxmlformats.org/drawingml/2006/table">
            <a:tbl>
              <a:tblPr/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580063" y="3582988"/>
            <a:ext cx="1728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nepriklauso</a:t>
            </a:r>
            <a:endParaRPr lang="lt-LT" sz="360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724525" y="3089275"/>
            <a:ext cx="172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priklauso</a:t>
            </a:r>
            <a:endParaRPr lang="lt-LT" sz="36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27700" y="4076700"/>
            <a:ext cx="1728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priklauso</a:t>
            </a:r>
            <a:endParaRPr lang="lt-LT" sz="36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746750" y="4591050"/>
            <a:ext cx="1728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priklauso</a:t>
            </a:r>
            <a:endParaRPr lang="lt-LT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8" y="1989138"/>
            <a:ext cx="821372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8" y="2413000"/>
            <a:ext cx="848042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484313"/>
            <a:ext cx="7229475" cy="366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700213"/>
            <a:ext cx="8534400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sz="4000" baseline="0">
                <a:solidFill>
                  <a:schemeClr val="tx2"/>
                </a:solidFill>
              </a:rPr>
              <a:t>Implikacija </a:t>
            </a:r>
            <a:br>
              <a:rPr lang="lt-LT" sz="4000" baseline="0">
                <a:solidFill>
                  <a:schemeClr val="tx2"/>
                </a:solidFill>
              </a:rPr>
            </a:br>
            <a:r>
              <a:rPr lang="lt-LT" sz="4000" baseline="0">
                <a:solidFill>
                  <a:schemeClr val="tx2"/>
                </a:solidFill>
              </a:rPr>
              <a:t>(</a:t>
            </a:r>
            <a:r>
              <a:rPr lang="lt-LT" sz="4400" baseline="0">
                <a:solidFill>
                  <a:schemeClr val="tx2"/>
                </a:solidFill>
              </a:rPr>
              <a:t>jeigu ..., tai ... ;</a:t>
            </a:r>
            <a:r>
              <a:rPr lang="lt-LT" sz="4000" baseline="0">
                <a:solidFill>
                  <a:schemeClr val="tx2"/>
                </a:solidFill>
              </a:rPr>
              <a:t> </a:t>
            </a:r>
            <a:r>
              <a:rPr lang="lt-LT" sz="4000" baseline="0">
                <a:solidFill>
                  <a:schemeClr val="tx2"/>
                </a:solidFill>
                <a:sym typeface="Symbol" panose="05050102010706020507" pitchFamily="18" charset="2"/>
              </a:rPr>
              <a:t>; </a:t>
            </a:r>
            <a:r>
              <a:rPr lang="lt-LT" sz="4000" baseline="0">
                <a:solidFill>
                  <a:schemeClr val="tx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→</a:t>
            </a:r>
            <a:r>
              <a:rPr lang="lt-LT" sz="4000" baseline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685800" y="1628775"/>
            <a:ext cx="4894263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endParaRPr lang="lt-LT" sz="2800" baseline="0"/>
          </a:p>
          <a:p>
            <a:pPr eaLnBrk="1" hangingPunct="1">
              <a:buFontTx/>
              <a:buNone/>
            </a:pPr>
            <a:r>
              <a:rPr lang="lt-LT" sz="2800" baseline="0"/>
              <a:t>p:		“studentas išlaikė visus egzaminus”</a:t>
            </a:r>
          </a:p>
          <a:p>
            <a:pPr eaLnBrk="1" hangingPunct="1">
              <a:buFontTx/>
              <a:buNone/>
            </a:pPr>
            <a:r>
              <a:rPr lang="lt-LT" sz="2800" baseline="0"/>
              <a:t>q: 	“studentas gavo dovanų automobilį”</a:t>
            </a:r>
          </a:p>
          <a:p>
            <a:pPr eaLnBrk="1" hangingPunct="1">
              <a:buFontTx/>
              <a:buNone/>
            </a:pPr>
            <a:r>
              <a:rPr lang="lt-LT" sz="2800" i="1" baseline="0"/>
              <a:t>Pvz., tėvo sakinys:</a:t>
            </a:r>
          </a:p>
          <a:p>
            <a:pPr eaLnBrk="1" hangingPunct="1">
              <a:buFontTx/>
              <a:buNone/>
            </a:pPr>
            <a:r>
              <a:rPr lang="lt-LT" sz="2800" baseline="0"/>
              <a:t>p </a:t>
            </a:r>
            <a:r>
              <a:rPr lang="lt-LT" sz="2800" baseline="0">
                <a:sym typeface="Symbol" panose="05050102010706020507" pitchFamily="18" charset="2"/>
              </a:rPr>
              <a:t></a:t>
            </a:r>
            <a:r>
              <a:rPr lang="lt-LT" sz="2800" baseline="0"/>
              <a:t> q:	  “jeigu išlaikysi visus egzaminus, padovanosiu tau automobilį”</a:t>
            </a:r>
          </a:p>
        </p:txBody>
      </p:sp>
      <p:graphicFrame>
        <p:nvGraphicFramePr>
          <p:cNvPr id="35873" name="Group 33"/>
          <p:cNvGraphicFramePr>
            <a:graphicFrameLocks noGrp="1"/>
          </p:cNvGraphicFramePr>
          <p:nvPr/>
        </p:nvGraphicFramePr>
        <p:xfrm>
          <a:off x="6227763" y="2420938"/>
          <a:ext cx="2736850" cy="2887663"/>
        </p:xfrm>
        <a:graphic>
          <a:graphicData uri="http://schemas.openxmlformats.org/drawingml/2006/table">
            <a:tbl>
              <a:tblPr/>
              <a:tblGrid>
                <a:gridCol w="73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333375"/>
            <a:ext cx="7772400" cy="1143000"/>
          </a:xfrm>
        </p:spPr>
        <p:txBody>
          <a:bodyPr/>
          <a:lstStyle/>
          <a:p>
            <a:pPr eaLnBrk="1" hangingPunct="1"/>
            <a:r>
              <a:rPr lang="lt-LT" sz="4000" smtClean="0"/>
              <a:t>Nustatykite, kurios lygybės teisingos</a:t>
            </a: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8200" indent="-381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6400" indent="-304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3600" indent="-304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08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80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52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24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lt-LT" sz="2800" baseline="0"/>
          </a:p>
        </p:txBody>
      </p:sp>
      <p:graphicFrame>
        <p:nvGraphicFramePr>
          <p:cNvPr id="36930" name="Group 66"/>
          <p:cNvGraphicFramePr>
            <a:graphicFrameLocks noGrp="1"/>
          </p:cNvGraphicFramePr>
          <p:nvPr/>
        </p:nvGraphicFramePr>
        <p:xfrm>
          <a:off x="395288" y="1700213"/>
          <a:ext cx="3671887" cy="4608515"/>
        </p:xfrm>
        <a:graphic>
          <a:graphicData uri="http://schemas.openxmlformats.org/drawingml/2006/table">
            <a:tbl>
              <a:tblPr/>
              <a:tblGrid>
                <a:gridCol w="706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1 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1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1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X 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X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577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6905" name="Group 41"/>
          <p:cNvGraphicFramePr>
            <a:graphicFrameLocks noGrp="1"/>
          </p:cNvGraphicFramePr>
          <p:nvPr/>
        </p:nvGraphicFramePr>
        <p:xfrm>
          <a:off x="4140200" y="1700213"/>
          <a:ext cx="1079500" cy="4608516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6932" name="Group 68"/>
          <p:cNvGraphicFramePr>
            <a:graphicFrameLocks noGrp="1"/>
          </p:cNvGraphicFramePr>
          <p:nvPr/>
        </p:nvGraphicFramePr>
        <p:xfrm>
          <a:off x="6227763" y="2420938"/>
          <a:ext cx="2736850" cy="2887663"/>
        </p:xfrm>
        <a:graphic>
          <a:graphicData uri="http://schemas.openxmlformats.org/drawingml/2006/table">
            <a:tbl>
              <a:tblPr/>
              <a:tblGrid>
                <a:gridCol w="73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352925" y="1557338"/>
            <a:ext cx="72072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ne</a:t>
            </a:r>
            <a:endParaRPr lang="lt-LT" sz="40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52925" y="1981200"/>
            <a:ext cx="72072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ne</a:t>
            </a:r>
            <a:endParaRPr lang="lt-LT" sz="40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352925" y="2405063"/>
            <a:ext cx="7207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ne</a:t>
            </a:r>
            <a:endParaRPr lang="lt-LT" sz="40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352925" y="2854325"/>
            <a:ext cx="72072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ne</a:t>
            </a:r>
            <a:endParaRPr lang="lt-LT" sz="40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349750" y="3357563"/>
            <a:ext cx="72072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ne</a:t>
            </a:r>
            <a:endParaRPr lang="lt-LT" sz="40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360863" y="3859213"/>
            <a:ext cx="71913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taip</a:t>
            </a:r>
            <a:endParaRPr lang="lt-LT" sz="40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370388" y="4314825"/>
            <a:ext cx="72072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ne</a:t>
            </a:r>
            <a:endParaRPr lang="lt-LT" sz="400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370388" y="4770438"/>
            <a:ext cx="7207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ne</a:t>
            </a:r>
            <a:endParaRPr lang="lt-LT" sz="400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70388" y="5194300"/>
            <a:ext cx="72072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taip</a:t>
            </a:r>
            <a:endParaRPr lang="lt-LT" sz="400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370388" y="5659438"/>
            <a:ext cx="7207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000"/>
              <a:t>ne</a:t>
            </a:r>
            <a:endParaRPr lang="lt-LT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t-LT" sz="4000" baseline="0">
                <a:solidFill>
                  <a:schemeClr val="tx2"/>
                </a:solidFill>
              </a:rPr>
              <a:t>Kurių iš šių implikacijų rezultatas nepriklauso nuo argumento X reikšmės?</a:t>
            </a:r>
          </a:p>
        </p:txBody>
      </p:sp>
      <p:graphicFrame>
        <p:nvGraphicFramePr>
          <p:cNvPr id="37893" name="Group 5"/>
          <p:cNvGraphicFramePr>
            <a:graphicFrameLocks noGrp="1"/>
          </p:cNvGraphicFramePr>
          <p:nvPr/>
        </p:nvGraphicFramePr>
        <p:xfrm>
          <a:off x="1476375" y="3141663"/>
          <a:ext cx="3671888" cy="2073276"/>
        </p:xfrm>
        <a:graphic>
          <a:graphicData uri="http://schemas.openxmlformats.org/drawingml/2006/table">
            <a:tbl>
              <a:tblPr/>
              <a:tblGrid>
                <a:gridCol w="70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X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X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7910" name="Group 22"/>
          <p:cNvGraphicFramePr>
            <a:graphicFrameLocks noGrp="1"/>
          </p:cNvGraphicFramePr>
          <p:nvPr/>
        </p:nvGraphicFramePr>
        <p:xfrm>
          <a:off x="5364163" y="3141663"/>
          <a:ext cx="2159000" cy="2098675"/>
        </p:xfrm>
        <a:graphic>
          <a:graphicData uri="http://schemas.openxmlformats.org/drawingml/2006/table">
            <a:tbl>
              <a:tblPr/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840413" y="3068638"/>
            <a:ext cx="1728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priklauso</a:t>
            </a:r>
            <a:endParaRPr lang="lt-LT" sz="360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724525" y="3562350"/>
            <a:ext cx="172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nepriklauso</a:t>
            </a:r>
            <a:endParaRPr lang="lt-LT" sz="36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24525" y="4079875"/>
            <a:ext cx="172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nepriklauso</a:t>
            </a:r>
            <a:endParaRPr lang="lt-LT" sz="36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724525" y="4597400"/>
            <a:ext cx="1727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nepriklauso</a:t>
            </a:r>
            <a:endParaRPr lang="lt-LT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8675688" cy="1143000"/>
          </a:xfrm>
        </p:spPr>
        <p:txBody>
          <a:bodyPr/>
          <a:lstStyle/>
          <a:p>
            <a:pPr eaLnBrk="1" hangingPunct="1"/>
            <a:r>
              <a:rPr lang="lt-LT" sz="3600" smtClean="0"/>
              <a:t>Ekvivalentumas </a:t>
            </a:r>
            <a:br>
              <a:rPr lang="lt-LT" sz="3600" smtClean="0"/>
            </a:br>
            <a:r>
              <a:rPr lang="lt-LT" sz="3600" smtClean="0"/>
              <a:t>(loginė lygybė; </a:t>
            </a:r>
            <a:r>
              <a:rPr lang="lt-LT" sz="4000" smtClean="0"/>
              <a:t>... tada ir tik tada, kai ... ;</a:t>
            </a:r>
            <a:r>
              <a:rPr lang="lt-LT" sz="3600" smtClean="0"/>
              <a:t> </a:t>
            </a:r>
            <a:r>
              <a:rPr lang="lt-LT" sz="4000" smtClean="0">
                <a:sym typeface="Symbol" panose="05050102010706020507" pitchFamily="18" charset="2"/>
              </a:rPr>
              <a:t></a:t>
            </a:r>
            <a:r>
              <a:rPr lang="en-US" sz="4000" smtClean="0"/>
              <a:t> </a:t>
            </a:r>
            <a:r>
              <a:rPr lang="lt-LT" sz="4000" smtClean="0"/>
              <a:t>; </a:t>
            </a:r>
            <a:r>
              <a:rPr lang="lt-LT" sz="4000" smtClean="0">
                <a:cs typeface="Times New Roman" panose="02020603050405020304" pitchFamily="18" charset="0"/>
              </a:rPr>
              <a:t>↔</a:t>
            </a:r>
            <a:r>
              <a:rPr lang="lt-LT" sz="3600" smtClean="0"/>
              <a:t>)</a:t>
            </a:r>
          </a:p>
        </p:txBody>
      </p:sp>
      <p:graphicFrame>
        <p:nvGraphicFramePr>
          <p:cNvPr id="38918" name="Group 6"/>
          <p:cNvGraphicFramePr>
            <a:graphicFrameLocks noGrp="1"/>
          </p:cNvGraphicFramePr>
          <p:nvPr/>
        </p:nvGraphicFramePr>
        <p:xfrm>
          <a:off x="2916238" y="2708275"/>
          <a:ext cx="2736850" cy="2887663"/>
        </p:xfrm>
        <a:graphic>
          <a:graphicData uri="http://schemas.openxmlformats.org/drawingml/2006/table">
            <a:tbl>
              <a:tblPr/>
              <a:tblGrid>
                <a:gridCol w="73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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sz="4000" b="1" smtClean="0">
                <a:solidFill>
                  <a:schemeClr val="tx1"/>
                </a:solidFill>
              </a:rPr>
              <a:t>Teiginys – </a:t>
            </a:r>
            <a:r>
              <a:rPr lang="lt-LT" sz="4000" smtClean="0">
                <a:solidFill>
                  <a:schemeClr val="tx1"/>
                </a:solidFill>
              </a:rPr>
              <a:t>sakinys, kuris visada yra teisingas arba klaidingas</a:t>
            </a:r>
          </a:p>
        </p:txBody>
      </p:sp>
      <p:sp>
        <p:nvSpPr>
          <p:cNvPr id="3075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318000" cy="4114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lt-LT" sz="2800" i="1" smtClean="0"/>
              <a:t>Pavyzdžiai:</a:t>
            </a:r>
          </a:p>
          <a:p>
            <a:pPr marL="609600" indent="-609600" eaLnBrk="1" hangingPunct="1">
              <a:buFontTx/>
              <a:buAutoNum type="arabicPeriod"/>
            </a:pPr>
            <a:endParaRPr lang="lt-LT" sz="2800" smtClean="0"/>
          </a:p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 2 &gt; 5;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Jeigu              tai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Saugokis automobilio;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Šis teiginys klaidingas.</a:t>
            </a:r>
          </a:p>
          <a:p>
            <a:pPr marL="609600" indent="-609600" eaLnBrk="1" hangingPunct="1">
              <a:buFontTx/>
              <a:buNone/>
            </a:pPr>
            <a:endParaRPr lang="lt-LT" sz="2800" smtClean="0"/>
          </a:p>
          <a:p>
            <a:pPr marL="609600" indent="-609600" eaLnBrk="1" hangingPunct="1">
              <a:buFontTx/>
              <a:buAutoNum type="arabicPeriod"/>
            </a:pPr>
            <a:endParaRPr lang="lt-LT" sz="2800" smtClean="0"/>
          </a:p>
          <a:p>
            <a:pPr marL="609600" indent="-609600" eaLnBrk="1" hangingPunct="1">
              <a:buFontTx/>
              <a:buAutoNum type="arabicPeriod"/>
            </a:pPr>
            <a:endParaRPr lang="lt-LT" sz="2800" smtClean="0"/>
          </a:p>
        </p:txBody>
      </p:sp>
      <p:graphicFrame>
        <p:nvGraphicFramePr>
          <p:cNvPr id="3076" name="Object 6"/>
          <p:cNvGraphicFramePr>
            <a:graphicFrameLocks noGrp="1" noChangeAspect="1"/>
          </p:cNvGraphicFramePr>
          <p:nvPr>
            <p:ph idx="4294967295"/>
          </p:nvPr>
        </p:nvGraphicFramePr>
        <p:xfrm>
          <a:off x="1403350" y="3573463"/>
          <a:ext cx="9366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431613" imgH="203112" progId="Equation.3">
                  <p:embed/>
                </p:oleObj>
              </mc:Choice>
              <mc:Fallback>
                <p:oleObj name="Equation" r:id="rId3" imgW="431613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573463"/>
                        <a:ext cx="9366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339975" y="4076700"/>
          <a:ext cx="8890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368140" imgH="203112" progId="Equation.3">
                  <p:embed/>
                </p:oleObj>
              </mc:Choice>
              <mc:Fallback>
                <p:oleObj name="Equation" r:id="rId5" imgW="368140" imgH="20311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076700"/>
                        <a:ext cx="8890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13"/>
          <p:cNvGraphicFramePr>
            <a:graphicFrameLocks noChangeAspect="1"/>
          </p:cNvGraphicFramePr>
          <p:nvPr/>
        </p:nvGraphicFramePr>
        <p:xfrm>
          <a:off x="3851275" y="4005263"/>
          <a:ext cx="12255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444307" imgH="228501" progId="Equation.3">
                  <p:embed/>
                </p:oleObj>
              </mc:Choice>
              <mc:Fallback>
                <p:oleObj name="Equation" r:id="rId7" imgW="444307" imgH="228501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4005263"/>
                        <a:ext cx="12255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5435600" y="2997200"/>
            <a:ext cx="3240088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klaidingas teiginys;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nėra teiginys;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klaidingas teiginys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nėra teiginys;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nėra teiginys.</a:t>
            </a:r>
          </a:p>
          <a:p>
            <a:pPr eaLnBrk="1" hangingPunct="1">
              <a:spcBef>
                <a:spcPct val="50000"/>
              </a:spcBef>
            </a:pPr>
            <a:endParaRPr lang="lt-LT" baseline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smtClean="0"/>
              <a:t>Operacijų prioritetas</a:t>
            </a:r>
          </a:p>
        </p:txBody>
      </p:sp>
      <p:graphicFrame>
        <p:nvGraphicFramePr>
          <p:cNvPr id="69656" name="Group 24"/>
          <p:cNvGraphicFramePr>
            <a:graphicFrameLocks noGrp="1"/>
          </p:cNvGraphicFramePr>
          <p:nvPr>
            <p:ph idx="1"/>
          </p:nvPr>
        </p:nvGraphicFramePr>
        <p:xfrm>
          <a:off x="2411413" y="1981200"/>
          <a:ext cx="4321175" cy="4114801"/>
        </p:xfrm>
        <a:graphic>
          <a:graphicData uri="http://schemas.openxmlformats.org/drawingml/2006/table">
            <a:tbl>
              <a:tblPr/>
              <a:tblGrid>
                <a:gridCol w="216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^</a:t>
                      </a:r>
                      <a:endParaRPr kumimoji="0" lang="lt-LT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&amp;</a:t>
                      </a:r>
                      <a:endParaRPr kumimoji="0" lang="lt-LT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*</a:t>
                      </a:r>
                      <a:endParaRPr kumimoji="0" lang="lt-LT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kumimoji="0" lang="lt-LT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+</a:t>
                      </a:r>
                      <a:endParaRPr kumimoji="0" lang="lt-LT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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=</a:t>
                      </a:r>
                      <a:endParaRPr kumimoji="0" lang="lt-LT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9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50" y="1052513"/>
            <a:ext cx="9144000" cy="1463675"/>
          </a:xfrm>
          <a:noFill/>
        </p:spPr>
      </p:pic>
      <p:pic>
        <p:nvPicPr>
          <p:cNvPr id="18435" name="Picture 3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50" y="3789363"/>
            <a:ext cx="9144000" cy="16478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8353425" cy="646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sz="2200" baseline="0" dirty="0"/>
              <a:t>Tegul </a:t>
            </a:r>
            <a:r>
              <a:rPr lang="lt-LT" sz="2200" baseline="0" dirty="0" err="1"/>
              <a:t>p,q</a:t>
            </a:r>
            <a:r>
              <a:rPr lang="lt-LT" sz="2200" baseline="0" dirty="0"/>
              <a:t> ir r yra teiginiai: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 dirty="0"/>
              <a:t>p: 	“Jis nusipirks kompiuterį”;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 dirty="0"/>
              <a:t>q: 	“Jis švęs visą naktį”;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 dirty="0"/>
              <a:t>r: 	“Jis laimės aukso puodą”.</a:t>
            </a:r>
          </a:p>
          <a:p>
            <a:pPr eaLnBrk="1" hangingPunct="1">
              <a:spcBef>
                <a:spcPct val="50000"/>
              </a:spcBef>
            </a:pPr>
            <a:endParaRPr lang="lt-LT" sz="2200" baseline="0" dirty="0"/>
          </a:p>
          <a:p>
            <a:pPr eaLnBrk="1" hangingPunct="1">
              <a:spcBef>
                <a:spcPct val="50000"/>
              </a:spcBef>
            </a:pPr>
            <a:r>
              <a:rPr lang="lt-LT" sz="2200" baseline="0" dirty="0"/>
              <a:t>Užrašykite teiginius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 dirty="0"/>
              <a:t>Jeigu jis laimės aukso puodą, tai nusipirks kompiuterį ir švęs visą naktį;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 dirty="0"/>
              <a:t>Jeigu jis nenusipirks kompiuterio, tai ir nešvęs visą naktį;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 dirty="0"/>
              <a:t>Jeigu jis laimės aukso puodą, tai švęs visą naktį; ir jei jis nelaimės aukso puodo, tai nenusipirks kompiuterio;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 dirty="0"/>
              <a:t>Jeigu jis nelaimės aukso puodo arba nenusipirks kompiuterio, tai nešvęs visą naktį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lt-LT" sz="2200" baseline="0" dirty="0"/>
          </a:p>
        </p:txBody>
      </p:sp>
      <p:graphicFrame>
        <p:nvGraphicFramePr>
          <p:cNvPr id="60445" name="Group 29"/>
          <p:cNvGraphicFramePr>
            <a:graphicFrameLocks noGrp="1"/>
          </p:cNvGraphicFramePr>
          <p:nvPr/>
        </p:nvGraphicFramePr>
        <p:xfrm>
          <a:off x="6227763" y="404813"/>
          <a:ext cx="2447925" cy="517766"/>
        </p:xfrm>
        <a:graphic>
          <a:graphicData uri="http://schemas.openxmlformats.org/drawingml/2006/table">
            <a:tbl>
              <a:tblPr/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  r 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 q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523" marB="455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0451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419394"/>
              </p:ext>
            </p:extLst>
          </p:nvPr>
        </p:nvGraphicFramePr>
        <p:xfrm>
          <a:off x="4716463" y="1916113"/>
          <a:ext cx="4248150" cy="536575"/>
        </p:xfrm>
        <a:graphic>
          <a:graphicData uri="http://schemas.openxmlformats.org/drawingml/2006/table">
            <a:tbl>
              <a:tblPr/>
              <a:tblGrid>
                <a:gridCol w="424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(r  </a:t>
                      </a: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 q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 &amp; (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r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⌐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p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0433" name="Group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586900"/>
              </p:ext>
            </p:extLst>
          </p:nvPr>
        </p:nvGraphicFramePr>
        <p:xfrm>
          <a:off x="5435600" y="2565400"/>
          <a:ext cx="3563938" cy="608013"/>
        </p:xfrm>
        <a:graphic>
          <a:graphicData uri="http://schemas.openxmlformats.org/drawingml/2006/table">
            <a:tbl>
              <a:tblPr/>
              <a:tblGrid>
                <a:gridCol w="3563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8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 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q</a:t>
                      </a: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044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121507"/>
              </p:ext>
            </p:extLst>
          </p:nvPr>
        </p:nvGraphicFramePr>
        <p:xfrm>
          <a:off x="6227763" y="1268413"/>
          <a:ext cx="2700337" cy="517766"/>
        </p:xfrm>
        <a:graphic>
          <a:graphicData uri="http://schemas.openxmlformats.org/drawingml/2006/table">
            <a:tbl>
              <a:tblPr/>
              <a:tblGrid>
                <a:gridCol w="2700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 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 </a:t>
                      </a: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 </a:t>
                      </a: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⌐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q</a:t>
                      </a: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523" marB="455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5832475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sz="2200" baseline="0" dirty="0"/>
              <a:t>Tegul </a:t>
            </a:r>
            <a:r>
              <a:rPr lang="lt-LT" sz="2200" baseline="0" dirty="0" err="1"/>
              <a:t>p,q</a:t>
            </a:r>
            <a:r>
              <a:rPr lang="lt-LT" sz="2200" baseline="0" dirty="0"/>
              <a:t> ir r yra teiginiai: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 dirty="0"/>
              <a:t>p: 	“</a:t>
            </a:r>
            <a:r>
              <a:rPr lang="en-US" sz="2200" baseline="0" dirty="0"/>
              <a:t>Jam </a:t>
            </a:r>
            <a:r>
              <a:rPr lang="lt-LT" sz="2200" baseline="0" dirty="0"/>
              <a:t>patinka violetiniai kaklaraiščiai”;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 dirty="0"/>
              <a:t>q: 	“Jis populiarus”;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 dirty="0"/>
              <a:t>r: 	“Jo draugai keistoki”.</a:t>
            </a:r>
          </a:p>
          <a:p>
            <a:pPr eaLnBrk="1" hangingPunct="1">
              <a:spcBef>
                <a:spcPct val="50000"/>
              </a:spcBef>
            </a:pPr>
            <a:endParaRPr lang="lt-LT" sz="2200" baseline="0" dirty="0"/>
          </a:p>
          <a:p>
            <a:pPr eaLnBrk="1" hangingPunct="1">
              <a:spcBef>
                <a:spcPct val="50000"/>
              </a:spcBef>
            </a:pPr>
            <a:r>
              <a:rPr lang="lt-LT" sz="2200" baseline="0" dirty="0" err="1"/>
              <a:t>Interpre</a:t>
            </a:r>
            <a:r>
              <a:rPr lang="en-US" sz="2200" baseline="0" dirty="0"/>
              <a:t>t</a:t>
            </a:r>
            <a:r>
              <a:rPr lang="lt-LT" sz="2200" baseline="0" dirty="0" err="1"/>
              <a:t>uokite</a:t>
            </a:r>
            <a:r>
              <a:rPr lang="lt-LT" sz="2200" baseline="0" dirty="0"/>
              <a:t>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 dirty="0"/>
              <a:t>(p &amp; q) </a:t>
            </a:r>
            <a:r>
              <a:rPr lang="lt-LT" baseline="0" dirty="0">
                <a:sym typeface="Symbol" panose="05050102010706020507" pitchFamily="18" charset="2"/>
              </a:rPr>
              <a:t></a:t>
            </a:r>
            <a:r>
              <a:rPr lang="en-US" baseline="0" dirty="0">
                <a:sym typeface="Symbol" panose="05050102010706020507" pitchFamily="18" charset="2"/>
              </a:rPr>
              <a:t> r</a:t>
            </a:r>
            <a:r>
              <a:rPr lang="lt-LT" sz="2200" baseline="0" dirty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baseline="0" dirty="0"/>
              <a:t>q </a:t>
            </a:r>
            <a:r>
              <a:rPr lang="lt-LT" baseline="0" dirty="0">
                <a:sym typeface="Symbol" panose="05050102010706020507" pitchFamily="18" charset="2"/>
              </a:rPr>
              <a:t></a:t>
            </a:r>
            <a:r>
              <a:rPr lang="en-US" baseline="0" dirty="0"/>
              <a:t> </a:t>
            </a:r>
            <a:r>
              <a:rPr lang="lt-LT" baseline="0" dirty="0" smtClean="0"/>
              <a:t>⌐ </a:t>
            </a:r>
            <a:r>
              <a:rPr lang="en-US" baseline="0" dirty="0" smtClean="0"/>
              <a:t>r</a:t>
            </a:r>
            <a:r>
              <a:rPr lang="lt-LT" sz="2200" baseline="0" dirty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 dirty="0"/>
              <a:t>p </a:t>
            </a:r>
            <a:r>
              <a:rPr lang="lt-LT" baseline="0" dirty="0">
                <a:sym typeface="Symbol" panose="05050102010706020507" pitchFamily="18" charset="2"/>
              </a:rPr>
              <a:t></a:t>
            </a:r>
            <a:r>
              <a:rPr lang="en-US" baseline="0" dirty="0"/>
              <a:t> (q </a:t>
            </a:r>
            <a:r>
              <a:rPr lang="en-US" sz="2200" baseline="0" dirty="0"/>
              <a:t>v r)</a:t>
            </a:r>
            <a:r>
              <a:rPr lang="lt-LT" sz="2200" baseline="0" dirty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 dirty="0"/>
              <a:t>(p </a:t>
            </a:r>
            <a:r>
              <a:rPr lang="lt-LT" baseline="0" dirty="0">
                <a:sym typeface="Symbol" panose="05050102010706020507" pitchFamily="18" charset="2"/>
              </a:rPr>
              <a:t></a:t>
            </a:r>
            <a:r>
              <a:rPr lang="en-US" baseline="0" dirty="0">
                <a:sym typeface="Symbol" panose="05050102010706020507" pitchFamily="18" charset="2"/>
              </a:rPr>
              <a:t> </a:t>
            </a:r>
            <a:r>
              <a:rPr lang="lt-LT" baseline="0" dirty="0" smtClean="0"/>
              <a:t>⌐ q</a:t>
            </a:r>
            <a:r>
              <a:rPr lang="en-US" sz="2200" baseline="0" dirty="0" smtClean="0"/>
              <a:t>) </a:t>
            </a:r>
            <a:r>
              <a:rPr lang="en-US" sz="2200" baseline="0" dirty="0"/>
              <a:t>&amp; (q </a:t>
            </a:r>
            <a:r>
              <a:rPr lang="lt-LT" baseline="0" dirty="0">
                <a:sym typeface="Symbol" panose="05050102010706020507" pitchFamily="18" charset="2"/>
              </a:rPr>
              <a:t></a:t>
            </a:r>
            <a:r>
              <a:rPr lang="en-US" baseline="0" dirty="0">
                <a:sym typeface="Symbol" panose="05050102010706020507" pitchFamily="18" charset="2"/>
              </a:rPr>
              <a:t>r</a:t>
            </a:r>
            <a:r>
              <a:rPr lang="en-US" sz="2200" baseline="0" dirty="0"/>
              <a:t>)</a:t>
            </a:r>
            <a:endParaRPr lang="lt-LT" sz="2200" baseline="0" dirty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lt-LT" sz="2200" baseline="0" dirty="0"/>
          </a:p>
        </p:txBody>
      </p:sp>
      <p:graphicFrame>
        <p:nvGraphicFramePr>
          <p:cNvPr id="61502" name="Group 62"/>
          <p:cNvGraphicFramePr>
            <a:graphicFrameLocks noGrp="1"/>
          </p:cNvGraphicFramePr>
          <p:nvPr/>
        </p:nvGraphicFramePr>
        <p:xfrm>
          <a:off x="3276600" y="2636838"/>
          <a:ext cx="5688013" cy="1079500"/>
        </p:xfrm>
        <a:graphic>
          <a:graphicData uri="http://schemas.openxmlformats.org/drawingml/2006/table">
            <a:tbl>
              <a:tblPr/>
              <a:tblGrid>
                <a:gridCol w="5688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79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Jeigu jam patinka violetiniai kaklaraiščiai ir jis populiarus, tai jo draugai keistoki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498" name="Group 58"/>
          <p:cNvGraphicFramePr>
            <a:graphicFrameLocks noGrp="1"/>
          </p:cNvGraphicFramePr>
          <p:nvPr/>
        </p:nvGraphicFramePr>
        <p:xfrm>
          <a:off x="3563938" y="4365625"/>
          <a:ext cx="5976937" cy="822678"/>
        </p:xfrm>
        <a:graphic>
          <a:graphicData uri="http://schemas.openxmlformats.org/drawingml/2006/table">
            <a:tbl>
              <a:tblPr/>
              <a:tblGrid>
                <a:gridCol w="5976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Jeigu jam patinka violetiniai kaklaraiščiai, tai jis popluliarus arba jo draugai keistoki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579" marB="4557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501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14325"/>
              </p:ext>
            </p:extLst>
          </p:nvPr>
        </p:nvGraphicFramePr>
        <p:xfrm>
          <a:off x="3276600" y="5445125"/>
          <a:ext cx="5688013" cy="1189038"/>
        </p:xfrm>
        <a:graphic>
          <a:graphicData uri="http://schemas.openxmlformats.org/drawingml/2006/table">
            <a:tbl>
              <a:tblPr/>
              <a:tblGrid>
                <a:gridCol w="5688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9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 Jeigu jam patinka violetiniai kaklaraiščiai, tai jis nėra populiarus; ir jei jis populiarus, tai 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jo </a:t>
                      </a:r>
                      <a:r>
                        <a:rPr kumimoji="0" lang="lt-L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draugai keistoki</a:t>
                      </a:r>
                    </a:p>
                  </a:txBody>
                  <a:tcPr marT="45732" marB="45732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496" name="Group 56"/>
          <p:cNvGraphicFramePr>
            <a:graphicFrameLocks noGrp="1"/>
          </p:cNvGraphicFramePr>
          <p:nvPr/>
        </p:nvGraphicFramePr>
        <p:xfrm>
          <a:off x="3059113" y="3789363"/>
          <a:ext cx="5905500" cy="503237"/>
        </p:xfrm>
        <a:graphic>
          <a:graphicData uri="http://schemas.openxmlformats.org/drawingml/2006/table">
            <a:tbl>
              <a:tblPr/>
              <a:tblGrid>
                <a:gridCol w="590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3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 Jeigu jis populiarus, tai keistų draugų neturi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smtClean="0"/>
              <a:t>Nurodykite teisingus teiginius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lt-LT" smtClean="0"/>
              <a:t>Jeigu </a:t>
            </a:r>
            <a:r>
              <a:rPr lang="en-US" i="1" smtClean="0"/>
              <a:t>2</a:t>
            </a:r>
            <a:r>
              <a:rPr lang="en-US" i="1" baseline="30000" smtClean="0"/>
              <a:t>2 </a:t>
            </a:r>
            <a:r>
              <a:rPr lang="en-US" i="1" smtClean="0"/>
              <a:t>= 4</a:t>
            </a:r>
            <a:r>
              <a:rPr lang="en-US" smtClean="0"/>
              <a:t>, tai </a:t>
            </a:r>
            <a:r>
              <a:rPr lang="en-US" i="1" smtClean="0"/>
              <a:t>3</a:t>
            </a:r>
            <a:r>
              <a:rPr lang="en-US" i="1" baseline="30000" smtClean="0"/>
              <a:t>2 </a:t>
            </a:r>
            <a:r>
              <a:rPr lang="en-US" i="1" smtClean="0"/>
              <a:t>= 9;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mtClean="0"/>
              <a:t>Jeigu </a:t>
            </a:r>
            <a:r>
              <a:rPr lang="en-US" i="1" smtClean="0"/>
              <a:t>2</a:t>
            </a:r>
            <a:r>
              <a:rPr lang="en-US" i="1" baseline="30000" smtClean="0"/>
              <a:t>2 </a:t>
            </a:r>
            <a:r>
              <a:rPr lang="en-US" i="1" smtClean="0"/>
              <a:t>= 5</a:t>
            </a:r>
            <a:r>
              <a:rPr lang="en-US" smtClean="0"/>
              <a:t>, tai </a:t>
            </a:r>
            <a:r>
              <a:rPr lang="en-US" i="1" smtClean="0"/>
              <a:t>3</a:t>
            </a:r>
            <a:r>
              <a:rPr lang="en-US" i="1" baseline="30000" smtClean="0"/>
              <a:t>2 </a:t>
            </a:r>
            <a:r>
              <a:rPr lang="en-US" i="1" smtClean="0"/>
              <a:t>= 9;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mtClean="0"/>
              <a:t>Jeigu </a:t>
            </a:r>
            <a:r>
              <a:rPr lang="en-US" i="1" smtClean="0"/>
              <a:t>2</a:t>
            </a:r>
            <a:r>
              <a:rPr lang="en-US" i="1" baseline="30000" smtClean="0"/>
              <a:t>2 </a:t>
            </a:r>
            <a:r>
              <a:rPr lang="en-US" i="1" smtClean="0"/>
              <a:t>= 5</a:t>
            </a:r>
            <a:r>
              <a:rPr lang="en-US" smtClean="0"/>
              <a:t>, tai </a:t>
            </a:r>
            <a:r>
              <a:rPr lang="en-US" i="1" smtClean="0"/>
              <a:t>3</a:t>
            </a:r>
            <a:r>
              <a:rPr lang="en-US" i="1" baseline="30000" smtClean="0"/>
              <a:t>2 </a:t>
            </a:r>
            <a:r>
              <a:rPr lang="en-US" i="1" smtClean="0"/>
              <a:t>= 10;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mtClean="0"/>
              <a:t>Jeigu </a:t>
            </a:r>
            <a:r>
              <a:rPr lang="en-US" i="1" smtClean="0"/>
              <a:t>2</a:t>
            </a:r>
            <a:r>
              <a:rPr lang="en-US" i="1" baseline="30000" smtClean="0"/>
              <a:t>2 </a:t>
            </a:r>
            <a:r>
              <a:rPr lang="en-US" i="1" smtClean="0"/>
              <a:t>= 4</a:t>
            </a:r>
            <a:r>
              <a:rPr lang="en-US" smtClean="0"/>
              <a:t>, tai </a:t>
            </a:r>
            <a:r>
              <a:rPr lang="en-US" i="1" smtClean="0"/>
              <a:t>3</a:t>
            </a:r>
            <a:r>
              <a:rPr lang="en-US" i="1" baseline="30000" smtClean="0"/>
              <a:t>2 </a:t>
            </a:r>
            <a:r>
              <a:rPr lang="en-US" i="1" smtClean="0"/>
              <a:t>= 10.</a:t>
            </a:r>
          </a:p>
          <a:p>
            <a:pPr marL="609600" indent="-609600" eaLnBrk="1" hangingPunct="1">
              <a:buFontTx/>
              <a:buNone/>
            </a:pPr>
            <a:endParaRPr lang="en-US" i="1" smtClean="0"/>
          </a:p>
          <a:p>
            <a:pPr marL="609600" indent="-609600" eaLnBrk="1" hangingPunct="1">
              <a:buFontTx/>
              <a:buAutoNum type="arabicPeriod"/>
            </a:pPr>
            <a:endParaRPr lang="lt-LT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5575"/>
            <a:ext cx="8424863" cy="1143000"/>
          </a:xfrm>
        </p:spPr>
        <p:txBody>
          <a:bodyPr/>
          <a:lstStyle/>
          <a:p>
            <a:pPr eaLnBrk="1" hangingPunct="1"/>
            <a:r>
              <a:rPr lang="lt-LT" smtClean="0"/>
              <a:t>Nu</a:t>
            </a:r>
            <a:r>
              <a:rPr lang="en-US" smtClean="0"/>
              <a:t>statykite </a:t>
            </a:r>
            <a:r>
              <a:rPr lang="en-US" i="1" smtClean="0"/>
              <a:t>p</a:t>
            </a:r>
            <a:r>
              <a:rPr lang="en-US" smtClean="0"/>
              <a:t> </a:t>
            </a:r>
            <a:r>
              <a:rPr lang="lt-LT" smtClean="0"/>
              <a:t>loginę reikšmę, jeigu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01750"/>
            <a:ext cx="4173537" cy="18081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 p</a:t>
            </a:r>
            <a:r>
              <a:rPr lang="lt-LT" sz="2800" smtClean="0">
                <a:sym typeface="Symbol" panose="05050102010706020507" pitchFamily="18" charset="2"/>
              </a:rPr>
              <a:t>  q  - teisingas,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 ⌐  q </a:t>
            </a:r>
            <a:r>
              <a:rPr lang="en-US" sz="2800" smtClean="0"/>
              <a:t>v r </a:t>
            </a:r>
            <a:r>
              <a:rPr lang="lt-LT" sz="2800" smtClean="0"/>
              <a:t>– teisingas,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 r – klaidingas.</a:t>
            </a:r>
            <a:endParaRPr lang="en-US" sz="2800" i="1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68313" y="3644900"/>
            <a:ext cx="439578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lt-LT" sz="2800" baseline="0"/>
              <a:t>r – klaidingas, taigi r</a:t>
            </a:r>
            <a:r>
              <a:rPr lang="en-US" sz="2800" baseline="0"/>
              <a:t> = 0</a:t>
            </a:r>
          </a:p>
          <a:p>
            <a:pPr eaLnBrk="1" hangingPunct="1">
              <a:buFontTx/>
              <a:buNone/>
            </a:pPr>
            <a:endParaRPr lang="en-US" i="1" baseline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03238" y="4327525"/>
            <a:ext cx="738187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lt-LT" sz="2800" baseline="0"/>
              <a:t>⌐  q </a:t>
            </a:r>
            <a:r>
              <a:rPr lang="en-US" sz="2800" baseline="0"/>
              <a:t>v r = </a:t>
            </a:r>
            <a:r>
              <a:rPr lang="lt-LT" sz="2800" baseline="0"/>
              <a:t>⌐  q </a:t>
            </a:r>
            <a:r>
              <a:rPr lang="en-US" sz="2800" baseline="0"/>
              <a:t>v 0 = </a:t>
            </a:r>
            <a:r>
              <a:rPr lang="lt-LT" sz="2800" baseline="0"/>
              <a:t>⌐  q  – </a:t>
            </a:r>
            <a:r>
              <a:rPr lang="en-US" sz="2800" baseline="0"/>
              <a:t>teisingas</a:t>
            </a:r>
            <a:r>
              <a:rPr lang="lt-LT" sz="2800" baseline="0"/>
              <a:t>, taigi</a:t>
            </a:r>
            <a:endParaRPr lang="en-US" sz="2800" baseline="0"/>
          </a:p>
          <a:p>
            <a:pPr eaLnBrk="1" hangingPunct="1">
              <a:buFontTx/>
              <a:buNone/>
            </a:pPr>
            <a:r>
              <a:rPr lang="lt-LT" sz="2800" baseline="0"/>
              <a:t>⌐  q </a:t>
            </a:r>
            <a:r>
              <a:rPr lang="en-US" sz="2800" baseline="0"/>
              <a:t>= 1 ir q = 0</a:t>
            </a:r>
          </a:p>
          <a:p>
            <a:pPr eaLnBrk="1" hangingPunct="1">
              <a:buFontTx/>
              <a:buNone/>
            </a:pPr>
            <a:endParaRPr lang="en-US" i="1" baseline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44500" y="5553075"/>
            <a:ext cx="815975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2800" baseline="0"/>
              <a:t>p </a:t>
            </a:r>
            <a:r>
              <a:rPr lang="lt-LT" sz="2800" baseline="0">
                <a:sym typeface="Symbol" panose="05050102010706020507" pitchFamily="18" charset="2"/>
              </a:rPr>
              <a:t>  q </a:t>
            </a:r>
            <a:r>
              <a:rPr lang="en-US" sz="2800" baseline="0">
                <a:sym typeface="Symbol" panose="05050102010706020507" pitchFamily="18" charset="2"/>
              </a:rPr>
              <a:t>= p </a:t>
            </a:r>
            <a:r>
              <a:rPr lang="lt-LT" sz="2800" baseline="0">
                <a:sym typeface="Symbol" panose="05050102010706020507" pitchFamily="18" charset="2"/>
              </a:rPr>
              <a:t>  </a:t>
            </a:r>
            <a:r>
              <a:rPr lang="en-US" sz="2800" baseline="0">
                <a:sym typeface="Symbol" panose="05050102010706020507" pitchFamily="18" charset="2"/>
              </a:rPr>
              <a:t>0</a:t>
            </a:r>
            <a:r>
              <a:rPr lang="lt-LT" sz="2800" baseline="0">
                <a:sym typeface="Symbol" panose="05050102010706020507" pitchFamily="18" charset="2"/>
              </a:rPr>
              <a:t> </a:t>
            </a:r>
            <a:r>
              <a:rPr lang="lt-LT" sz="2800" baseline="0"/>
              <a:t>– </a:t>
            </a:r>
            <a:r>
              <a:rPr lang="en-US" sz="2800" baseline="0"/>
              <a:t>teisingas</a:t>
            </a:r>
            <a:r>
              <a:rPr lang="lt-LT" sz="2800" baseline="0"/>
              <a:t>, taig</a:t>
            </a:r>
            <a:r>
              <a:rPr lang="en-US" sz="2800" baseline="0"/>
              <a:t>i </a:t>
            </a:r>
            <a:r>
              <a:rPr lang="lt-LT" sz="2800" baseline="0"/>
              <a:t> </a:t>
            </a:r>
            <a:endParaRPr lang="en-US" sz="2800" baseline="0"/>
          </a:p>
          <a:p>
            <a:pPr eaLnBrk="1" hangingPunct="1">
              <a:buFontTx/>
              <a:buNone/>
            </a:pPr>
            <a:r>
              <a:rPr lang="en-US" sz="2800" baseline="0">
                <a:sym typeface="Symbol" panose="05050102010706020507" pitchFamily="18" charset="2"/>
              </a:rPr>
              <a:t>p </a:t>
            </a:r>
            <a:r>
              <a:rPr lang="lt-LT" sz="2800" baseline="0">
                <a:sym typeface="Symbol" panose="05050102010706020507" pitchFamily="18" charset="2"/>
              </a:rPr>
              <a:t>  </a:t>
            </a:r>
            <a:r>
              <a:rPr lang="en-US" sz="2800" baseline="0">
                <a:sym typeface="Symbol" panose="05050102010706020507" pitchFamily="18" charset="2"/>
              </a:rPr>
              <a:t>0</a:t>
            </a:r>
            <a:r>
              <a:rPr lang="lt-LT" sz="2800" baseline="0">
                <a:sym typeface="Symbol" panose="05050102010706020507" pitchFamily="18" charset="2"/>
              </a:rPr>
              <a:t> </a:t>
            </a:r>
            <a:r>
              <a:rPr lang="en-US" sz="2800" baseline="0">
                <a:sym typeface="Symbol" panose="05050102010706020507" pitchFamily="18" charset="2"/>
              </a:rPr>
              <a:t>=1 ir </a:t>
            </a:r>
            <a:r>
              <a:rPr lang="en-US" sz="2800" baseline="0"/>
              <a:t>p = 0</a:t>
            </a:r>
          </a:p>
          <a:p>
            <a:pPr eaLnBrk="1" hangingPunct="1">
              <a:buFontTx/>
              <a:buNone/>
            </a:pPr>
            <a:endParaRPr lang="en-US" i="1" baseline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5575"/>
            <a:ext cx="8424863" cy="1143000"/>
          </a:xfrm>
        </p:spPr>
        <p:txBody>
          <a:bodyPr/>
          <a:lstStyle/>
          <a:p>
            <a:pPr eaLnBrk="1" hangingPunct="1"/>
            <a:r>
              <a:rPr lang="lt-LT" smtClean="0"/>
              <a:t>Nu</a:t>
            </a:r>
            <a:r>
              <a:rPr lang="en-US" smtClean="0"/>
              <a:t>statykite </a:t>
            </a:r>
            <a:r>
              <a:rPr lang="en-US" i="1" smtClean="0"/>
              <a:t>p</a:t>
            </a:r>
            <a:r>
              <a:rPr lang="en-US" smtClean="0"/>
              <a:t> </a:t>
            </a:r>
            <a:r>
              <a:rPr lang="lt-LT" smtClean="0"/>
              <a:t>loginę reikšmę, jeigu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01750"/>
            <a:ext cx="4751387" cy="2249488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 p</a:t>
            </a:r>
            <a:r>
              <a:rPr lang="lt-LT" sz="2800" smtClean="0">
                <a:sym typeface="Symbol" panose="05050102010706020507" pitchFamily="18" charset="2"/>
              </a:rPr>
              <a:t>  q </a:t>
            </a:r>
            <a:r>
              <a:rPr lang="lt-LT" sz="2800" smtClean="0"/>
              <a:t>–</a:t>
            </a:r>
            <a:r>
              <a:rPr lang="lt-LT" sz="2800" smtClean="0">
                <a:sym typeface="Symbol" panose="05050102010706020507" pitchFamily="18" charset="2"/>
              </a:rPr>
              <a:t> teisingas,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smtClean="0"/>
              <a:t>q </a:t>
            </a:r>
            <a:r>
              <a:rPr lang="lt-LT" sz="2800" smtClean="0">
                <a:sym typeface="Symbol" panose="05050102010706020507" pitchFamily="18" charset="2"/>
              </a:rPr>
              <a:t>  </a:t>
            </a:r>
            <a:r>
              <a:rPr lang="en-US" sz="2800" smtClean="0">
                <a:sym typeface="Symbol" panose="05050102010706020507" pitchFamily="18" charset="2"/>
              </a:rPr>
              <a:t>r</a:t>
            </a:r>
            <a:r>
              <a:rPr lang="lt-LT" sz="2800" smtClean="0"/>
              <a:t> </a:t>
            </a:r>
            <a:r>
              <a:rPr lang="en-US" sz="2800" smtClean="0"/>
              <a:t> </a:t>
            </a:r>
            <a:r>
              <a:rPr lang="lt-LT" sz="2800" smtClean="0"/>
              <a:t>– teisingas,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t-LT" sz="2800" smtClean="0"/>
              <a:t> ⌐  </a:t>
            </a:r>
            <a:r>
              <a:rPr lang="en-US" sz="2800" smtClean="0"/>
              <a:t>s</a:t>
            </a:r>
            <a:r>
              <a:rPr lang="lt-LT" sz="2800" smtClean="0"/>
              <a:t> </a:t>
            </a:r>
            <a:r>
              <a:rPr lang="en-US" sz="2800" smtClean="0"/>
              <a:t>v </a:t>
            </a:r>
            <a:r>
              <a:rPr lang="lt-LT" sz="2800" smtClean="0"/>
              <a:t>r – klaidin</a:t>
            </a:r>
            <a:r>
              <a:rPr lang="en-US" sz="2800" smtClean="0"/>
              <a:t>gas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smtClean="0"/>
              <a:t>s – teisin</a:t>
            </a:r>
            <a:r>
              <a:rPr lang="lt-LT" sz="2800" smtClean="0"/>
              <a:t>gas</a:t>
            </a:r>
            <a:r>
              <a:rPr lang="en-US" sz="2800" smtClean="0"/>
              <a:t>.</a:t>
            </a:r>
            <a:endParaRPr lang="en-US" sz="2800" i="1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47675" y="3567113"/>
            <a:ext cx="705643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2800" baseline="0"/>
              <a:t>s</a:t>
            </a:r>
            <a:r>
              <a:rPr lang="lt-LT" sz="2800" baseline="0"/>
              <a:t> – </a:t>
            </a:r>
            <a:r>
              <a:rPr lang="en-US" sz="2800" baseline="0"/>
              <a:t>teisingas, taigi </a:t>
            </a:r>
            <a:r>
              <a:rPr lang="lt-LT" sz="2800" baseline="0"/>
              <a:t>s</a:t>
            </a:r>
            <a:r>
              <a:rPr lang="en-US" sz="2800" baseline="0"/>
              <a:t> = </a:t>
            </a:r>
            <a:r>
              <a:rPr lang="lt-LT" sz="2800" baseline="0"/>
              <a:t>1</a:t>
            </a:r>
            <a:endParaRPr lang="en-US" sz="2800" baseline="0"/>
          </a:p>
          <a:p>
            <a:pPr eaLnBrk="1" hangingPunct="1">
              <a:buFontTx/>
              <a:buNone/>
            </a:pPr>
            <a:endParaRPr lang="en-US" sz="2800" i="1" baseline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14338" y="4305300"/>
            <a:ext cx="8621712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lt-LT" sz="2800" baseline="0"/>
              <a:t>⌐  </a:t>
            </a:r>
            <a:r>
              <a:rPr lang="en-US" sz="2800" baseline="0"/>
              <a:t>s</a:t>
            </a:r>
            <a:r>
              <a:rPr lang="lt-LT" sz="2800" baseline="0"/>
              <a:t> </a:t>
            </a:r>
            <a:r>
              <a:rPr lang="en-US" sz="2800" baseline="0"/>
              <a:t>v</a:t>
            </a:r>
            <a:r>
              <a:rPr lang="lt-LT" sz="2800" baseline="0"/>
              <a:t> r </a:t>
            </a:r>
            <a:r>
              <a:rPr lang="en-US" sz="2800" baseline="0"/>
              <a:t>= </a:t>
            </a:r>
            <a:r>
              <a:rPr lang="lt-LT" sz="2800" baseline="0"/>
              <a:t>⌐ 1 </a:t>
            </a:r>
            <a:r>
              <a:rPr lang="en-US" sz="2800" baseline="0"/>
              <a:t>v r = 0</a:t>
            </a:r>
            <a:r>
              <a:rPr lang="lt-LT" sz="2800" baseline="0"/>
              <a:t> </a:t>
            </a:r>
            <a:r>
              <a:rPr lang="en-US" sz="2800" baseline="0"/>
              <a:t>v r = r </a:t>
            </a:r>
            <a:r>
              <a:rPr lang="lt-LT" sz="2800" baseline="0"/>
              <a:t> – </a:t>
            </a:r>
            <a:r>
              <a:rPr lang="en-US" sz="2800" baseline="0"/>
              <a:t>klaidingas</a:t>
            </a:r>
            <a:r>
              <a:rPr lang="lt-LT" sz="2800" baseline="0"/>
              <a:t>, taig</a:t>
            </a:r>
            <a:r>
              <a:rPr lang="en-US" sz="2800" baseline="0"/>
              <a:t>i r = 0</a:t>
            </a:r>
            <a:endParaRPr lang="en-US" sz="2800" i="1" baseline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06400" y="5137150"/>
            <a:ext cx="8161338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2800" baseline="0"/>
              <a:t>q </a:t>
            </a:r>
            <a:r>
              <a:rPr lang="lt-LT" sz="2800" baseline="0">
                <a:sym typeface="Symbol" panose="05050102010706020507" pitchFamily="18" charset="2"/>
              </a:rPr>
              <a:t>  </a:t>
            </a:r>
            <a:r>
              <a:rPr lang="en-US" sz="2800" baseline="0">
                <a:sym typeface="Symbol" panose="05050102010706020507" pitchFamily="18" charset="2"/>
              </a:rPr>
              <a:t>r</a:t>
            </a:r>
            <a:r>
              <a:rPr lang="lt-LT" sz="2800" baseline="0">
                <a:sym typeface="Symbol" panose="05050102010706020507" pitchFamily="18" charset="2"/>
              </a:rPr>
              <a:t> </a:t>
            </a:r>
            <a:r>
              <a:rPr lang="en-US" sz="2800" baseline="0">
                <a:sym typeface="Symbol" panose="05050102010706020507" pitchFamily="18" charset="2"/>
              </a:rPr>
              <a:t>=  q </a:t>
            </a:r>
            <a:r>
              <a:rPr lang="lt-LT" sz="2800" baseline="0">
                <a:sym typeface="Symbol" panose="05050102010706020507" pitchFamily="18" charset="2"/>
              </a:rPr>
              <a:t>  </a:t>
            </a:r>
            <a:r>
              <a:rPr lang="en-US" sz="2800" baseline="0">
                <a:sym typeface="Symbol" panose="05050102010706020507" pitchFamily="18" charset="2"/>
              </a:rPr>
              <a:t>0</a:t>
            </a:r>
            <a:r>
              <a:rPr lang="lt-LT" sz="2800" baseline="0">
                <a:sym typeface="Symbol" panose="05050102010706020507" pitchFamily="18" charset="2"/>
              </a:rPr>
              <a:t> </a:t>
            </a:r>
            <a:r>
              <a:rPr lang="lt-LT" sz="2800" baseline="0"/>
              <a:t>– </a:t>
            </a:r>
            <a:r>
              <a:rPr lang="en-US" sz="2800" baseline="0"/>
              <a:t>teisingas</a:t>
            </a:r>
            <a:r>
              <a:rPr lang="lt-LT" sz="2800" baseline="0"/>
              <a:t>, taig</a:t>
            </a:r>
            <a:r>
              <a:rPr lang="en-US" sz="2800" baseline="0"/>
              <a:t>i  </a:t>
            </a:r>
            <a:r>
              <a:rPr lang="en-US" sz="2800" baseline="0">
                <a:sym typeface="Symbol" panose="05050102010706020507" pitchFamily="18" charset="2"/>
              </a:rPr>
              <a:t>q </a:t>
            </a:r>
            <a:r>
              <a:rPr lang="lt-LT" sz="2800" baseline="0">
                <a:sym typeface="Symbol" panose="05050102010706020507" pitchFamily="18" charset="2"/>
              </a:rPr>
              <a:t>  </a:t>
            </a:r>
            <a:r>
              <a:rPr lang="en-US" sz="2800" baseline="0">
                <a:sym typeface="Symbol" panose="05050102010706020507" pitchFamily="18" charset="2"/>
              </a:rPr>
              <a:t>0</a:t>
            </a:r>
            <a:r>
              <a:rPr lang="lt-LT" sz="2800" baseline="0">
                <a:sym typeface="Symbol" panose="05050102010706020507" pitchFamily="18" charset="2"/>
              </a:rPr>
              <a:t> </a:t>
            </a:r>
            <a:r>
              <a:rPr lang="en-US" sz="2800" baseline="0">
                <a:sym typeface="Symbol" panose="05050102010706020507" pitchFamily="18" charset="2"/>
              </a:rPr>
              <a:t>=1 ir </a:t>
            </a:r>
            <a:r>
              <a:rPr lang="en-US" sz="2800" baseline="0"/>
              <a:t>q = 0</a:t>
            </a:r>
            <a:endParaRPr lang="en-US" sz="2800" i="1" baseline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14338" y="6007100"/>
            <a:ext cx="87296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2800" baseline="0">
                <a:sym typeface="Symbol" panose="05050102010706020507" pitchFamily="18" charset="2"/>
              </a:rPr>
              <a:t>p </a:t>
            </a:r>
            <a:r>
              <a:rPr lang="lt-LT" sz="2800" baseline="0">
                <a:sym typeface="Symbol" panose="05050102010706020507" pitchFamily="18" charset="2"/>
              </a:rPr>
              <a:t> q </a:t>
            </a:r>
            <a:r>
              <a:rPr lang="en-US" sz="2800" baseline="0">
                <a:sym typeface="Symbol" panose="05050102010706020507" pitchFamily="18" charset="2"/>
              </a:rPr>
              <a:t>= p </a:t>
            </a:r>
            <a:r>
              <a:rPr lang="lt-LT" sz="2800" baseline="0">
                <a:sym typeface="Symbol" panose="05050102010706020507" pitchFamily="18" charset="2"/>
              </a:rPr>
              <a:t> </a:t>
            </a:r>
            <a:r>
              <a:rPr lang="en-US" sz="2800" baseline="0">
                <a:sym typeface="Symbol" panose="05050102010706020507" pitchFamily="18" charset="2"/>
              </a:rPr>
              <a:t>0 </a:t>
            </a:r>
            <a:r>
              <a:rPr lang="lt-LT" sz="2800" baseline="0"/>
              <a:t>– </a:t>
            </a:r>
            <a:r>
              <a:rPr lang="en-US" sz="2800" baseline="0"/>
              <a:t>teisingas</a:t>
            </a:r>
            <a:r>
              <a:rPr lang="lt-LT" sz="2800" baseline="0"/>
              <a:t>, taig</a:t>
            </a:r>
            <a:r>
              <a:rPr lang="en-US" sz="2800" baseline="0"/>
              <a:t>i </a:t>
            </a:r>
            <a:r>
              <a:rPr lang="lt-LT" sz="2800" baseline="0"/>
              <a:t> </a:t>
            </a:r>
            <a:r>
              <a:rPr lang="en-US" sz="2800" baseline="0">
                <a:sym typeface="Symbol" panose="05050102010706020507" pitchFamily="18" charset="2"/>
              </a:rPr>
              <a:t>p </a:t>
            </a:r>
            <a:r>
              <a:rPr lang="lt-LT" sz="2800" baseline="0">
                <a:sym typeface="Symbol" panose="05050102010706020507" pitchFamily="18" charset="2"/>
              </a:rPr>
              <a:t> </a:t>
            </a:r>
            <a:r>
              <a:rPr lang="en-US" sz="2800" baseline="0">
                <a:sym typeface="Symbol" panose="05050102010706020507" pitchFamily="18" charset="2"/>
              </a:rPr>
              <a:t>0 = 1 ir p = 0</a:t>
            </a:r>
            <a:endParaRPr lang="en-US" sz="2800" baseline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 sz="4000"/>
              <a:t>Sudėtis moduliu du (griežtoji disjunkcija)</a:t>
            </a:r>
          </a:p>
        </p:txBody>
      </p:sp>
      <p:graphicFrame>
        <p:nvGraphicFramePr>
          <p:cNvPr id="111675" name="Group 59"/>
          <p:cNvGraphicFramePr>
            <a:graphicFrameLocks noGrp="1"/>
          </p:cNvGraphicFramePr>
          <p:nvPr>
            <p:ph sz="half" idx="1"/>
          </p:nvPr>
        </p:nvGraphicFramePr>
        <p:xfrm>
          <a:off x="1116013" y="2924175"/>
          <a:ext cx="2662237" cy="2590800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1676" name="Group 60"/>
          <p:cNvGraphicFramePr>
            <a:graphicFrameLocks noGrp="1"/>
          </p:cNvGraphicFramePr>
          <p:nvPr>
            <p:ph sz="half" idx="2"/>
          </p:nvPr>
        </p:nvGraphicFramePr>
        <p:xfrm>
          <a:off x="5651500" y="2924175"/>
          <a:ext cx="2587625" cy="2598420"/>
        </p:xfrm>
        <a:graphic>
          <a:graphicData uri="http://schemas.openxmlformats.org/drawingml/2006/table">
            <a:tbl>
              <a:tblPr/>
              <a:tblGrid>
                <a:gridCol w="693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70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 sz="4000"/>
              <a:t>Sudėtis moduliu du (griežtoji disjunkcija)</a:t>
            </a:r>
          </a:p>
        </p:txBody>
      </p:sp>
      <p:graphicFrame>
        <p:nvGraphicFramePr>
          <p:cNvPr id="111675" name="Group 59"/>
          <p:cNvGraphicFramePr>
            <a:graphicFrameLocks noGrp="1"/>
          </p:cNvGraphicFramePr>
          <p:nvPr>
            <p:ph sz="half" idx="1"/>
          </p:nvPr>
        </p:nvGraphicFramePr>
        <p:xfrm>
          <a:off x="1116013" y="2924175"/>
          <a:ext cx="2662237" cy="2590800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1676" name="Group 60"/>
          <p:cNvGraphicFramePr>
            <a:graphicFrameLocks noGrp="1"/>
          </p:cNvGraphicFramePr>
          <p:nvPr>
            <p:ph sz="half" idx="2"/>
          </p:nvPr>
        </p:nvGraphicFramePr>
        <p:xfrm>
          <a:off x="5651500" y="2924175"/>
          <a:ext cx="2587625" cy="2598420"/>
        </p:xfrm>
        <a:graphic>
          <a:graphicData uri="http://schemas.openxmlformats.org/drawingml/2006/table">
            <a:tbl>
              <a:tblPr/>
              <a:tblGrid>
                <a:gridCol w="693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66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3742184" cy="1143000"/>
          </a:xfrm>
        </p:spPr>
        <p:txBody>
          <a:bodyPr/>
          <a:lstStyle/>
          <a:p>
            <a:r>
              <a:rPr lang="lt-LT" sz="4000" dirty="0" smtClean="0"/>
              <a:t>Supaprastinkite:</a:t>
            </a:r>
            <a:endParaRPr lang="lt-LT" sz="4000" dirty="0"/>
          </a:p>
        </p:txBody>
      </p:sp>
      <p:graphicFrame>
        <p:nvGraphicFramePr>
          <p:cNvPr id="111675" name="Group 59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6228184" y="260648"/>
          <a:ext cx="2662237" cy="2590800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83768" y="2276872"/>
                <a:ext cx="272760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⊕1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2276872"/>
                <a:ext cx="2727606" cy="830997"/>
              </a:xfrm>
              <a:prstGeom prst="rect">
                <a:avLst/>
              </a:prstGeom>
              <a:blipFill rotWithShape="0">
                <a:blip r:embed="rId2"/>
                <a:stretch>
                  <a:fillRect b="-25735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lt-LT" sz="5400" i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lt-LT" sz="5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blipFill rotWithShape="0">
                <a:blip r:embed="rId6"/>
                <a:stretch>
                  <a:fillRect b="-18248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Up Arrow 4"/>
          <p:cNvSpPr/>
          <p:nvPr/>
        </p:nvSpPr>
        <p:spPr>
          <a:xfrm>
            <a:off x="3173723" y="5589240"/>
            <a:ext cx="836174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5275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b="1" smtClean="0"/>
              <a:t>Loginis neigimas</a:t>
            </a:r>
          </a:p>
        </p:txBody>
      </p:sp>
      <p:graphicFrame>
        <p:nvGraphicFramePr>
          <p:cNvPr id="4099" name="Object 127"/>
          <p:cNvGraphicFramePr>
            <a:graphicFrameLocks noGrp="1" noChangeAspect="1"/>
          </p:cNvGraphicFramePr>
          <p:nvPr>
            <p:ph sz="half" idx="1"/>
          </p:nvPr>
        </p:nvGraphicFramePr>
        <p:xfrm>
          <a:off x="1763713" y="5734050"/>
          <a:ext cx="296862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3" imgW="126780" imgH="215526" progId="Equation.3">
                  <p:embed/>
                </p:oleObj>
              </mc:Choice>
              <mc:Fallback>
                <p:oleObj name="Equation" r:id="rId3" imgW="126780" imgH="215526" progId="Equation.3">
                  <p:embed/>
                  <p:pic>
                    <p:nvPicPr>
                      <p:cNvPr id="0" name="Object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5734050"/>
                        <a:ext cx="296862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08" name="Group 152"/>
          <p:cNvGraphicFramePr>
            <a:graphicFrameLocks noGrp="1"/>
          </p:cNvGraphicFramePr>
          <p:nvPr>
            <p:ph sz="quarter" idx="2"/>
          </p:nvPr>
        </p:nvGraphicFramePr>
        <p:xfrm>
          <a:off x="6732588" y="2420938"/>
          <a:ext cx="1655762" cy="2016126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1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¬</a:t>
                      </a:r>
                      <a:r>
                        <a:rPr kumimoji="0" lang="lt-LT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114" name="Text Box 126"/>
          <p:cNvSpPr txBox="1">
            <a:spLocks noChangeArrowheads="1"/>
          </p:cNvSpPr>
          <p:nvPr/>
        </p:nvSpPr>
        <p:spPr bwMode="auto">
          <a:xfrm>
            <a:off x="611188" y="3860800"/>
            <a:ext cx="2592387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lt-LT" sz="2400" baseline="0"/>
              <a:t>“</a:t>
            </a:r>
            <a:r>
              <a:rPr lang="en-US" sz="2400" baseline="0"/>
              <a:t>ne </a:t>
            </a:r>
            <a:r>
              <a:rPr lang="en-US" sz="2400" i="1" baseline="0"/>
              <a:t>x</a:t>
            </a:r>
            <a:r>
              <a:rPr lang="lt-LT" sz="2400" baseline="0"/>
              <a:t>”</a:t>
            </a:r>
            <a:r>
              <a:rPr lang="en-US" sz="2400" baseline="0"/>
              <a:t>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lt-LT" sz="2400" baseline="0"/>
              <a:t>“</a:t>
            </a:r>
            <a:r>
              <a:rPr lang="en-US" sz="2400" baseline="0"/>
              <a:t>netiesa, kad </a:t>
            </a:r>
            <a:r>
              <a:rPr lang="en-US" sz="2400" i="1" baseline="0"/>
              <a:t>x</a:t>
            </a:r>
            <a:r>
              <a:rPr lang="lt-LT" sz="2400" baseline="0"/>
              <a:t>”</a:t>
            </a:r>
            <a:endParaRPr lang="lt-LT" sz="1200" baseline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lt-LT" sz="1200" baseline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lt-LT" sz="2400" b="1" i="1" baseline="0"/>
              <a:t>Žymima: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i="1" baseline="0">
                <a:cs typeface="Times New Roman" panose="02020603050405020304" pitchFamily="18" charset="0"/>
              </a:rPr>
              <a:t>¬</a:t>
            </a:r>
            <a:r>
              <a:rPr lang="lt-LT" sz="2400" i="1" baseline="0">
                <a:cs typeface="Times New Roman" panose="02020603050405020304" pitchFamily="18" charset="0"/>
              </a:rPr>
              <a:t>x, ~ x,</a:t>
            </a:r>
            <a:r>
              <a:rPr lang="lt-LT" sz="2400" baseline="0">
                <a:cs typeface="Times New Roman" panose="02020603050405020304" pitchFamily="18" charset="0"/>
              </a:rPr>
              <a:t> </a:t>
            </a:r>
            <a:endParaRPr lang="en-US" sz="2400" baseline="0">
              <a:cs typeface="Times New Roman" panose="02020603050405020304" pitchFamily="18" charset="0"/>
            </a:endParaRPr>
          </a:p>
        </p:txBody>
      </p:sp>
      <p:sp>
        <p:nvSpPr>
          <p:cNvPr id="4115" name="Text Box 129"/>
          <p:cNvSpPr txBox="1">
            <a:spLocks noChangeArrowheads="1"/>
          </p:cNvSpPr>
          <p:nvPr/>
        </p:nvSpPr>
        <p:spPr bwMode="auto">
          <a:xfrm>
            <a:off x="755650" y="4868863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lt-LT" sz="2400" baseline="0"/>
          </a:p>
        </p:txBody>
      </p:sp>
      <p:sp>
        <p:nvSpPr>
          <p:cNvPr id="4116" name="Text Box 163"/>
          <p:cNvSpPr txBox="1">
            <a:spLocks noChangeArrowheads="1"/>
          </p:cNvSpPr>
          <p:nvPr/>
        </p:nvSpPr>
        <p:spPr bwMode="auto">
          <a:xfrm>
            <a:off x="684213" y="2060575"/>
            <a:ext cx="6480175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lt-LT" sz="2400" baseline="0"/>
              <a:t>p:	“šiandien sninga”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aseline="0">
                <a:cs typeface="Times New Roman" panose="02020603050405020304" pitchFamily="18" charset="0"/>
              </a:rPr>
              <a:t>¬</a:t>
            </a:r>
            <a:r>
              <a:rPr lang="lt-LT" sz="2400" baseline="0">
                <a:cs typeface="Times New Roman" panose="02020603050405020304" pitchFamily="18" charset="0"/>
              </a:rPr>
              <a:t>p:	“netiesa, kad šiandien sninga”</a:t>
            </a:r>
            <a:endParaRPr lang="en-US" sz="2400" baseline="0"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964113"/>
            <a:ext cx="274161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4115" grpId="0"/>
      <p:bldP spid="411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3742184" cy="1143000"/>
          </a:xfrm>
        </p:spPr>
        <p:txBody>
          <a:bodyPr/>
          <a:lstStyle/>
          <a:p>
            <a:r>
              <a:rPr lang="lt-LT" sz="4000" dirty="0" smtClean="0"/>
              <a:t>Supaprastinkite:</a:t>
            </a:r>
            <a:endParaRPr lang="lt-LT" sz="4000" dirty="0"/>
          </a:p>
        </p:txBody>
      </p:sp>
      <p:graphicFrame>
        <p:nvGraphicFramePr>
          <p:cNvPr id="111675" name="Group 59"/>
          <p:cNvGraphicFramePr>
            <a:graphicFrameLocks noGrp="1"/>
          </p:cNvGraphicFramePr>
          <p:nvPr>
            <p:ph sz="half" idx="1"/>
          </p:nvPr>
        </p:nvGraphicFramePr>
        <p:xfrm>
          <a:off x="6228184" y="260648"/>
          <a:ext cx="2662237" cy="2590800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83768" y="2276872"/>
                <a:ext cx="272760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0=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2276872"/>
                <a:ext cx="2727606" cy="830997"/>
              </a:xfrm>
              <a:prstGeom prst="rect">
                <a:avLst/>
              </a:prstGeom>
              <a:blipFill rotWithShape="0">
                <a:blip r:embed="rId2"/>
                <a:stretch>
                  <a:fillRect b="-25735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lt-LT" sz="5400" i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lt-LT" sz="5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blipFill rotWithShape="0">
                <a:blip r:embed="rId6"/>
                <a:stretch>
                  <a:fillRect b="-18248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Up Arrow 4"/>
          <p:cNvSpPr/>
          <p:nvPr/>
        </p:nvSpPr>
        <p:spPr>
          <a:xfrm>
            <a:off x="4904605" y="5589240"/>
            <a:ext cx="836174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891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3742184" cy="1143000"/>
          </a:xfrm>
        </p:spPr>
        <p:txBody>
          <a:bodyPr/>
          <a:lstStyle/>
          <a:p>
            <a:r>
              <a:rPr lang="lt-LT" sz="4000" dirty="0" smtClean="0"/>
              <a:t>Supaprastinkite:</a:t>
            </a:r>
            <a:endParaRPr lang="lt-LT" sz="4000" dirty="0"/>
          </a:p>
        </p:txBody>
      </p:sp>
      <p:graphicFrame>
        <p:nvGraphicFramePr>
          <p:cNvPr id="111675" name="Group 59"/>
          <p:cNvGraphicFramePr>
            <a:graphicFrameLocks noGrp="1"/>
          </p:cNvGraphicFramePr>
          <p:nvPr>
            <p:ph sz="half" idx="1"/>
          </p:nvPr>
        </p:nvGraphicFramePr>
        <p:xfrm>
          <a:off x="6228184" y="260648"/>
          <a:ext cx="2662237" cy="2590800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83768" y="2276872"/>
                <a:ext cx="2808653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2276872"/>
                <a:ext cx="2808653" cy="830997"/>
              </a:xfrm>
              <a:prstGeom prst="rect">
                <a:avLst/>
              </a:prstGeom>
              <a:blipFill rotWithShape="0">
                <a:blip r:embed="rId2"/>
                <a:stretch>
                  <a:fillRect b="-25735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lt-LT" sz="5400" i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lt-LT" sz="5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blipFill rotWithShape="0">
                <a:blip r:embed="rId6"/>
                <a:stretch>
                  <a:fillRect b="-18248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Up Arrow 4"/>
          <p:cNvSpPr/>
          <p:nvPr/>
        </p:nvSpPr>
        <p:spPr>
          <a:xfrm>
            <a:off x="1494837" y="5589240"/>
            <a:ext cx="836174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1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3742184" cy="1143000"/>
          </a:xfrm>
        </p:spPr>
        <p:txBody>
          <a:bodyPr/>
          <a:lstStyle/>
          <a:p>
            <a:r>
              <a:rPr lang="lt-LT" sz="4000" dirty="0" smtClean="0"/>
              <a:t>Supaprastinkite:</a:t>
            </a:r>
            <a:endParaRPr lang="lt-LT" sz="4000" dirty="0"/>
          </a:p>
        </p:txBody>
      </p:sp>
      <p:graphicFrame>
        <p:nvGraphicFramePr>
          <p:cNvPr id="111675" name="Group 59"/>
          <p:cNvGraphicFramePr>
            <a:graphicFrameLocks noGrp="1"/>
          </p:cNvGraphicFramePr>
          <p:nvPr>
            <p:ph sz="half" idx="1"/>
          </p:nvPr>
        </p:nvGraphicFramePr>
        <p:xfrm>
          <a:off x="6228184" y="260648"/>
          <a:ext cx="2662237" cy="2590800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78623" y="2371016"/>
                <a:ext cx="476271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0)</m:t>
                      </m:r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623" y="2371016"/>
                <a:ext cx="4762714" cy="830997"/>
              </a:xfrm>
              <a:prstGeom prst="rect">
                <a:avLst/>
              </a:prstGeom>
              <a:blipFill rotWithShape="0">
                <a:blip r:embed="rId2"/>
                <a:stretch>
                  <a:fillRect b="-30882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lt-LT" sz="5400" i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lt-LT" sz="5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blipFill rotWithShape="0">
                <a:blip r:embed="rId6"/>
                <a:stretch>
                  <a:fillRect b="-18248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Up Arrow 4"/>
          <p:cNvSpPr/>
          <p:nvPr/>
        </p:nvSpPr>
        <p:spPr>
          <a:xfrm>
            <a:off x="1494837" y="5589240"/>
            <a:ext cx="836174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5033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3742184" cy="1143000"/>
          </a:xfrm>
        </p:spPr>
        <p:txBody>
          <a:bodyPr/>
          <a:lstStyle/>
          <a:p>
            <a:r>
              <a:rPr lang="lt-LT" sz="4000" dirty="0" smtClean="0"/>
              <a:t>Supaprastinkite:</a:t>
            </a:r>
            <a:endParaRPr lang="lt-LT" sz="4000" dirty="0"/>
          </a:p>
        </p:txBody>
      </p:sp>
      <p:graphicFrame>
        <p:nvGraphicFramePr>
          <p:cNvPr id="111675" name="Group 59"/>
          <p:cNvGraphicFramePr>
            <a:graphicFrameLocks noGrp="1"/>
          </p:cNvGraphicFramePr>
          <p:nvPr>
            <p:ph sz="half" idx="1"/>
          </p:nvPr>
        </p:nvGraphicFramePr>
        <p:xfrm>
          <a:off x="6228184" y="260648"/>
          <a:ext cx="2662237" cy="2590800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78623" y="2371016"/>
                <a:ext cx="476271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0)=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623" y="2371016"/>
                <a:ext cx="4762714" cy="830997"/>
              </a:xfrm>
              <a:prstGeom prst="rect">
                <a:avLst/>
              </a:prstGeom>
              <a:blipFill rotWithShape="0">
                <a:blip r:embed="rId2"/>
                <a:stretch>
                  <a:fillRect b="-30882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653136"/>
                <a:ext cx="637289" cy="8309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930" y="4653136"/>
                <a:ext cx="556242" cy="83099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lt-LT" sz="5400" i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276" y="4654843"/>
                <a:ext cx="533296" cy="8275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lt-LT" sz="5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165" y="4653135"/>
                <a:ext cx="637290" cy="830997"/>
              </a:xfrm>
              <a:prstGeom prst="rect">
                <a:avLst/>
              </a:prstGeom>
              <a:blipFill rotWithShape="0">
                <a:blip r:embed="rId6"/>
                <a:stretch>
                  <a:fillRect b="-18248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Up Arrow 4"/>
          <p:cNvSpPr/>
          <p:nvPr/>
        </p:nvSpPr>
        <p:spPr>
          <a:xfrm>
            <a:off x="1494837" y="5661248"/>
            <a:ext cx="836174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3274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675" name="Group 59"/>
          <p:cNvGraphicFramePr>
            <a:graphicFrameLocks noGrp="1"/>
          </p:cNvGraphicFramePr>
          <p:nvPr>
            <p:ph sz="half" idx="1"/>
          </p:nvPr>
        </p:nvGraphicFramePr>
        <p:xfrm>
          <a:off x="6228184" y="260648"/>
          <a:ext cx="2662237" cy="2590800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83568" y="1628800"/>
                <a:ext cx="330308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lt-LT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628800"/>
                <a:ext cx="3303084" cy="830997"/>
              </a:xfrm>
              <a:prstGeom prst="rect">
                <a:avLst/>
              </a:prstGeom>
              <a:blipFill rotWithShape="0">
                <a:blip r:embed="rId2"/>
                <a:stretch>
                  <a:fillRect b="-25547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71600" y="4365104"/>
                <a:ext cx="192289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365104"/>
                <a:ext cx="1922899" cy="830997"/>
              </a:xfrm>
              <a:prstGeom prst="rect">
                <a:avLst/>
              </a:prstGeom>
              <a:blipFill rotWithShape="0">
                <a:blip r:embed="rId3"/>
                <a:stretch>
                  <a:fillRect b="-10294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27984" y="4365104"/>
                <a:ext cx="192289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lt-LT" sz="5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4365104"/>
                <a:ext cx="1922899" cy="830997"/>
              </a:xfrm>
              <a:prstGeom prst="rect">
                <a:avLst/>
              </a:prstGeom>
              <a:blipFill rotWithShape="0">
                <a:blip r:embed="rId4"/>
                <a:stretch>
                  <a:fillRect b="-10294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Up Arrow 4"/>
          <p:cNvSpPr/>
          <p:nvPr/>
        </p:nvSpPr>
        <p:spPr>
          <a:xfrm>
            <a:off x="4971346" y="5301208"/>
            <a:ext cx="836174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680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</a:t>
            </a:r>
            <a:r>
              <a:rPr lang="en-US" dirty="0" smtClean="0"/>
              <a:t>y</a:t>
            </a:r>
            <a:r>
              <a:rPr lang="lt-LT" dirty="0" err="1" smtClean="0"/>
              <a:t>rso</a:t>
            </a:r>
            <a:r>
              <a:rPr lang="lt-LT" dirty="0" smtClean="0"/>
              <a:t> </a:t>
            </a:r>
            <a:r>
              <a:rPr lang="lt-LT" dirty="0"/>
              <a:t>rodyklė, </a:t>
            </a:r>
            <a:r>
              <a:rPr lang="lt-LT" dirty="0" err="1"/>
              <a:t>Šeferio</a:t>
            </a:r>
            <a:r>
              <a:rPr lang="lt-LT" dirty="0"/>
              <a:t> brūkšnelis</a:t>
            </a:r>
          </a:p>
        </p:txBody>
      </p:sp>
      <p:graphicFrame>
        <p:nvGraphicFramePr>
          <p:cNvPr id="117763" name="Group 3"/>
          <p:cNvGraphicFramePr>
            <a:graphicFrameLocks noGrp="1"/>
          </p:cNvGraphicFramePr>
          <p:nvPr>
            <p:ph sz="half" idx="1"/>
          </p:nvPr>
        </p:nvGraphicFramePr>
        <p:xfrm>
          <a:off x="1116013" y="2924175"/>
          <a:ext cx="2662237" cy="2590800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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7789" name="Group 29"/>
          <p:cNvGraphicFramePr>
            <a:graphicFrameLocks noGrp="1"/>
          </p:cNvGraphicFramePr>
          <p:nvPr>
            <p:ph sz="half" idx="2"/>
          </p:nvPr>
        </p:nvGraphicFramePr>
        <p:xfrm>
          <a:off x="5651500" y="2924175"/>
          <a:ext cx="2587625" cy="2598420"/>
        </p:xfrm>
        <a:graphic>
          <a:graphicData uri="http://schemas.openxmlformats.org/drawingml/2006/table">
            <a:tbl>
              <a:tblPr/>
              <a:tblGrid>
                <a:gridCol w="693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|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81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lt-LT" sz="4400" smtClean="0"/>
              <a:t>Užduotys savarankiškam darbui</a:t>
            </a:r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lt-LT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smtClean="0"/>
              <a:t>Kurie iš šių sakinių yra teiginiai?</a:t>
            </a: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684213" y="2205038"/>
            <a:ext cx="5975350" cy="3560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Kelinta valanda?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Visi lyginiai skaičiai dalūs iš 2.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Jeigu </a:t>
            </a:r>
            <a:r>
              <a:rPr lang="lt-LT" i="1" baseline="0"/>
              <a:t>x</a:t>
            </a:r>
            <a:r>
              <a:rPr lang="en-US" i="1" baseline="0"/>
              <a:t> = 2</a:t>
            </a:r>
            <a:r>
              <a:rPr lang="en-US" baseline="0"/>
              <a:t>, tai </a:t>
            </a:r>
            <a:r>
              <a:rPr lang="en-US" i="1" baseline="0"/>
              <a:t>3 x = 5</a:t>
            </a:r>
            <a:r>
              <a:rPr lang="en-US" baseline="0"/>
              <a:t>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Saugokis automobilio.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X &gt; Y.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Skaičius 1 yra mažiausias teigiamas sveikas skaičius.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56325" y="2203450"/>
            <a:ext cx="1295400" cy="30654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 eaLnBrk="1" hangingPunct="1">
              <a:spcBef>
                <a:spcPct val="20000"/>
              </a:spcBef>
              <a:buFont typeface="+mj-lt"/>
              <a:buAutoNum type="arabicPeriod"/>
              <a:defRPr/>
            </a:pPr>
            <a:r>
              <a:rPr lang="lt-LT" sz="2800" baseline="0" dirty="0"/>
              <a:t>ne</a:t>
            </a:r>
          </a:p>
          <a:p>
            <a:pPr marL="514350" indent="-514350" eaLnBrk="1" hangingPunct="1">
              <a:lnSpc>
                <a:spcPct val="9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lt-LT" sz="2800" baseline="0" dirty="0"/>
              <a:t>taip</a:t>
            </a:r>
          </a:p>
          <a:p>
            <a:pPr marL="514350" indent="-514350" eaLnBrk="1" hangingPunct="1">
              <a:spcBef>
                <a:spcPct val="20000"/>
              </a:spcBef>
              <a:buFont typeface="+mj-lt"/>
              <a:buAutoNum type="arabicPeriod"/>
              <a:defRPr/>
            </a:pPr>
            <a:r>
              <a:rPr lang="lt-LT" sz="2800" baseline="0" dirty="0"/>
              <a:t>taip</a:t>
            </a:r>
          </a:p>
          <a:p>
            <a:pPr marL="514350" indent="-514350" eaLnBrk="1" hangingPunct="1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2800" baseline="0" dirty="0"/>
              <a:t>ne</a:t>
            </a:r>
            <a:endParaRPr lang="lt-LT" sz="2800" baseline="0" dirty="0"/>
          </a:p>
          <a:p>
            <a:pPr marL="514350" indent="-514350" eaLnBrk="1" hangingPunct="1">
              <a:spcBef>
                <a:spcPct val="20000"/>
              </a:spcBef>
              <a:buFont typeface="+mj-lt"/>
              <a:buAutoNum type="arabicPeriod"/>
              <a:defRPr/>
            </a:pPr>
            <a:r>
              <a:rPr lang="lt-LT" sz="2800" baseline="0" dirty="0"/>
              <a:t>ne</a:t>
            </a:r>
          </a:p>
          <a:p>
            <a:pPr marL="514350" indent="-514350" eaLnBrk="1" hangingPunct="1">
              <a:spcBef>
                <a:spcPct val="20000"/>
              </a:spcBef>
              <a:buFont typeface="+mj-lt"/>
              <a:buAutoNum type="arabicPeriod"/>
              <a:defRPr/>
            </a:pPr>
            <a:r>
              <a:rPr lang="lt-LT" sz="2800" baseline="0" dirty="0"/>
              <a:t>taip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9"/>
          <p:cNvSpPr txBox="1">
            <a:spLocks noChangeArrowheads="1"/>
          </p:cNvSpPr>
          <p:nvPr/>
        </p:nvSpPr>
        <p:spPr bwMode="auto">
          <a:xfrm>
            <a:off x="971550" y="404813"/>
            <a:ext cx="4319588" cy="625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000" baseline="0"/>
              <a:t>Supapraskintite: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v 0;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v 1;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v X;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(X v 0) v X;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v (X v 1)</a:t>
            </a:r>
            <a:r>
              <a:rPr lang="lt-LT" sz="2000" baseline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&amp; 0</a:t>
            </a:r>
            <a:r>
              <a:rPr lang="lt-LT" sz="2000" baseline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&amp; 1;</a:t>
            </a:r>
            <a:endParaRPr lang="lt-LT" sz="2000" baseline="0"/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&amp; X;</a:t>
            </a:r>
            <a:endParaRPr lang="lt-LT" sz="2000" baseline="0"/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lt-LT" sz="2000" baseline="0"/>
              <a:t>(</a:t>
            </a:r>
            <a:r>
              <a:rPr lang="en-US" sz="2000" baseline="0"/>
              <a:t>X &amp; 0) &amp; X;</a:t>
            </a:r>
            <a:endParaRPr lang="lt-LT" sz="2000" baseline="0"/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&amp; (X &amp; 1).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endParaRPr lang="en-US" sz="2000" baseline="0"/>
          </a:p>
          <a:p>
            <a:pPr eaLnBrk="1" hangingPunct="1">
              <a:spcBef>
                <a:spcPct val="50000"/>
              </a:spcBef>
            </a:pPr>
            <a:endParaRPr lang="lt-LT" sz="1800" baseline="0"/>
          </a:p>
          <a:p>
            <a:pPr eaLnBrk="1" hangingPunct="1">
              <a:spcBef>
                <a:spcPct val="50000"/>
              </a:spcBef>
            </a:pPr>
            <a:endParaRPr lang="en-US" sz="1800" baseline="0"/>
          </a:p>
        </p:txBody>
      </p:sp>
      <p:sp>
        <p:nvSpPr>
          <p:cNvPr id="40963" name="Text Box 33"/>
          <p:cNvSpPr txBox="1">
            <a:spLocks noChangeArrowheads="1"/>
          </p:cNvSpPr>
          <p:nvPr/>
        </p:nvSpPr>
        <p:spPr bwMode="auto">
          <a:xfrm>
            <a:off x="4932363" y="476250"/>
            <a:ext cx="2592387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 startAt="2"/>
            </a:pPr>
            <a:r>
              <a:rPr lang="en-US" sz="2000" baseline="0"/>
              <a:t>Supapraskintite: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</a:t>
            </a:r>
            <a:r>
              <a:rPr lang="en-US" sz="2000" baseline="0">
                <a:sym typeface="Symbol" panose="05050102010706020507" pitchFamily="18" charset="2"/>
              </a:rPr>
              <a:t></a:t>
            </a:r>
            <a:r>
              <a:rPr lang="en-US" sz="2000" baseline="0"/>
              <a:t> 1;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</a:t>
            </a:r>
            <a:r>
              <a:rPr lang="en-US" sz="2000" baseline="0">
                <a:sym typeface="Symbol" panose="05050102010706020507" pitchFamily="18" charset="2"/>
              </a:rPr>
              <a:t></a:t>
            </a:r>
            <a:r>
              <a:rPr lang="en-US" sz="2000" baseline="0"/>
              <a:t> 0;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</a:t>
            </a:r>
            <a:r>
              <a:rPr lang="en-US" sz="2000" baseline="0">
                <a:sym typeface="Symbol" panose="05050102010706020507" pitchFamily="18" charset="2"/>
              </a:rPr>
              <a:t></a:t>
            </a:r>
            <a:r>
              <a:rPr lang="en-US" sz="2000" baseline="0"/>
              <a:t> X;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(X </a:t>
            </a:r>
            <a:r>
              <a:rPr lang="en-US" sz="2000" baseline="0">
                <a:sym typeface="Symbol" panose="05050102010706020507" pitchFamily="18" charset="2"/>
              </a:rPr>
              <a:t></a:t>
            </a:r>
            <a:r>
              <a:rPr lang="en-US" sz="2000" baseline="0"/>
              <a:t> 0) </a:t>
            </a:r>
            <a:r>
              <a:rPr lang="en-US" sz="2000" baseline="0">
                <a:sym typeface="Symbol" panose="05050102010706020507" pitchFamily="18" charset="2"/>
              </a:rPr>
              <a:t></a:t>
            </a:r>
            <a:r>
              <a:rPr lang="en-US" sz="2000" baseline="0"/>
              <a:t> X;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</a:t>
            </a:r>
            <a:r>
              <a:rPr lang="en-US" sz="2000" baseline="0">
                <a:sym typeface="Symbol" panose="05050102010706020507" pitchFamily="18" charset="2"/>
              </a:rPr>
              <a:t></a:t>
            </a:r>
            <a:r>
              <a:rPr lang="en-US" sz="2000" baseline="0"/>
              <a:t> (X </a:t>
            </a:r>
            <a:r>
              <a:rPr lang="en-US" sz="2000" baseline="0">
                <a:sym typeface="Symbol" panose="05050102010706020507" pitchFamily="18" charset="2"/>
              </a:rPr>
              <a:t></a:t>
            </a:r>
            <a:r>
              <a:rPr lang="en-US" sz="2000" baseline="0"/>
              <a:t> 1).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endParaRPr lang="en-US" sz="2000" baseline="0"/>
          </a:p>
          <a:p>
            <a:pPr eaLnBrk="1" hangingPunct="1">
              <a:spcBef>
                <a:spcPct val="50000"/>
              </a:spcBef>
            </a:pPr>
            <a:r>
              <a:rPr lang="lt-LT" sz="2000" baseline="0"/>
              <a:t>3</a:t>
            </a:r>
            <a:r>
              <a:rPr lang="en-US" sz="2000" baseline="0"/>
              <a:t>. Raskite X, jeigu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0 </a:t>
            </a:r>
            <a:r>
              <a:rPr lang="en-US" sz="2000" baseline="0">
                <a:sym typeface="Symbol" panose="05050102010706020507" pitchFamily="18" charset="2"/>
              </a:rPr>
              <a:t></a:t>
            </a:r>
            <a:r>
              <a:rPr lang="en-US" sz="2000" baseline="0"/>
              <a:t> X =1;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</a:t>
            </a:r>
            <a:r>
              <a:rPr lang="en-US" sz="2000" baseline="0">
                <a:sym typeface="Symbol" panose="05050102010706020507" pitchFamily="18" charset="2"/>
              </a:rPr>
              <a:t> </a:t>
            </a:r>
            <a:r>
              <a:rPr lang="en-US" sz="2000" baseline="0">
                <a:cs typeface="Times New Roman" panose="02020603050405020304" pitchFamily="18" charset="0"/>
              </a:rPr>
              <a:t>⌐</a:t>
            </a:r>
            <a:r>
              <a:rPr lang="lt-LT" sz="2000" baseline="0">
                <a:cs typeface="Times New Roman" panose="02020603050405020304" pitchFamily="18" charset="0"/>
              </a:rPr>
              <a:t>X</a:t>
            </a:r>
            <a:r>
              <a:rPr lang="en-US" sz="2000" baseline="0"/>
              <a:t>=0;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000" baseline="0"/>
              <a:t>X </a:t>
            </a:r>
            <a:r>
              <a:rPr lang="en-US" sz="2000" baseline="0">
                <a:sym typeface="Symbol" panose="05050102010706020507" pitchFamily="18" charset="2"/>
              </a:rPr>
              <a:t> </a:t>
            </a:r>
            <a:r>
              <a:rPr lang="en-US" sz="2000" baseline="0"/>
              <a:t>⌐</a:t>
            </a:r>
            <a:r>
              <a:rPr lang="lt-LT" sz="2000" baseline="0"/>
              <a:t>X</a:t>
            </a:r>
            <a:r>
              <a:rPr lang="en-US" sz="2000" baseline="0"/>
              <a:t> =1.</a:t>
            </a:r>
            <a:endParaRPr lang="lt-LT" sz="2000" baseline="0"/>
          </a:p>
        </p:txBody>
      </p:sp>
      <p:graphicFrame>
        <p:nvGraphicFramePr>
          <p:cNvPr id="42060" name="Group 76"/>
          <p:cNvGraphicFramePr>
            <a:graphicFrameLocks noGrp="1"/>
          </p:cNvGraphicFramePr>
          <p:nvPr/>
        </p:nvGraphicFramePr>
        <p:xfrm>
          <a:off x="3132138" y="836613"/>
          <a:ext cx="1079500" cy="4608516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a) X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b) 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c) X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d) X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e) 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f) 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g) X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h) X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550">
                <a:tc>
                  <a:txBody>
                    <a:bodyPr/>
                    <a:lstStyle>
                      <a:lvl1pPr marL="577850" indent="-57785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52500" indent="-4953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327150" indent="-41275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43075" indent="-37147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200275" indent="-371475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57475" indent="-3714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14675" indent="-3714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71875" indent="-3714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29075" indent="-3714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77850" marR="0" lvl="0" indent="-5778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i) 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j) X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42100" name="Group 116"/>
          <p:cNvGraphicFramePr>
            <a:graphicFrameLocks noGrp="1"/>
          </p:cNvGraphicFramePr>
          <p:nvPr/>
        </p:nvGraphicFramePr>
        <p:xfrm>
          <a:off x="7451725" y="981075"/>
          <a:ext cx="1079500" cy="2286002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a) 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b) </a:t>
                      </a: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⌐X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c) 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d) X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e) 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2121" name="Group 137"/>
          <p:cNvGraphicFramePr>
            <a:graphicFrameLocks noGrp="1"/>
          </p:cNvGraphicFramePr>
          <p:nvPr/>
        </p:nvGraphicFramePr>
        <p:xfrm>
          <a:off x="7235825" y="4149725"/>
          <a:ext cx="1439863" cy="1355726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a) 0 arba 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b) </a:t>
                      </a: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c) 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5"/>
          <p:cNvSpPr txBox="1">
            <a:spLocks noChangeArrowheads="1"/>
          </p:cNvSpPr>
          <p:nvPr/>
        </p:nvSpPr>
        <p:spPr bwMode="auto">
          <a:xfrm>
            <a:off x="539750" y="393700"/>
            <a:ext cx="5832475" cy="646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sz="2200" baseline="0"/>
              <a:t>Tegul p,q ir r yra teiginiai: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p: 	“Kelionė į Marsą labai brangi”;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q: 	“Keliausiu į Marsą”;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r: 	“Turiu pinigų”.</a:t>
            </a:r>
          </a:p>
          <a:p>
            <a:pPr eaLnBrk="1" hangingPunct="1">
              <a:spcBef>
                <a:spcPct val="50000"/>
              </a:spcBef>
            </a:pPr>
            <a:endParaRPr lang="lt-LT" sz="2200" baseline="0"/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Užrašykite teiginius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Pinigų neturiu ir į Marsą nekeliausiu;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Pinigų neturiu ir kelionė į Marsą labai brangi arba keliausiu į Marsą;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Netiesa, kad turiu pinigų ir keliausiu į Marsą;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Kelionė į Marsą nėra brangi ir ten keliausiu arba kelionė į Marsą yra brangi ir ten nekeliausiu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lt-LT" sz="2200" baseline="0"/>
          </a:p>
        </p:txBody>
      </p:sp>
      <p:graphicFrame>
        <p:nvGraphicFramePr>
          <p:cNvPr id="55337" name="Group 41"/>
          <p:cNvGraphicFramePr>
            <a:graphicFrameLocks noGrp="1"/>
          </p:cNvGraphicFramePr>
          <p:nvPr/>
        </p:nvGraphicFramePr>
        <p:xfrm>
          <a:off x="6372225" y="3213100"/>
          <a:ext cx="2447925" cy="503238"/>
        </p:xfrm>
        <a:graphic>
          <a:graphicData uri="http://schemas.openxmlformats.org/drawingml/2006/table">
            <a:tbl>
              <a:tblPr/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r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&amp;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q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5349" name="Group 53"/>
          <p:cNvGraphicFramePr>
            <a:graphicFrameLocks noGrp="1"/>
          </p:cNvGraphicFramePr>
          <p:nvPr/>
        </p:nvGraphicFramePr>
        <p:xfrm>
          <a:off x="6516688" y="4652963"/>
          <a:ext cx="2159000" cy="536575"/>
        </p:xfrm>
        <a:graphic>
          <a:graphicData uri="http://schemas.openxmlformats.org/drawingml/2006/table">
            <a:tbl>
              <a:tblPr/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(r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&amp;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q)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5352" name="Group 56"/>
          <p:cNvGraphicFramePr>
            <a:graphicFrameLocks noGrp="1"/>
          </p:cNvGraphicFramePr>
          <p:nvPr/>
        </p:nvGraphicFramePr>
        <p:xfrm>
          <a:off x="5580063" y="5661025"/>
          <a:ext cx="3563937" cy="608013"/>
        </p:xfrm>
        <a:graphic>
          <a:graphicData uri="http://schemas.openxmlformats.org/drawingml/2006/table">
            <a:tbl>
              <a:tblPr/>
              <a:tblGrid>
                <a:gridCol w="3563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8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 (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p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&amp;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q)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(p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&amp;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q)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5351" name="Group 55"/>
          <p:cNvGraphicFramePr>
            <a:graphicFrameLocks noGrp="1"/>
          </p:cNvGraphicFramePr>
          <p:nvPr/>
        </p:nvGraphicFramePr>
        <p:xfrm>
          <a:off x="6516688" y="3860800"/>
          <a:ext cx="2447925" cy="503238"/>
        </p:xfrm>
        <a:graphic>
          <a:graphicData uri="http://schemas.openxmlformats.org/drawingml/2006/table">
            <a:tbl>
              <a:tblPr/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 (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⌐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r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&amp;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p)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q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sz="4000" smtClean="0"/>
              <a:t>Konjunkcija </a:t>
            </a:r>
            <a:br>
              <a:rPr lang="lt-LT" sz="4000" smtClean="0"/>
            </a:br>
            <a:r>
              <a:rPr lang="lt-LT" sz="4000" smtClean="0"/>
              <a:t>(loginė daugyba, IR, </a:t>
            </a:r>
            <a:r>
              <a:rPr lang="en-US" sz="4000" smtClean="0"/>
              <a:t>&amp;</a:t>
            </a:r>
            <a:r>
              <a:rPr lang="lt-LT" sz="4000" smtClean="0"/>
              <a:t>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8485" y="1807369"/>
            <a:ext cx="4894263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lt-LT" sz="2800" dirty="0" smtClean="0"/>
          </a:p>
          <a:p>
            <a:pPr eaLnBrk="1" hangingPunct="1">
              <a:buFontTx/>
              <a:buNone/>
            </a:pPr>
            <a:r>
              <a:rPr lang="lt-LT" sz="2800" dirty="0" smtClean="0"/>
              <a:t>p:		“trikampis yra statusis”</a:t>
            </a:r>
          </a:p>
          <a:p>
            <a:pPr eaLnBrk="1" hangingPunct="1">
              <a:buFontTx/>
              <a:buNone/>
            </a:pPr>
            <a:r>
              <a:rPr lang="lt-LT" sz="2800" dirty="0" smtClean="0"/>
              <a:t>q: 	“trikampis yra lygiašonis”</a:t>
            </a:r>
          </a:p>
          <a:p>
            <a:pPr eaLnBrk="1" hangingPunct="1">
              <a:buFontTx/>
              <a:buNone/>
            </a:pPr>
            <a:endParaRPr lang="lt-LT" sz="2800" dirty="0" smtClean="0"/>
          </a:p>
          <a:p>
            <a:pPr eaLnBrk="1" hangingPunct="1">
              <a:buFontTx/>
              <a:buNone/>
            </a:pPr>
            <a:r>
              <a:rPr lang="lt-LT" sz="2800" dirty="0" smtClean="0"/>
              <a:t>p &amp; q:	  “trikampis yra statusis ir lygiašonis”</a:t>
            </a:r>
          </a:p>
        </p:txBody>
      </p:sp>
      <p:graphicFrame>
        <p:nvGraphicFramePr>
          <p:cNvPr id="12320" name="Group 32"/>
          <p:cNvGraphicFramePr>
            <a:graphicFrameLocks noGrp="1"/>
          </p:cNvGraphicFramePr>
          <p:nvPr>
            <p:ph sz="half" idx="2"/>
          </p:nvPr>
        </p:nvGraphicFramePr>
        <p:xfrm>
          <a:off x="6227763" y="2420938"/>
          <a:ext cx="2592387" cy="2887663"/>
        </p:xfrm>
        <a:graphic>
          <a:graphicData uri="http://schemas.openxmlformats.org/drawingml/2006/table">
            <a:tbl>
              <a:tblPr/>
              <a:tblGrid>
                <a:gridCol w="69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225" y="5516563"/>
            <a:ext cx="27416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89500"/>
            <a:ext cx="3402013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5832475" cy="550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sz="2200" baseline="0"/>
              <a:t>Tegul p,q ir r yra teiginiai: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p: 	“Šis žaidimas sudėtingas”;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q: 	“Žaidžiu šachmatais”;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r: 	“Šachmatų žaidimas reikalauja laiko”.</a:t>
            </a:r>
          </a:p>
          <a:p>
            <a:pPr eaLnBrk="1" hangingPunct="1">
              <a:spcBef>
                <a:spcPct val="50000"/>
              </a:spcBef>
            </a:pPr>
            <a:endParaRPr lang="lt-LT" sz="2200" baseline="0"/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Interpre</a:t>
            </a:r>
            <a:r>
              <a:rPr lang="en-US" sz="2200" baseline="0"/>
              <a:t>t</a:t>
            </a:r>
            <a:r>
              <a:rPr lang="lt-LT" sz="2200" baseline="0"/>
              <a:t>uokite: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q </a:t>
            </a:r>
            <a:r>
              <a:rPr lang="en-US" sz="2200" baseline="0"/>
              <a:t>&amp; r</a:t>
            </a:r>
            <a:r>
              <a:rPr lang="lt-LT" sz="2200" baseline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⌐</a:t>
            </a:r>
            <a:r>
              <a:rPr lang="en-US" baseline="0"/>
              <a:t>p v </a:t>
            </a:r>
            <a:r>
              <a:rPr lang="lt-LT" baseline="0"/>
              <a:t>⌐</a:t>
            </a:r>
            <a:r>
              <a:rPr lang="en-US" baseline="0"/>
              <a:t>q</a:t>
            </a:r>
            <a:r>
              <a:rPr lang="lt-LT" sz="2200" baseline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/>
              <a:t>(p v r) &amp; q</a:t>
            </a:r>
            <a:r>
              <a:rPr lang="lt-LT" sz="2200" baseline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/>
              <a:t>p &amp; q &amp; r</a:t>
            </a:r>
            <a:endParaRPr lang="lt-LT" sz="2200" baseline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lt-LT" sz="2200" baseline="0"/>
          </a:p>
        </p:txBody>
      </p:sp>
      <p:graphicFrame>
        <p:nvGraphicFramePr>
          <p:cNvPr id="56352" name="Group 32"/>
          <p:cNvGraphicFramePr>
            <a:graphicFrameLocks noGrp="1"/>
          </p:cNvGraphicFramePr>
          <p:nvPr/>
        </p:nvGraphicFramePr>
        <p:xfrm>
          <a:off x="2987675" y="2997200"/>
          <a:ext cx="5975350" cy="503238"/>
        </p:xfrm>
        <a:graphic>
          <a:graphicData uri="http://schemas.openxmlformats.org/drawingml/2006/table">
            <a:tbl>
              <a:tblPr/>
              <a:tblGrid>
                <a:gridCol w="5975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Žaidžiu šachmatais ir tai reikalauja laiko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356" name="Group 36"/>
          <p:cNvGraphicFramePr>
            <a:graphicFrameLocks noGrp="1"/>
          </p:cNvGraphicFramePr>
          <p:nvPr/>
        </p:nvGraphicFramePr>
        <p:xfrm>
          <a:off x="2987675" y="4292600"/>
          <a:ext cx="5976938" cy="822678"/>
        </p:xfrm>
        <a:graphic>
          <a:graphicData uri="http://schemas.openxmlformats.org/drawingml/2006/table">
            <a:tbl>
              <a:tblPr/>
              <a:tblGrid>
                <a:gridCol w="5976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 </a:t>
                      </a: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Šis žaidimas sudėtingas arba šachmatų žaidimas reikalauja laiko, ir žaidžiu šachmatais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579" marB="4557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357" name="Group 37"/>
          <p:cNvGraphicFramePr>
            <a:graphicFrameLocks noGrp="1"/>
          </p:cNvGraphicFramePr>
          <p:nvPr/>
        </p:nvGraphicFramePr>
        <p:xfrm>
          <a:off x="2987675" y="5084763"/>
          <a:ext cx="5688013" cy="822678"/>
        </p:xfrm>
        <a:graphic>
          <a:graphicData uri="http://schemas.openxmlformats.org/drawingml/2006/table">
            <a:tbl>
              <a:tblPr/>
              <a:tblGrid>
                <a:gridCol w="5688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 Šis žaidimas sudėtingas, žaidžiu šachmatais ir tai reikalauja laiko</a:t>
                      </a:r>
                    </a:p>
                  </a:txBody>
                  <a:tcPr marT="45579" marB="4557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353" name="Group 33"/>
          <p:cNvGraphicFramePr>
            <a:graphicFrameLocks noGrp="1"/>
          </p:cNvGraphicFramePr>
          <p:nvPr/>
        </p:nvGraphicFramePr>
        <p:xfrm>
          <a:off x="2987675" y="3500438"/>
          <a:ext cx="5905500" cy="822678"/>
        </p:xfrm>
        <a:graphic>
          <a:graphicData uri="http://schemas.openxmlformats.org/drawingml/2006/table">
            <a:tbl>
              <a:tblPr/>
              <a:tblGrid>
                <a:gridCol w="590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 Šis žaidimas nėra sudėtingas arba šachmatais nežaisiu</a:t>
                      </a:r>
                    </a:p>
                  </a:txBody>
                  <a:tcPr marT="45579" marB="4557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4"/>
          <p:cNvSpPr txBox="1">
            <a:spLocks noChangeArrowheads="1"/>
          </p:cNvSpPr>
          <p:nvPr/>
        </p:nvSpPr>
        <p:spPr bwMode="auto">
          <a:xfrm>
            <a:off x="539750" y="393700"/>
            <a:ext cx="8135938" cy="612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sz="2200" baseline="0"/>
              <a:t>Tegul p,q ir r yra teiginiai: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p: 	“Turiu gerą kompiuterį”;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q: 	“Laiku parašysiu kursinį projektą”;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r: 	“Išlaikysiu egzaminą”.</a:t>
            </a:r>
          </a:p>
          <a:p>
            <a:pPr eaLnBrk="1" hangingPunct="1">
              <a:spcBef>
                <a:spcPct val="50000"/>
              </a:spcBef>
            </a:pPr>
            <a:endParaRPr lang="lt-LT" sz="2200" baseline="0"/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Užrašykite teiginius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Mano kompiuteris nėra geras arba laiku parašysiu kursinį projektą;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Kursinio projekto laiku neparašysiu ir egzamino neišlaikysiu;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Netiesa, kad laiku parašysiu kursinį projektą ir išlaikysiu egzaminą;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Turiu gerą kompiuterį arba laiku neparašysiu kursinio projekto ir išlaikysiu egzaminą.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lt-LT" sz="2200" baseline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5832475" cy="550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sz="2200" baseline="0"/>
              <a:t>Tegul p,q ir r yra teiginiai: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p: 	“Dogai – dideli šunys”;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q: 	“Mano būtas mažas”;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r: 	“Turiu dogą”.</a:t>
            </a:r>
          </a:p>
          <a:p>
            <a:pPr eaLnBrk="1" hangingPunct="1">
              <a:spcBef>
                <a:spcPct val="50000"/>
              </a:spcBef>
            </a:pPr>
            <a:endParaRPr lang="lt-LT" sz="2200" baseline="0"/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Interpre</a:t>
            </a:r>
            <a:r>
              <a:rPr lang="en-US" sz="2200" baseline="0"/>
              <a:t>t</a:t>
            </a:r>
            <a:r>
              <a:rPr lang="lt-LT" sz="2200" baseline="0"/>
              <a:t>uokite: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/>
              <a:t>p &amp; q &amp; </a:t>
            </a:r>
            <a:r>
              <a:rPr lang="en-US" sz="2200" baseline="0">
                <a:cs typeface="Times New Roman" panose="02020603050405020304" pitchFamily="18" charset="0"/>
              </a:rPr>
              <a:t>⌐r;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baseline="0"/>
              <a:t>p &amp; (</a:t>
            </a:r>
            <a:r>
              <a:rPr lang="lt-LT" baseline="0"/>
              <a:t>⌐</a:t>
            </a:r>
            <a:r>
              <a:rPr lang="en-US" baseline="0"/>
              <a:t>q v </a:t>
            </a:r>
            <a:r>
              <a:rPr lang="lt-LT" baseline="0"/>
              <a:t>⌐</a:t>
            </a:r>
            <a:r>
              <a:rPr lang="en-US" baseline="0"/>
              <a:t>r)</a:t>
            </a:r>
            <a:r>
              <a:rPr lang="lt-LT" sz="2200" baseline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/>
              <a:t>(p v </a:t>
            </a:r>
            <a:r>
              <a:rPr lang="en-US" sz="2200" baseline="0">
                <a:cs typeface="Times New Roman" panose="02020603050405020304" pitchFamily="18" charset="0"/>
              </a:rPr>
              <a:t>⌐q</a:t>
            </a:r>
            <a:r>
              <a:rPr lang="en-US" sz="2200" baseline="0"/>
              <a:t>) &amp; r</a:t>
            </a:r>
            <a:r>
              <a:rPr lang="lt-LT" sz="2200" baseline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/>
              <a:t>(p &amp; r) v (q &amp;</a:t>
            </a:r>
            <a:r>
              <a:rPr lang="en-US" sz="2200" baseline="0">
                <a:cs typeface="Times New Roman" panose="02020603050405020304" pitchFamily="18" charset="0"/>
              </a:rPr>
              <a:t>⌐</a:t>
            </a:r>
            <a:r>
              <a:rPr lang="en-US" sz="2200" baseline="0"/>
              <a:t> r).</a:t>
            </a:r>
            <a:endParaRPr lang="lt-LT" sz="2200" baseline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lt-LT" sz="2200" baseline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4"/>
          <p:cNvSpPr txBox="1">
            <a:spLocks noChangeArrowheads="1"/>
          </p:cNvSpPr>
          <p:nvPr/>
        </p:nvSpPr>
        <p:spPr bwMode="auto">
          <a:xfrm>
            <a:off x="468313" y="0"/>
            <a:ext cx="8675687" cy="713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sz="2200" baseline="0"/>
              <a:t>Tegul p,q ir r yra teiginiai: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p: 	“Jis skaito kompiuterinę literatūrą”;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q: 	“Jam patinka mokslinė fantastika”;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r: 	“Jis yra studentas informatikas”.</a:t>
            </a:r>
          </a:p>
          <a:p>
            <a:pPr eaLnBrk="1" hangingPunct="1">
              <a:spcBef>
                <a:spcPct val="50000"/>
              </a:spcBef>
            </a:pPr>
            <a:endParaRPr lang="lt-LT" sz="2200" baseline="0"/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Užrašykite teiginius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Jeigu jis skaito kompiuterinę literatūrą ir jam patinka mokslinė fantastika, tai jis – studentas informatikas;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Jeigu jis neskaito kompiuterinės literatūros ir jam nepatinka mokslinė fantastika, tai jis nėra studentas informatikas;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Jeigu jis skaito kompiuterinę literatūra, tai jam patinka mokslinė fantastika; ir jei jis neskaito kompiuterinės literatūros, tai jis nėra studentas informatikas;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Jeigu jis yra studentas informatikas, tai jis skaito kompiuterinę literatūrą arba jam nepatinka mokslinė fantastika.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lt-LT" sz="2200" baseline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539750" y="333375"/>
            <a:ext cx="5832475" cy="563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t-LT" sz="2200" baseline="0"/>
              <a:t>Tegul p,q ir r yra teiginiai: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p: 	“Jam sekasi”;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q: 	“Jis populiarus”;</a:t>
            </a:r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r: 	“Jis turtingas”.</a:t>
            </a:r>
          </a:p>
          <a:p>
            <a:pPr eaLnBrk="1" hangingPunct="1">
              <a:spcBef>
                <a:spcPct val="50000"/>
              </a:spcBef>
            </a:pPr>
            <a:endParaRPr lang="lt-LT" sz="2200" baseline="0"/>
          </a:p>
          <a:p>
            <a:pPr eaLnBrk="1" hangingPunct="1">
              <a:spcBef>
                <a:spcPct val="50000"/>
              </a:spcBef>
            </a:pPr>
            <a:r>
              <a:rPr lang="lt-LT" sz="2200" baseline="0"/>
              <a:t>Interpre</a:t>
            </a:r>
            <a:r>
              <a:rPr lang="en-US" sz="2200" baseline="0"/>
              <a:t>t</a:t>
            </a:r>
            <a:r>
              <a:rPr lang="lt-LT" sz="2200" baseline="0"/>
              <a:t>uokite: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>
                <a:cs typeface="Times New Roman" panose="02020603050405020304" pitchFamily="18" charset="0"/>
              </a:rPr>
              <a:t>⌐</a:t>
            </a:r>
            <a:r>
              <a:rPr lang="en-US" sz="2200" baseline="0"/>
              <a:t> </a:t>
            </a:r>
            <a:r>
              <a:rPr lang="lt-LT" sz="2200" baseline="0"/>
              <a:t>(</a:t>
            </a:r>
            <a:r>
              <a:rPr lang="en-US" sz="2200" baseline="0"/>
              <a:t>p </a:t>
            </a:r>
            <a:r>
              <a:rPr lang="lt-LT" baseline="0">
                <a:sym typeface="Symbol" panose="05050102010706020507" pitchFamily="18" charset="2"/>
              </a:rPr>
              <a:t></a:t>
            </a:r>
            <a:r>
              <a:rPr lang="en-US" sz="2200" baseline="0"/>
              <a:t> q</a:t>
            </a:r>
            <a:r>
              <a:rPr lang="lt-LT" sz="2200" baseline="0"/>
              <a:t>)</a:t>
            </a:r>
            <a:r>
              <a:rPr lang="en-US" sz="2200" baseline="0">
                <a:cs typeface="Times New Roman" panose="02020603050405020304" pitchFamily="18" charset="0"/>
              </a:rPr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baseline="0"/>
              <a:t>(</a:t>
            </a:r>
            <a:r>
              <a:rPr lang="en-US" baseline="0"/>
              <a:t>p</a:t>
            </a:r>
            <a:r>
              <a:rPr lang="lt-LT" baseline="0"/>
              <a:t> v r) </a:t>
            </a:r>
            <a:r>
              <a:rPr lang="lt-LT" baseline="0">
                <a:sym typeface="Symbol" panose="05050102010706020507" pitchFamily="18" charset="2"/>
              </a:rPr>
              <a:t> </a:t>
            </a:r>
            <a:r>
              <a:rPr lang="en-US" baseline="0"/>
              <a:t>q</a:t>
            </a:r>
            <a:r>
              <a:rPr lang="lt-LT" sz="2200" baseline="0"/>
              <a:t>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lt-LT" sz="2200" baseline="0"/>
              <a:t>q </a:t>
            </a:r>
            <a:r>
              <a:rPr lang="lt-LT" baseline="0">
                <a:sym typeface="Symbol" panose="05050102010706020507" pitchFamily="18" charset="2"/>
              </a:rPr>
              <a:t> </a:t>
            </a:r>
            <a:r>
              <a:rPr lang="lt-LT" sz="2200" baseline="0"/>
              <a:t> </a:t>
            </a:r>
            <a:r>
              <a:rPr lang="en-US" sz="2200" baseline="0"/>
              <a:t>(p &amp; </a:t>
            </a:r>
            <a:r>
              <a:rPr lang="lt-LT" sz="2200" baseline="0"/>
              <a:t>q);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200" baseline="0"/>
              <a:t>(p </a:t>
            </a:r>
            <a:r>
              <a:rPr lang="lt-LT" baseline="0">
                <a:sym typeface="Symbol" panose="05050102010706020507" pitchFamily="18" charset="2"/>
              </a:rPr>
              <a:t></a:t>
            </a:r>
            <a:r>
              <a:rPr lang="en-US" sz="2200" baseline="0"/>
              <a:t> </a:t>
            </a:r>
            <a:r>
              <a:rPr lang="lt-LT" sz="2200" baseline="0"/>
              <a:t>q</a:t>
            </a:r>
            <a:r>
              <a:rPr lang="en-US" sz="2200" baseline="0"/>
              <a:t>) &amp; (</a:t>
            </a:r>
            <a:r>
              <a:rPr lang="en-US" sz="2200" baseline="0">
                <a:cs typeface="Times New Roman" panose="02020603050405020304" pitchFamily="18" charset="0"/>
              </a:rPr>
              <a:t>⌐</a:t>
            </a:r>
            <a:r>
              <a:rPr lang="en-US" sz="2200" baseline="0"/>
              <a:t> r </a:t>
            </a:r>
            <a:r>
              <a:rPr lang="lt-LT" baseline="0">
                <a:sym typeface="Symbol" panose="05050102010706020507" pitchFamily="18" charset="2"/>
              </a:rPr>
              <a:t></a:t>
            </a:r>
            <a:r>
              <a:rPr lang="en-US" baseline="0">
                <a:sym typeface="Symbol" panose="05050102010706020507" pitchFamily="18" charset="2"/>
              </a:rPr>
              <a:t>(</a:t>
            </a:r>
            <a:r>
              <a:rPr lang="en-US" baseline="0"/>
              <a:t>⌐p  v  ⌐q</a:t>
            </a:r>
            <a:r>
              <a:rPr lang="en-US" baseline="0">
                <a:sym typeface="Symbol" panose="05050102010706020507" pitchFamily="18" charset="2"/>
              </a:rPr>
              <a:t>)</a:t>
            </a:r>
            <a:r>
              <a:rPr lang="en-US" sz="2200" baseline="0"/>
              <a:t>).</a:t>
            </a:r>
            <a:endParaRPr lang="lt-LT" sz="2200" baseline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lt-LT" sz="2200" baseline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sz="4000" smtClean="0"/>
              <a:t>Nustatykite, kurios lygybės teisingos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/>
            </a:pPr>
            <a:endParaRPr lang="en-US" sz="2800" smtClean="0"/>
          </a:p>
          <a:p>
            <a:pPr marL="457200" indent="-457200" eaLnBrk="1" hangingPunct="1">
              <a:buFontTx/>
              <a:buAutoNum type="arabicPeriod"/>
            </a:pPr>
            <a:endParaRPr lang="en-US" sz="2800" smtClean="0"/>
          </a:p>
          <a:p>
            <a:pPr marL="457200" indent="-457200" eaLnBrk="1" hangingPunct="1">
              <a:buFontTx/>
              <a:buAutoNum type="arabicPeriod"/>
            </a:pPr>
            <a:endParaRPr lang="en-US" sz="2800" smtClean="0"/>
          </a:p>
          <a:p>
            <a:pPr marL="457200" indent="-457200" eaLnBrk="1" hangingPunct="1">
              <a:buFontTx/>
              <a:buAutoNum type="arabicPeriod"/>
            </a:pPr>
            <a:endParaRPr lang="en-US" sz="2800" smtClean="0"/>
          </a:p>
          <a:p>
            <a:pPr marL="457200" indent="-457200" eaLnBrk="1" hangingPunct="1">
              <a:buFontTx/>
              <a:buAutoNum type="arabicPeriod"/>
            </a:pPr>
            <a:endParaRPr lang="en-US" sz="2800" smtClean="0"/>
          </a:p>
          <a:p>
            <a:pPr marL="457200" indent="-457200" eaLnBrk="1" hangingPunct="1">
              <a:buFontTx/>
              <a:buAutoNum type="arabicPeriod"/>
            </a:pPr>
            <a:endParaRPr lang="en-US" sz="2800" smtClean="0"/>
          </a:p>
          <a:p>
            <a:pPr marL="457200" indent="-457200" eaLnBrk="1" hangingPunct="1">
              <a:buFontTx/>
              <a:buAutoNum type="arabicPeriod"/>
            </a:pPr>
            <a:endParaRPr lang="en-US" sz="2800" smtClean="0"/>
          </a:p>
          <a:p>
            <a:pPr marL="457200" indent="-457200" eaLnBrk="1" hangingPunct="1">
              <a:buFontTx/>
              <a:buAutoNum type="arabicPeriod"/>
            </a:pPr>
            <a:endParaRPr lang="lt-LT" sz="2800" smtClean="0"/>
          </a:p>
        </p:txBody>
      </p:sp>
      <p:graphicFrame>
        <p:nvGraphicFramePr>
          <p:cNvPr id="16502" name="Group 118"/>
          <p:cNvGraphicFramePr>
            <a:graphicFrameLocks noGrp="1"/>
          </p:cNvGraphicFramePr>
          <p:nvPr>
            <p:ph sz="quarter" idx="2"/>
          </p:nvPr>
        </p:nvGraphicFramePr>
        <p:xfrm>
          <a:off x="395288" y="1700213"/>
          <a:ext cx="3671887" cy="4608515"/>
        </p:xfrm>
        <a:graphic>
          <a:graphicData uri="http://schemas.openxmlformats.org/drawingml/2006/table">
            <a:tbl>
              <a:tblPr/>
              <a:tblGrid>
                <a:gridCol w="706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0 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&amp; 0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0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1 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1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1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X 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788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X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X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577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Y =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6501" name="Group 117"/>
          <p:cNvGraphicFramePr>
            <a:graphicFrameLocks noGrp="1"/>
          </p:cNvGraphicFramePr>
          <p:nvPr>
            <p:ph sz="quarter" idx="3"/>
          </p:nvPr>
        </p:nvGraphicFramePr>
        <p:xfrm>
          <a:off x="4140200" y="1700213"/>
          <a:ext cx="1079500" cy="4608516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6589" name="Group 205"/>
          <p:cNvGraphicFramePr>
            <a:graphicFrameLocks noGrp="1"/>
          </p:cNvGraphicFramePr>
          <p:nvPr/>
        </p:nvGraphicFramePr>
        <p:xfrm>
          <a:off x="6156325" y="2924175"/>
          <a:ext cx="2305050" cy="1981200"/>
        </p:xfrm>
        <a:graphic>
          <a:graphicData uri="http://schemas.openxmlformats.org/drawingml/2006/table">
            <a:tbl>
              <a:tblPr/>
              <a:tblGrid>
                <a:gridCol w="512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Y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371975" y="5732463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349750" y="4814888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taip</a:t>
            </a:r>
            <a:endParaRPr lang="lt-LT" sz="36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318000" y="3397250"/>
            <a:ext cx="719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taip</a:t>
            </a:r>
            <a:endParaRPr lang="lt-LT" sz="36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349750" y="1612900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taip</a:t>
            </a:r>
            <a:endParaRPr lang="lt-LT" sz="36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349750" y="5294313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422775" y="4348163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406900" y="3870325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406900" y="2921000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422775" y="2443163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427538" y="2008188"/>
            <a:ext cx="7191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</a:t>
            </a:r>
            <a:endParaRPr lang="lt-LT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pPr eaLnBrk="1" hangingPunct="1"/>
            <a:r>
              <a:rPr lang="lt-LT" smtClean="0"/>
              <a:t>Nustatykite </a:t>
            </a:r>
            <a:r>
              <a:rPr lang="lt-LT" i="1" smtClean="0"/>
              <a:t>x</a:t>
            </a:r>
            <a:r>
              <a:rPr lang="lt-LT" smtClean="0"/>
              <a:t> reikšmę</a:t>
            </a:r>
          </a:p>
        </p:txBody>
      </p:sp>
      <p:graphicFrame>
        <p:nvGraphicFramePr>
          <p:cNvPr id="20616" name="Group 136"/>
          <p:cNvGraphicFramePr>
            <a:graphicFrameLocks noGrp="1"/>
          </p:cNvGraphicFramePr>
          <p:nvPr/>
        </p:nvGraphicFramePr>
        <p:xfrm>
          <a:off x="827088" y="2420938"/>
          <a:ext cx="3671887" cy="3108576"/>
        </p:xfrm>
        <a:graphic>
          <a:graphicData uri="http://schemas.openxmlformats.org/drawingml/2006/table">
            <a:tbl>
              <a:tblPr/>
              <a:tblGrid>
                <a:gridCol w="706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54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&amp; 1 =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54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&amp; 0 = X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54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&amp; 1 = X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054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&amp; X = 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054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&amp; X = 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54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1 = 0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620" name="Group 140"/>
          <p:cNvGraphicFramePr>
            <a:graphicFrameLocks noGrp="1"/>
          </p:cNvGraphicFramePr>
          <p:nvPr/>
        </p:nvGraphicFramePr>
        <p:xfrm>
          <a:off x="4716463" y="2420938"/>
          <a:ext cx="1368425" cy="3168651"/>
        </p:xfrm>
        <a:graphic>
          <a:graphicData uri="http://schemas.openxmlformats.org/drawingml/2006/table">
            <a:tbl>
              <a:tblPr/>
              <a:tblGrid>
                <a:gridCol w="1368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19700" y="2349500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0</a:t>
            </a:r>
            <a:endParaRPr lang="lt-LT" sz="360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219700" y="2819400"/>
            <a:ext cx="720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0</a:t>
            </a:r>
            <a:endParaRPr lang="lt-LT" sz="36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219700" y="3406775"/>
            <a:ext cx="720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1</a:t>
            </a:r>
            <a:endParaRPr lang="lt-LT" sz="36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932363" y="3933825"/>
            <a:ext cx="11922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0 arba 1</a:t>
            </a:r>
            <a:endParaRPr lang="lt-LT" sz="36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254625" y="4459288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0</a:t>
            </a:r>
            <a:endParaRPr lang="lt-LT" sz="36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64150" y="4968875"/>
            <a:ext cx="719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0</a:t>
            </a:r>
            <a:endParaRPr lang="lt-LT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96988" y="609600"/>
            <a:ext cx="7847012" cy="2171700"/>
          </a:xfrm>
        </p:spPr>
        <p:txBody>
          <a:bodyPr/>
          <a:lstStyle/>
          <a:p>
            <a:pPr eaLnBrk="1" hangingPunct="1"/>
            <a:r>
              <a:rPr lang="lt-LT" sz="4000" smtClean="0"/>
              <a:t>Kurių iš šių konjunkcijų rezultatas nepriklauso nuo argumento X reikšmės?</a:t>
            </a:r>
            <a:r>
              <a:rPr lang="en-US" sz="4000" smtClean="0"/>
              <a:t/>
            </a:r>
            <a:br>
              <a:rPr lang="en-US" sz="4000" smtClean="0"/>
            </a:br>
            <a:endParaRPr lang="lt-LT" sz="4000" smtClean="0"/>
          </a:p>
        </p:txBody>
      </p:sp>
      <p:graphicFrame>
        <p:nvGraphicFramePr>
          <p:cNvPr id="31787" name="Group 43"/>
          <p:cNvGraphicFramePr>
            <a:graphicFrameLocks noGrp="1"/>
          </p:cNvGraphicFramePr>
          <p:nvPr/>
        </p:nvGraphicFramePr>
        <p:xfrm>
          <a:off x="1476375" y="3141663"/>
          <a:ext cx="3671888" cy="2073276"/>
        </p:xfrm>
        <a:graphic>
          <a:graphicData uri="http://schemas.openxmlformats.org/drawingml/2006/table">
            <a:tbl>
              <a:tblPr/>
              <a:tblGrid>
                <a:gridCol w="70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&amp;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319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&amp; X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1792" name="Group 48"/>
          <p:cNvGraphicFramePr>
            <a:graphicFrameLocks noGrp="1"/>
          </p:cNvGraphicFramePr>
          <p:nvPr/>
        </p:nvGraphicFramePr>
        <p:xfrm>
          <a:off x="5365750" y="3141663"/>
          <a:ext cx="2159000" cy="2098675"/>
        </p:xfrm>
        <a:graphic>
          <a:graphicData uri="http://schemas.openxmlformats.org/drawingml/2006/table">
            <a:tbl>
              <a:tblPr/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51500" y="3068638"/>
            <a:ext cx="1728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nepriklauso</a:t>
            </a:r>
            <a:endParaRPr lang="lt-LT" sz="360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832475" y="358775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priklauso</a:t>
            </a:r>
            <a:endParaRPr lang="lt-LT" sz="36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649913" y="4049713"/>
            <a:ext cx="1727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nepriklauso</a:t>
            </a:r>
            <a:endParaRPr lang="lt-LT" sz="36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859463" y="4576763"/>
            <a:ext cx="1441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/>
              <a:t>priklauso</a:t>
            </a:r>
            <a:endParaRPr lang="lt-LT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68275"/>
            <a:ext cx="7772400" cy="1143000"/>
          </a:xfrm>
        </p:spPr>
        <p:txBody>
          <a:bodyPr/>
          <a:lstStyle/>
          <a:p>
            <a:pPr eaLnBrk="1" hangingPunct="1"/>
            <a:r>
              <a:rPr lang="lt-LT" sz="4000" smtClean="0"/>
              <a:t>Disjunkcija </a:t>
            </a:r>
            <a:br>
              <a:rPr lang="lt-LT" sz="4000" smtClean="0"/>
            </a:br>
            <a:r>
              <a:rPr lang="lt-LT" sz="4000" smtClean="0"/>
              <a:t>(loginė sudėtis, ARBA, V)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84313"/>
            <a:ext cx="5759450" cy="388937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lt-LT" sz="2800" smtClean="0"/>
          </a:p>
          <a:p>
            <a:pPr eaLnBrk="1" hangingPunct="1">
              <a:buFontTx/>
              <a:buNone/>
            </a:pPr>
            <a:r>
              <a:rPr lang="lt-LT" sz="2800" smtClean="0"/>
              <a:t>p:		“skaičius dalus iš 5, jeigu jo paskutinis skaitmuo lygus 5”</a:t>
            </a:r>
          </a:p>
          <a:p>
            <a:pPr eaLnBrk="1" hangingPunct="1">
              <a:buFontTx/>
              <a:buNone/>
            </a:pPr>
            <a:r>
              <a:rPr lang="lt-LT" sz="2800" smtClean="0"/>
              <a:t>q: 	“skaičius dalus iš 5, jeigu jo paskutinis skaitmuo lygus 0”</a:t>
            </a:r>
          </a:p>
          <a:p>
            <a:pPr eaLnBrk="1" hangingPunct="1">
              <a:buFontTx/>
              <a:buNone/>
            </a:pPr>
            <a:endParaRPr lang="lt-LT" sz="2800" smtClean="0"/>
          </a:p>
          <a:p>
            <a:pPr eaLnBrk="1" hangingPunct="1">
              <a:buFontTx/>
              <a:buNone/>
            </a:pPr>
            <a:r>
              <a:rPr lang="lt-LT" sz="2800" smtClean="0"/>
              <a:t>p V q:	  “skaičius dalus iš 5, jeigu jo paskutinis skaitmuo lygus 5 arba 0”</a:t>
            </a:r>
          </a:p>
        </p:txBody>
      </p:sp>
      <p:graphicFrame>
        <p:nvGraphicFramePr>
          <p:cNvPr id="32772" name="Group 4"/>
          <p:cNvGraphicFramePr>
            <a:graphicFrameLocks noGrp="1"/>
          </p:cNvGraphicFramePr>
          <p:nvPr>
            <p:ph sz="half" idx="2"/>
          </p:nvPr>
        </p:nvGraphicFramePr>
        <p:xfrm>
          <a:off x="6227763" y="1484313"/>
          <a:ext cx="2592387" cy="2887663"/>
        </p:xfrm>
        <a:graphic>
          <a:graphicData uri="http://schemas.openxmlformats.org/drawingml/2006/table">
            <a:tbl>
              <a:tblPr/>
              <a:tblGrid>
                <a:gridCol w="69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4549775"/>
            <a:ext cx="3249613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581650"/>
            <a:ext cx="26416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pPr eaLnBrk="1" hangingPunct="1"/>
            <a:r>
              <a:rPr lang="lt-LT" smtClean="0"/>
              <a:t>Nustatykite </a:t>
            </a:r>
            <a:r>
              <a:rPr lang="lt-LT" i="1" smtClean="0"/>
              <a:t>x</a:t>
            </a:r>
            <a:r>
              <a:rPr lang="lt-LT" smtClean="0"/>
              <a:t> reikšmę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1046163" y="2557463"/>
            <a:ext cx="381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8200" indent="-381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6400" indent="-304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33600" indent="-304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908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80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052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2400" indent="-30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en-US" sz="2800" baseline="0"/>
          </a:p>
          <a:p>
            <a:pPr eaLnBrk="1" hangingPunct="1">
              <a:buFontTx/>
              <a:buAutoNum type="arabicPeriod"/>
            </a:pPr>
            <a:endParaRPr lang="lt-LT" sz="2800" baseline="0"/>
          </a:p>
        </p:txBody>
      </p:sp>
      <p:graphicFrame>
        <p:nvGraphicFramePr>
          <p:cNvPr id="22627" name="Group 99"/>
          <p:cNvGraphicFramePr>
            <a:graphicFrameLocks noGrp="1"/>
          </p:cNvGraphicFramePr>
          <p:nvPr/>
        </p:nvGraphicFramePr>
        <p:xfrm>
          <a:off x="755650" y="2276475"/>
          <a:ext cx="3671888" cy="3627435"/>
        </p:xfrm>
        <a:graphic>
          <a:graphicData uri="http://schemas.openxmlformats.org/drawingml/2006/table">
            <a:tbl>
              <a:tblPr/>
              <a:tblGrid>
                <a:gridCol w="70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0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V 1 =X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0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V 0 = X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0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V 1 =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0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V X = 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0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 V X = 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0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0 = 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20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7.</a:t>
                      </a:r>
                      <a:endParaRPr kumimoji="0" lang="lt-L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V 0 = 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2620" name="Group 92"/>
          <p:cNvGraphicFramePr>
            <a:graphicFrameLocks noGrp="1"/>
          </p:cNvGraphicFramePr>
          <p:nvPr/>
        </p:nvGraphicFramePr>
        <p:xfrm>
          <a:off x="4500563" y="2276475"/>
          <a:ext cx="1079500" cy="3671891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1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2593" name="Group 65"/>
          <p:cNvGraphicFramePr>
            <a:graphicFrameLocks noGrp="1"/>
          </p:cNvGraphicFramePr>
          <p:nvPr/>
        </p:nvGraphicFramePr>
        <p:xfrm>
          <a:off x="6156325" y="2924175"/>
          <a:ext cx="2305050" cy="1981200"/>
        </p:xfrm>
        <a:graphic>
          <a:graphicData uri="http://schemas.openxmlformats.org/drawingml/2006/table">
            <a:tbl>
              <a:tblPr/>
              <a:tblGrid>
                <a:gridCol w="512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Y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 </a:t>
                      </a:r>
                      <a:r>
                        <a:rPr kumimoji="0" lang="lt-L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Y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lt-LT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41875" y="2133600"/>
            <a:ext cx="7207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400"/>
              <a:t>1</a:t>
            </a:r>
            <a:endParaRPr lang="lt-LT" sz="44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849813" y="2676525"/>
            <a:ext cx="71913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400"/>
              <a:t>1</a:t>
            </a:r>
            <a:endParaRPr lang="lt-LT" sz="44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849813" y="3206750"/>
            <a:ext cx="719137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400"/>
              <a:t>1</a:t>
            </a:r>
            <a:endParaRPr lang="lt-LT" sz="44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856163" y="3721100"/>
            <a:ext cx="7207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400"/>
              <a:t>1</a:t>
            </a:r>
            <a:endParaRPr lang="lt-LT" sz="44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856163" y="4219575"/>
            <a:ext cx="720725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400"/>
              <a:t>0</a:t>
            </a:r>
            <a:endParaRPr lang="lt-LT" sz="440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822825" y="4764088"/>
            <a:ext cx="72072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400"/>
              <a:t>1</a:t>
            </a:r>
            <a:endParaRPr lang="lt-LT" sz="440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840288" y="5308600"/>
            <a:ext cx="719137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400"/>
              <a:t>0</a:t>
            </a:r>
            <a:endParaRPr lang="lt-LT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</TotalTime>
  <Words>1682</Words>
  <Application>Microsoft Office PowerPoint</Application>
  <PresentationFormat>On-screen Show (4:3)</PresentationFormat>
  <Paragraphs>750</Paragraphs>
  <Slides>44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Cambria Math</vt:lpstr>
      <vt:lpstr>Symbol</vt:lpstr>
      <vt:lpstr>Times New Roman</vt:lpstr>
      <vt:lpstr>Default Design</vt:lpstr>
      <vt:lpstr>Equation</vt:lpstr>
      <vt:lpstr>Loginės operacijos</vt:lpstr>
      <vt:lpstr>Teiginys – sakinys, kuris visada yra teisingas arba klaidingas</vt:lpstr>
      <vt:lpstr>Loginis neigimas</vt:lpstr>
      <vt:lpstr>Konjunkcija  (loginė daugyba, IR, &amp;)</vt:lpstr>
      <vt:lpstr>Nustatykite, kurios lygybės teisingos </vt:lpstr>
      <vt:lpstr>Nustatykite x reikšmę</vt:lpstr>
      <vt:lpstr>Kurių iš šių konjunkcijų rezultatas nepriklauso nuo argumento X reikšmės? </vt:lpstr>
      <vt:lpstr>Disjunkcija  (loginė sudėtis, ARBA, V)</vt:lpstr>
      <vt:lpstr>Nustatykite x reikšmę</vt:lpstr>
      <vt:lpstr>Nustatykite, kurios lygybės teisingos</vt:lpstr>
      <vt:lpstr>Kurių iš šių disjunkcijų rezultatas nepriklauso nuo argumento X reikšmės?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Nustatykite, kurios lygybės teisingos</vt:lpstr>
      <vt:lpstr>PowerPoint Presentation</vt:lpstr>
      <vt:lpstr>Ekvivalentumas  (loginė lygybė; ... tada ir tik tada, kai ... ;  ; ↔)</vt:lpstr>
      <vt:lpstr>Operacijų prioritetas</vt:lpstr>
      <vt:lpstr>PowerPoint Presentation</vt:lpstr>
      <vt:lpstr>PowerPoint Presentation</vt:lpstr>
      <vt:lpstr>PowerPoint Presentation</vt:lpstr>
      <vt:lpstr>Nurodykite teisingus teiginius</vt:lpstr>
      <vt:lpstr>Nustatykite p loginę reikšmę, jeigu</vt:lpstr>
      <vt:lpstr>Nustatykite p loginę reikšmę, jeigu</vt:lpstr>
      <vt:lpstr>Sudėtis moduliu du (griežtoji disjunkcija)</vt:lpstr>
      <vt:lpstr>Sudėtis moduliu du (griežtoji disjunkcija)</vt:lpstr>
      <vt:lpstr>Supaprastinkite:</vt:lpstr>
      <vt:lpstr>Supaprastinkite:</vt:lpstr>
      <vt:lpstr>Supaprastinkite:</vt:lpstr>
      <vt:lpstr>Supaprastinkite:</vt:lpstr>
      <vt:lpstr>Supaprastinkite:</vt:lpstr>
      <vt:lpstr>PowerPoint Presentation</vt:lpstr>
      <vt:lpstr>Pyrso rodyklė, Šeferio brūkšnelis</vt:lpstr>
      <vt:lpstr>Užduotys savarankiškam darbui</vt:lpstr>
      <vt:lpstr>Kurie iš šių sakinių yra teiginiai?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Olga Suboč</dc:creator>
  <cp:lastModifiedBy>Olga Suboč</cp:lastModifiedBy>
  <cp:revision>43</cp:revision>
  <dcterms:created xsi:type="dcterms:W3CDTF">1601-01-01T00:00:00Z</dcterms:created>
  <dcterms:modified xsi:type="dcterms:W3CDTF">2018-09-04T12:36:47Z</dcterms:modified>
</cp:coreProperties>
</file>