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97" autoAdjust="0"/>
  </p:normalViewPr>
  <p:slideViewPr>
    <p:cSldViewPr snapToGrid="0">
      <p:cViewPr varScale="1">
        <p:scale>
          <a:sx n="58" d="100"/>
          <a:sy n="58" d="100"/>
        </p:scale>
        <p:origin x="60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DA3D-C895-435A-B488-CA1D4EB5C7DE}" type="datetimeFigureOut">
              <a:rPr lang="lt-LT" smtClean="0"/>
              <a:t>2017.02.14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FB06-BEF9-4A5B-95EE-2C267A87ECA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4069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DA3D-C895-435A-B488-CA1D4EB5C7DE}" type="datetimeFigureOut">
              <a:rPr lang="lt-LT" smtClean="0"/>
              <a:t>2017.02.14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FB06-BEF9-4A5B-95EE-2C267A87ECA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70534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DA3D-C895-435A-B488-CA1D4EB5C7DE}" type="datetimeFigureOut">
              <a:rPr lang="lt-LT" smtClean="0"/>
              <a:t>2017.02.14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FB06-BEF9-4A5B-95EE-2C267A87ECA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44802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DA3D-C895-435A-B488-CA1D4EB5C7DE}" type="datetimeFigureOut">
              <a:rPr lang="lt-LT" smtClean="0"/>
              <a:t>2017.02.14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FB06-BEF9-4A5B-95EE-2C267A87ECA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5471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DA3D-C895-435A-B488-CA1D4EB5C7DE}" type="datetimeFigureOut">
              <a:rPr lang="lt-LT" smtClean="0"/>
              <a:t>2017.02.14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FB06-BEF9-4A5B-95EE-2C267A87ECA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3174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DA3D-C895-435A-B488-CA1D4EB5C7DE}" type="datetimeFigureOut">
              <a:rPr lang="lt-LT" smtClean="0"/>
              <a:t>2017.02.14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FB06-BEF9-4A5B-95EE-2C267A87ECA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2913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DA3D-C895-435A-B488-CA1D4EB5C7DE}" type="datetimeFigureOut">
              <a:rPr lang="lt-LT" smtClean="0"/>
              <a:t>2017.02.14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FB06-BEF9-4A5B-95EE-2C267A87ECA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8475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DA3D-C895-435A-B488-CA1D4EB5C7DE}" type="datetimeFigureOut">
              <a:rPr lang="lt-LT" smtClean="0"/>
              <a:t>2017.02.14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FB06-BEF9-4A5B-95EE-2C267A87ECA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1402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DA3D-C895-435A-B488-CA1D4EB5C7DE}" type="datetimeFigureOut">
              <a:rPr lang="lt-LT" smtClean="0"/>
              <a:t>2017.02.14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FB06-BEF9-4A5B-95EE-2C267A87ECA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02454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DA3D-C895-435A-B488-CA1D4EB5C7DE}" type="datetimeFigureOut">
              <a:rPr lang="lt-LT" smtClean="0"/>
              <a:t>2017.02.14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FB06-BEF9-4A5B-95EE-2C267A87ECA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4164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0DA3D-C895-435A-B488-CA1D4EB5C7DE}" type="datetimeFigureOut">
              <a:rPr lang="lt-LT" smtClean="0"/>
              <a:t>2017.02.14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FFB06-BEF9-4A5B-95EE-2C267A87ECA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29651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0DA3D-C895-435A-B488-CA1D4EB5C7DE}" type="datetimeFigureOut">
              <a:rPr lang="lt-LT" smtClean="0"/>
              <a:t>2017.02.14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FFB06-BEF9-4A5B-95EE-2C267A87ECA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6725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3300" y="1130300"/>
            <a:ext cx="955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Modus</a:t>
            </a:r>
            <a:r>
              <a:rPr lang="lt-LT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Ponens</a:t>
            </a:r>
            <a:r>
              <a:rPr lang="lt-LT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ir </a:t>
            </a:r>
            <a:r>
              <a:rPr lang="lt-LT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Modus</a:t>
            </a:r>
            <a:r>
              <a:rPr lang="lt-LT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Tollens</a:t>
            </a:r>
            <a:endParaRPr lang="lt-LT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18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28494" y="449058"/>
                <a:ext cx="3967461" cy="47089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Silogizmas (tranzityvumas)</a:t>
                </a:r>
              </a:p>
              <a:p>
                <a:endParaRPr lang="lt-LT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</m:oMath>
                  </m:oMathPara>
                </a14:m>
                <a:endParaRPr lang="lt-LT" sz="36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𝑟</m:t>
                      </m:r>
                    </m:oMath>
                  </m:oMathPara>
                </a14:m>
                <a:endParaRPr lang="lt-LT" sz="36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∴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𝑟</m:t>
                      </m:r>
                    </m:oMath>
                  </m:oMathPara>
                </a14:m>
                <a:endParaRPr lang="lt-LT" sz="36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94" y="449058"/>
                <a:ext cx="3967461" cy="4708981"/>
              </a:xfrm>
              <a:prstGeom prst="rect">
                <a:avLst/>
              </a:prstGeom>
              <a:blipFill rotWithShape="0">
                <a:blip r:embed="rId2"/>
                <a:stretch>
                  <a:fillRect l="-4762" t="-2202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048139" y="449058"/>
                <a:ext cx="5601419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Jeigu Tadas pamirš įjungti žadintuvą, jis pramiegos;</a:t>
                </a:r>
              </a:p>
              <a:p>
                <a:endParaRPr lang="lt-LT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Jeigu Tadas pramiegos, jis neis į pirmą paskaitą</a:t>
                </a:r>
              </a:p>
              <a:p>
                <a:endParaRPr lang="lt-LT" sz="3200" b="0" i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∴</m:t>
                    </m:r>
                  </m:oMath>
                </a14:m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Jeigu Tadas pamirš įjungti žadintuvą, jis neis į pirmą paskaitą </a:t>
                </a:r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139" y="449058"/>
                <a:ext cx="5601419" cy="4524315"/>
              </a:xfrm>
              <a:prstGeom prst="rect">
                <a:avLst/>
              </a:prstGeom>
              <a:blipFill rotWithShape="0">
                <a:blip r:embed="rId3"/>
                <a:stretch>
                  <a:fillRect l="-2720" t="-1887" r="-1632" b="-3369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844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28494" y="449058"/>
                <a:ext cx="3967461" cy="47089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Atvejų atskyrimas</a:t>
                </a:r>
              </a:p>
              <a:p>
                <a:endParaRPr lang="lt-LT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∨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</m:oMath>
                  </m:oMathPara>
                </a14:m>
                <a:endParaRPr lang="lt-LT" sz="36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𝑟</m:t>
                      </m:r>
                    </m:oMath>
                  </m:oMathPara>
                </a14:m>
                <a:endParaRPr lang="lt-LT" sz="36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𝑟</m:t>
                      </m:r>
                    </m:oMath>
                  </m:oMathPara>
                </a14:m>
                <a:endParaRPr lang="lt-LT" sz="36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∴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𝑟</m:t>
                      </m:r>
                    </m:oMath>
                  </m:oMathPara>
                </a14:m>
                <a:endParaRPr lang="lt-LT" sz="36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94" y="449058"/>
                <a:ext cx="3967461" cy="4708981"/>
              </a:xfrm>
              <a:prstGeom prst="rect">
                <a:avLst/>
              </a:prstGeom>
              <a:blipFill rotWithShape="0">
                <a:blip r:embed="rId2"/>
                <a:stretch>
                  <a:fillRect l="-4762" t="-2202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749871" y="449058"/>
                <a:ext cx="5899687" cy="403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lt-L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lt-L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yra teigiamas arba neigiamas skaičius;</a:t>
                </a:r>
              </a:p>
              <a:p>
                <a:endParaRPr lang="lt-LT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Jeigu </a:t>
                </a:r>
                <a14:m>
                  <m:oMath xmlns:m="http://schemas.openxmlformats.org/officeDocument/2006/math">
                    <m:r>
                      <a:rPr lang="lt-L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lt-L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yra teigiamas, tai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lt-LT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lt-LT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lt-LT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lt-LT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endParaRPr lang="lt-LT" sz="3200" b="0" i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Jeigu </a:t>
                </a:r>
                <a14:m>
                  <m:oMath xmlns:m="http://schemas.openxmlformats.org/officeDocument/2006/math">
                    <m:r>
                      <a:rPr lang="lt-L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lt-LT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yra neigiamas, tai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lt-LT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lt-LT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lt-LT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lt-LT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endParaRPr lang="lt-LT" sz="3200" b="0" i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∴</m:t>
                    </m:r>
                  </m:oMath>
                </a14:m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lt-LT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lt-LT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lt-LT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lt-LT" sz="3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871" y="449058"/>
                <a:ext cx="5899687" cy="4031873"/>
              </a:xfrm>
              <a:prstGeom prst="rect">
                <a:avLst/>
              </a:prstGeom>
              <a:blipFill rotWithShape="0">
                <a:blip r:embed="rId3"/>
                <a:stretch>
                  <a:fillRect l="-2583" t="-2118" r="-1653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462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592" y="219456"/>
            <a:ext cx="117866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Pavyzdys. Programoje ieškome klaidos. Padarykite išvadą:</a:t>
            </a:r>
          </a:p>
          <a:p>
            <a:endParaRPr lang="lt-LT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lt-L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Pirmose penkiose eilutėse yra sintaksės klaida arba nėra aprašytas kintamasis;</a:t>
            </a:r>
          </a:p>
          <a:p>
            <a:pPr marL="514350" indent="-514350">
              <a:buAutoNum type="alphaLcParenR"/>
            </a:pPr>
            <a:r>
              <a:rPr lang="lt-L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Jeigu yra sintaksės klaida, tai reiškia, kad praleistas kabliataškis arba neteisingai parašytas kintamojo vardas;</a:t>
            </a:r>
          </a:p>
          <a:p>
            <a:pPr marL="514350" indent="-514350">
              <a:buAutoNum type="alphaLcParenR"/>
            </a:pPr>
            <a:r>
              <a:rPr lang="lt-L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 reikalingi kabliataškiai yra;</a:t>
            </a:r>
          </a:p>
          <a:p>
            <a:pPr marL="514350" indent="-514350">
              <a:buAutoNum type="alphaLcParenR"/>
            </a:pPr>
            <a:r>
              <a:rPr lang="lt-L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Visų kintamųjų vardai parašyti teisingai. </a:t>
            </a:r>
          </a:p>
        </p:txBody>
      </p:sp>
    </p:spTree>
    <p:extLst>
      <p:ext uri="{BB962C8B-B14F-4D97-AF65-F5344CB8AC3E}">
        <p14:creationId xmlns:p14="http://schemas.microsoft.com/office/powerpoint/2010/main" val="25355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222890" y="47319"/>
                <a:ext cx="4603351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lt-LT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</m:oMath>
                </a14:m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yra sintaksės klaida;</a:t>
                </a:r>
              </a:p>
              <a:p>
                <a14:m>
                  <m:oMath xmlns:m="http://schemas.openxmlformats.org/officeDocument/2006/math">
                    <m:r>
                      <a:rPr lang="lt-LT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𝑞</m:t>
                    </m:r>
                  </m:oMath>
                </a14:m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nėra aprašytas kintamasis;</a:t>
                </a:r>
              </a:p>
              <a:p>
                <a14:m>
                  <m:oMath xmlns:m="http://schemas.openxmlformats.org/officeDocument/2006/math">
                    <m:r>
                      <a:rPr lang="lt-LT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𝑟</m:t>
                    </m:r>
                  </m:oMath>
                </a14:m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praleistas kabliataškis;</a:t>
                </a:r>
              </a:p>
              <a:p>
                <a14:m>
                  <m:oMath xmlns:m="http://schemas.openxmlformats.org/officeDocument/2006/math">
                    <m:r>
                      <a:rPr lang="lt-LT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neteisingai parašytas kintamojo vardas.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2890" y="47319"/>
                <a:ext cx="4603351" cy="2246769"/>
              </a:xfrm>
              <a:prstGeom prst="rect">
                <a:avLst/>
              </a:prstGeom>
              <a:blipFill rotWithShape="0">
                <a:blip r:embed="rId2"/>
                <a:stretch>
                  <a:fillRect l="-2781" t="-2989" b="-6793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651863" y="2456795"/>
                <a:ext cx="6078584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Tada turime:</a:t>
                </a:r>
              </a:p>
              <a:p>
                <a:endParaRPr lang="lt-LT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2800" b="0" dirty="0" smtClean="0">
                    <a:cs typeface="Times New Roman" panose="02020603050405020304" pitchFamily="18" charset="0"/>
                  </a:rPr>
                  <a:t>1.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lt-LT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&amp; </m:t>
                    </m:r>
                    <m:acc>
                      <m:accPr>
                        <m:chr m:val="̅"/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atvejų (c) ir (d) apjungimas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lt-LT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lt-LT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  <m:r>
                          <a:rPr lang="lt-LT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∨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acc>
                  </m:oMath>
                </a14:m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(taikome (1) de Morgano dėsnį)</a:t>
                </a:r>
              </a:p>
              <a:p>
                <a:endParaRPr lang="lt-LT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lt-LT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lt-LT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(taikome </a:t>
                </a:r>
                <a:r>
                  <a:rPr lang="lt-LT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Modus</a:t>
                </a:r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lt-LT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Tollens</a:t>
                </a:r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(b) ir (2))</a:t>
                </a:r>
              </a:p>
              <a:p>
                <a:endParaRPr lang="lt-LT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 </a:t>
                </a:r>
                <a14:m>
                  <m:oMath xmlns:m="http://schemas.openxmlformats.org/officeDocument/2006/math">
                    <m:r>
                      <a:rPr lang="lt-LT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𝑞</m:t>
                    </m:r>
                  </m:oMath>
                </a14:m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(taikome eliminavimą (a) ir (3))</a:t>
                </a:r>
              </a:p>
              <a:p>
                <a:r>
                  <a:rPr lang="lt-LT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1863" y="2456795"/>
                <a:ext cx="6078584" cy="4401205"/>
              </a:xfrm>
              <a:prstGeom prst="rect">
                <a:avLst/>
              </a:prstGeom>
              <a:blipFill rotWithShape="0">
                <a:blip r:embed="rId3"/>
                <a:stretch>
                  <a:fillRect l="-2006" t="-1385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56322" y="5767828"/>
            <a:ext cx="4603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nėra aprašytas kintamasis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860" y="280417"/>
            <a:ext cx="491627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Pirmose penkiose eilutėse yra sintaksės klaida arba nėra aprašytas kintamasis;</a:t>
            </a:r>
          </a:p>
          <a:p>
            <a:pPr marL="514350" indent="-514350">
              <a:buAutoNum type="alphaLcParenR"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Jeigu yra sintaksės klaida, tai reiškia, kad praleistas kabliataškis arba neteisingai parašytas kintamojo vardas;</a:t>
            </a:r>
          </a:p>
          <a:p>
            <a:pPr marL="514350" indent="-514350">
              <a:buAutoNum type="alphaLcParenR"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 reikalingi kabliataškiai yra;</a:t>
            </a:r>
          </a:p>
          <a:p>
            <a:pPr marL="514350" indent="-514350">
              <a:buAutoNum type="alphaLcParenR"/>
            </a:pP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Visų kintamųjų vardai parašyti teisingai. </a:t>
            </a:r>
          </a:p>
        </p:txBody>
      </p:sp>
    </p:spTree>
    <p:extLst>
      <p:ext uri="{BB962C8B-B14F-4D97-AF65-F5344CB8AC3E}">
        <p14:creationId xmlns:p14="http://schemas.microsoft.com/office/powerpoint/2010/main" val="95983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3300" y="1130300"/>
            <a:ext cx="955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Galimos </a:t>
            </a:r>
            <a:r>
              <a:rPr lang="lt-LT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klaidos</a:t>
            </a:r>
            <a:endParaRPr lang="lt-LT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77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45056" y="706994"/>
                <a:ext cx="11007306" cy="403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 teisingai padaryta išvada?</a:t>
                </a:r>
              </a:p>
              <a:p>
                <a:endPara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Jeigu Audrius norėtų nusirašyti, jis atsisėstų paskutinėje eilėje;</a:t>
                </a:r>
              </a:p>
              <a:p>
                <a:endParaRPr lang="lt-LT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3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Audrius atsisėdo paskutinėje eilėje;</a:t>
                </a:r>
              </a:p>
              <a:p>
                <a:endParaRPr lang="lt-LT" sz="3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∴</m:t>
                    </m:r>
                  </m:oMath>
                </a14:m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Audrius nori nusirašyti</a:t>
                </a:r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056" y="706994"/>
                <a:ext cx="11007306" cy="4031873"/>
              </a:xfrm>
              <a:prstGeom prst="rect">
                <a:avLst/>
              </a:prstGeom>
              <a:blipFill rotWithShape="0">
                <a:blip r:embed="rId2"/>
                <a:stretch>
                  <a:fillRect l="-1440" t="-2118" b="-3933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363293" y="5568557"/>
            <a:ext cx="1133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lt-LT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764464" y="4322062"/>
                <a:ext cx="3967461" cy="2123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</m:oMath>
                  </m:oMathPara>
                </a14:m>
                <a:endParaRPr lang="lt-LT" sz="36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</m:oMath>
                  </m:oMathPara>
                </a14:m>
                <a:endParaRPr lang="lt-LT" sz="36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∴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</m:oMath>
                  </m:oMathPara>
                </a14:m>
                <a:endParaRPr lang="lt-LT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4464" y="4322062"/>
                <a:ext cx="3967461" cy="212365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899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45056" y="706994"/>
                <a:ext cx="11007306" cy="403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 teisingai padaryta išvada?</a:t>
                </a:r>
              </a:p>
              <a:p>
                <a:endPara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Jeigu obuolys raudonas, tai jis skanus;</a:t>
                </a:r>
              </a:p>
              <a:p>
                <a:endParaRPr lang="lt-LT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3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Obuolys geltonas;</a:t>
                </a:r>
              </a:p>
              <a:p>
                <a:endParaRPr lang="lt-LT" sz="3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∴</m:t>
                    </m:r>
                  </m:oMath>
                </a14:m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Obuolys nėra skanus</a:t>
                </a:r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056" y="706994"/>
                <a:ext cx="11007306" cy="4031873"/>
              </a:xfrm>
              <a:prstGeom prst="rect">
                <a:avLst/>
              </a:prstGeom>
              <a:blipFill rotWithShape="0">
                <a:blip r:embed="rId2"/>
                <a:stretch>
                  <a:fillRect l="-1440" t="-2118" b="-3933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398463" y="5672074"/>
            <a:ext cx="1133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lt-LT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764464" y="4322062"/>
                <a:ext cx="3967461" cy="2492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</m:oMath>
                  </m:oMathPara>
                </a14:m>
                <a:endParaRPr lang="lt-LT" sz="36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lt-LT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lt-LT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</m:acc>
                    </m:oMath>
                  </m:oMathPara>
                </a14:m>
                <a:endParaRPr lang="lt-LT" sz="36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∴</m:t>
                      </m:r>
                      <m:acc>
                        <m:accPr>
                          <m:chr m:val="̅"/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lt-LT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acc>
                    </m:oMath>
                  </m:oMathPara>
                </a14:m>
                <a:endParaRPr lang="lt-LT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4464" y="4322062"/>
                <a:ext cx="3967461" cy="249299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919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8022" y="223915"/>
                <a:ext cx="6193767" cy="5509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 teisingai padarytos išvados?</a:t>
                </a:r>
              </a:p>
              <a:p>
                <a:endPara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Jeigu </a:t>
                </a:r>
                <a:r>
                  <a:rPr lang="lt-LT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Metallika</a:t>
                </a:r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nariai būtų roko žvaigždės, jų plaukai būtų nudažyti žaliai;</a:t>
                </a:r>
              </a:p>
              <a:p>
                <a:endParaRPr lang="lt-LT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32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Metallika</a:t>
                </a:r>
                <a:r>
                  <a:rPr lang="lt-LT" sz="3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narių plaukai nėra žali;</a:t>
                </a:r>
              </a:p>
              <a:p>
                <a:endParaRPr lang="lt-LT" sz="3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∴</m:t>
                    </m:r>
                  </m:oMath>
                </a14:m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lt-LT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Metallika</a:t>
                </a:r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nariai nėra roko žvaigždės </a:t>
                </a:r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022" y="223915"/>
                <a:ext cx="6193767" cy="5509200"/>
              </a:xfrm>
              <a:prstGeom prst="rect">
                <a:avLst/>
              </a:prstGeom>
              <a:blipFill rotWithShape="0">
                <a:blip r:embed="rId2"/>
                <a:stretch>
                  <a:fillRect l="-2559" t="-1550" b="-2658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168309" y="5930866"/>
            <a:ext cx="1133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lt-LT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32121" y="655236"/>
                <a:ext cx="5544370" cy="403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Jeigu Londonas yra didelis miestas, jame yra dangoraižių;</a:t>
                </a:r>
              </a:p>
              <a:p>
                <a:endParaRPr lang="lt-LT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3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Londone yra dangoraižių;</a:t>
                </a:r>
              </a:p>
              <a:p>
                <a:endParaRPr lang="lt-LT" sz="3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∴</m:t>
                    </m:r>
                  </m:oMath>
                </a14:m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Londonas yra didelis miestas</a:t>
                </a:r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2121" y="655236"/>
                <a:ext cx="5544370" cy="4031873"/>
              </a:xfrm>
              <a:prstGeom prst="rect">
                <a:avLst/>
              </a:prstGeom>
              <a:blipFill rotWithShape="0">
                <a:blip r:embed="rId3"/>
                <a:stretch>
                  <a:fillRect l="-2860" b="-3776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8893373" y="5930866"/>
            <a:ext cx="1133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lt-LT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025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095822" y="2140698"/>
                <a:ext cx="3967461" cy="36009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Prieštaravimas</a:t>
                </a:r>
              </a:p>
              <a:p>
                <a:endParaRPr lang="lt-LT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lt-LT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lt-LT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</m:acc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𝑝𝑟𝑖𝑒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š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𝑡𝑎𝑟𝑎</m:t>
                      </m:r>
                    </m:oMath>
                  </m:oMathPara>
                </a14:m>
                <a:endParaRPr lang="lt-LT" sz="36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∴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</m:oMath>
                  </m:oMathPara>
                </a14:m>
                <a:endParaRPr lang="lt-LT" sz="36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822" y="2140698"/>
                <a:ext cx="3967461" cy="3600986"/>
              </a:xfrm>
              <a:prstGeom prst="rect">
                <a:avLst/>
              </a:prstGeom>
              <a:blipFill rotWithShape="0">
                <a:blip r:embed="rId2"/>
                <a:stretch>
                  <a:fillRect l="-4762" t="-270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1814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28494" y="449058"/>
                <a:ext cx="3967461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Modus </a:t>
                </a:r>
                <a:r>
                  <a:rPr lang="lt-LT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Ponens</a:t>
                </a:r>
                <a:endParaRPr lang="lt-LT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</m:oMath>
                  </m:oMathPara>
                </a14:m>
                <a:endParaRPr lang="lt-LT" sz="36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</m:oMath>
                  </m:oMathPara>
                </a14:m>
                <a:endParaRPr lang="lt-LT" sz="36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∴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</m:oMath>
                  </m:oMathPara>
                </a14:m>
                <a:endParaRPr lang="lt-LT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94" y="449058"/>
                <a:ext cx="3967461" cy="3046988"/>
              </a:xfrm>
              <a:prstGeom prst="rect">
                <a:avLst/>
              </a:prstGeom>
              <a:blipFill rotWithShape="0">
                <a:blip r:embed="rId2"/>
                <a:stretch>
                  <a:fillRect l="-4762" t="-3407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468291" y="449058"/>
                <a:ext cx="3967461" cy="30960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Modus </a:t>
                </a:r>
                <a:r>
                  <a:rPr lang="lt-LT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Tollens</a:t>
                </a:r>
                <a:endParaRPr lang="lt-LT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</m:oMath>
                  </m:oMathPara>
                </a14:m>
                <a:endParaRPr lang="lt-LT" sz="36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lt-LT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lt-LT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acc>
                    </m:oMath>
                  </m:oMathPara>
                </a14:m>
                <a:endParaRPr lang="lt-LT" sz="36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∴</m:t>
                      </m:r>
                      <m:acc>
                        <m:accPr>
                          <m:chr m:val="̅"/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lt-LT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</m:acc>
                    </m:oMath>
                  </m:oMathPara>
                </a14:m>
                <a:endParaRPr lang="lt-LT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8291" y="449058"/>
                <a:ext cx="3967461" cy="3096040"/>
              </a:xfrm>
              <a:prstGeom prst="rect">
                <a:avLst/>
              </a:prstGeom>
              <a:blipFill rotWithShape="0">
                <a:blip r:embed="rId3"/>
                <a:stretch>
                  <a:fillRect l="-4608" t="-3346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8494" y="3553366"/>
                <a:ext cx="5692744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Jei skaičiaus skaitmenų suma dalinasi iš 3, tai skaičius dalinasi iš 3;</a:t>
                </a:r>
              </a:p>
              <a:p>
                <a:r>
                  <a:rPr lang="lt-LT" sz="3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Skaičiaus 21 skaitmenų suma dalinasi iš 3;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∴</m:t>
                    </m:r>
                  </m:oMath>
                </a14:m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Skaičius 21 dalinasi iš 3</a:t>
                </a:r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94" y="3553366"/>
                <a:ext cx="5692744" cy="3046988"/>
              </a:xfrm>
              <a:prstGeom prst="rect">
                <a:avLst/>
              </a:prstGeom>
              <a:blipFill rotWithShape="0">
                <a:blip r:embed="rId4"/>
                <a:stretch>
                  <a:fillRect l="-2784" t="-2800" r="-1285" b="-540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590580" y="3553366"/>
                <a:ext cx="5601419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Jei Dzeusas būtų žmogus, tai jis būtų mirtingas;</a:t>
                </a:r>
              </a:p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Dzeusas nėra mirtingas;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∴</m:t>
                    </m:r>
                  </m:oMath>
                </a14:m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Dzeusas nėra žmogus</a:t>
                </a:r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0580" y="3553366"/>
                <a:ext cx="5601419" cy="2062103"/>
              </a:xfrm>
              <a:prstGeom prst="rect">
                <a:avLst/>
              </a:prstGeom>
              <a:blipFill rotWithShape="0">
                <a:blip r:embed="rId5"/>
                <a:stretch>
                  <a:fillRect l="-2720" t="-4142" r="-653" b="-858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892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64592" y="219456"/>
                <a:ext cx="11786616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Pavyzdys. Padarykite išvadą:</a:t>
                </a:r>
              </a:p>
              <a:p>
                <a:endParaRPr lang="lt-LT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Jeigu triušių yra daugiau nei narvų, tai bent du triušiai yra tame pačiame narve.</a:t>
                </a:r>
              </a:p>
              <a:p>
                <a:endParaRPr lang="lt-LT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Triušių yra daugiau nei narvų</a:t>
                </a:r>
              </a:p>
              <a:p>
                <a:endParaRPr lang="lt-LT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∴</m:t>
                    </m:r>
                  </m:oMath>
                </a14:m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____________________________________________</a:t>
                </a:r>
                <a:endParaRPr lang="lt-LT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92" y="219456"/>
                <a:ext cx="11786616" cy="4524315"/>
              </a:xfrm>
              <a:prstGeom prst="rect">
                <a:avLst/>
              </a:prstGeom>
              <a:blipFill rotWithShape="0">
                <a:blip r:embed="rId2"/>
                <a:stretch>
                  <a:fillRect l="-1293" t="-1887" b="-3369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03849" y="3950182"/>
            <a:ext cx="89024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Bent du triušiai yra tame pačiame narve</a:t>
            </a: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3454" y="5724348"/>
            <a:ext cx="3585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Modus</a:t>
            </a:r>
            <a:r>
              <a:rPr lang="lt-LT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Ponens</a:t>
            </a:r>
            <a:endParaRPr lang="lt-LT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91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64592" y="219456"/>
                <a:ext cx="11786616" cy="403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Pavyzdys. Padarykite išvadą:</a:t>
                </a:r>
              </a:p>
              <a:p>
                <a:endParaRPr lang="lt-LT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Jeigu skaičius 870,232 dalinasi iš 6, tai jis dalinasi ir iš 3.</a:t>
                </a:r>
              </a:p>
              <a:p>
                <a:endParaRPr lang="lt-LT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Skaičius 870,232 nesidalina iš 3</a:t>
                </a:r>
              </a:p>
              <a:p>
                <a:endParaRPr lang="lt-LT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∴</m:t>
                    </m:r>
                  </m:oMath>
                </a14:m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____________________________________________</a:t>
                </a:r>
                <a:endParaRPr lang="lt-LT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92" y="219456"/>
                <a:ext cx="11786616" cy="4031873"/>
              </a:xfrm>
              <a:prstGeom prst="rect">
                <a:avLst/>
              </a:prstGeom>
              <a:blipFill rotWithShape="0">
                <a:blip r:embed="rId2"/>
                <a:stretch>
                  <a:fillRect l="-1293" t="-2118" b="-3933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03849" y="3523169"/>
            <a:ext cx="89024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Skaičius 870,232 nesidalina iš 6</a:t>
            </a: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3454" y="5724348"/>
            <a:ext cx="3585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Modus</a:t>
            </a:r>
            <a:r>
              <a:rPr lang="lt-LT" sz="3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3200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Tollens</a:t>
            </a:r>
            <a:endParaRPr lang="lt-LT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093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3300" y="1130300"/>
            <a:ext cx="955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Kitos </a:t>
            </a:r>
            <a:r>
              <a:rPr lang="lt-LT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išvedimo taisyklės</a:t>
            </a:r>
            <a:endParaRPr lang="lt-LT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31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28494" y="449058"/>
                <a:ext cx="4588563" cy="54476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Disjunkcijos įvedimas</a:t>
                </a:r>
              </a:p>
              <a:p>
                <a:endParaRPr lang="lt-LT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</m:oMath>
                  </m:oMathPara>
                </a14:m>
                <a:endParaRPr lang="lt-LT" sz="36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∴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∨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</m:oMath>
                  </m:oMathPara>
                </a14:m>
                <a:endParaRPr lang="lt-LT" sz="36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lt-LT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</m:oMath>
                  </m:oMathPara>
                </a14:m>
                <a:endParaRPr lang="lt-LT" sz="36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∴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∨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</m:oMath>
                  </m:oMathPara>
                </a14:m>
                <a:endParaRPr lang="lt-LT" sz="36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94" y="449058"/>
                <a:ext cx="4588563" cy="5447645"/>
              </a:xfrm>
              <a:prstGeom prst="rect">
                <a:avLst/>
              </a:prstGeom>
              <a:blipFill rotWithShape="0">
                <a:blip r:embed="rId2"/>
                <a:stretch>
                  <a:fillRect l="-4117" t="-1904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877465" y="1957162"/>
                <a:ext cx="6314535" cy="2431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Pavyzdys</a:t>
                </a:r>
              </a:p>
              <a:p>
                <a:endParaRPr lang="lt-LT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Marius programuoja C ++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∴</m:t>
                    </m:r>
                  </m:oMath>
                </a14:m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Marius programuoja Java arba C++</a:t>
                </a:r>
              </a:p>
              <a:p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7465" y="1957162"/>
                <a:ext cx="6314535" cy="2431435"/>
              </a:xfrm>
              <a:prstGeom prst="rect">
                <a:avLst/>
              </a:prstGeom>
              <a:blipFill rotWithShape="0">
                <a:blip r:embed="rId3"/>
                <a:stretch>
                  <a:fillRect l="-2413" t="-3509" r="-2510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739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28494" y="449058"/>
                <a:ext cx="4588563" cy="54476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Konjunkcijos šalinimas</a:t>
                </a:r>
              </a:p>
              <a:p>
                <a:endParaRPr lang="lt-LT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&amp; 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</m:oMath>
                  </m:oMathPara>
                </a14:m>
                <a:endParaRPr lang="lt-LT" sz="36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∴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</m:oMath>
                  </m:oMathPara>
                </a14:m>
                <a:endParaRPr lang="lt-LT" sz="36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lt-LT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&amp; 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</m:oMath>
                  </m:oMathPara>
                </a14:m>
                <a:endParaRPr lang="lt-LT" sz="36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∴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</m:oMath>
                  </m:oMathPara>
                </a14:m>
                <a:endParaRPr lang="lt-LT" sz="36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94" y="449058"/>
                <a:ext cx="4588563" cy="5447645"/>
              </a:xfrm>
              <a:prstGeom prst="rect">
                <a:avLst/>
              </a:prstGeom>
              <a:blipFill rotWithShape="0">
                <a:blip r:embed="rId2"/>
                <a:stretch>
                  <a:fillRect l="-4117" t="-1904" r="-1594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877465" y="1957162"/>
                <a:ext cx="6314535" cy="3908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Pavyzdys</a:t>
                </a:r>
              </a:p>
              <a:p>
                <a:endParaRPr lang="lt-LT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Pirmadieniais ir trečiadieniais Gintaras lanko treniruotes</a:t>
                </a:r>
              </a:p>
              <a:p>
                <a:endParaRPr lang="lt-LT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∴</m:t>
                    </m:r>
                  </m:oMath>
                </a14:m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Trečiadieniais Gintaras lanko treniruotes</a:t>
                </a:r>
              </a:p>
              <a:p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7465" y="1957162"/>
                <a:ext cx="6314535" cy="3908762"/>
              </a:xfrm>
              <a:prstGeom prst="rect">
                <a:avLst/>
              </a:prstGeom>
              <a:blipFill rotWithShape="0">
                <a:blip r:embed="rId3"/>
                <a:stretch>
                  <a:fillRect l="-2413" t="-2184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278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28494" y="449058"/>
                <a:ext cx="4588563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Konjunkcijos įvedimas</a:t>
                </a:r>
              </a:p>
              <a:p>
                <a:endParaRPr lang="lt-LT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</m:oMath>
                  </m:oMathPara>
                </a14:m>
                <a:endParaRPr lang="lt-LT" sz="36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</m:oMath>
                  </m:oMathPara>
                </a14:m>
                <a:endParaRPr lang="lt-LT" sz="36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∴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&amp; 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</m:oMath>
                  </m:oMathPara>
                </a14:m>
                <a:endParaRPr lang="lt-LT" sz="36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lt-LT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94" y="449058"/>
                <a:ext cx="4588563" cy="3785652"/>
              </a:xfrm>
              <a:prstGeom prst="rect">
                <a:avLst/>
              </a:prstGeom>
              <a:blipFill rotWithShape="0">
                <a:blip r:embed="rId2"/>
                <a:stretch>
                  <a:fillRect l="-4117" t="-2738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267865" y="2526550"/>
                <a:ext cx="6314535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Pavyzdys</a:t>
                </a:r>
              </a:p>
              <a:p>
                <a:endParaRPr lang="lt-LT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Jonas </a:t>
                </a:r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mėgsta koldūnus;</a:t>
                </a:r>
              </a:p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Jonas mėgsta cepelinus;</a:t>
                </a:r>
              </a:p>
              <a:p>
                <a:endParaRPr lang="lt-LT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∴</m:t>
                    </m:r>
                  </m:oMath>
                </a14:m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Jonas mėgsta koldūnus ir cepelinus</a:t>
                </a:r>
              </a:p>
              <a:p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7865" y="2526550"/>
                <a:ext cx="6314535" cy="3416320"/>
              </a:xfrm>
              <a:prstGeom prst="rect">
                <a:avLst/>
              </a:prstGeom>
              <a:blipFill rotWithShape="0">
                <a:blip r:embed="rId3"/>
                <a:stretch>
                  <a:fillRect l="-2413" t="-2496" r="-1641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820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28494" y="449058"/>
                <a:ext cx="4588563" cy="6001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Eliminavimas</a:t>
                </a:r>
              </a:p>
              <a:p>
                <a:endParaRPr lang="lt-LT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∨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</m:oMath>
                  </m:oMathPara>
                </a14:m>
                <a:endParaRPr lang="lt-LT" sz="36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lt-LT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lt-LT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</m:acc>
                    </m:oMath>
                  </m:oMathPara>
                </a14:m>
                <a:endParaRPr lang="lt-LT" sz="36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∴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</m:oMath>
                  </m:oMathPara>
                </a14:m>
                <a:endParaRPr lang="lt-LT" sz="36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lt-LT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lt-LT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∨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𝑞</m:t>
                      </m:r>
                    </m:oMath>
                  </m:oMathPara>
                </a14:m>
                <a:endParaRPr lang="lt-LT" sz="36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lt-LT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lt-LT" sz="3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𝑞</m:t>
                          </m:r>
                        </m:e>
                      </m:acc>
                    </m:oMath>
                  </m:oMathPara>
                </a14:m>
                <a:endParaRPr lang="lt-LT" sz="36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∴</m:t>
                      </m:r>
                      <m:r>
                        <a:rPr lang="lt-LT" sz="36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</m:oMath>
                  </m:oMathPara>
                </a14:m>
                <a:endParaRPr lang="lt-LT" sz="36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94" y="449058"/>
                <a:ext cx="4588563" cy="6001643"/>
              </a:xfrm>
              <a:prstGeom prst="rect">
                <a:avLst/>
              </a:prstGeom>
              <a:blipFill rotWithShape="0">
                <a:blip r:embed="rId2"/>
                <a:stretch>
                  <a:fillRect l="-4117" t="-1728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877465" y="1151250"/>
                <a:ext cx="6314535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Pavyzdys</a:t>
                </a:r>
              </a:p>
              <a:p>
                <a:endParaRPr lang="lt-LT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Gintarė eis į banką antradienį arba trečiadienį;</a:t>
                </a:r>
              </a:p>
              <a:p>
                <a:endParaRPr lang="lt-LT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Antradienį Gintarė neis į banką</a:t>
                </a:r>
              </a:p>
              <a:p>
                <a:endParaRPr lang="lt-LT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∴</m:t>
                    </m:r>
                  </m:oMath>
                </a14:m>
                <a:r>
                  <a:rPr lang="lt-LT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Gintarė eis į banką trečiadienį</a:t>
                </a:r>
              </a:p>
              <a:p>
                <a:endParaRPr lang="lt-LT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7465" y="1151250"/>
                <a:ext cx="6314535" cy="4401205"/>
              </a:xfrm>
              <a:prstGeom prst="rect">
                <a:avLst/>
              </a:prstGeom>
              <a:blipFill rotWithShape="0">
                <a:blip r:embed="rId3"/>
                <a:stretch>
                  <a:fillRect l="-2413" t="-1939"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973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1486</TotalTime>
  <Words>536</Words>
  <Application>Microsoft Office PowerPoint</Application>
  <PresentationFormat>Widescreen</PresentationFormat>
  <Paragraphs>189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VGTU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Olga Suboč</dc:creator>
  <cp:lastModifiedBy>Olga Suboč</cp:lastModifiedBy>
  <cp:revision>24</cp:revision>
  <dcterms:created xsi:type="dcterms:W3CDTF">2016-10-13T10:59:04Z</dcterms:created>
  <dcterms:modified xsi:type="dcterms:W3CDTF">2017-02-14T15:20:58Z</dcterms:modified>
</cp:coreProperties>
</file>