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26" autoAdjust="0"/>
    <p:restoredTop sz="94660"/>
  </p:normalViewPr>
  <p:slideViewPr>
    <p:cSldViewPr>
      <p:cViewPr varScale="1">
        <p:scale>
          <a:sx n="110" d="100"/>
          <a:sy n="110" d="100"/>
        </p:scale>
        <p:origin x="13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D4D34-1E3B-4A3F-B7F9-DFE231B6544D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339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5A5D1-471A-43E5-AF7F-1F8185028C83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9035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117AC-7598-40F8-92EB-0B2B2EA95425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582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FB4A2-5957-4EBF-950B-46F93D67E8B8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7325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6CD40-80FE-4F4D-A8B5-2BC84D4A8E32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680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249E1-27D1-434F-AC9E-1888EB434B87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6005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DA6E1-8A65-4B5B-B6C8-FFFEFB4577D8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943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A36AC-484F-4D08-BEC5-698C635E32E0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83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E42CA-CA0F-46F6-88A3-358FD622359C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654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53F59-6D09-464F-BF60-7FC6B1FB7949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6778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3EE5C-29BB-4DC9-95FE-777AE31ED622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362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358BA21-3454-4E81-8F6F-0E0EA146D339}" type="slidenum">
              <a:rPr lang="lt-LT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lt-LT" dirty="0" smtClean="0"/>
              <a:t>Skaičiavimo sistemos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lt-LT" dirty="0" smtClean="0"/>
              <a:t>Dešimtainė skaičiavimo </a:t>
            </a:r>
            <a:r>
              <a:rPr lang="lt-LT" dirty="0"/>
              <a:t>sistema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9512" y="2132856"/>
                <a:ext cx="8791959" cy="39039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lt-LT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b>
                                    </m:sSub>
                                    <m: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⋯</m:t>
                                    </m:r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  <m:e/>
                                </m:eqAr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sSup>
                                      <m:sSupPr>
                                        <m:ctrlP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∙</m:t>
                                        </m:r>
                                        <m:sSup>
                                          <m:sSupPr>
                                            <m:ctrlPr>
                                              <a:rPr lang="lt-LT" sz="32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e>
                                          <m:sup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p>
                                        </m:s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b>
                                    </m:s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sSup>
                                      <m:sSupPr>
                                        <m:ctrlP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⋯</m:t>
                                    </m:r>
                                  </m:e>
                                  <m:e/>
                                </m:eqAr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lt-LT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lt-LT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lt-LT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e>
                            </m:mr>
                          </m: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  <m:sub/>
                      </m:sSub>
                    </m:oMath>
                  </m:oMathPara>
                </a14:m>
                <a:endParaRPr lang="en-US" sz="32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lt-LT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132856"/>
                <a:ext cx="8791959" cy="39039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lt-LT" dirty="0" smtClean="0"/>
              <a:t>Dvejetainė skaičiavimo </a:t>
            </a:r>
            <a:r>
              <a:rPr lang="lt-LT" dirty="0"/>
              <a:t>sistema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79512" y="2132856"/>
                <a:ext cx="8791959" cy="39039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lt-LT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eqArr>
                                  <m:eqArr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b>
                                    </m:sSub>
                                    <m: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⋯</m:t>
                                    </m:r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3200" b="0" i="1" dirty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  <m:e/>
                                </m:eqArr>
                              </m:e>
                            </m:mr>
                            <m:mr>
                              <m:e>
                                <m:eqArr>
                                  <m:eqArr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sSup>
                                      <m:sSupPr>
                                        <m:ctrlP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p>
                                    </m:s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lt-LT" sz="32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∙</m:t>
                                        </m:r>
                                        <m:sSup>
                                          <m:sSupPr>
                                            <m:ctrlPr>
                                              <a:rPr lang="lt-LT" sz="32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lt-LT" sz="32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e>
                                          <m:sup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  <m:r>
                                              <a:rPr lang="en-US" sz="3200" b="0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p>
                                        </m:s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b>
                                    </m:s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∙</m:t>
                                    </m:r>
                                    <m:sSup>
                                      <m:sSupPr>
                                        <m:ctrlP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lt-LT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  <m:sup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a:rPr lang="en-US" sz="3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⋯</m:t>
                                    </m:r>
                                  </m:e>
                                  <m:e/>
                                </m:eqAr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lt-LT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lt-LT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lt-LT" sz="32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lt-LT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lt-LT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p>
                                </m:sSup>
                              </m:e>
                            </m:mr>
                          </m: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  <m:sub/>
                      </m:sSub>
                    </m:oMath>
                  </m:oMathPara>
                </a14:m>
                <a:endParaRPr lang="en-US" sz="32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lt-LT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132856"/>
                <a:ext cx="8791959" cy="390395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29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7772400" cy="1143000"/>
          </a:xfrm>
        </p:spPr>
        <p:txBody>
          <a:bodyPr/>
          <a:lstStyle/>
          <a:p>
            <a:r>
              <a:rPr lang="lt-LT"/>
              <a:t>Dvejetainė skaičiavimo sistema</a:t>
            </a:r>
          </a:p>
        </p:txBody>
      </p:sp>
      <p:graphicFrame>
        <p:nvGraphicFramePr>
          <p:cNvPr id="78974" name="Group 126"/>
          <p:cNvGraphicFramePr>
            <a:graphicFrameLocks noGrp="1"/>
          </p:cNvGraphicFramePr>
          <p:nvPr/>
        </p:nvGraphicFramePr>
        <p:xfrm>
          <a:off x="395288" y="2060575"/>
          <a:ext cx="8424862" cy="4105276"/>
        </p:xfrm>
        <a:graphic>
          <a:graphicData uri="http://schemas.openxmlformats.org/drawingml/2006/table">
            <a:tbl>
              <a:tblPr/>
              <a:tblGrid>
                <a:gridCol w="1944687"/>
                <a:gridCol w="1871663"/>
                <a:gridCol w="647700"/>
                <a:gridCol w="2017712"/>
                <a:gridCol w="1943100"/>
              </a:tblGrid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Dešimtainė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Dvejetainė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Dešimtainė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Dvejetainė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90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345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lt-LT"/>
          </a:p>
        </p:txBody>
      </p:sp>
      <p:graphicFrame>
        <p:nvGraphicFramePr>
          <p:cNvPr id="80421" name="Group 549"/>
          <p:cNvGraphicFramePr>
            <a:graphicFrameLocks noGrp="1"/>
          </p:cNvGraphicFramePr>
          <p:nvPr/>
        </p:nvGraphicFramePr>
        <p:xfrm>
          <a:off x="6732588" y="1125538"/>
          <a:ext cx="208280" cy="5181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42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0580" name="Text Box 708"/>
          <p:cNvSpPr txBox="1">
            <a:spLocks noChangeArrowheads="1"/>
          </p:cNvSpPr>
          <p:nvPr/>
        </p:nvSpPr>
        <p:spPr bwMode="auto">
          <a:xfrm>
            <a:off x="3924300" y="2276475"/>
            <a:ext cx="4968875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2. Užrašome liekanas atbuline tvarka:</a:t>
            </a:r>
          </a:p>
          <a:p>
            <a:pPr>
              <a:spcBef>
                <a:spcPct val="50000"/>
              </a:spcBef>
            </a:pPr>
            <a:r>
              <a:rPr lang="lt-LT"/>
              <a:t>351</a:t>
            </a:r>
            <a:r>
              <a:rPr lang="lt-LT" baseline="-25000"/>
              <a:t>10</a:t>
            </a:r>
            <a:r>
              <a:rPr lang="lt-LT"/>
              <a:t> </a:t>
            </a:r>
            <a:r>
              <a:rPr lang="en-US"/>
              <a:t>= 101011111</a:t>
            </a:r>
            <a:r>
              <a:rPr lang="en-US" baseline="-25000"/>
              <a:t>2</a:t>
            </a:r>
            <a:r>
              <a:rPr lang="en-US"/>
              <a:t>.</a:t>
            </a:r>
            <a:endParaRPr lang="lt-LT"/>
          </a:p>
        </p:txBody>
      </p:sp>
      <p:sp>
        <p:nvSpPr>
          <p:cNvPr id="80581" name="Rectangle 7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 sz="2400">
                <a:solidFill>
                  <a:schemeClr val="tx1"/>
                </a:solidFill>
              </a:rPr>
              <a:t>1. Iš dešimtainės į dvejetainę: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lt-LT" sz="2400">
                <a:solidFill>
                  <a:schemeClr val="tx1"/>
                </a:solidFill>
              </a:rPr>
              <a:t>daliname iš 2 su liekana. Gautą rezultatą vėl daliname iš 2 su liekana ir t.t.</a:t>
            </a:r>
            <a:br>
              <a:rPr lang="lt-LT" sz="2400">
                <a:solidFill>
                  <a:schemeClr val="tx1"/>
                </a:solidFill>
              </a:rPr>
            </a:br>
            <a:endParaRPr lang="lt-LT" sz="2400">
              <a:solidFill>
                <a:schemeClr val="tx1"/>
              </a:solidFill>
            </a:endParaRPr>
          </a:p>
        </p:txBody>
      </p:sp>
      <p:sp>
        <p:nvSpPr>
          <p:cNvPr id="80582" name="Rectangle 710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3024188" cy="45354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lt-LT" sz="2800"/>
              <a:t>35</a:t>
            </a:r>
            <a:r>
              <a:rPr lang="en-US" sz="2800"/>
              <a:t>1</a:t>
            </a:r>
            <a:r>
              <a:rPr lang="lt-LT" sz="2800"/>
              <a:t> </a:t>
            </a:r>
            <a:r>
              <a:rPr lang="en-US" sz="2800"/>
              <a:t>= 2 * </a:t>
            </a:r>
            <a:r>
              <a:rPr lang="en-US" sz="2800">
                <a:solidFill>
                  <a:srgbClr val="A50021"/>
                </a:solidFill>
              </a:rPr>
              <a:t>175</a:t>
            </a:r>
            <a:r>
              <a:rPr lang="en-US" sz="2800"/>
              <a:t> + 1;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175 = 2 * </a:t>
            </a:r>
            <a:r>
              <a:rPr lang="en-US" sz="2800">
                <a:solidFill>
                  <a:srgbClr val="A50021"/>
                </a:solidFill>
              </a:rPr>
              <a:t>87</a:t>
            </a:r>
            <a:r>
              <a:rPr lang="en-US" sz="2800"/>
              <a:t> + 1;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87 = 2 * </a:t>
            </a:r>
            <a:r>
              <a:rPr lang="en-US" sz="2800">
                <a:solidFill>
                  <a:srgbClr val="A50021"/>
                </a:solidFill>
              </a:rPr>
              <a:t>43</a:t>
            </a:r>
            <a:r>
              <a:rPr lang="en-US" sz="2800"/>
              <a:t> + 1;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43 = 2 * </a:t>
            </a:r>
            <a:r>
              <a:rPr lang="en-US" sz="2800">
                <a:solidFill>
                  <a:srgbClr val="A50021"/>
                </a:solidFill>
              </a:rPr>
              <a:t>21</a:t>
            </a:r>
            <a:r>
              <a:rPr lang="en-US" sz="2800"/>
              <a:t> + 1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21 = 2 * </a:t>
            </a:r>
            <a:r>
              <a:rPr lang="en-US" sz="2800">
                <a:solidFill>
                  <a:srgbClr val="A50021"/>
                </a:solidFill>
              </a:rPr>
              <a:t>10</a:t>
            </a:r>
            <a:r>
              <a:rPr lang="en-US" sz="2800"/>
              <a:t> + 1;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10 = 2 * </a:t>
            </a:r>
            <a:r>
              <a:rPr lang="en-US" sz="2800">
                <a:solidFill>
                  <a:srgbClr val="A50021"/>
                </a:solidFill>
              </a:rPr>
              <a:t>5</a:t>
            </a:r>
            <a:r>
              <a:rPr lang="en-US" sz="2800"/>
              <a:t> + 0;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5 = 2 * </a:t>
            </a:r>
            <a:r>
              <a:rPr lang="en-US" sz="2800">
                <a:solidFill>
                  <a:srgbClr val="A50021"/>
                </a:solidFill>
              </a:rPr>
              <a:t>2</a:t>
            </a:r>
            <a:r>
              <a:rPr lang="en-US" sz="2800"/>
              <a:t> + 1;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2 = 2 * </a:t>
            </a:r>
            <a:r>
              <a:rPr lang="en-US" sz="2800">
                <a:solidFill>
                  <a:srgbClr val="A50021"/>
                </a:solidFill>
              </a:rPr>
              <a:t>1</a:t>
            </a:r>
            <a:r>
              <a:rPr lang="en-US" sz="2800"/>
              <a:t> + 0;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1 = 2 * </a:t>
            </a:r>
            <a:r>
              <a:rPr lang="en-US" sz="2800">
                <a:solidFill>
                  <a:srgbClr val="A50021"/>
                </a:solidFill>
              </a:rPr>
              <a:t>0</a:t>
            </a:r>
            <a:r>
              <a:rPr lang="en-US" sz="2800"/>
              <a:t> + 1.</a:t>
            </a:r>
            <a:endParaRPr lang="lt-LT" sz="2800"/>
          </a:p>
          <a:p>
            <a:pPr>
              <a:lnSpc>
                <a:spcPct val="80000"/>
              </a:lnSpc>
              <a:buFontTx/>
              <a:buNone/>
            </a:pPr>
            <a:endParaRPr lang="lt-LT" sz="2800"/>
          </a:p>
        </p:txBody>
      </p:sp>
      <p:sp>
        <p:nvSpPr>
          <p:cNvPr id="80583" name="Text Box 711"/>
          <p:cNvSpPr txBox="1">
            <a:spLocks noChangeArrowheads="1"/>
          </p:cNvSpPr>
          <p:nvPr/>
        </p:nvSpPr>
        <p:spPr bwMode="auto">
          <a:xfrm>
            <a:off x="3779838" y="3933825"/>
            <a:ext cx="5184775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3. </a:t>
            </a:r>
            <a:r>
              <a:rPr lang="lt-LT"/>
              <a:t>Iš dvejetainės į dešimtainę:</a:t>
            </a:r>
          </a:p>
          <a:p>
            <a:pPr>
              <a:spcBef>
                <a:spcPct val="50000"/>
              </a:spcBef>
            </a:pPr>
            <a:r>
              <a:rPr lang="lt-LT"/>
              <a:t>101011111</a:t>
            </a:r>
            <a:r>
              <a:rPr lang="lt-LT" baseline="-25000"/>
              <a:t>2</a:t>
            </a:r>
            <a:r>
              <a:rPr lang="en-US"/>
              <a:t> = 1*2</a:t>
            </a:r>
            <a:r>
              <a:rPr lang="en-US" baseline="30000"/>
              <a:t>8</a:t>
            </a:r>
            <a:r>
              <a:rPr lang="en-US"/>
              <a:t>+0*2</a:t>
            </a:r>
            <a:r>
              <a:rPr lang="en-US" baseline="30000"/>
              <a:t>7</a:t>
            </a:r>
            <a:r>
              <a:rPr lang="en-US"/>
              <a:t>+1*2</a:t>
            </a:r>
            <a:r>
              <a:rPr lang="en-US" baseline="30000"/>
              <a:t>6</a:t>
            </a:r>
            <a:r>
              <a:rPr lang="en-US"/>
              <a:t>+</a:t>
            </a:r>
          </a:p>
          <a:p>
            <a:pPr>
              <a:spcBef>
                <a:spcPct val="50000"/>
              </a:spcBef>
            </a:pPr>
            <a:r>
              <a:rPr lang="en-US"/>
              <a:t>+ 0*2</a:t>
            </a:r>
            <a:r>
              <a:rPr lang="en-US" baseline="30000"/>
              <a:t>5</a:t>
            </a:r>
            <a:r>
              <a:rPr lang="en-US"/>
              <a:t>+1*2</a:t>
            </a:r>
            <a:r>
              <a:rPr lang="en-US" baseline="30000"/>
              <a:t>4</a:t>
            </a:r>
            <a:r>
              <a:rPr lang="en-US"/>
              <a:t>+1*2</a:t>
            </a:r>
            <a:r>
              <a:rPr lang="en-US" baseline="30000"/>
              <a:t>3</a:t>
            </a:r>
            <a:r>
              <a:rPr lang="en-US"/>
              <a:t>+2*2</a:t>
            </a:r>
            <a:r>
              <a:rPr lang="en-US" baseline="30000"/>
              <a:t>2</a:t>
            </a:r>
            <a:r>
              <a:rPr lang="en-US"/>
              <a:t>+1*2</a:t>
            </a:r>
            <a:r>
              <a:rPr lang="en-US" baseline="30000"/>
              <a:t>1</a:t>
            </a:r>
            <a:r>
              <a:rPr lang="en-US"/>
              <a:t>+1*2</a:t>
            </a:r>
            <a:r>
              <a:rPr lang="en-US" baseline="30000"/>
              <a:t>0</a:t>
            </a:r>
            <a:r>
              <a:rPr lang="en-US"/>
              <a:t> =</a:t>
            </a:r>
          </a:p>
          <a:p>
            <a:pPr>
              <a:spcBef>
                <a:spcPct val="50000"/>
              </a:spcBef>
            </a:pPr>
            <a:r>
              <a:rPr lang="en-US"/>
              <a:t>= 256 + 64 + 16 + 8 + 4 + 2 + 1 = 351</a:t>
            </a:r>
            <a:r>
              <a:rPr lang="en-US" baseline="-25000"/>
              <a:t>10</a:t>
            </a:r>
            <a:endParaRPr lang="lt-LT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80" grpId="0"/>
      <p:bldP spid="80582" grpId="0" build="p"/>
      <p:bldP spid="8058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Words>176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Symbol</vt:lpstr>
      <vt:lpstr>Default Design</vt:lpstr>
      <vt:lpstr>Skaičiavimo sistemos</vt:lpstr>
      <vt:lpstr>Dešimtainė skaičiavimo sistema</vt:lpstr>
      <vt:lpstr>Dvejetainė skaičiavimo sistema</vt:lpstr>
      <vt:lpstr>Dvejetainė skaičiavimo sistema</vt:lpstr>
      <vt:lpstr>1. Iš dešimtainės į dvejetainę: daliname iš 2 su liekana. Gautą rezultatą vėl daliname iš 2 su liekana ir t.t.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Olga Suboč</cp:lastModifiedBy>
  <cp:revision>33</cp:revision>
  <dcterms:created xsi:type="dcterms:W3CDTF">1601-01-01T00:00:00Z</dcterms:created>
  <dcterms:modified xsi:type="dcterms:W3CDTF">2016-09-05T15:35:52Z</dcterms:modified>
</cp:coreProperties>
</file>