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42" r:id="rId2"/>
    <p:sldId id="361" r:id="rId3"/>
    <p:sldId id="362" r:id="rId4"/>
    <p:sldId id="363" r:id="rId5"/>
    <p:sldId id="364" r:id="rId6"/>
    <p:sldId id="365" r:id="rId7"/>
    <p:sldId id="367" r:id="rId8"/>
    <p:sldId id="369" r:id="rId9"/>
    <p:sldId id="371" r:id="rId10"/>
    <p:sldId id="372" r:id="rId11"/>
    <p:sldId id="373" r:id="rId12"/>
    <p:sldId id="374" r:id="rId13"/>
    <p:sldId id="375" r:id="rId14"/>
    <p:sldId id="376" r:id="rId15"/>
    <p:sldId id="378" r:id="rId16"/>
    <p:sldId id="377" r:id="rId17"/>
    <p:sldId id="366" r:id="rId18"/>
    <p:sldId id="379" r:id="rId19"/>
    <p:sldId id="380" r:id="rId20"/>
    <p:sldId id="381" r:id="rId21"/>
    <p:sldId id="382" r:id="rId22"/>
    <p:sldId id="383" r:id="rId23"/>
    <p:sldId id="386" r:id="rId24"/>
    <p:sldId id="385" r:id="rId25"/>
    <p:sldId id="384" r:id="rId26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0" autoAdjust="0"/>
    <p:restoredTop sz="94660"/>
  </p:normalViewPr>
  <p:slideViewPr>
    <p:cSldViewPr>
      <p:cViewPr varScale="1">
        <p:scale>
          <a:sx n="83" d="100"/>
          <a:sy n="83" d="100"/>
        </p:scale>
        <p:origin x="-102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48C01-A514-482C-9F74-31DB98D8AF60}" type="datetimeFigureOut">
              <a:rPr lang="en-US" smtClean="0"/>
              <a:t>5/16/2015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58DEB-FE61-4C95-9123-3C9BF3592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68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Spustelėkite ruošinio paantraštės stiliui keisti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2015.05.16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2015.05.16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2015.05.16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2015.05.16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2015.05.16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2015.05.16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2015.05.16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2015.05.16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2015.05.16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2015.05.16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6D04-A3C8-49D4-B877-B45534FE3A10}" type="datetimeFigureOut">
              <a:rPr lang="lt-LT" smtClean="0"/>
              <a:t>2015.05.16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56D04-A3C8-49D4-B877-B45534FE3A10}" type="datetimeFigureOut">
              <a:rPr lang="lt-LT" smtClean="0"/>
              <a:t>2015.05.16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Kodavimas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t-LT" dirty="0" smtClean="0"/>
              <a:t>tęsinys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12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332803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Stulpelių kodas: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908720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Pranešimas:  „</a:t>
            </a:r>
            <a:r>
              <a:rPr lang="en-US" dirty="0" err="1"/>
              <a:t>Žvirblis</a:t>
            </a:r>
            <a:r>
              <a:rPr lang="en-US" dirty="0"/>
              <a:t> </a:t>
            </a:r>
            <a:r>
              <a:rPr lang="en-US" dirty="0" err="1"/>
              <a:t>turėjo</a:t>
            </a:r>
            <a:r>
              <a:rPr lang="en-US" dirty="0"/>
              <a:t> </a:t>
            </a:r>
            <a:r>
              <a:rPr lang="en-US" dirty="0" err="1"/>
              <a:t>miške</a:t>
            </a:r>
            <a:r>
              <a:rPr lang="en-US" dirty="0"/>
              <a:t> ant </a:t>
            </a:r>
            <a:r>
              <a:rPr lang="en-US" dirty="0" err="1"/>
              <a:t>kupsto</a:t>
            </a:r>
            <a:r>
              <a:rPr lang="en-US" dirty="0"/>
              <a:t> </a:t>
            </a:r>
            <a:r>
              <a:rPr lang="en-US" dirty="0" err="1"/>
              <a:t>suneštą</a:t>
            </a:r>
            <a:r>
              <a:rPr lang="en-US" dirty="0"/>
              <a:t> </a:t>
            </a:r>
            <a:r>
              <a:rPr lang="en-US" dirty="0" err="1" smtClean="0"/>
              <a:t>lizdą</a:t>
            </a:r>
            <a:r>
              <a:rPr lang="lt-LT" dirty="0" smtClean="0"/>
              <a:t>“</a:t>
            </a:r>
          </a:p>
          <a:p>
            <a:r>
              <a:rPr lang="lt-LT" dirty="0" smtClean="0"/>
              <a:t>Viso turime 40 raidžių be tarpų. Galimas stačiakampis 5x8 (10x4, arba artimo dydžio)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459418"/>
              </p:ext>
            </p:extLst>
          </p:nvPr>
        </p:nvGraphicFramePr>
        <p:xfrm>
          <a:off x="395536" y="2852936"/>
          <a:ext cx="30243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</a:tblGrid>
              <a:tr h="370840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Ė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Ą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Ą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5536" y="1844824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Surašome pranešimą į matricą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90183" y="2636912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Sukeičiame vietomis stulpelius, pvz., 8, 2, 6, 5, 7, 1, 4, 3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150472"/>
              </p:ext>
            </p:extLst>
          </p:nvPr>
        </p:nvGraphicFramePr>
        <p:xfrm>
          <a:off x="4535996" y="3573016"/>
          <a:ext cx="30243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</a:tblGrid>
              <a:tr h="370840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Ė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Ą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Ą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32802" y="5877272"/>
            <a:ext cx="8559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Surašome raides stulpeliais: </a:t>
            </a:r>
            <a:r>
              <a:rPr lang="lt-LT" dirty="0"/>
              <a:t> </a:t>
            </a:r>
            <a:r>
              <a:rPr lang="lt-LT" dirty="0" smtClean="0"/>
              <a:t>SIUEĄVUKSTLOTUZBJNSIIMKNDŽTŠPŠRĖAOLIRETĄ</a:t>
            </a:r>
          </a:p>
        </p:txBody>
      </p:sp>
    </p:spTree>
    <p:extLst>
      <p:ext uri="{BB962C8B-B14F-4D97-AF65-F5344CB8AC3E}">
        <p14:creationId xmlns:p14="http://schemas.microsoft.com/office/powerpoint/2010/main" val="359108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332803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Dvigubos </a:t>
            </a:r>
            <a:r>
              <a:rPr lang="lt-LT" dirty="0" err="1" smtClean="0"/>
              <a:t>perstatos</a:t>
            </a:r>
            <a:r>
              <a:rPr lang="lt-LT" dirty="0" smtClean="0"/>
              <a:t> stulpelių kodui: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908720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Pranešimas:  „</a:t>
            </a:r>
            <a:r>
              <a:rPr lang="en-US" dirty="0" err="1"/>
              <a:t>Žvirblis</a:t>
            </a:r>
            <a:r>
              <a:rPr lang="en-US" dirty="0"/>
              <a:t> </a:t>
            </a:r>
            <a:r>
              <a:rPr lang="en-US" dirty="0" err="1"/>
              <a:t>turėjo</a:t>
            </a:r>
            <a:r>
              <a:rPr lang="en-US" dirty="0"/>
              <a:t> </a:t>
            </a:r>
            <a:r>
              <a:rPr lang="en-US" dirty="0" err="1"/>
              <a:t>miške</a:t>
            </a:r>
            <a:r>
              <a:rPr lang="en-US" dirty="0"/>
              <a:t> ant </a:t>
            </a:r>
            <a:r>
              <a:rPr lang="en-US" dirty="0" err="1"/>
              <a:t>kupsto</a:t>
            </a:r>
            <a:r>
              <a:rPr lang="en-US" dirty="0"/>
              <a:t> </a:t>
            </a:r>
            <a:r>
              <a:rPr lang="en-US" dirty="0" err="1"/>
              <a:t>suneštą</a:t>
            </a:r>
            <a:r>
              <a:rPr lang="en-US" dirty="0"/>
              <a:t> </a:t>
            </a:r>
            <a:r>
              <a:rPr lang="en-US" dirty="0" err="1" smtClean="0"/>
              <a:t>lizdą</a:t>
            </a:r>
            <a:r>
              <a:rPr lang="lt-LT" dirty="0" smtClean="0"/>
              <a:t>“</a:t>
            </a:r>
          </a:p>
          <a:p>
            <a:r>
              <a:rPr lang="lt-LT" dirty="0" smtClean="0"/>
              <a:t>Viso turime 40 raidžių be tarpų. Galimas stačiakampis 5x8 (10x4, t.t.)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844824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Vieną kartą pritaikome stulpelių kodą (keitėme vietomis stulpelius </a:t>
            </a:r>
            <a:r>
              <a:rPr lang="lt-LT" dirty="0"/>
              <a:t>8, 2, 6, 5, 7, 1, 4, </a:t>
            </a:r>
            <a:r>
              <a:rPr lang="lt-LT" dirty="0" smtClean="0"/>
              <a:t>3)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380622"/>
              </p:ext>
            </p:extLst>
          </p:nvPr>
        </p:nvGraphicFramePr>
        <p:xfrm>
          <a:off x="323528" y="2420888"/>
          <a:ext cx="30243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</a:tblGrid>
              <a:tr h="370840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Ė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Ą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Ą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635896" y="2500283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Surašome raides stulpeliais: SIUEĄVUKSTLOTUZBJNSIIMKNDŽTŠPŠRĖAOLIRETĄ</a:t>
            </a:r>
            <a:endParaRPr lang="lt-LT" dirty="0"/>
          </a:p>
        </p:txBody>
      </p:sp>
      <p:sp>
        <p:nvSpPr>
          <p:cNvPr id="13" name="TextBox 12"/>
          <p:cNvSpPr txBox="1"/>
          <p:nvPr/>
        </p:nvSpPr>
        <p:spPr>
          <a:xfrm>
            <a:off x="3626621" y="3166667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Surašome naują pranešimą į matricą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531277"/>
              </p:ext>
            </p:extLst>
          </p:nvPr>
        </p:nvGraphicFramePr>
        <p:xfrm>
          <a:off x="321490" y="4653136"/>
          <a:ext cx="302433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</a:tblGrid>
              <a:tr h="370840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Ą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Ė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Ą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635896" y="3569341"/>
            <a:ext cx="5328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Vėl taikome stulpelių kodą, kitą ar tą patį  8</a:t>
            </a:r>
            <a:r>
              <a:rPr lang="lt-LT" dirty="0"/>
              <a:t>, 2, 6, 5, 7, 1, 4, </a:t>
            </a:r>
            <a:r>
              <a:rPr lang="lt-LT" dirty="0" smtClean="0"/>
              <a:t>3</a:t>
            </a:r>
            <a:endParaRPr lang="en-US" dirty="0"/>
          </a:p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650851" y="4645071"/>
            <a:ext cx="5328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Gauname: KBNĖAITNŽOVUMŠEĄTIPRUZKRTSSJDAEOIŠIULSTL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79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3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332803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Stulpelių kodas: kaip perduoti raktą?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90872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Pranešimas:  „</a:t>
            </a:r>
            <a:r>
              <a:rPr lang="en-US" dirty="0" err="1"/>
              <a:t>Žvirblis</a:t>
            </a:r>
            <a:r>
              <a:rPr lang="en-US" dirty="0"/>
              <a:t> </a:t>
            </a:r>
            <a:r>
              <a:rPr lang="en-US" dirty="0" err="1"/>
              <a:t>turėjo</a:t>
            </a:r>
            <a:r>
              <a:rPr lang="en-US" dirty="0"/>
              <a:t> </a:t>
            </a:r>
            <a:r>
              <a:rPr lang="en-US" dirty="0" err="1"/>
              <a:t>miške</a:t>
            </a:r>
            <a:r>
              <a:rPr lang="en-US" dirty="0"/>
              <a:t> ant </a:t>
            </a:r>
            <a:r>
              <a:rPr lang="en-US" dirty="0" err="1"/>
              <a:t>kupsto</a:t>
            </a:r>
            <a:r>
              <a:rPr lang="en-US" dirty="0"/>
              <a:t> </a:t>
            </a:r>
            <a:r>
              <a:rPr lang="en-US" dirty="0" err="1"/>
              <a:t>suneštą</a:t>
            </a:r>
            <a:r>
              <a:rPr lang="en-US" dirty="0"/>
              <a:t> </a:t>
            </a:r>
            <a:r>
              <a:rPr lang="en-US" dirty="0" err="1" smtClean="0"/>
              <a:t>lizdą</a:t>
            </a:r>
            <a:r>
              <a:rPr lang="lt-LT" dirty="0" smtClean="0"/>
              <a:t>“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1556792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Pavyzdyje pasirinkome  5x8 stačiakampį.  Sugalvojame žodį, turintį 8 raides ar daugiau  (tiek skirtingų raidžių, kiek matrica turės stulpelių)., pvz., žodyje „kodavimas“  8 skirtingos raidės. 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5536" y="2485205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Parašome raides jų pasirodymo tvarka (be pasikartojimų): K O D A V I M 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95536" y="3140968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Sutvarkome abėcėlės tvarka:  A D I K M O S V,  t.y. naudojome sąrašo  4, 3, 6, 1, 7, 2, 8, 5 raides. Tokia tvarka ir keisime stulpelius.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87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404664"/>
            <a:ext cx="77048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 smtClean="0"/>
              <a:t>Keitiniai (</a:t>
            </a:r>
            <a:r>
              <a:rPr lang="lt-LT" sz="3200" dirty="0" err="1" smtClean="0"/>
              <a:t>substitution</a:t>
            </a:r>
            <a:r>
              <a:rPr lang="lt-LT" sz="3200" dirty="0" smtClean="0"/>
              <a:t>): pranešimo raidės keičiamos kitomis, eilės tvarka lieka</a:t>
            </a:r>
          </a:p>
          <a:p>
            <a:endParaRPr lang="lt-LT" sz="3200" dirty="0"/>
          </a:p>
          <a:p>
            <a:r>
              <a:rPr lang="lt-LT" sz="3200" dirty="0" smtClean="0"/>
              <a:t>Pavyzdžiai: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3200" dirty="0" smtClean="0"/>
              <a:t>Cezario šifras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3200" dirty="0" smtClean="0"/>
              <a:t>Postūmio šifras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3200" dirty="0" smtClean="0"/>
              <a:t>Vienos abėcėlės šifrai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3200" dirty="0" smtClean="0"/>
              <a:t>Kelių abėcėlių šifrai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3200" dirty="0" smtClean="0"/>
              <a:t>Daug kitų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8326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332803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Cezario šifras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90872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Pranešimas:  „</a:t>
            </a:r>
            <a:r>
              <a:rPr lang="en-US" dirty="0" err="1"/>
              <a:t>Žvirblis</a:t>
            </a:r>
            <a:r>
              <a:rPr lang="en-US" dirty="0"/>
              <a:t> </a:t>
            </a:r>
            <a:r>
              <a:rPr lang="en-US" dirty="0" err="1"/>
              <a:t>turėjo</a:t>
            </a:r>
            <a:r>
              <a:rPr lang="en-US" dirty="0"/>
              <a:t> </a:t>
            </a:r>
            <a:r>
              <a:rPr lang="en-US" dirty="0" err="1"/>
              <a:t>miške</a:t>
            </a:r>
            <a:r>
              <a:rPr lang="en-US" dirty="0"/>
              <a:t> ant </a:t>
            </a:r>
            <a:r>
              <a:rPr lang="en-US" dirty="0" err="1"/>
              <a:t>kupsto</a:t>
            </a:r>
            <a:r>
              <a:rPr lang="en-US" dirty="0"/>
              <a:t> </a:t>
            </a:r>
            <a:r>
              <a:rPr lang="en-US" dirty="0" err="1"/>
              <a:t>suneštą</a:t>
            </a:r>
            <a:r>
              <a:rPr lang="en-US" dirty="0"/>
              <a:t> </a:t>
            </a:r>
            <a:r>
              <a:rPr lang="en-US" dirty="0" err="1" smtClean="0"/>
              <a:t>lizdą</a:t>
            </a:r>
            <a:r>
              <a:rPr lang="lt-LT" dirty="0" smtClean="0"/>
              <a:t>“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579011"/>
              </p:ext>
            </p:extLst>
          </p:nvPr>
        </p:nvGraphicFramePr>
        <p:xfrm>
          <a:off x="71496" y="1916832"/>
          <a:ext cx="8820991" cy="1077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269"/>
                <a:gridCol w="339269"/>
                <a:gridCol w="316554"/>
                <a:gridCol w="318229"/>
                <a:gridCol w="383021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</a:tblGrid>
              <a:tr h="538859"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8859"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1096" y="5661248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ČBLŲĘRLŪ ZŽŲĮOT SLVPH DŠZ PŽUŪZT ŪŽŠHVZE RLCGE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083161"/>
              </p:ext>
            </p:extLst>
          </p:nvPr>
        </p:nvGraphicFramePr>
        <p:xfrm>
          <a:off x="179512" y="3861048"/>
          <a:ext cx="8820990" cy="1077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656"/>
                <a:gridCol w="275656"/>
                <a:gridCol w="257200"/>
                <a:gridCol w="258561"/>
                <a:gridCol w="311205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</a:tblGrid>
              <a:tr h="538859"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Ą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Ę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Ė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Į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Ų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Ū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Ž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8859"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Ę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Ė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Į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Ų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Ū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Ž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Ą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4627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332803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Postūmio šifras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908720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Pranešimas:  „</a:t>
            </a:r>
            <a:r>
              <a:rPr lang="en-US" dirty="0" err="1"/>
              <a:t>Žvirblis</a:t>
            </a:r>
            <a:r>
              <a:rPr lang="en-US" dirty="0"/>
              <a:t> </a:t>
            </a:r>
            <a:r>
              <a:rPr lang="en-US" dirty="0" err="1"/>
              <a:t>turėjo</a:t>
            </a:r>
            <a:r>
              <a:rPr lang="en-US" dirty="0"/>
              <a:t> </a:t>
            </a:r>
            <a:r>
              <a:rPr lang="en-US" dirty="0" err="1"/>
              <a:t>miške</a:t>
            </a:r>
            <a:r>
              <a:rPr lang="en-US" dirty="0"/>
              <a:t> ant </a:t>
            </a:r>
            <a:r>
              <a:rPr lang="en-US" dirty="0" err="1"/>
              <a:t>kupsto</a:t>
            </a:r>
            <a:r>
              <a:rPr lang="en-US" dirty="0"/>
              <a:t> </a:t>
            </a:r>
            <a:r>
              <a:rPr lang="en-US" dirty="0" err="1"/>
              <a:t>suneštą</a:t>
            </a:r>
            <a:r>
              <a:rPr lang="en-US" dirty="0"/>
              <a:t> </a:t>
            </a:r>
            <a:r>
              <a:rPr lang="en-US" dirty="0" err="1" smtClean="0"/>
              <a:t>lizdą</a:t>
            </a:r>
            <a:r>
              <a:rPr lang="lt-LT" dirty="0" smtClean="0"/>
              <a:t>“ : perstumiame abėcėlę per K raidžių, pvz., K</a:t>
            </a:r>
            <a:r>
              <a:rPr lang="en-US" dirty="0" smtClean="0"/>
              <a:t>=10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282933"/>
              </p:ext>
            </p:extLst>
          </p:nvPr>
        </p:nvGraphicFramePr>
        <p:xfrm>
          <a:off x="125501" y="2348880"/>
          <a:ext cx="8820990" cy="1077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656"/>
                <a:gridCol w="275656"/>
                <a:gridCol w="257200"/>
                <a:gridCol w="258561"/>
                <a:gridCol w="311205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</a:tblGrid>
              <a:tr h="538859"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Ą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Ę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Ė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Į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Ų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Ū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Ž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8859"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Į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Ų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Ū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Ž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Ą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Ę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Ė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43508" y="5013176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ĖEPŽHUPA BCŽLŠV ŲPĄTJ FŪB TCZABV ACŪJĄBG UPĘYG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63666" y="5877272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Yra 31 raktas, taigi pakankamai greitai įveikiamas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28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332803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Vienos abėcėlės šifras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8309" y="1097554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1. Perstumiame abėcėlę naudojant raktinį žodį, pvz., „vadovėlis“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028696"/>
              </p:ext>
            </p:extLst>
          </p:nvPr>
        </p:nvGraphicFramePr>
        <p:xfrm>
          <a:off x="125501" y="1628800"/>
          <a:ext cx="8820990" cy="1077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656"/>
                <a:gridCol w="275656"/>
                <a:gridCol w="257200"/>
                <a:gridCol w="258561"/>
                <a:gridCol w="311205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  <a:gridCol w="275656"/>
              </a:tblGrid>
              <a:tr h="538859"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Ą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Ę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Ė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Į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Ų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Ū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Ž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8859"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Ė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Ą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Ę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Į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Ų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Ū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Ž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43508" y="3212976"/>
                <a:ext cx="84249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dirty="0" smtClean="0"/>
                  <a:t>2. Šifravimas raktu </a:t>
                </a:r>
                <a14:m>
                  <m:oMath xmlns:m="http://schemas.openxmlformats.org/officeDocument/2006/math">
                    <m:r>
                      <a:rPr lang="lt-LT" i="1" smtClean="0">
                        <a:latin typeface="Cambria Math"/>
                        <a:ea typeface="Cambria Math"/>
                      </a:rPr>
                      <m:t>𝜋</m:t>
                    </m:r>
                  </m:oMath>
                </a14:m>
                <a:r>
                  <a:rPr lang="lt-LT" dirty="0" smtClean="0"/>
                  <a:t> – sugalvojamas bet koks keitinys, pvz., </a:t>
                </a:r>
                <a:endParaRPr lang="en-US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08" y="3212976"/>
                <a:ext cx="8424936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651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012558"/>
              </p:ext>
            </p:extLst>
          </p:nvPr>
        </p:nvGraphicFramePr>
        <p:xfrm>
          <a:off x="162445" y="4005064"/>
          <a:ext cx="8820991" cy="1077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269"/>
                <a:gridCol w="339269"/>
                <a:gridCol w="316554"/>
                <a:gridCol w="318229"/>
                <a:gridCol w="383021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</a:tblGrid>
              <a:tr h="538859"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8859"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95908" y="6021288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26 raidžių abėcėlei yra 26</a:t>
            </a:r>
            <a:r>
              <a:rPr lang="en-US" dirty="0" smtClean="0"/>
              <a:t>! (</a:t>
            </a:r>
            <a:r>
              <a:rPr lang="lt-LT" dirty="0" smtClean="0"/>
              <a:t>apie</a:t>
            </a:r>
            <a:r>
              <a:rPr lang="en-US" dirty="0" smtClean="0"/>
              <a:t> 4 x 10^26) </a:t>
            </a:r>
            <a:r>
              <a:rPr lang="lt-LT" dirty="0" smtClean="0"/>
              <a:t>skirtingų raktų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43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2348880"/>
            <a:ext cx="8586788" cy="3452813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50824" y="692696"/>
            <a:ext cx="8713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Galima pasinaudoti raidžių dažnių lentele ir iškoduoti daug greičiau (jei pranešimas pakankamai ilgas)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90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Vigenere šifr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12232" y="260648"/>
            <a:ext cx="6597352" cy="6597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7504" y="404664"/>
            <a:ext cx="23762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Kelių abėcėlių šifro pavyzdys – </a:t>
            </a:r>
            <a:r>
              <a:rPr lang="lt-LT" dirty="0" err="1" smtClean="0"/>
              <a:t>Vigenere</a:t>
            </a:r>
            <a:r>
              <a:rPr lang="lt-LT" dirty="0" smtClean="0"/>
              <a:t> šifras</a:t>
            </a:r>
          </a:p>
          <a:p>
            <a:endParaRPr lang="lt-LT" dirty="0"/>
          </a:p>
          <a:p>
            <a:r>
              <a:rPr lang="lt-LT" dirty="0" smtClean="0"/>
              <a:t>Raktas užrašomas žodžiu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0127" y="2348880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Užkoduosime žodį „knyga“ naudojant raktą „lapas“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3559324"/>
            <a:ext cx="23762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Pirma rakto raidė yra L, randame eilutę, prasidedančią L ir ieškome stulpelio K. Gavome V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968" y="5222394"/>
            <a:ext cx="23762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Antra rakto raidė yra A, randame eilutę, prasidedančią A ir ieškome stulpelio N. Gavome 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709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Vigenere šifr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12232" y="260648"/>
            <a:ext cx="6597352" cy="6597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968" y="260648"/>
            <a:ext cx="23762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Trečia rakto raidė yra P, randame eilutę, prasidedančią P ir ieškome stulpelio Y. Gavome 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968" y="1844824"/>
            <a:ext cx="23762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Ketvirta rakto raidė yra A, randame eilutę, prasidedančią A ir ieškome stulpelio G. Gavome 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968" y="3474552"/>
            <a:ext cx="23762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Penkta rakto raidė yra S, randame eilutę, prasidedančią S ir ieškome stulpelio A. Gavome 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049" y="510428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KNYGA -&gt;  VNNGS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59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404664"/>
            <a:ext cx="770485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 err="1" smtClean="0"/>
              <a:t>Perstatos</a:t>
            </a:r>
            <a:r>
              <a:rPr lang="lt-LT" sz="3200" dirty="0" smtClean="0"/>
              <a:t> (</a:t>
            </a:r>
            <a:r>
              <a:rPr lang="lt-LT" sz="3200" dirty="0" err="1" smtClean="0"/>
              <a:t>transposition</a:t>
            </a:r>
            <a:r>
              <a:rPr lang="lt-LT" sz="3200" dirty="0" smtClean="0"/>
              <a:t>): pranešimo raidės nekeičiamos, tik sukeičiamos vietomis pagal kokią nors taisyklę</a:t>
            </a:r>
          </a:p>
          <a:p>
            <a:endParaRPr lang="lt-LT" sz="3200" dirty="0"/>
          </a:p>
          <a:p>
            <a:r>
              <a:rPr lang="lt-LT" sz="3200" dirty="0" smtClean="0"/>
              <a:t>Pavyzdžiai: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3200" dirty="0" smtClean="0"/>
              <a:t>Geležinkelio tvorelė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3200" dirty="0" err="1" smtClean="0"/>
              <a:t>Fleissnerio</a:t>
            </a:r>
            <a:r>
              <a:rPr lang="lt-LT" sz="3200" dirty="0" smtClean="0"/>
              <a:t> kvadratas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3200" dirty="0" smtClean="0"/>
              <a:t>Spiralės ir zigzagai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3200" dirty="0" smtClean="0"/>
              <a:t>Stulpelių kodas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3200" dirty="0" smtClean="0"/>
              <a:t>Dvigubos </a:t>
            </a:r>
            <a:r>
              <a:rPr lang="lt-LT" sz="3200" dirty="0" err="1" smtClean="0"/>
              <a:t>perstatos</a:t>
            </a:r>
            <a:endParaRPr lang="lt-LT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3200" dirty="0" smtClean="0"/>
              <a:t>kiti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9415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76672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Problemos:  raktas yra trumpesnis nei pranešimas, pvz.,  „FRAGMENTAS“</a:t>
            </a:r>
          </a:p>
          <a:p>
            <a:r>
              <a:rPr lang="lt-LT" dirty="0" smtClean="0"/>
              <a:t> 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777301"/>
              </p:ext>
            </p:extLst>
          </p:nvPr>
        </p:nvGraphicFramePr>
        <p:xfrm>
          <a:off x="71496" y="1628800"/>
          <a:ext cx="8929000" cy="933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5"/>
                <a:gridCol w="223225"/>
                <a:gridCol w="208280"/>
                <a:gridCol w="209382"/>
                <a:gridCol w="252013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</a:tblGrid>
              <a:tr h="466851"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Ž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Ė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Ą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Ą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6851"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9512" y="3789040"/>
            <a:ext cx="86409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Kaip rasti rakto ilgį?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/>
              <a:t>Jei pradiniame tekste kartojasi raidžių grupė, tai šifruotame pranešime raidės irgi kartosis (pabandysime šifruoti pratybų mįslę „skrenda </a:t>
            </a:r>
            <a:r>
              <a:rPr lang="lt-LT" dirty="0" err="1"/>
              <a:t>skrenda</a:t>
            </a:r>
            <a:r>
              <a:rPr lang="lt-LT" dirty="0"/>
              <a:t> </a:t>
            </a:r>
            <a:r>
              <a:rPr lang="lt-LT" dirty="0" smtClean="0"/>
              <a:t>bet žemėn nenusileidžia“ su raktais „lapė“ ir „laiškas“ 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/>
              <a:t>Randame pasikartojančias raidžių sekas ir skaičiuojame atstumus tarp jų pradžių.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dirty="0" smtClean="0"/>
              <a:t>Randame atstumų daliklius – iš jų apskaičiuojame rakto ilgį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931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594570"/>
              </p:ext>
            </p:extLst>
          </p:nvPr>
        </p:nvGraphicFramePr>
        <p:xfrm>
          <a:off x="107504" y="332656"/>
          <a:ext cx="8928990" cy="1400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114"/>
                <a:gridCol w="255114"/>
                <a:gridCol w="238034"/>
                <a:gridCol w="239293"/>
                <a:gridCol w="288015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</a:tblGrid>
              <a:tr h="466851"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Ž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Ė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Ž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6851"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Ė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Ė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Ė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Ė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Ė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Ė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Ė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Ė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6851"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Ū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Ū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Ž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Ū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Ų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Į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Į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339089"/>
              </p:ext>
            </p:extLst>
          </p:nvPr>
        </p:nvGraphicFramePr>
        <p:xfrm>
          <a:off x="107504" y="2348880"/>
          <a:ext cx="8928990" cy="1400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114"/>
                <a:gridCol w="255114"/>
                <a:gridCol w="238034"/>
                <a:gridCol w="239293"/>
                <a:gridCol w="288015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  <a:gridCol w="255114"/>
              </a:tblGrid>
              <a:tr h="466851"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Ž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Ė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Ž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6851"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6851"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Ž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Ž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4221088"/>
            <a:ext cx="85689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Antru atveju matome, kad rakto ilgis yra 7, taigi kas septintas elementas užkoduotas ta pačia lentelės eilute – belieka patikrinti lentelę</a:t>
            </a:r>
          </a:p>
          <a:p>
            <a:endParaRPr lang="lt-LT" dirty="0"/>
          </a:p>
          <a:p>
            <a:r>
              <a:rPr lang="lt-LT" dirty="0" smtClean="0"/>
              <a:t>Pirmu atveju atstumas taro „KI“ yra 30, o tarp „YD“ – 20, tačiau „YD“ koduoja tą pačią seką, o „KI“ – ne (tai gali įvykti ir atsitiktinai). Dalikliai yra šie: 2, 3, 4, 5, 6, 10, ... – tokio ilgio raktus  ir tikrinsime.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49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04664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err="1" smtClean="0"/>
              <a:t>Pleiferio</a:t>
            </a:r>
            <a:r>
              <a:rPr lang="lt-LT" dirty="0" smtClean="0"/>
              <a:t> šifras (1854 m.)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980728"/>
            <a:ext cx="8856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Sugalvojame raktą – sakinį arba žodį ir surašome į kvadratinę lentelę pagal kokią nors taisyklę (kas antras simbolis, spirale nuo centro,  įstrižainės, t.t.), nekartojant vienodų raidžių. Likusios nepanaudotos raidės surašomos į lentelę abėcėlės tvarka. Pavyzdžiui, raktas yra „kodavimas“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0364" y="4149080"/>
            <a:ext cx="8682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Koduojame „lapė“. Skirstome po du simbolius. Randame keturkampį, kurio viršūnės L ir A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709350"/>
              </p:ext>
            </p:extLst>
          </p:nvPr>
        </p:nvGraphicFramePr>
        <p:xfrm>
          <a:off x="467544" y="2420888"/>
          <a:ext cx="324036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045"/>
                <a:gridCol w="405045"/>
                <a:gridCol w="405045"/>
                <a:gridCol w="405045"/>
                <a:gridCol w="405045"/>
                <a:gridCol w="405045"/>
                <a:gridCol w="405045"/>
                <a:gridCol w="405045"/>
              </a:tblGrid>
              <a:tr h="316834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6834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6834"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6834"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004230"/>
              </p:ext>
            </p:extLst>
          </p:nvPr>
        </p:nvGraphicFramePr>
        <p:xfrm>
          <a:off x="4608004" y="2420888"/>
          <a:ext cx="324036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045"/>
                <a:gridCol w="405045"/>
                <a:gridCol w="405045"/>
                <a:gridCol w="405045"/>
                <a:gridCol w="405045"/>
                <a:gridCol w="405045"/>
                <a:gridCol w="405045"/>
                <a:gridCol w="405045"/>
              </a:tblGrid>
              <a:tr h="316834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Ą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6834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Ę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Ė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6834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Į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6834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Ų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Ū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96327"/>
              </p:ext>
            </p:extLst>
          </p:nvPr>
        </p:nvGraphicFramePr>
        <p:xfrm>
          <a:off x="395536" y="4725144"/>
          <a:ext cx="324036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045"/>
                <a:gridCol w="405045"/>
                <a:gridCol w="405045"/>
                <a:gridCol w="405045"/>
                <a:gridCol w="405045"/>
                <a:gridCol w="405045"/>
                <a:gridCol w="405045"/>
                <a:gridCol w="405045"/>
              </a:tblGrid>
              <a:tr h="316834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Ą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6834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Ę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Ė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6834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Į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6834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Ų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Ū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514312" y="4653136"/>
            <a:ext cx="2769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LA  - &gt; NC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355976" y="5445224"/>
            <a:ext cx="2769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Randame PĖ  - &gt; JS</a:t>
            </a:r>
          </a:p>
        </p:txBody>
      </p:sp>
    </p:spTree>
    <p:extLst>
      <p:ext uri="{BB962C8B-B14F-4D97-AF65-F5344CB8AC3E}">
        <p14:creationId xmlns:p14="http://schemas.microsoft.com/office/powerpoint/2010/main" val="1158592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33924"/>
            <a:ext cx="871296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err="1" smtClean="0"/>
              <a:t>Pleiferio</a:t>
            </a:r>
            <a:r>
              <a:rPr lang="lt-LT" dirty="0" smtClean="0"/>
              <a:t> šifras taisyklės</a:t>
            </a:r>
          </a:p>
          <a:p>
            <a:endParaRPr lang="lt-L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lt-LT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dirty="0" smtClean="0"/>
              <a:t>Jei du vienodi simboliai – po pirmojo pridedame X (kai koduojama anglų k.) arba Q ir koduojame naują porą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dirty="0" smtClean="0"/>
              <a:t>Jei simboliai toje pačioje eilutėje, tai jie keičiami į esančius dešiniau per vieną poziciją. Jei koduojame du paskutinius eilutės simbolius, tai imame paskutinį ir pirmą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dirty="0" smtClean="0"/>
              <a:t>Jei </a:t>
            </a:r>
            <a:r>
              <a:rPr lang="lt-LT" dirty="0"/>
              <a:t>simboliai </a:t>
            </a:r>
            <a:r>
              <a:rPr lang="lt-LT" dirty="0" smtClean="0"/>
              <a:t>tame pačiame stulpelyje, </a:t>
            </a:r>
            <a:r>
              <a:rPr lang="lt-LT" dirty="0"/>
              <a:t>tai jie keičiami į esančius </a:t>
            </a:r>
            <a:r>
              <a:rPr lang="lt-LT" dirty="0" smtClean="0"/>
              <a:t>žemiau </a:t>
            </a:r>
            <a:r>
              <a:rPr lang="lt-LT" dirty="0"/>
              <a:t>per vieną poziciją. Jei koduojame du paskutinius </a:t>
            </a:r>
            <a:r>
              <a:rPr lang="lt-LT" dirty="0" smtClean="0"/>
              <a:t>stulpelio </a:t>
            </a:r>
            <a:r>
              <a:rPr lang="lt-LT" dirty="0"/>
              <a:t>simbolius, tai imame paskutinį ir </a:t>
            </a:r>
            <a:r>
              <a:rPr lang="lt-LT" dirty="0" smtClean="0"/>
              <a:t>pirmą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dirty="0" smtClean="0"/>
              <a:t>Jeigu simboliai  yra skirtingose eilutėse ir skirtinguose stulpeliuose, tai sudaromas stačiakampis, kurio viršūnės yra šie simboliai ir keičiame į kitas dvi viršūnes, esančias tose pačiose eilutėse.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dirty="0" smtClean="0"/>
              <a:t>Anglų kalboje praleidžiama raidė Q arba sutapatinami I ir J  - abėcėlę sudaro 26 simboliai, o koduojama 5x5 lentele.</a:t>
            </a:r>
            <a:endParaRPr lang="lt-LT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18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04664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err="1" smtClean="0"/>
              <a:t>Hill‘o</a:t>
            </a:r>
            <a:r>
              <a:rPr lang="lt-LT" dirty="0" smtClean="0"/>
              <a:t> šifras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745478"/>
              </p:ext>
            </p:extLst>
          </p:nvPr>
        </p:nvGraphicFramePr>
        <p:xfrm>
          <a:off x="159265" y="1484784"/>
          <a:ext cx="8820991" cy="1077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269"/>
                <a:gridCol w="339269"/>
                <a:gridCol w="316554"/>
                <a:gridCol w="318229"/>
                <a:gridCol w="383021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</a:tblGrid>
              <a:tr h="538859"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8859"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9512" y="980728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Kiekvienai raidei priskiriamas skaičius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2852936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Sugalvojamas raktas iš 9 raidžių, raidės keičiamos jų kodais ir surašomos į matricą.  Galima tiesiog parinkti skaičius nuo 0 iki 25 (Šiuo atveju raktas „LapėLapė0“)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11760" y="3760332"/>
            <a:ext cx="6336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Skaičiuojame šios matricos determinantą moduliu 26 (tiek viso raidžių).  Gauname 1 (</a:t>
            </a:r>
            <a:r>
              <a:rPr lang="lt-LT" dirty="0" err="1" smtClean="0"/>
              <a:t>mod</a:t>
            </a:r>
            <a:r>
              <a:rPr lang="lt-LT" dirty="0" smtClean="0"/>
              <a:t> 26). Kadangi 1 ir 26 neturi bendrų daliklių, tai matricą galime naudoti kodavimui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0364" y="5301208"/>
            <a:ext cx="8682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Jeigu sunku sugalvoti žodį –raktą taip, kad gautume  tarpusavyje pirminių skaičių porą,  abėcėlę papildome simboliais taip, kad jų būtų pirminis skaičius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79512" y="3746490"/>
                <a:ext cx="1800200" cy="8249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lt-LT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lt-LT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lt-LT" b="0" i="1" smtClean="0">
                                  <a:latin typeface="Cambria Math"/>
                                </a:rPr>
                                <m:t>11</m:t>
                              </m:r>
                            </m:e>
                            <m:e>
                              <m:r>
                                <a:rPr lang="lt-LT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lt-LT" b="0" i="1" smtClean="0">
                                  <a:latin typeface="Cambria Math"/>
                                </a:rPr>
                                <m:t>15</m:t>
                              </m:r>
                            </m:e>
                          </m:mr>
                          <m:mr>
                            <m:e>
                              <m:r>
                                <a:rPr lang="lt-LT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e>
                              <m:r>
                                <a:rPr lang="lt-LT" b="0" i="1" smtClean="0">
                                  <a:latin typeface="Cambria Math"/>
                                </a:rPr>
                                <m:t>11</m:t>
                              </m:r>
                            </m:e>
                            <m:e>
                              <m:r>
                                <a:rPr lang="lt-LT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lt-LT" b="0" i="1" smtClean="0">
                                  <a:latin typeface="Cambria Math"/>
                                </a:rPr>
                                <m:t>15</m:t>
                              </m:r>
                            </m:e>
                            <m:e>
                              <m:r>
                                <a:rPr lang="lt-LT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e>
                              <m:r>
                                <a:rPr lang="lt-LT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lt-LT" dirty="0" smtClean="0"/>
                  <a:t> </a:t>
                </a: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3746490"/>
                <a:ext cx="1800200" cy="82490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70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04664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err="1" smtClean="0"/>
              <a:t>Hill‘o</a:t>
            </a:r>
            <a:r>
              <a:rPr lang="lt-LT" dirty="0" smtClean="0"/>
              <a:t> šifras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835363"/>
              </p:ext>
            </p:extLst>
          </p:nvPr>
        </p:nvGraphicFramePr>
        <p:xfrm>
          <a:off x="159265" y="1484784"/>
          <a:ext cx="8820991" cy="1077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269"/>
                <a:gridCol w="339269"/>
                <a:gridCol w="316554"/>
                <a:gridCol w="318229"/>
                <a:gridCol w="383021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  <a:gridCol w="339269"/>
              </a:tblGrid>
              <a:tr h="538859"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8859"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7838" y="980728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Kodavimas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2852936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Pranešimą perrašome trijų elementų vektorių pavidalu.  Dauginame matricą iš šių vektorių.  Rezultatą rašome moduliu 26. Tarkime, koduojame „bus“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66946" y="4869160"/>
            <a:ext cx="8538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Gavome</a:t>
            </a:r>
            <a:r>
              <a:rPr lang="en-US" dirty="0" smtClean="0"/>
              <a:t>: “bus” -&gt; “</a:t>
            </a:r>
            <a:r>
              <a:rPr lang="en-US" dirty="0" err="1" smtClean="0"/>
              <a:t>vir</a:t>
            </a:r>
            <a:r>
              <a:rPr lang="en-US" dirty="0" smtClean="0"/>
              <a:t>”. </a:t>
            </a:r>
            <a:r>
              <a:rPr lang="lt-LT" dirty="0" smtClean="0"/>
              <a:t>Dekoduojant turime rasti atvirkštinę matricą</a:t>
            </a:r>
            <a:r>
              <a:rPr lang="en-US" dirty="0" smtClean="0"/>
              <a:t>, </a:t>
            </a:r>
            <a:r>
              <a:rPr lang="lt-LT" dirty="0" smtClean="0"/>
              <a:t>tuomet ją dauginsime iš užkoduoto „</a:t>
            </a:r>
            <a:r>
              <a:rPr lang="lt-LT" dirty="0" err="1" smtClean="0"/>
              <a:t>vir</a:t>
            </a:r>
            <a:r>
              <a:rPr lang="lt-LT" dirty="0" smtClean="0"/>
              <a:t>“ vektoriaus.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206936" y="3717032"/>
                <a:ext cx="8253496" cy="8305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lt-LT" b="0" i="1" smtClean="0">
                                    <a:latin typeface="Cambria Math"/>
                                  </a:rPr>
                                  <m:t>11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/>
                                  </a:rPr>
                                  <m:t>15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/>
                                  </a:rPr>
                                  <m:t>11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/>
                                  </a:rPr>
                                  <m:t>15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lt-LT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lt-LT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/>
                                  </a:rPr>
                                  <m:t>20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b="0" i="1" smtClean="0">
                                    <a:latin typeface="Cambria Math"/>
                                  </a:rPr>
                                  <m:t>18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281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60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225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≡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21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17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 (</m:t>
                      </m:r>
                      <m:r>
                        <a:rPr lang="en-US" b="0" i="1" smtClean="0">
                          <a:latin typeface="Cambria Math"/>
                        </a:rPr>
                        <m:t>𝑚𝑜𝑑</m:t>
                      </m:r>
                      <m:r>
                        <a:rPr lang="en-US" b="0" i="1" smtClean="0">
                          <a:latin typeface="Cambria Math"/>
                        </a:rPr>
                        <m:t> 26)</m:t>
                      </m:r>
                    </m:oMath>
                  </m:oMathPara>
                </a14:m>
                <a:endParaRPr lang="lt-LT" dirty="0" smtClean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936" y="3717032"/>
                <a:ext cx="8253496" cy="83054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543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332803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Geležinkelio tvorelė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90872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Pranešimas:  „</a:t>
            </a:r>
            <a:r>
              <a:rPr lang="en-US" dirty="0" err="1"/>
              <a:t>Žvirblis</a:t>
            </a:r>
            <a:r>
              <a:rPr lang="en-US" dirty="0"/>
              <a:t> </a:t>
            </a:r>
            <a:r>
              <a:rPr lang="en-US" dirty="0" err="1"/>
              <a:t>turėjo</a:t>
            </a:r>
            <a:r>
              <a:rPr lang="en-US" dirty="0"/>
              <a:t> </a:t>
            </a:r>
            <a:r>
              <a:rPr lang="en-US" dirty="0" err="1"/>
              <a:t>miške</a:t>
            </a:r>
            <a:r>
              <a:rPr lang="en-US" dirty="0"/>
              <a:t> ant </a:t>
            </a:r>
            <a:r>
              <a:rPr lang="en-US" dirty="0" err="1"/>
              <a:t>kupsto</a:t>
            </a:r>
            <a:r>
              <a:rPr lang="en-US" dirty="0"/>
              <a:t> </a:t>
            </a:r>
            <a:r>
              <a:rPr lang="en-US" dirty="0" err="1"/>
              <a:t>suneštą</a:t>
            </a:r>
            <a:r>
              <a:rPr lang="en-US" dirty="0"/>
              <a:t> </a:t>
            </a:r>
            <a:r>
              <a:rPr lang="en-US" dirty="0" err="1" smtClean="0"/>
              <a:t>lizdą</a:t>
            </a:r>
            <a:r>
              <a:rPr lang="lt-LT" dirty="0" smtClean="0"/>
              <a:t>“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99646"/>
              </p:ext>
            </p:extLst>
          </p:nvPr>
        </p:nvGraphicFramePr>
        <p:xfrm>
          <a:off x="71496" y="2060848"/>
          <a:ext cx="8929000" cy="1400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5"/>
                <a:gridCol w="223225"/>
                <a:gridCol w="208280"/>
                <a:gridCol w="209382"/>
                <a:gridCol w="252013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  <a:gridCol w="223225"/>
              </a:tblGrid>
              <a:tr h="466851"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Ž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6851"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Ė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Ą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6851"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1096" y="3933056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ŽBTJŠNPSŠIVRLSUĖOIKATUSOUETLZĄIIRMEKTNAD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447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35896" y="836712"/>
            <a:ext cx="5178425" cy="518477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67544" y="69269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err="1" smtClean="0"/>
              <a:t>Fleissnerio</a:t>
            </a:r>
            <a:r>
              <a:rPr lang="lt-LT" dirty="0" smtClean="0"/>
              <a:t> kvadratas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56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332803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err="1" smtClean="0"/>
              <a:t>Fleissnerio</a:t>
            </a:r>
            <a:r>
              <a:rPr lang="lt-LT" dirty="0" smtClean="0"/>
              <a:t> kvadratas: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908720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Pranešimas:  „</a:t>
            </a:r>
            <a:r>
              <a:rPr lang="en-US" dirty="0" err="1"/>
              <a:t>Žvirblis</a:t>
            </a:r>
            <a:r>
              <a:rPr lang="en-US" dirty="0"/>
              <a:t> </a:t>
            </a:r>
            <a:r>
              <a:rPr lang="en-US" dirty="0" err="1"/>
              <a:t>turėjo</a:t>
            </a:r>
            <a:r>
              <a:rPr lang="en-US" dirty="0"/>
              <a:t> </a:t>
            </a:r>
            <a:r>
              <a:rPr lang="en-US" dirty="0" err="1"/>
              <a:t>miške</a:t>
            </a:r>
            <a:r>
              <a:rPr lang="en-US" dirty="0"/>
              <a:t> ant </a:t>
            </a:r>
            <a:r>
              <a:rPr lang="en-US" dirty="0" err="1"/>
              <a:t>kupsto</a:t>
            </a:r>
            <a:r>
              <a:rPr lang="en-US" dirty="0"/>
              <a:t> </a:t>
            </a:r>
            <a:r>
              <a:rPr lang="en-US" dirty="0" err="1"/>
              <a:t>suneštą</a:t>
            </a:r>
            <a:r>
              <a:rPr lang="en-US" dirty="0"/>
              <a:t> </a:t>
            </a:r>
            <a:r>
              <a:rPr lang="en-US" dirty="0" err="1" smtClean="0"/>
              <a:t>lizdą</a:t>
            </a:r>
            <a:r>
              <a:rPr lang="lt-LT" dirty="0" smtClean="0"/>
              <a:t>“</a:t>
            </a:r>
          </a:p>
          <a:p>
            <a:r>
              <a:rPr lang="lt-LT" dirty="0" smtClean="0"/>
              <a:t>Viso turime 40 raidžių be tarpų. </a:t>
            </a:r>
            <a:r>
              <a:rPr lang="lt-LT" dirty="0" err="1" smtClean="0"/>
              <a:t>Atrimiausias</a:t>
            </a:r>
            <a:r>
              <a:rPr lang="lt-LT" dirty="0" smtClean="0"/>
              <a:t> lyginio langelių skaičiaus kvadratas 8x8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3050651"/>
              </p:ext>
            </p:extLst>
          </p:nvPr>
        </p:nvGraphicFramePr>
        <p:xfrm>
          <a:off x="611560" y="2605544"/>
          <a:ext cx="3024336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</a:tblGrid>
              <a:tr h="3618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678351"/>
              </p:ext>
            </p:extLst>
          </p:nvPr>
        </p:nvGraphicFramePr>
        <p:xfrm>
          <a:off x="4391907" y="2564904"/>
          <a:ext cx="3024336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</a:tblGrid>
              <a:tr h="361839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Ė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5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332803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err="1" smtClean="0"/>
              <a:t>Fleissnerio</a:t>
            </a:r>
            <a:r>
              <a:rPr lang="lt-LT" dirty="0" smtClean="0"/>
              <a:t> kvadratas: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908720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Pranešimas:  „</a:t>
            </a:r>
            <a:r>
              <a:rPr lang="en-US" dirty="0" err="1"/>
              <a:t>Žvirblis</a:t>
            </a:r>
            <a:r>
              <a:rPr lang="en-US" dirty="0"/>
              <a:t> </a:t>
            </a:r>
            <a:r>
              <a:rPr lang="en-US" dirty="0" err="1"/>
              <a:t>turėjo</a:t>
            </a:r>
            <a:r>
              <a:rPr lang="en-US" dirty="0"/>
              <a:t> </a:t>
            </a:r>
            <a:r>
              <a:rPr lang="en-US" dirty="0" err="1"/>
              <a:t>miške</a:t>
            </a:r>
            <a:r>
              <a:rPr lang="en-US" dirty="0"/>
              <a:t> ant </a:t>
            </a:r>
            <a:r>
              <a:rPr lang="en-US" dirty="0" err="1"/>
              <a:t>kupsto</a:t>
            </a:r>
            <a:r>
              <a:rPr lang="en-US" dirty="0"/>
              <a:t> </a:t>
            </a:r>
            <a:r>
              <a:rPr lang="en-US" dirty="0" err="1"/>
              <a:t>suneštą</a:t>
            </a:r>
            <a:r>
              <a:rPr lang="en-US" dirty="0"/>
              <a:t> </a:t>
            </a:r>
            <a:r>
              <a:rPr lang="en-US" dirty="0" err="1" smtClean="0"/>
              <a:t>lizdą</a:t>
            </a:r>
            <a:r>
              <a:rPr lang="lt-LT" dirty="0" smtClean="0"/>
              <a:t>“</a:t>
            </a:r>
          </a:p>
          <a:p>
            <a:r>
              <a:rPr lang="lt-LT" dirty="0" smtClean="0"/>
              <a:t>Viso turime 40 raidžių be tarpų. </a:t>
            </a:r>
            <a:r>
              <a:rPr lang="lt-LT" dirty="0" err="1" smtClean="0"/>
              <a:t>Atrimiausias</a:t>
            </a:r>
            <a:r>
              <a:rPr lang="lt-LT" dirty="0" smtClean="0"/>
              <a:t> lyginio langelių skaičiaus kvadratas 8x8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734115"/>
              </p:ext>
            </p:extLst>
          </p:nvPr>
        </p:nvGraphicFramePr>
        <p:xfrm>
          <a:off x="611560" y="2605544"/>
          <a:ext cx="3024336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</a:tblGrid>
              <a:tr h="3618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506771"/>
              </p:ext>
            </p:extLst>
          </p:nvPr>
        </p:nvGraphicFramePr>
        <p:xfrm>
          <a:off x="4391907" y="2564904"/>
          <a:ext cx="3024336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</a:tblGrid>
              <a:tr h="361839"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Ė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913472"/>
              </p:ext>
            </p:extLst>
          </p:nvPr>
        </p:nvGraphicFramePr>
        <p:xfrm>
          <a:off x="611560" y="2636912"/>
          <a:ext cx="3024336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</a:tblGrid>
              <a:tr h="3618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166631"/>
              </p:ext>
            </p:extLst>
          </p:nvPr>
        </p:nvGraphicFramePr>
        <p:xfrm>
          <a:off x="4355976" y="2564904"/>
          <a:ext cx="3024336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</a:tblGrid>
              <a:tr h="361839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Ė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571494"/>
              </p:ext>
            </p:extLst>
          </p:nvPr>
        </p:nvGraphicFramePr>
        <p:xfrm>
          <a:off x="611560" y="2636912"/>
          <a:ext cx="3024336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</a:tblGrid>
              <a:tr h="3618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207875"/>
              </p:ext>
            </p:extLst>
          </p:nvPr>
        </p:nvGraphicFramePr>
        <p:xfrm>
          <a:off x="4360118" y="2564904"/>
          <a:ext cx="3024336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</a:tblGrid>
              <a:tr h="361839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Ą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Ą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Ė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1438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332803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err="1" smtClean="0"/>
              <a:t>Fleissnerio</a:t>
            </a:r>
            <a:r>
              <a:rPr lang="lt-LT" dirty="0" smtClean="0"/>
              <a:t> kvadratas: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908720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Pranešimas:  „</a:t>
            </a:r>
            <a:r>
              <a:rPr lang="en-US" dirty="0" err="1"/>
              <a:t>Žvirblis</a:t>
            </a:r>
            <a:r>
              <a:rPr lang="en-US" dirty="0"/>
              <a:t> </a:t>
            </a:r>
            <a:r>
              <a:rPr lang="en-US" dirty="0" err="1"/>
              <a:t>turėjo</a:t>
            </a:r>
            <a:r>
              <a:rPr lang="en-US" dirty="0"/>
              <a:t> </a:t>
            </a:r>
            <a:r>
              <a:rPr lang="en-US" dirty="0" err="1"/>
              <a:t>miške</a:t>
            </a:r>
            <a:r>
              <a:rPr lang="en-US" dirty="0"/>
              <a:t> ant </a:t>
            </a:r>
            <a:r>
              <a:rPr lang="en-US" dirty="0" err="1"/>
              <a:t>kupsto</a:t>
            </a:r>
            <a:r>
              <a:rPr lang="en-US" dirty="0"/>
              <a:t> </a:t>
            </a:r>
            <a:r>
              <a:rPr lang="en-US" dirty="0" err="1"/>
              <a:t>suneštą</a:t>
            </a:r>
            <a:r>
              <a:rPr lang="en-US" dirty="0"/>
              <a:t> </a:t>
            </a:r>
            <a:r>
              <a:rPr lang="en-US" dirty="0" err="1" smtClean="0"/>
              <a:t>lizdą</a:t>
            </a:r>
            <a:r>
              <a:rPr lang="lt-LT" dirty="0" smtClean="0"/>
              <a:t>“</a:t>
            </a:r>
          </a:p>
          <a:p>
            <a:r>
              <a:rPr lang="lt-LT" dirty="0" smtClean="0"/>
              <a:t>Viso turime 40 raidžių be tarpų. </a:t>
            </a:r>
            <a:r>
              <a:rPr lang="lt-LT" dirty="0" err="1" smtClean="0"/>
              <a:t>Atrimiausias</a:t>
            </a:r>
            <a:r>
              <a:rPr lang="lt-LT" dirty="0" smtClean="0"/>
              <a:t> lyginio langelių skaičiaus kvadratas 8x8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816729"/>
              </p:ext>
            </p:extLst>
          </p:nvPr>
        </p:nvGraphicFramePr>
        <p:xfrm>
          <a:off x="395536" y="2420888"/>
          <a:ext cx="3024336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</a:tblGrid>
              <a:tr h="361839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Ą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Ą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Ė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148064" y="2420888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Likusios pozicijos užpildomos bet kokiomis raidėmis</a:t>
            </a: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271571"/>
              </p:ext>
            </p:extLst>
          </p:nvPr>
        </p:nvGraphicFramePr>
        <p:xfrm>
          <a:off x="400828" y="2441670"/>
          <a:ext cx="3024336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  <a:gridCol w="378042"/>
              </a:tblGrid>
              <a:tr h="361839"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Ą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Ė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Ą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Ū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Č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Ė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Ą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839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7119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332803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Spiralės ir zigzagai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90872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Pranešimas:  „</a:t>
            </a:r>
            <a:r>
              <a:rPr lang="en-US" dirty="0" err="1"/>
              <a:t>Žvirblis</a:t>
            </a:r>
            <a:r>
              <a:rPr lang="en-US" dirty="0"/>
              <a:t> </a:t>
            </a:r>
            <a:r>
              <a:rPr lang="en-US" dirty="0" err="1"/>
              <a:t>turėjo</a:t>
            </a:r>
            <a:r>
              <a:rPr lang="en-US" dirty="0"/>
              <a:t> </a:t>
            </a:r>
            <a:r>
              <a:rPr lang="en-US" dirty="0" err="1"/>
              <a:t>miške</a:t>
            </a:r>
            <a:r>
              <a:rPr lang="en-US" dirty="0"/>
              <a:t> ant </a:t>
            </a:r>
            <a:r>
              <a:rPr lang="en-US" dirty="0" err="1"/>
              <a:t>kupsto</a:t>
            </a:r>
            <a:r>
              <a:rPr lang="en-US" dirty="0"/>
              <a:t> </a:t>
            </a:r>
            <a:r>
              <a:rPr lang="en-US" dirty="0" err="1"/>
              <a:t>suneštą</a:t>
            </a:r>
            <a:r>
              <a:rPr lang="en-US" dirty="0"/>
              <a:t> </a:t>
            </a:r>
            <a:r>
              <a:rPr lang="en-US" dirty="0" err="1" smtClean="0"/>
              <a:t>lizdą</a:t>
            </a:r>
            <a:r>
              <a:rPr lang="lt-LT" dirty="0" smtClean="0"/>
              <a:t>“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574890"/>
              </p:ext>
            </p:extLst>
          </p:nvPr>
        </p:nvGraphicFramePr>
        <p:xfrm>
          <a:off x="875928" y="1916832"/>
          <a:ext cx="348004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006"/>
                <a:gridCol w="435006"/>
                <a:gridCol w="435006"/>
                <a:gridCol w="435006"/>
                <a:gridCol w="435006"/>
                <a:gridCol w="435006"/>
                <a:gridCol w="435006"/>
                <a:gridCol w="435006"/>
              </a:tblGrid>
              <a:tr h="35643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43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43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43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43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>
            <a:off x="1115616" y="3573016"/>
            <a:ext cx="3024336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115616" y="2060848"/>
            <a:ext cx="0" cy="144016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268016" y="2060848"/>
            <a:ext cx="2943944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139952" y="2204864"/>
            <a:ext cx="0" cy="108012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1403648" y="3284984"/>
            <a:ext cx="2592288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1475656" y="2420888"/>
            <a:ext cx="0" cy="504056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835696" y="2420888"/>
            <a:ext cx="1872208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926923"/>
              </p:ext>
            </p:extLst>
          </p:nvPr>
        </p:nvGraphicFramePr>
        <p:xfrm>
          <a:off x="5148064" y="1866528"/>
          <a:ext cx="348004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006"/>
                <a:gridCol w="435006"/>
                <a:gridCol w="435006"/>
                <a:gridCol w="435006"/>
                <a:gridCol w="435006"/>
                <a:gridCol w="435006"/>
                <a:gridCol w="435006"/>
                <a:gridCol w="435006"/>
              </a:tblGrid>
              <a:tr h="356438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Ė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438"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U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Š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Ą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438"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U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Ą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Z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I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438"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O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P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U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K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438"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I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I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V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Ž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5724128" y="4509120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Apeiname raides sugalvota tvarka, pvz., zigzagu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73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332803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Spiralės ir zigzagai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90872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Pranešimas:  „</a:t>
            </a:r>
            <a:r>
              <a:rPr lang="en-US" dirty="0" err="1"/>
              <a:t>Žvirblis</a:t>
            </a:r>
            <a:r>
              <a:rPr lang="en-US" dirty="0"/>
              <a:t> </a:t>
            </a:r>
            <a:r>
              <a:rPr lang="en-US" dirty="0" err="1"/>
              <a:t>turėjo</a:t>
            </a:r>
            <a:r>
              <a:rPr lang="en-US" dirty="0"/>
              <a:t> </a:t>
            </a:r>
            <a:r>
              <a:rPr lang="en-US" dirty="0" err="1"/>
              <a:t>miške</a:t>
            </a:r>
            <a:r>
              <a:rPr lang="en-US" dirty="0"/>
              <a:t> ant </a:t>
            </a:r>
            <a:r>
              <a:rPr lang="en-US" dirty="0" err="1"/>
              <a:t>kupsto</a:t>
            </a:r>
            <a:r>
              <a:rPr lang="en-US" dirty="0"/>
              <a:t> </a:t>
            </a:r>
            <a:r>
              <a:rPr lang="en-US" dirty="0" err="1"/>
              <a:t>suneštą</a:t>
            </a:r>
            <a:r>
              <a:rPr lang="en-US" dirty="0"/>
              <a:t> </a:t>
            </a:r>
            <a:r>
              <a:rPr lang="en-US" dirty="0" err="1" smtClean="0"/>
              <a:t>lizdą</a:t>
            </a:r>
            <a:r>
              <a:rPr lang="lt-LT" dirty="0" smtClean="0"/>
              <a:t>“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948513"/>
              </p:ext>
            </p:extLst>
          </p:nvPr>
        </p:nvGraphicFramePr>
        <p:xfrm>
          <a:off x="875928" y="1916832"/>
          <a:ext cx="348004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006"/>
                <a:gridCol w="435006"/>
                <a:gridCol w="435006"/>
                <a:gridCol w="435006"/>
                <a:gridCol w="435006"/>
                <a:gridCol w="435006"/>
                <a:gridCol w="435006"/>
                <a:gridCol w="435006"/>
              </a:tblGrid>
              <a:tr h="35643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43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43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43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43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>
            <a:off x="1115616" y="3573016"/>
            <a:ext cx="3024336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115616" y="2060848"/>
            <a:ext cx="0" cy="144016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268016" y="2060848"/>
            <a:ext cx="2943944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139952" y="2204864"/>
            <a:ext cx="0" cy="108012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1403648" y="3284984"/>
            <a:ext cx="2592288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1475656" y="2420888"/>
            <a:ext cx="0" cy="504056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835696" y="2420888"/>
            <a:ext cx="1872208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758039"/>
              </p:ext>
            </p:extLst>
          </p:nvPr>
        </p:nvGraphicFramePr>
        <p:xfrm>
          <a:off x="5148064" y="1866528"/>
          <a:ext cx="348004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006"/>
                <a:gridCol w="435006"/>
                <a:gridCol w="435006"/>
                <a:gridCol w="435006"/>
                <a:gridCol w="435006"/>
                <a:gridCol w="435006"/>
                <a:gridCol w="435006"/>
                <a:gridCol w="435006"/>
              </a:tblGrid>
              <a:tr h="356438"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Ė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438"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U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Š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Ą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438"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U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Ą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Z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I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438"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O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P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U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K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438"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I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I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V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Ž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5724128" y="4509120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Apeiname raides sugalvota tvarka, pvz., zigzagu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4860032" y="3068960"/>
            <a:ext cx="936104" cy="864096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004048" y="2780928"/>
            <a:ext cx="1224136" cy="108012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5004048" y="2420888"/>
            <a:ext cx="1584176" cy="144016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86842" y="5601634"/>
            <a:ext cx="8777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Gautas pranešimas: SITUOLBTSRĖUĄSRIPDNJOEZUVŽKIŠMITLTNĄŠKAE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2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2400</TotalTime>
  <Words>2528</Words>
  <Application>Microsoft Office PowerPoint</Application>
  <PresentationFormat>On-screen Show (4:3)</PresentationFormat>
  <Paragraphs>1364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tema</vt:lpstr>
      <vt:lpstr>Kodavimas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Eratosteno rėtis</dc:title>
  <dc:creator>Olga Suboč</dc:creator>
  <cp:lastModifiedBy>Olga Suboč</cp:lastModifiedBy>
  <cp:revision>123</cp:revision>
  <dcterms:created xsi:type="dcterms:W3CDTF">2015-04-13T15:42:41Z</dcterms:created>
  <dcterms:modified xsi:type="dcterms:W3CDTF">2015-05-16T14:18:33Z</dcterms:modified>
</cp:coreProperties>
</file>