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03" r:id="rId3"/>
    <p:sldId id="316" r:id="rId4"/>
    <p:sldId id="317" r:id="rId5"/>
    <p:sldId id="318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19" r:id="rId27"/>
    <p:sldId id="320" r:id="rId28"/>
    <p:sldId id="321" r:id="rId29"/>
    <p:sldId id="322" r:id="rId30"/>
    <p:sldId id="323" r:id="rId31"/>
    <p:sldId id="342" r:id="rId32"/>
    <p:sldId id="343" r:id="rId33"/>
    <p:sldId id="344" r:id="rId34"/>
    <p:sldId id="352" r:id="rId35"/>
    <p:sldId id="345" r:id="rId36"/>
    <p:sldId id="353" r:id="rId37"/>
    <p:sldId id="340" r:id="rId38"/>
    <p:sldId id="341" r:id="rId39"/>
    <p:sldId id="346" r:id="rId40"/>
    <p:sldId id="347" r:id="rId41"/>
    <p:sldId id="384" r:id="rId42"/>
    <p:sldId id="385" r:id="rId43"/>
    <p:sldId id="386" r:id="rId44"/>
    <p:sldId id="361" r:id="rId45"/>
    <p:sldId id="362" r:id="rId46"/>
    <p:sldId id="350" r:id="rId47"/>
    <p:sldId id="387" r:id="rId48"/>
    <p:sldId id="388" r:id="rId49"/>
    <p:sldId id="389" r:id="rId50"/>
    <p:sldId id="390" r:id="rId51"/>
    <p:sldId id="391" r:id="rId52"/>
    <p:sldId id="356" r:id="rId53"/>
    <p:sldId id="355" r:id="rId54"/>
    <p:sldId id="357" r:id="rId55"/>
    <p:sldId id="358" r:id="rId56"/>
    <p:sldId id="359" r:id="rId57"/>
    <p:sldId id="360" r:id="rId5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94660"/>
  </p:normalViewPr>
  <p:slideViewPr>
    <p:cSldViewPr>
      <p:cViewPr varScale="1">
        <p:scale>
          <a:sx n="92" d="100"/>
          <a:sy n="92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8C01-A514-482C-9F74-31DB98D8AF60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8DEB-FE61-4C95-9123-3C9BF359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2019.05.14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Liekanų klasės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kodavimas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4142726" y="4948731"/>
            <a:ext cx="576064" cy="64807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79712" y="2910778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61643" y="3849631"/>
            <a:ext cx="864096" cy="1692188"/>
            <a:chOff x="4716016" y="4527122"/>
            <a:chExt cx="864096" cy="1692188"/>
          </a:xfrm>
        </p:grpSpPr>
        <p:sp>
          <p:nvSpPr>
            <p:cNvPr id="39" name="Left Bracket 3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996109" y="482228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109528" y="4886034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Bracket 4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087847" y="3221467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69347" y="6165304"/>
            <a:ext cx="712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„Mišinio“ sudėtis yra nežinoma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4142726" y="4948731"/>
            <a:ext cx="576064" cy="64807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60232" y="3217091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69347" y="6165304"/>
            <a:ext cx="712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paima „mišinį“ 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770501" y="3320988"/>
            <a:ext cx="864096" cy="1692188"/>
            <a:chOff x="4716016" y="4527122"/>
            <a:chExt cx="864096" cy="169218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24" name="Left Bracket 23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ket 38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lowchart: Magnetic Disk 43"/>
          <p:cNvSpPr/>
          <p:nvPr/>
        </p:nvSpPr>
        <p:spPr>
          <a:xfrm>
            <a:off x="6516216" y="3897052"/>
            <a:ext cx="576064" cy="64807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9347" y="6165304"/>
            <a:ext cx="712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išsineša jį 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60232" y="3217091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Magnetic Disk 1"/>
          <p:cNvSpPr/>
          <p:nvPr/>
        </p:nvSpPr>
        <p:spPr>
          <a:xfrm>
            <a:off x="6227551" y="3734860"/>
            <a:ext cx="576064" cy="80747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755198"/>
            <a:ext cx="903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prideda savo „slaptą ingredientą“ ir padeda viešai (Y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61643" y="3849631"/>
            <a:ext cx="864096" cy="1692188"/>
            <a:chOff x="4716016" y="4527122"/>
            <a:chExt cx="864096" cy="1692188"/>
          </a:xfrm>
        </p:grpSpPr>
        <p:sp>
          <p:nvSpPr>
            <p:cNvPr id="39" name="Left Bracket 3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996109" y="482228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109528" y="4886034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Bracket 4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087847" y="3221467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3962003" y="4865306"/>
            <a:ext cx="576064" cy="80747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804248" y="3109469"/>
            <a:ext cx="864096" cy="1692188"/>
            <a:chOff x="4716016" y="4527122"/>
            <a:chExt cx="864096" cy="169218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7" name="Left Bracket 46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Bracket 50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9513" y="6165304"/>
            <a:ext cx="871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nežino nei pradinės sudėties, nei naujos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60032" y="2348880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17813" y="240288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213421" y="3014954"/>
            <a:ext cx="864096" cy="1692188"/>
            <a:chOff x="4716016" y="4527122"/>
            <a:chExt cx="864096" cy="1692188"/>
          </a:xfrm>
        </p:grpSpPr>
        <p:sp>
          <p:nvSpPr>
            <p:cNvPr id="30" name="Left Bracket 29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Bracket 33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lowchart: Magnetic Disk 25"/>
          <p:cNvSpPr/>
          <p:nvPr/>
        </p:nvSpPr>
        <p:spPr>
          <a:xfrm>
            <a:off x="1823007" y="3457312"/>
            <a:ext cx="576064" cy="80747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69347" y="6165304"/>
            <a:ext cx="712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paima „mišinį“ 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60032" y="2348880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17813" y="240288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1459511" y="3933056"/>
            <a:ext cx="864096" cy="1692188"/>
            <a:chOff x="4716016" y="4527122"/>
            <a:chExt cx="864096" cy="169218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7" name="Left Bracket 46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Bracket 50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lowchart: Magnetic Disk 1"/>
          <p:cNvSpPr/>
          <p:nvPr/>
        </p:nvSpPr>
        <p:spPr>
          <a:xfrm>
            <a:off x="2205226" y="4509120"/>
            <a:ext cx="576064" cy="64807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5903893"/>
            <a:ext cx="914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ir atneša dar vieną (tai pradinis mišinys + jo slaptasis ingredientas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z=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n+a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4142726" y="4948731"/>
            <a:ext cx="576064" cy="64807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979712" y="2910778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61643" y="3849631"/>
            <a:ext cx="864096" cy="1692188"/>
            <a:chOff x="4716016" y="4527122"/>
            <a:chExt cx="864096" cy="1692188"/>
          </a:xfrm>
        </p:grpSpPr>
        <p:sp>
          <p:nvSpPr>
            <p:cNvPr id="39" name="Left Bracket 3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996109" y="482228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109528" y="4886034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Bracket 4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5087847" y="3221467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1521" y="6165304"/>
            <a:ext cx="864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„Mišinio“ sudėtis stebėtojui C taip pat yra nežinoma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Flowchart: Magnetic Disk 1"/>
          <p:cNvSpPr/>
          <p:nvPr/>
        </p:nvSpPr>
        <p:spPr>
          <a:xfrm>
            <a:off x="4142726" y="4948731"/>
            <a:ext cx="576064" cy="64807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60232" y="3217091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69347" y="6165304"/>
            <a:ext cx="712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paima ir šį „mišinį“ 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770501" y="3320988"/>
            <a:ext cx="864096" cy="1692188"/>
            <a:chOff x="4716016" y="4527122"/>
            <a:chExt cx="864096" cy="169218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4" name="Left Bracket 23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ket 38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lowchart: Magnetic Disk 43"/>
          <p:cNvSpPr/>
          <p:nvPr/>
        </p:nvSpPr>
        <p:spPr>
          <a:xfrm>
            <a:off x="6516216" y="3897052"/>
            <a:ext cx="576064" cy="64807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513" y="6165304"/>
            <a:ext cx="871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pridedą slaptą ingredientą ir turi tą patį, kaip ir A. Kodėl?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9397" y="188639"/>
            <a:ext cx="8712200" cy="3983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624" y="188640"/>
                <a:ext cx="8772401" cy="398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Fiksuojame natūralųjį skaičių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Bet kuriam sveikajam skaičiui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apibrėžiame aibę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𝑛𝑡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},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kuri sudaryta iš tų sveikųjų skaičių, kurių dalybos iš </a:t>
                </a:r>
                <a14:m>
                  <m:oMath xmlns:m="http://schemas.openxmlformats.org/officeDocument/2006/math">
                    <m:r>
                      <a:rPr lang="lt-LT" sz="2400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liekana sutampa su skaičiaus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dalybos iš </a:t>
                </a:r>
                <a14:m>
                  <m:oMath xmlns:m="http://schemas.openxmlformats.org/officeDocument/2006/math">
                    <m:r>
                      <a:rPr lang="lt-LT" sz="2400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liekana. Ši aibė vadinama </a:t>
                </a:r>
                <a:r>
                  <a:rPr lang="lt-LT" sz="2400" b="1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likinių klase moduliu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endParaRPr lang="en-US" sz="2400" b="1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188640"/>
                <a:ext cx="8772401" cy="3983335"/>
              </a:xfrm>
              <a:prstGeom prst="rect">
                <a:avLst/>
              </a:prstGeom>
              <a:blipFill rotWithShape="1">
                <a:blip r:embed="rId2"/>
                <a:stretch>
                  <a:fillRect l="-1042" r="-695" b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4603" y="4509119"/>
            <a:ext cx="8712200" cy="720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830" y="4509120"/>
                <a:ext cx="8772401" cy="588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 ∈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lt-L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400" b="1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0" y="4509120"/>
                <a:ext cx="8772401" cy="588494"/>
              </a:xfrm>
              <a:prstGeom prst="rect">
                <a:avLst/>
              </a:prstGeom>
              <a:blipFill rotWithShape="1">
                <a:blip r:embed="rId3"/>
                <a:stretch>
                  <a:fillRect l="-1042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3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5892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Turi</a:t>
            </a:r>
            <a:r>
              <a:rPr lang="en-US" dirty="0" smtClean="0"/>
              <a:t> </a:t>
            </a:r>
            <a:r>
              <a:rPr lang="en-US" dirty="0" err="1" smtClean="0"/>
              <a:t>n+b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lt-LT" dirty="0" smtClean="0"/>
              <a:t>deda prie jo a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953917" y="560635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Turi</a:t>
            </a:r>
            <a:r>
              <a:rPr lang="en-US" dirty="0" smtClean="0"/>
              <a:t> n+</a:t>
            </a:r>
            <a:r>
              <a:rPr lang="lt-LT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lt-LT" dirty="0" smtClean="0"/>
              <a:t>deda prie jo b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6529981" y="3891921"/>
            <a:ext cx="864096" cy="1692188"/>
            <a:chOff x="4716016" y="4527122"/>
            <a:chExt cx="864096" cy="1692188"/>
          </a:xfrm>
        </p:grpSpPr>
        <p:sp>
          <p:nvSpPr>
            <p:cNvPr id="53" name="Left Bracket 52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Bracket 56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459511" y="3933056"/>
            <a:ext cx="864096" cy="1692188"/>
            <a:chOff x="4716016" y="4527122"/>
            <a:chExt cx="864096" cy="169218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63" name="Left Bracket 62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Bracket 66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038115" y="3751401"/>
            <a:ext cx="864096" cy="1692188"/>
            <a:chOff x="4716016" y="4527122"/>
            <a:chExt cx="864096" cy="1692188"/>
          </a:xfrm>
        </p:grpSpPr>
        <p:sp>
          <p:nvSpPr>
            <p:cNvPr id="73" name="Left Bracket 72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02174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236315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Bracket 76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4564319" y="3123237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lt-L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6252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Taip nieko ir  nesuprato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452329" y="4148020"/>
            <a:ext cx="13414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6004858"/>
            <a:ext cx="178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err="1" smtClean="0"/>
              <a:t>n+a+b</a:t>
            </a:r>
            <a:endParaRPr lang="lt-LT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6732411" y="6105280"/>
            <a:ext cx="178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err="1" smtClean="0"/>
              <a:t>n+b+a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8742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82" grpId="0"/>
      <p:bldP spid="4" grpId="0"/>
      <p:bldP spid="3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836712"/>
                <a:ext cx="896448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Pasinaudojome tuo, kad</a:t>
                </a:r>
              </a:p>
              <a:p>
                <a:endParaRPr lang="lt-LT" sz="4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36712"/>
                <a:ext cx="8964488" cy="3046988"/>
              </a:xfrm>
              <a:prstGeom prst="rect">
                <a:avLst/>
              </a:prstGeom>
              <a:blipFill>
                <a:blip r:embed="rId2"/>
                <a:stretch>
                  <a:fillRect l="-3059" t="-440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9512" y="3811012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Taip būna ne visada: jeigu maunatės kojines ir batus, veiksmų tvarka svarbi</a:t>
            </a:r>
            <a:r>
              <a:rPr lang="en-US" sz="4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lt-LT" sz="4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836712"/>
                <a:ext cx="896448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Pasinaudosime liekanų aritmetika:</a:t>
                </a:r>
              </a:p>
              <a:p>
                <a:endParaRPr lang="lt-LT" sz="4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lt-LT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dalindami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lt-LT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š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gausime liekaną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lt-LT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36712"/>
                <a:ext cx="8964488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3059" t="-3543" b="-772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32656"/>
                <a:ext cx="799288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Pavyzdžiui,</a:t>
                </a:r>
              </a:p>
              <a:p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𝑚𝑜𝑑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3)</m:t>
                      </m:r>
                    </m:oMath>
                  </m:oMathPara>
                </a14:m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7992888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983" t="-414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84088" y="3429000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flipV="1">
            <a:off x="3923928" y="3429000"/>
            <a:ext cx="160" cy="14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3688" y="4869000"/>
            <a:ext cx="1080360" cy="86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71800" y="4869000"/>
            <a:ext cx="1151648" cy="86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65955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0</a:t>
            </a:r>
            <a:endParaRPr lang="lt-LT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0172" y="557371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1</a:t>
            </a:r>
            <a:endParaRPr lang="lt-LT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5136" y="553955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2</a:t>
            </a:r>
            <a:endParaRPr lang="lt-LT" sz="4400" dirty="0"/>
          </a:p>
        </p:txBody>
      </p:sp>
    </p:spTree>
    <p:extLst>
      <p:ext uri="{BB962C8B-B14F-4D97-AF65-F5344CB8AC3E}">
        <p14:creationId xmlns:p14="http://schemas.microsoft.com/office/powerpoint/2010/main" val="25119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32656"/>
                <a:ext cx="799288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 galima vienareikšmiškai išspręsti atvirkštinį uždavinį, pvz., </a:t>
                </a:r>
              </a:p>
              <a:p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32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3</m:t>
                          </m:r>
                        </m:e>
                      </m:d>
                      <m:r>
                        <a:rPr lang="lt-LT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lt-L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7992888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983" t="-3341" r="-152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84088" y="3429000"/>
            <a:ext cx="2880000" cy="288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flipV="1">
            <a:off x="3923928" y="3429000"/>
            <a:ext cx="160" cy="14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3688" y="4869000"/>
            <a:ext cx="1080360" cy="86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71800" y="4869000"/>
            <a:ext cx="1151648" cy="86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65955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0</a:t>
            </a:r>
            <a:endParaRPr lang="lt-LT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0172" y="557371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1</a:t>
            </a:r>
            <a:endParaRPr lang="lt-LT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5136" y="553955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dirty="0" smtClean="0"/>
              <a:t>2</a:t>
            </a:r>
            <a:endParaRPr lang="lt-LT" sz="4400" dirty="0"/>
          </a:p>
        </p:txBody>
      </p:sp>
    </p:spTree>
    <p:extLst>
      <p:ext uri="{BB962C8B-B14F-4D97-AF65-F5344CB8AC3E}">
        <p14:creationId xmlns:p14="http://schemas.microsoft.com/office/powerpoint/2010/main" val="41017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6395"/>
                <a:ext cx="856895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Pavyzdys: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daugybos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lentel</a:t>
                </a:r>
                <a:r>
                  <a:rPr lang="lt-LT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ė liekanų klasėje 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×5&gt;4×6</m:t>
                      </m:r>
                    </m:oMath>
                  </m:oMathPara>
                </a14:m>
                <a:endParaRPr lang="lt-LT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395"/>
                <a:ext cx="8568952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778" t="-7910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9552" y="1249680"/>
          <a:ext cx="799288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7498">
                <a:tc>
                  <a:txBody>
                    <a:bodyPr/>
                    <a:lstStyle/>
                    <a:p>
                      <a:pPr algn="ctr"/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lt-LT" sz="4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lt-LT" sz="4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lt-LT" sz="4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lt-LT" sz="4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lt-LT" sz="4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lt-LT" sz="4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498">
                <a:tc>
                  <a:txBody>
                    <a:bodyPr/>
                    <a:lstStyle/>
                    <a:p>
                      <a:pPr algn="ctr"/>
                      <a:r>
                        <a:rPr lang="lt-LT" sz="4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lt-LT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9397" y="188640"/>
            <a:ext cx="8818628" cy="6480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624" y="188640"/>
                <a:ext cx="8772401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gi veikia RSA?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Pasiruošimas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Sugalvojami skirtingi </a:t>
                </a: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(labai dideli)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pirminiai skaičiai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apskaičiuojame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−1)∙(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Sugalvojamas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tarpusavyje pirminis su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Imamas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toks, kad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lyginio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𝐸𝑥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sprendinys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Kodavimas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Siuntėjas apskaičiuoja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siunčia gavėjui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Gavėjas skaičiuoja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188640"/>
                <a:ext cx="8772401" cy="6186309"/>
              </a:xfrm>
              <a:prstGeom prst="rect">
                <a:avLst/>
              </a:prstGeom>
              <a:blipFill rotWithShape="1">
                <a:blip r:embed="rId2"/>
                <a:stretch>
                  <a:fillRect l="-1042" b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7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48711" y="188640"/>
            <a:ext cx="4409314" cy="6324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Pasiruošimas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Sugalvojami skirtingi pirminiai skaičiai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apskaičiuojame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−1)∙(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Sugalvojamas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tarpusavyje pirminis su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Imamas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toks, 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lyginio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𝐸𝑥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sprendinys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Kodavimas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Siuntėjas apskaičiuoja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siunčia gavėjui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Gavėjas 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blipFill rotWithShape="1">
                <a:blip r:embed="rId2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88640"/>
                <a:ext cx="4320480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endPara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=23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∙29=667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667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lt-LT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∙28=616</m:t>
                      </m:r>
                    </m:oMath>
                  </m:oMathPara>
                </a14:m>
                <a:endParaRPr lang="en-US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=19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lyginį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19</m:t>
                    </m:r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616)</m:t>
                    </m:r>
                  </m:oMath>
                </a14:m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atsakymo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227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616)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gauname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=227</m:t>
                    </m:r>
                  </m:oMath>
                </a14:m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(imame mažiausią teigiamą)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4320480" cy="6124754"/>
              </a:xfrm>
              <a:prstGeom prst="rect">
                <a:avLst/>
              </a:prstGeom>
              <a:blipFill rotWithShape="1">
                <a:blip r:embed="rId3"/>
                <a:stretch>
                  <a:fillRect l="-2966" t="-995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48711" y="188640"/>
            <a:ext cx="4409314" cy="6324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Pasiruošimas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Sugalvojami skirtingi pirminiai skaičiai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apskaičiuojame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−1)∙(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Sugalvojamas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tarpusavyje pirminis su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Imamas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toks, 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lyginio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𝐸𝑥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sprendinys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Kodavimas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Siuntėjas apskaičiuoja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siunčia gavėjui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Gavėjas 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blipFill rotWithShape="1">
                <a:blip r:embed="rId2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287320"/>
                <a:ext cx="4441207" cy="569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endPara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Užkoduokime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lt-LT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93</m:t>
                        </m:r>
                      </m:e>
                    </m:acc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93</m:t>
                        </m:r>
                      </m:e>
                      <m:sup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19</m:t>
                        </m:r>
                      </m:sup>
                    </m:sSup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 667)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lt-LT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93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93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19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323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Gavėjas dekoduoja:</a:t>
                </a: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lt-LT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323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323</m:t>
                            </m:r>
                          </m:e>
                        </m:acc>
                      </m:e>
                      <m:sup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227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7320"/>
                <a:ext cx="4441207" cy="5696559"/>
              </a:xfrm>
              <a:prstGeom prst="rect">
                <a:avLst/>
              </a:prstGeom>
              <a:blipFill rotWithShape="1">
                <a:blip r:embed="rId3"/>
                <a:stretch>
                  <a:fillRect l="-2885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0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48711" y="188640"/>
            <a:ext cx="4409314" cy="6324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Pasiruošimas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Sugalvojami skirtingi pirminiai skaičiai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apskaičiuojame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−1)∙(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Sugalvojamas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tarpusavyje pirminis su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Imamas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toks, 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lyginio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𝐸𝑥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sprendinys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Kodavimas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Siuntėjas apskaičiuoja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siunčia gavėjui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Gavėjas 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blipFill rotWithShape="1">
                <a:blip r:embed="rId2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88640"/>
                <a:ext cx="4320480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endPara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91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91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8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2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72</m:t>
                      </m:r>
                    </m:oMath>
                  </m:oMathPara>
                </a14:m>
                <a:endParaRPr lang="en-US" sz="2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=11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Sprendžiame lyginį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11</m:t>
                    </m:r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72)</m:t>
                    </m:r>
                  </m:oMath>
                </a14:m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atsakymo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</m:t>
                    </m:r>
                    <m:r>
                      <a:rPr lang="lt-LT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59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72)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gauname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59</m:t>
                    </m:r>
                  </m:oMath>
                </a14:m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(imame mažiausią teigiamą)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4320480" cy="6124754"/>
              </a:xfrm>
              <a:prstGeom prst="rect">
                <a:avLst/>
              </a:prstGeom>
              <a:blipFill rotWithShape="1">
                <a:blip r:embed="rId3"/>
                <a:stretch>
                  <a:fillRect l="-2966" t="-995" r="-1130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9397" y="188639"/>
            <a:ext cx="8712200" cy="1368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624" y="188640"/>
                <a:ext cx="8772401" cy="113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Visų likinių klasių moduliu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aibę žymima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</a:t>
                </a:r>
                <a:endParaRPr lang="en-US" sz="2400" b="1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188640"/>
                <a:ext cx="8772401" cy="1133965"/>
              </a:xfrm>
              <a:prstGeom prst="rect">
                <a:avLst/>
              </a:prstGeom>
              <a:blipFill rotWithShape="1">
                <a:blip r:embed="rId2"/>
                <a:stretch>
                  <a:fillRect l="-1042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39397" y="1916832"/>
            <a:ext cx="8712200" cy="1944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5624" y="1916833"/>
                <a:ext cx="8772401" cy="1778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Operacijos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1)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lt-LT" sz="24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≔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acc>
                  </m:oMath>
                </a14:m>
                <a:endParaRPr lang="lt-LT" sz="2400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2) </a:t>
                </a:r>
                <a:r>
                  <a:rPr lang="lt-LT" sz="24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lt-LT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≔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acc>
                  </m:oMath>
                </a14:m>
                <a:endParaRPr lang="en-US" sz="24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1916833"/>
                <a:ext cx="8772401" cy="1778820"/>
              </a:xfrm>
              <a:prstGeom prst="rect">
                <a:avLst/>
              </a:prstGeom>
              <a:blipFill rotWithShape="1">
                <a:blip r:embed="rId3"/>
                <a:stretch>
                  <a:fillRect l="-1042" b="-3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9397" y="4221086"/>
            <a:ext cx="8712200" cy="23125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624" y="4221088"/>
                <a:ext cx="8772401" cy="2312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imkime liekanų klasių moduliu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klasę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={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</a:t>
                </a:r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lt-LT" sz="24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acc>
                      <m:r>
                        <a:rPr lang="lt-LT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lt-LT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3+4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lt-LT" sz="2400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lt-LT" sz="24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acc>
                      <m:r>
                        <a:rPr lang="lt-LT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lt-LT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12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4221088"/>
                <a:ext cx="8772401" cy="2312556"/>
              </a:xfrm>
              <a:prstGeom prst="rect">
                <a:avLst/>
              </a:prstGeom>
              <a:blipFill rotWithShape="1">
                <a:blip r:embed="rId4"/>
                <a:stretch>
                  <a:fillRect l="-1042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4" grpId="0" animBg="1"/>
      <p:bldP spid="1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48711" y="188640"/>
            <a:ext cx="4409314" cy="63248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Pasiruošimas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Sugalvojami skirtingi pirminiai skaičiai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apskaičiuojame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−1)∙(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Sugalvojamas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tarpusavyje pirminis su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Imamas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toks, kad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≡1(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lt-LT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t.y.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yra lyginio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𝐸𝑥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≡1 (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lt-LT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sprendinys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Kodavimas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lt-LT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lt-LT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Siuntėjas apskaičiuoja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ir siunčia gavėjui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  <a:defRPr/>
                </a:pPr>
                <a:r>
                  <a:rPr lang="lt-LT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Gavėjas skaičiuoja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lt-LT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8640"/>
                <a:ext cx="4242009" cy="6324808"/>
              </a:xfrm>
              <a:prstGeom prst="rect">
                <a:avLst/>
              </a:prstGeom>
              <a:blipFill rotWithShape="1">
                <a:blip r:embed="rId2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287320"/>
                <a:ext cx="4441207" cy="569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endPara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Užkoduokime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lt-LT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e>
                    </m:acc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e>
                      <m:sup>
                        <m:r>
                          <a:rPr lang="lt-LT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lt-LT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𝑚𝑜𝑑</m:t>
                    </m:r>
                    <m:r>
                      <a:rPr lang="lt-LT" sz="2400" i="1">
                        <a:latin typeface="Cambria Math"/>
                        <a:cs typeface="Times New Roman" panose="02020603050405020304" pitchFamily="18" charset="0"/>
                      </a:rPr>
                      <m:t> 91)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lang="lt-LT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lt-LT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22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22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29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Gavėjas dekoduoja:</a:t>
                </a: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lt-LT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lt-LT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29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29</m:t>
                            </m:r>
                          </m:e>
                        </m:acc>
                      </m:e>
                      <m:sup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59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7320"/>
                <a:ext cx="4441207" cy="5696559"/>
              </a:xfrm>
              <a:prstGeom prst="rect">
                <a:avLst/>
              </a:prstGeom>
              <a:blipFill rotWithShape="1">
                <a:blip r:embed="rId3"/>
                <a:stretch>
                  <a:fillRect l="-2885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Klaidas aptinkantys ir taisantys kodai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Nepatikimi kanalai:</a:t>
            </a:r>
          </a:p>
          <a:p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Telefono linija (įranga, triukšmas, t.t.)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Radijo ryšys (spinduliavimas, sąveika)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Kietasis diskas (gali išsimagnetinti, šiluma)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7" y="2996952"/>
            <a:ext cx="826353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365104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spręsti</a:t>
            </a:r>
          </a:p>
          <a:p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 pradinio pranešimo pridedame papildomą informaciją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Galimai iškraipytą pranešimą taisome</a:t>
            </a:r>
          </a:p>
        </p:txBody>
      </p:sp>
    </p:spTree>
    <p:extLst>
      <p:ext uri="{BB962C8B-B14F-4D97-AF65-F5344CB8AC3E}">
        <p14:creationId xmlns:p14="http://schemas.microsoft.com/office/powerpoint/2010/main" val="23174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260648"/>
                <a:ext cx="8784976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Pakartojimas</a:t>
                </a: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Kiekvieną simbolių kartojame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kartų, </a:t>
                </a:r>
                <a:r>
                  <a:rPr lang="lt-LT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pvz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imkime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Tada 1 u</a:t>
                </a:r>
                <a:r>
                  <a:rPr lang="lt-LT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žkoduosime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111, o 0 – 000</a:t>
                </a:r>
              </a:p>
              <a:p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gavome 001, 010 arba 100, greičiausiai buvo siunčiamas 0</a:t>
                </a:r>
              </a:p>
              <a:p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gavome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011</a:t>
                </a:r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101 </a:t>
                </a:r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arba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</a:t>
                </a:r>
                <a:r>
                  <a:rPr lang="lt-LT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greičiausiai buvo siunčiamas 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 buvo padarytos </a:t>
                </a:r>
                <a:r>
                  <a:rPr lang="lt-LT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dvi klaidos</a:t>
                </a:r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jų ištaisyti negalėsime</a:t>
                </a:r>
                <a:endParaRPr lang="lt-LT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 bus, jei </a:t>
                </a:r>
                <a14:m>
                  <m:oMath xmlns:m="http://schemas.openxmlformats.org/officeDocument/2006/math">
                    <m:r>
                      <a:rPr lang="lt-LT" sz="2800" i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lt-LT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84976" cy="6124754"/>
              </a:xfrm>
              <a:prstGeom prst="rect">
                <a:avLst/>
              </a:prstGeom>
              <a:blipFill rotWithShape="1">
                <a:blip r:embed="rId2"/>
                <a:stretch>
                  <a:fillRect l="-1387" t="-996" r="-277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9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Pavyzdys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981493" cy="41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Pakartojimo 5 kartus kodu užkoduosime pranešimą </a:t>
            </a:r>
            <a:r>
              <a:rPr lang="lt-LT" b="1" dirty="0" smtClean="0"/>
              <a:t>FMF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234861"/>
            <a:ext cx="3924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FMF</a:t>
            </a:r>
            <a:r>
              <a:rPr lang="en-US" dirty="0" smtClean="0"/>
              <a:t> = 100110 101111 100110.  </a:t>
            </a:r>
            <a:endParaRPr lang="lt-LT" dirty="0" smtClean="0"/>
          </a:p>
          <a:p>
            <a:r>
              <a:rPr lang="en-US" dirty="0" err="1" smtClean="0"/>
              <a:t>Kiekvien</a:t>
            </a:r>
            <a:r>
              <a:rPr lang="lt-LT" dirty="0" smtClean="0"/>
              <a:t>ą simbolį kartosime po 5 kartus</a:t>
            </a:r>
          </a:p>
          <a:p>
            <a:endParaRPr lang="lt-LT" dirty="0" smtClean="0"/>
          </a:p>
          <a:p>
            <a:r>
              <a:rPr lang="lt-LT" dirty="0" smtClean="0"/>
              <a:t>11111 00000 00000 11111 11111 00000</a:t>
            </a:r>
          </a:p>
          <a:p>
            <a:r>
              <a:rPr lang="lt-LT" dirty="0" smtClean="0"/>
              <a:t>11111 00000 11111 11111 11111 11111</a:t>
            </a:r>
          </a:p>
          <a:p>
            <a:r>
              <a:rPr lang="lt-LT" dirty="0" smtClean="0"/>
              <a:t>11111 00000 00000 11111 11111 00000</a:t>
            </a:r>
          </a:p>
          <a:p>
            <a:endParaRPr lang="lt-LT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234861"/>
            <a:ext cx="3924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Suskaidome po 6:</a:t>
            </a:r>
          </a:p>
          <a:p>
            <a:endParaRPr lang="lt-LT" dirty="0" smtClean="0"/>
          </a:p>
          <a:p>
            <a:r>
              <a:rPr lang="lt-LT" dirty="0" smtClean="0"/>
              <a:t>111110 000000 000111 111111 100000</a:t>
            </a:r>
          </a:p>
          <a:p>
            <a:r>
              <a:rPr lang="lt-LT" dirty="0" smtClean="0"/>
              <a:t>111110 000011 111111 111111 111111</a:t>
            </a:r>
          </a:p>
          <a:p>
            <a:r>
              <a:rPr lang="lt-LT" dirty="0" smtClean="0"/>
              <a:t>111110 000000 000111 111111 100000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883050"/>
            <a:ext cx="392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Perrašome (ta pati lentelė)</a:t>
            </a:r>
          </a:p>
          <a:p>
            <a:endParaRPr lang="lt-LT" dirty="0" smtClean="0"/>
          </a:p>
          <a:p>
            <a:r>
              <a:rPr lang="lt-LT" dirty="0" smtClean="0"/>
              <a:t>\ 0 7 ] C \ 3 ] ] ] \ 0 7 ]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Kontrolinis simbolis</a:t>
            </a:r>
          </a:p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276836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Šis kodas klaidų netaiso, tik aptinka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6753" y="1220998"/>
                <a:ext cx="8913914" cy="1089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2=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jei</m:t>
                                </m:r>
                                <m:r>
                                  <m:rPr>
                                    <m:nor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viene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ų 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skai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č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ius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vektoriuje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lt-LT" sz="2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lt-LT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lyginis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mr>
                            <m:mr>
                              <m:e>
                                <m:r>
                                  <a:rPr lang="lt-LT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jei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viene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ų 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skai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č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ius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vektoriuje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lt-LT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lt-LT" sz="2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lt-LT" sz="2200" b="0" i="0" smtClean="0">
                                    <a:latin typeface="Cambria Math" panose="02040503050406030204" pitchFamily="18" charset="0"/>
                                  </a:rPr>
                                  <m:t>ne</m:t>
                                </m:r>
                                <m:r>
                                  <m:rPr>
                                    <m:nor/>
                                  </m:rPr>
                                  <a:rPr lang="lt-LT" sz="2200" i="0">
                                    <a:latin typeface="Cambria Math" panose="02040503050406030204" pitchFamily="18" charset="0"/>
                                  </a:rPr>
                                  <m:t>lyginis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lt-LT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53" y="1220998"/>
                <a:ext cx="8913914" cy="1089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4005064"/>
                <a:ext cx="776091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Jei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=1011,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=1011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05064"/>
                <a:ext cx="7760915" cy="2308324"/>
              </a:xfrm>
              <a:prstGeom prst="rect">
                <a:avLst/>
              </a:prstGeom>
              <a:blipFill>
                <a:blip r:embed="rId3"/>
                <a:stretch>
                  <a:fillRect l="-1178" t="-21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03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Pavyzdys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981493" cy="41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Kontrolinio simbolio kodu užkoduosime pranešimą </a:t>
            </a:r>
          </a:p>
          <a:p>
            <a:r>
              <a:rPr lang="lt-LT" b="1" dirty="0" smtClean="0"/>
              <a:t>KONTROLĖ</a:t>
            </a:r>
            <a:endParaRPr lang="en-US" b="1" dirty="0" smtClean="0"/>
          </a:p>
          <a:p>
            <a:r>
              <a:rPr lang="en-US" dirty="0" err="1" smtClean="0"/>
              <a:t>su</a:t>
            </a:r>
            <a:r>
              <a:rPr lang="en-US" dirty="0" smtClean="0"/>
              <a:t> k=4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234861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KONTROLĖ </a:t>
            </a:r>
            <a:r>
              <a:rPr lang="en-US" dirty="0" smtClean="0"/>
              <a:t>= 101101 110001 110000 110110 110011 110001 101110 100101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725144"/>
            <a:ext cx="885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Suskaidome po </a:t>
            </a:r>
            <a:r>
              <a:rPr lang="en-US" dirty="0" smtClean="0"/>
              <a:t>4</a:t>
            </a:r>
            <a:r>
              <a:rPr lang="lt-LT" dirty="0" smtClean="0"/>
              <a:t>:</a:t>
            </a:r>
            <a:r>
              <a:rPr lang="en-US" dirty="0" smtClean="0"/>
              <a:t>      1011 0111 0001 1100 0011 0110 1100 1111 0001 1011 1010 0101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94476"/>
            <a:ext cx="885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Prira</a:t>
            </a:r>
            <a:r>
              <a:rPr lang="lt-LT" dirty="0" smtClean="0"/>
              <a:t>š</a:t>
            </a:r>
            <a:r>
              <a:rPr lang="en-US" dirty="0" err="1" smtClean="0"/>
              <a:t>ome</a:t>
            </a:r>
            <a:r>
              <a:rPr lang="en-US" dirty="0" smtClean="0"/>
              <a:t> </a:t>
            </a:r>
            <a:r>
              <a:rPr lang="en-US" dirty="0" err="1" smtClean="0"/>
              <a:t>kontrolin</a:t>
            </a:r>
            <a:r>
              <a:rPr lang="lt-LT" dirty="0" smtClean="0"/>
              <a:t>į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lt-LT" dirty="0" smtClean="0"/>
              <a:t>į:</a:t>
            </a:r>
            <a:r>
              <a:rPr lang="en-US" dirty="0" smtClean="0"/>
              <a:t>      </a:t>
            </a:r>
            <a:endParaRPr lang="lt-LT" dirty="0" smtClean="0"/>
          </a:p>
          <a:p>
            <a:r>
              <a:rPr lang="en-US" dirty="0" smtClean="0"/>
              <a:t>1011</a:t>
            </a:r>
            <a:r>
              <a:rPr lang="lt-LT" dirty="0" smtClean="0"/>
              <a:t>1</a:t>
            </a:r>
            <a:r>
              <a:rPr lang="en-US" dirty="0" smtClean="0"/>
              <a:t> 0111</a:t>
            </a:r>
            <a:r>
              <a:rPr lang="lt-LT" dirty="0" smtClean="0"/>
              <a:t>1</a:t>
            </a:r>
            <a:r>
              <a:rPr lang="en-US" dirty="0" smtClean="0"/>
              <a:t> 0001</a:t>
            </a:r>
            <a:r>
              <a:rPr lang="lt-LT" dirty="0"/>
              <a:t>1</a:t>
            </a:r>
            <a:r>
              <a:rPr lang="en-US" dirty="0" smtClean="0"/>
              <a:t> 1100</a:t>
            </a:r>
            <a:r>
              <a:rPr lang="lt-LT" dirty="0" smtClean="0"/>
              <a:t>0</a:t>
            </a:r>
            <a:r>
              <a:rPr lang="en-US" dirty="0" smtClean="0"/>
              <a:t> 0011</a:t>
            </a:r>
            <a:r>
              <a:rPr lang="lt-LT" dirty="0" smtClean="0"/>
              <a:t>0</a:t>
            </a:r>
            <a:r>
              <a:rPr lang="en-US" dirty="0" smtClean="0"/>
              <a:t> 0110</a:t>
            </a:r>
            <a:r>
              <a:rPr lang="lt-LT" dirty="0" smtClean="0"/>
              <a:t>0</a:t>
            </a:r>
            <a:r>
              <a:rPr lang="en-US" dirty="0" smtClean="0"/>
              <a:t> 1100</a:t>
            </a:r>
            <a:r>
              <a:rPr lang="lt-LT" dirty="0" smtClean="0"/>
              <a:t>0</a:t>
            </a:r>
            <a:r>
              <a:rPr lang="en-US" dirty="0" smtClean="0"/>
              <a:t> 1111</a:t>
            </a:r>
            <a:r>
              <a:rPr lang="lt-LT" dirty="0" smtClean="0"/>
              <a:t>0</a:t>
            </a:r>
            <a:r>
              <a:rPr lang="en-US" dirty="0" smtClean="0"/>
              <a:t> 0001</a:t>
            </a:r>
            <a:r>
              <a:rPr lang="lt-LT" dirty="0" smtClean="0"/>
              <a:t>1</a:t>
            </a:r>
            <a:r>
              <a:rPr lang="en-US" dirty="0" smtClean="0"/>
              <a:t> 1011</a:t>
            </a:r>
            <a:r>
              <a:rPr lang="lt-LT" dirty="0" smtClean="0"/>
              <a:t>1</a:t>
            </a:r>
            <a:r>
              <a:rPr lang="en-US" dirty="0" smtClean="0"/>
              <a:t> 1010</a:t>
            </a:r>
            <a:r>
              <a:rPr lang="lt-LT" dirty="0" smtClean="0"/>
              <a:t>0</a:t>
            </a:r>
            <a:r>
              <a:rPr lang="en-US" dirty="0" smtClean="0"/>
              <a:t> 0101</a:t>
            </a:r>
            <a:r>
              <a:rPr lang="lt-LT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527" y="5746721"/>
            <a:ext cx="8853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Skaidome po 6 ir perrašome:</a:t>
            </a:r>
            <a:r>
              <a:rPr lang="en-US" dirty="0" smtClean="0"/>
              <a:t>      </a:t>
            </a:r>
            <a:endParaRPr lang="lt-LT" dirty="0" smtClean="0"/>
          </a:p>
          <a:p>
            <a:r>
              <a:rPr lang="en-US" dirty="0" smtClean="0"/>
              <a:t>1011</a:t>
            </a:r>
            <a:r>
              <a:rPr lang="lt-LT" dirty="0" smtClean="0"/>
              <a:t>1</a:t>
            </a:r>
            <a:r>
              <a:rPr lang="en-US" dirty="0" smtClean="0"/>
              <a:t>0</a:t>
            </a:r>
            <a:r>
              <a:rPr lang="lt-LT" dirty="0" smtClean="0"/>
              <a:t> </a:t>
            </a:r>
            <a:r>
              <a:rPr lang="en-US" dirty="0" smtClean="0"/>
              <a:t>111</a:t>
            </a:r>
            <a:r>
              <a:rPr lang="lt-LT" dirty="0" smtClean="0"/>
              <a:t>1</a:t>
            </a:r>
            <a:r>
              <a:rPr lang="en-US" dirty="0" smtClean="0"/>
              <a:t>00</a:t>
            </a:r>
            <a:r>
              <a:rPr lang="lt-LT" dirty="0" smtClean="0"/>
              <a:t> </a:t>
            </a:r>
            <a:r>
              <a:rPr lang="en-US" dirty="0" smtClean="0"/>
              <a:t>01</a:t>
            </a:r>
            <a:r>
              <a:rPr lang="lt-LT" dirty="0" smtClean="0"/>
              <a:t>1</a:t>
            </a:r>
            <a:r>
              <a:rPr lang="en-US" dirty="0" smtClean="0"/>
              <a:t>110</a:t>
            </a:r>
            <a:r>
              <a:rPr lang="lt-LT" dirty="0" smtClean="0"/>
              <a:t> </a:t>
            </a:r>
            <a:r>
              <a:rPr lang="en-US" dirty="0" smtClean="0"/>
              <a:t>0</a:t>
            </a:r>
            <a:r>
              <a:rPr lang="lt-LT" dirty="0" smtClean="0"/>
              <a:t>0</a:t>
            </a:r>
            <a:r>
              <a:rPr lang="en-US" dirty="0" smtClean="0"/>
              <a:t>0011</a:t>
            </a:r>
            <a:r>
              <a:rPr lang="lt-LT" dirty="0" smtClean="0"/>
              <a:t> 0</a:t>
            </a:r>
            <a:r>
              <a:rPr lang="en-US" dirty="0" smtClean="0"/>
              <a:t>0110</a:t>
            </a:r>
            <a:r>
              <a:rPr lang="lt-LT" dirty="0" smtClean="0"/>
              <a:t>0</a:t>
            </a:r>
            <a:r>
              <a:rPr lang="en-US" dirty="0" smtClean="0"/>
              <a:t> 1100</a:t>
            </a:r>
            <a:r>
              <a:rPr lang="lt-LT" dirty="0" smtClean="0"/>
              <a:t>0</a:t>
            </a:r>
            <a:r>
              <a:rPr lang="en-US" dirty="0" smtClean="0"/>
              <a:t>1</a:t>
            </a:r>
            <a:r>
              <a:rPr lang="lt-LT" dirty="0" smtClean="0"/>
              <a:t> </a:t>
            </a:r>
            <a:r>
              <a:rPr lang="en-US" dirty="0" smtClean="0"/>
              <a:t>111</a:t>
            </a:r>
            <a:r>
              <a:rPr lang="lt-LT" dirty="0" smtClean="0"/>
              <a:t>0</a:t>
            </a:r>
            <a:r>
              <a:rPr lang="en-US" dirty="0" smtClean="0"/>
              <a:t>00</a:t>
            </a:r>
            <a:r>
              <a:rPr lang="lt-LT" dirty="0" smtClean="0"/>
              <a:t> </a:t>
            </a:r>
            <a:r>
              <a:rPr lang="en-US" dirty="0" smtClean="0"/>
              <a:t>01</a:t>
            </a:r>
            <a:r>
              <a:rPr lang="lt-LT" dirty="0" smtClean="0"/>
              <a:t>1</a:t>
            </a:r>
            <a:r>
              <a:rPr lang="en-US" dirty="0" smtClean="0"/>
              <a:t>101</a:t>
            </a:r>
            <a:r>
              <a:rPr lang="lt-LT" dirty="0" smtClean="0"/>
              <a:t> </a:t>
            </a:r>
            <a:r>
              <a:rPr lang="en-US" dirty="0" smtClean="0"/>
              <a:t>1</a:t>
            </a:r>
            <a:r>
              <a:rPr lang="lt-LT" dirty="0" smtClean="0"/>
              <a:t>1</a:t>
            </a:r>
            <a:r>
              <a:rPr lang="en-US" dirty="0" smtClean="0"/>
              <a:t>1010</a:t>
            </a:r>
            <a:r>
              <a:rPr lang="lt-LT" dirty="0" smtClean="0"/>
              <a:t> 0</a:t>
            </a:r>
            <a:r>
              <a:rPr lang="en-US" dirty="0" smtClean="0"/>
              <a:t>0101</a:t>
            </a:r>
            <a:r>
              <a:rPr lang="lt-LT" dirty="0" smtClean="0"/>
              <a:t>0</a:t>
            </a:r>
          </a:p>
          <a:p>
            <a:r>
              <a:rPr lang="lt-LT" dirty="0" smtClean="0"/>
              <a:t>LŽĄ3</a:t>
            </a:r>
            <a:r>
              <a:rPr lang="en-US" dirty="0" smtClean="0"/>
              <a:t>#0</a:t>
            </a:r>
            <a:r>
              <a:rPr lang="lt-LT" dirty="0" smtClean="0"/>
              <a:t>ŲAV_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Kiti pavyzdžiai: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asmens kodas, ISBN ir t.t.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926" y="836712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Asmens kodas: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ABCDEFGHIJK</a:t>
            </a: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- gimimo šimtmetis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lytis: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XIX a. gimęs vyras,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XIX a. gimusi moteris,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XX a. gimęs vyras,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XX a. gimusi moteris,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XXI a. gimęs vyras,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XXI a. gimusi moteris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BCDEFG - gimimo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metų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paskutiniai du skaitmenys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mėnuo (du skaitmenys), diena (du skaitmenys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HIJ - tą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dieną gimusių asmenų eilės numeris;</a:t>
            </a:r>
          </a:p>
          <a:p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 kontrolinis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skaičius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1520" y="168348"/>
                <a:ext cx="8784975" cy="632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Asmens kodas: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𝐴𝐵𝐶𝐷𝐸𝐹𝐺𝐻𝐼𝐽𝐾</m:t>
                    </m:r>
                  </m:oMath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Kaip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skaičiuojamas kontrolinis skaičius </a:t>
                </a:r>
                <a14:m>
                  <m:oMath xmlns:m="http://schemas.openxmlformats.org/officeDocument/2006/math">
                    <m:r>
                      <a:rPr lang="lt-LT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=(1⋅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+5⋅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+7⋅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+8⋅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+9⋅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𝑚𝑜𝑑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11)</m:t>
                            </m:r>
                          </m:e>
                        </m:mr>
                      </m:m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≠10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Priešingu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atveju 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=(3⋅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+5⋅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+7⋅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+8⋅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+9⋅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 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𝑚𝑜𝑑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11)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Jeigu</a:t>
                </a:r>
                <a:r>
                  <a:rPr lang="pt-B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≠10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vėl gavome 10, tai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8348"/>
                <a:ext cx="8784975" cy="6320320"/>
              </a:xfrm>
              <a:prstGeom prst="rect">
                <a:avLst/>
              </a:prstGeom>
              <a:blipFill>
                <a:blip r:embed="rId2"/>
                <a:stretch>
                  <a:fillRect l="-1041" t="-772" b="-135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2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42" y="17377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ISBN-10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411760" y="677702"/>
                <a:ext cx="4219681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11</m:t>
                      </m:r>
                    </m:oMath>
                  </m:oMathPara>
                </a14:m>
                <a:endParaRPr lang="lt-LT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77702"/>
                <a:ext cx="4219681" cy="14795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79912" y="5666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Šis kodas klaidų netaiso, tik aptinka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5076" y="2573074"/>
                <a:ext cx="81537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tai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kontrolinis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simbolis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žymimas ženklu X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6" y="2573074"/>
                <a:ext cx="8153790" cy="461665"/>
              </a:xfrm>
              <a:prstGeom prst="rect">
                <a:avLst/>
              </a:prstGeom>
              <a:blipFill>
                <a:blip r:embed="rId3"/>
                <a:stretch>
                  <a:fillRect l="-1121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5076" y="3284984"/>
            <a:ext cx="857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Pavyzdys: 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Patikrinkite, ar ISBN kodų kontrolinis skaitmuo rastas teisingai:    9986-19-183-1, 	9986-486-36-X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144" y="4509120"/>
            <a:ext cx="857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ISBN-10 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aptinka klaidas, kurios dažniausiai pasitaiko renkant skaičius: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Vieno skaitmens pakeitimas kitu (pavienė klaida);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Greta stovinčių skaitmenų sukeitimas vietomis (transpozicija)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Jei klaidų kelios, jų gali neaptikti.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9397" y="188639"/>
            <a:ext cx="8712200" cy="2448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624" y="188640"/>
                <a:ext cx="877240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Apibrėžimas.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lt-LT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lt-LT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lt-LT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lt-LT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lt-LT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lt-LT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𝑏𝑑𝑑</m:t>
                      </m:r>
                      <m:d>
                        <m:dPr>
                          <m:ctrlPr>
                            <a:rPr lang="lt-LT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=1}</m:t>
                      </m:r>
                    </m:oMath>
                  </m:oMathPara>
                </a14:m>
                <a:endParaRPr lang="lt-LT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Elementas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∈{1, 2,  …, 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−1}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priklauso aibei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tada ir tik tada, kai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taigi aibė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turi lygiai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elementų.</a:t>
                </a:r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188640"/>
                <a:ext cx="8772401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042" r="-834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26212" y="2852936"/>
            <a:ext cx="871220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7232" y="2924943"/>
                <a:ext cx="8772401" cy="1134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Aibė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{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acc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acc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turi lygiai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elementus.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32" y="2924943"/>
                <a:ext cx="8772401" cy="1134798"/>
              </a:xfrm>
              <a:prstGeom prst="rect">
                <a:avLst/>
              </a:prstGeom>
              <a:blipFill rotWithShape="1">
                <a:blip r:embed="rId3"/>
                <a:stretch>
                  <a:fillRect l="-1042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9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4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20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Lentelės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vimo žingsnis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0958" y="1057810"/>
                <a:ext cx="7272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𝑎𝑏𝑐𝑑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Surašome jį į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2×2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lentelę: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8" y="1057810"/>
                <a:ext cx="7272808" cy="461665"/>
              </a:xfrm>
              <a:prstGeom prst="rect">
                <a:avLst/>
              </a:prstGeom>
              <a:blipFill>
                <a:blip r:embed="rId2"/>
                <a:stretch>
                  <a:fillRect l="-1256" t="-10667" b="-30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17362" y="1742322"/>
                <a:ext cx="7434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62" y="1742322"/>
                <a:ext cx="743409" cy="623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3621" y="306896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Kiekvienai lentelės eilutei ir kiekvienam stulpeliui prirašome po vieną kontrolinį simbolį: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46077" y="4344011"/>
                <a:ext cx="5187895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77" y="4344011"/>
                <a:ext cx="5187895" cy="1105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3620" y="5943763"/>
                <a:ext cx="7272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oduotas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vektorius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bus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lt-LT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𝑐𝑑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0" y="5943763"/>
                <a:ext cx="7272808" cy="461665"/>
              </a:xfrm>
              <a:prstGeom prst="rect">
                <a:avLst/>
              </a:prstGeom>
              <a:blipFill>
                <a:blip r:embed="rId5"/>
                <a:stretch>
                  <a:fillRect l="-1341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4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Lentelės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koda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vimo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žingsnis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0958" y="1057810"/>
                <a:ext cx="7272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=0101.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Surašome jį į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2×2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lentelę: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8" y="1057810"/>
                <a:ext cx="7272808" cy="461665"/>
              </a:xfrm>
              <a:prstGeom prst="rect">
                <a:avLst/>
              </a:prstGeom>
              <a:blipFill>
                <a:blip r:embed="rId2"/>
                <a:stretch>
                  <a:fillRect l="-1256" t="-10667" b="-30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17362" y="1742322"/>
                <a:ext cx="7434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lt-LT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62" y="1742322"/>
                <a:ext cx="743409" cy="623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3621" y="306896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Kiekvienai lentelės eilutei ir kiekvienam stulpeliui prirašome po vieną kontrolinį simbolį: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46077" y="4344011"/>
                <a:ext cx="6881371" cy="1105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lt-L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=0⊕1=1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1=1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0=0</m:t>
                            </m:r>
                          </m:e>
                          <m:e>
                            <m:sSub>
                              <m:sSubPr>
                                <m:ctrlPr>
                                  <a:rPr lang="lt-L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lt-LT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0=0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077" y="4344011"/>
                <a:ext cx="6881371" cy="1105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3620" y="5943763"/>
                <a:ext cx="7272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oduotas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vektorius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1101100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20" y="5943763"/>
                <a:ext cx="7272808" cy="461665"/>
              </a:xfrm>
              <a:prstGeom prst="rect">
                <a:avLst/>
              </a:prstGeom>
              <a:blipFill>
                <a:blip r:embed="rId5"/>
                <a:stretch>
                  <a:fillRect l="-1341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1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Lentelės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kodas – dekodavimo žingsnis. Pirmas atvejis.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0958" y="1057810"/>
                <a:ext cx="8046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Tegul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1101110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Surašome gautą pranešimą į lentelę: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8" y="1057810"/>
                <a:ext cx="8046490" cy="461665"/>
              </a:xfrm>
              <a:prstGeom prst="rect">
                <a:avLst/>
              </a:prstGeom>
              <a:blipFill>
                <a:blip r:embed="rId2"/>
                <a:stretch>
                  <a:fillRect l="-1136" t="-10667" b="-30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03322" y="2043950"/>
                <a:ext cx="130644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22" y="2043950"/>
                <a:ext cx="1306448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8830" y="3933056"/>
            <a:ext cx="48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Perskaičiuojame kontrolines sumas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03322" y="2054563"/>
                <a:ext cx="130644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lt-L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lt-L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22" y="2054563"/>
                <a:ext cx="1306448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115616" y="2708920"/>
            <a:ext cx="386042" cy="376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380958" y="4779359"/>
            <a:ext cx="804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Jei neteisinga viena kontrolinė suma – klaida yra tik joje. Dekoduodami pranešimo elementų nekeičiame.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0958" y="5961999"/>
                <a:ext cx="8046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Dekoduojame (nerašome kontrolinių skaitmenų)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lt-L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8" y="5961999"/>
                <a:ext cx="8046490" cy="461665"/>
              </a:xfrm>
              <a:prstGeom prst="rect">
                <a:avLst/>
              </a:prstGeom>
              <a:blipFill>
                <a:blip r:embed="rId5"/>
                <a:stretch>
                  <a:fillRect l="-1136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8" grpId="0"/>
      <p:bldP spid="13" grpId="0" animBg="1"/>
      <p:bldP spid="1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Lentelės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kodas – dekodavimo žingsnis. Antras atvejis.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0958" y="1057810"/>
                <a:ext cx="8046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Tegul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0101100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Surašome gautą pranešimą į lentelę: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8" y="1057810"/>
                <a:ext cx="8046490" cy="461665"/>
              </a:xfrm>
              <a:prstGeom prst="rect">
                <a:avLst/>
              </a:prstGeom>
              <a:blipFill>
                <a:blip r:embed="rId2"/>
                <a:stretch>
                  <a:fillRect l="-1136" t="-10667" b="-30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03322" y="2043950"/>
                <a:ext cx="130644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lt-LT" sz="2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22" y="2043950"/>
                <a:ext cx="1306448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8830" y="3933056"/>
            <a:ext cx="485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Perskaičiuojame kontrolines sumas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03322" y="2043950"/>
                <a:ext cx="130644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lt-LT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lt-LT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lt-LT" sz="2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lt-LT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22" y="2043950"/>
                <a:ext cx="1306448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123728" y="1988840"/>
            <a:ext cx="386042" cy="376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/>
          <p:cNvSpPr/>
          <p:nvPr/>
        </p:nvSpPr>
        <p:spPr>
          <a:xfrm>
            <a:off x="1619672" y="2709815"/>
            <a:ext cx="386042" cy="376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380958" y="4779359"/>
            <a:ext cx="804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Jei neteisingos dvi kontrolinės sumos – pranešime yra klaida, taisome elementą, kuris yra eilutėje ir stulpelyje su klaidomis.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19672" y="1996871"/>
            <a:ext cx="386042" cy="37693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0958" y="5961999"/>
                <a:ext cx="80464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Keičiame neteisingą skaičių ir dekoduojame (nerašome kontrolinių skaitmenų)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lt-LT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58" y="5961999"/>
                <a:ext cx="8046490" cy="830997"/>
              </a:xfrm>
              <a:prstGeom prst="rect">
                <a:avLst/>
              </a:prstGeom>
              <a:blipFill>
                <a:blip r:embed="rId5"/>
                <a:stretch>
                  <a:fillRect l="-1136" t="-5882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0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8" grpId="0"/>
      <p:bldP spid="5" grpId="0" animBg="1"/>
      <p:bldP spid="13" grpId="0" animBg="1"/>
      <p:bldP spid="14" grpId="0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</a:t>
            </a:r>
            <a:r>
              <a:rPr lang="en-US" sz="3200" dirty="0" err="1" smtClean="0"/>
              <a:t>pavyzdys</a:t>
            </a:r>
            <a:r>
              <a:rPr lang="en-US" sz="3200" dirty="0" smtClean="0"/>
              <a:t>. </a:t>
            </a:r>
            <a:r>
              <a:rPr lang="lt-LT" sz="3200" dirty="0" smtClean="0"/>
              <a:t>Lentelės kodas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Gautas pranešimas 00011110. Atstatykite jį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13285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lt-LT" sz="2400" dirty="0" smtClean="0"/>
              <a:t>0011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0110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0001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0010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0101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34888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Teisingas atsakymas D:</a:t>
            </a:r>
          </a:p>
          <a:p>
            <a:endParaRPr lang="lt-LT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52263"/>
              </p:ext>
            </p:extLst>
          </p:nvPr>
        </p:nvGraphicFramePr>
        <p:xfrm>
          <a:off x="3923928" y="2931974"/>
          <a:ext cx="230425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580112" y="3371645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8024" y="3884856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88024" y="3364084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err="1" smtClean="0"/>
              <a:t>pavyzdys</a:t>
            </a:r>
            <a:r>
              <a:rPr lang="en-US" sz="3200" dirty="0" smtClean="0"/>
              <a:t>. </a:t>
            </a:r>
            <a:r>
              <a:rPr lang="lt-LT" sz="3200" dirty="0" smtClean="0"/>
              <a:t>Lentelės kodas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Gautas pranešimas 11101110. Atstatykite jį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13285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lt-LT" sz="2400" dirty="0" smtClean="0"/>
              <a:t>1001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0110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1101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0010</a:t>
            </a:r>
          </a:p>
          <a:p>
            <a:pPr marL="457200" indent="-457200">
              <a:buAutoNum type="alphaUcPeriod"/>
            </a:pPr>
            <a:r>
              <a:rPr lang="lt-LT" sz="2400" dirty="0" smtClean="0"/>
              <a:t>0101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34888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Teisingas atsakymas C:</a:t>
            </a:r>
          </a:p>
          <a:p>
            <a:endParaRPr lang="lt-LT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03893"/>
              </p:ext>
            </p:extLst>
          </p:nvPr>
        </p:nvGraphicFramePr>
        <p:xfrm>
          <a:off x="3923928" y="2931974"/>
          <a:ext cx="230425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580112" y="2886328"/>
            <a:ext cx="5760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Hemingo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kodai. Kodavimo žingsnis.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2120"/>
            <a:ext cx="8302142" cy="391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Pranešimą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koduojame žodžiu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lt-L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lt-LT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" y="5399847"/>
                <a:ext cx="91232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Kontroliniai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simboliai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lt-L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parenkami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kad kiekviename skritulyje vienetų skaičius būtų lyginis. Kodas visada ištaiso vieną klaidą.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99847"/>
                <a:ext cx="9123218" cy="830997"/>
              </a:xfrm>
              <a:prstGeom prst="rect">
                <a:avLst/>
              </a:prstGeom>
              <a:blipFill>
                <a:blip r:embed="rId4"/>
                <a:stretch>
                  <a:fillRect l="-1002" t="-5882" r="-1737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0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Hemingo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kodai. Dekodavimo žingsnis. Pvz. 1.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=1101000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Vaizduojame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skritulius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blipFill>
                <a:blip r:embed="rId2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181" y="5400217"/>
            <a:ext cx="846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Patikriname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kiekviename skritulyje vienetų skaičius yra lyginis.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671637"/>
            <a:ext cx="3629025" cy="351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31409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10349" y="301488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8762" y="40770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1622" y="33641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1622" y="225482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0245" y="407707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3965" y="407707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29992" y="6091080"/>
                <a:ext cx="8463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Klaidos nėra, taigi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=1101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2" y="6091080"/>
                <a:ext cx="8463259" cy="461665"/>
              </a:xfrm>
              <a:prstGeom prst="rect">
                <a:avLst/>
              </a:prstGeom>
              <a:blipFill>
                <a:blip r:embed="rId4"/>
                <a:stretch>
                  <a:fillRect l="-1080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5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Hemingo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kodai. Dekodavimo žingsnis. Pvz. 2.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=11010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Vaizduojame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skritulius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blipFill>
                <a:blip r:embed="rId2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9991" y="5350611"/>
            <a:ext cx="846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Patikriname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kiekviename skritulyje vienetų skaičius yra lyginis.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671637"/>
            <a:ext cx="3629025" cy="351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31409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10349" y="301488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8762" y="40770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1622" y="33641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1622" y="225482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0245" y="407707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</a:t>
            </a:r>
            <a:endParaRPr lang="lt-L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3965" y="407707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520" y="5899316"/>
                <a:ext cx="8226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Klaida viena. Neteisingas tik kontrolinis skaitmuo, </a:t>
                </a:r>
              </a:p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taigi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=1101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99316"/>
                <a:ext cx="8226647" cy="830997"/>
              </a:xfrm>
              <a:prstGeom prst="rect">
                <a:avLst/>
              </a:prstGeom>
              <a:blipFill>
                <a:blip r:embed="rId4"/>
                <a:stretch>
                  <a:fillRect l="-1111" t="-5882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403559" y="4104818"/>
            <a:ext cx="411451" cy="4061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Hemingo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kodai. Dekodavimo žingsnis. Pvz. 3.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=11010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Vaizduojame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skritulius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blipFill>
                <a:blip r:embed="rId2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9991" y="5350611"/>
            <a:ext cx="846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Patikriname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kiekviename skritulyje vienetų skaičius yra lyginis.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671637"/>
            <a:ext cx="3629025" cy="351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31409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10349" y="301488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8762" y="40770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1622" y="33641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1622" y="225482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0245" y="407707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</a:t>
            </a:r>
            <a:endParaRPr lang="lt-L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3965" y="407707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</a:t>
            </a:r>
            <a:endParaRPr lang="lt-L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520" y="5899316"/>
                <a:ext cx="8226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Klaidos dvi. Neteisingas skaitmuo, priklausantis skrituliams su klaidomis, taigi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=110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99316"/>
                <a:ext cx="8226647" cy="830997"/>
              </a:xfrm>
              <a:prstGeom prst="rect">
                <a:avLst/>
              </a:prstGeom>
              <a:blipFill>
                <a:blip r:embed="rId4"/>
                <a:stretch>
                  <a:fillRect l="-1111" t="-5882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403559" y="4104818"/>
            <a:ext cx="411451" cy="4061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95490" y="4136913"/>
            <a:ext cx="411451" cy="4061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43366" y="4129133"/>
            <a:ext cx="386042" cy="37693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50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9397" y="188640"/>
            <a:ext cx="8818628" cy="5851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624" y="188640"/>
                <a:ext cx="8772401" cy="5851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lt-LT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Savybės: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  <a:defRPr/>
                </a:pPr>
                <a:r>
                  <a:rPr lang="lt-LT" sz="2400" b="0" i="1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Asociatyvumas</a:t>
                </a: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Bet kuriems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lt-LT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lt-LT" sz="24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lt-LT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lt-LT" sz="24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lt-LT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=(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lt-LT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lt-LT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lt-LT" sz="24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2.   </a:t>
                </a:r>
                <a:r>
                  <a:rPr lang="lt-LT" sz="24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Neutralusis elementas</a:t>
                </a:r>
                <a:r>
                  <a:rPr lang="lt-LT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lt-LT" sz="24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lt-LT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3"/>
                  <a:defRPr/>
                </a:pPr>
                <a:r>
                  <a:rPr lang="lt-LT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Atvirkštinis elementas</a:t>
                </a: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Tegu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Kadangi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tai </a:t>
                </a: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egzistuoja tokie skaičiai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lt-LT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kad 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lt-LT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𝑛𝑦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Tada </a:t>
                </a:r>
                <a14:m>
                  <m:oMath xmlns:m="http://schemas.openxmlformats.org/officeDocument/2006/math">
                    <m:r>
                      <a:rPr lang="lt-LT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𝑏𝑑𝑑</m:t>
                    </m:r>
                    <m:d>
                      <m:dPr>
                        <m:ctrlPr>
                          <a:rPr lang="lt-LT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 </a:t>
                </a:r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todėl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lt-LT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lt-LT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lt-LT" sz="24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ir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lt-LT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lt-LT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lt-LT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lt-LT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𝑛𝑦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lt-LT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t.y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4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4" y="188640"/>
                <a:ext cx="8772401" cy="5851987"/>
              </a:xfrm>
              <a:prstGeom prst="rect">
                <a:avLst/>
              </a:prstGeom>
              <a:blipFill rotWithShape="1"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9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Hemingo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kodai. Dekodavimo žingsnis. Pvz. 4.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=1101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Vaizduojame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skritulius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1598"/>
                <a:ext cx="9144000" cy="461665"/>
              </a:xfrm>
              <a:prstGeom prst="rect">
                <a:avLst/>
              </a:prstGeom>
              <a:blipFill>
                <a:blip r:embed="rId2"/>
                <a:stretch>
                  <a:fillRect l="-1000" t="-10526" b="-2894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9991" y="5350611"/>
            <a:ext cx="846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Patikriname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kiekviename skritulyje vienetų skaičius yra lyginis.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671637"/>
            <a:ext cx="3629025" cy="351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31409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10349" y="301488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78762" y="40770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lt-LT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1622" y="336411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lt-L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1622" y="225482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</a:t>
            </a:r>
            <a:endParaRPr lang="lt-LT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0245" y="407707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</a:t>
            </a:r>
            <a:endParaRPr lang="lt-L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3965" y="407707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</a:t>
            </a:r>
            <a:endParaRPr lang="lt-LT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520" y="5899316"/>
                <a:ext cx="8226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Klaidos trys. Neteisingas skaitmuo, priklausantis skrituliams su klaidomis, taigi </a:t>
                </a:r>
                <a14:m>
                  <m:oMath xmlns:m="http://schemas.openxmlformats.org/officeDocument/2006/math"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</m:t>
                    </m:r>
                    <m:r>
                      <a:rPr lang="lt-LT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lt-LT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99316"/>
                <a:ext cx="8226647" cy="830997"/>
              </a:xfrm>
              <a:prstGeom prst="rect">
                <a:avLst/>
              </a:prstGeom>
              <a:blipFill>
                <a:blip r:embed="rId4"/>
                <a:stretch>
                  <a:fillRect l="-1111" t="-5882" b="-161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5403559" y="4104818"/>
            <a:ext cx="411451" cy="4061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95490" y="4136913"/>
            <a:ext cx="411451" cy="4061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16951" y="3414164"/>
            <a:ext cx="386042" cy="37693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17"/>
          <p:cNvSpPr/>
          <p:nvPr/>
        </p:nvSpPr>
        <p:spPr>
          <a:xfrm>
            <a:off x="4355367" y="2270956"/>
            <a:ext cx="411451" cy="40616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  <p:bldP spid="20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Hemingo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atstumas – nesutampančių pozicijų skaičius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537206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Raskite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Hemingo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atstumą tarp dviejų vektorių:</a:t>
            </a:r>
          </a:p>
          <a:p>
            <a:pPr marL="457200" indent="-457200">
              <a:buAutoNum type="alphaLcParenR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1011 ir 1110;</a:t>
            </a:r>
          </a:p>
          <a:p>
            <a:pPr marL="457200" indent="-457200">
              <a:buAutoNum type="alphaLcParenR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ir 1982;</a:t>
            </a:r>
          </a:p>
          <a:p>
            <a:pPr marL="457200" indent="-457200">
              <a:buAutoNum type="alphaLcParenR"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123456 ir 135766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1520" y="3429000"/>
                <a:ext cx="5616624" cy="115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5"/>
                              <m:mcJc m:val="center"/>
                            </m:mcPr>
                          </m:mc>
                        </m:mcs>
                        <m:ctrlPr>
                          <a:rPr lang="lt-L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𝑠𝑘𝑎𝑖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č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𝑖𝑢𝑠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_1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𝑠𝑘𝑎𝑖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č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𝑖𝑢𝑠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_2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𝑎𝑟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𝑠𝑢𝑡𝑎𝑚𝑝𝑎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𝑡𝑎𝑖𝑝</m:t>
                          </m:r>
                        </m:e>
                        <m:e>
                          <m:r>
                            <a:rPr lang="lt-L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𝑡𝑎𝑖𝑝</m:t>
                          </m:r>
                        </m:e>
                        <m:e>
                          <m:r>
                            <a:rPr lang="lt-L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</m:t>
                          </m:r>
                        </m:e>
                      </m:mr>
                    </m:m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29000"/>
                <a:ext cx="5616624" cy="1155445"/>
              </a:xfrm>
              <a:prstGeom prst="rect">
                <a:avLst/>
              </a:prstGeom>
              <a:blipFill>
                <a:blip r:embed="rId2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51520" y="4906579"/>
                <a:ext cx="5616624" cy="1155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5"/>
                              <m:mcJc m:val="center"/>
                            </m:mcPr>
                          </m:mc>
                        </m:mcs>
                        <m:ctrlPr>
                          <a:rPr lang="lt-LT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𝑠𝑘𝑎𝑖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č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𝑖𝑢𝑠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_1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𝑠𝑘𝑎𝑖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č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𝑖𝑢𝑠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_2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𝑎𝑟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𝑠𝑢𝑡𝑎𝑚𝑝𝑎</m:t>
                          </m:r>
                          <m:r>
                            <a:rPr lang="lt-L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?</m:t>
                          </m:r>
                        </m:e>
                        <m:e>
                          <m:r>
                            <a:rPr lang="lt-L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</m:t>
                          </m:r>
                        </m:e>
                        <m:e>
                          <m:r>
                            <a:rPr lang="lt-L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</m:t>
                          </m:r>
                        </m:e>
                        <m:e>
                          <m:r>
                            <a:rPr lang="lt-L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</m:t>
                          </m:r>
                        </m:e>
                        <m:e>
                          <m:r>
                            <a:rPr lang="lt-L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</m:t>
                          </m:r>
                        </m:e>
                      </m:mr>
                    </m:m>
                  </m:oMath>
                </a14:m>
                <a:endParaRPr lang="lt-LT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06579"/>
                <a:ext cx="5616624" cy="1155445"/>
              </a:xfrm>
              <a:prstGeom prst="rect">
                <a:avLst/>
              </a:prstGeom>
              <a:blipFill>
                <a:blip r:embed="rId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3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Pavyzdys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981493" cy="41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 smtClean="0"/>
              <a:t>Hemingo</a:t>
            </a:r>
            <a:r>
              <a:rPr lang="lt-LT" dirty="0" smtClean="0"/>
              <a:t> kodu užkoduosime pranešimą </a:t>
            </a:r>
            <a:r>
              <a:rPr lang="lt-LT" b="1" dirty="0" smtClean="0"/>
              <a:t>ROŽĖ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365104"/>
            <a:ext cx="3924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ROŽĖ</a:t>
            </a:r>
            <a:r>
              <a:rPr lang="en-US" dirty="0" smtClean="0"/>
              <a:t> = </a:t>
            </a:r>
            <a:r>
              <a:rPr lang="lt-LT" dirty="0" smtClean="0"/>
              <a:t>110011 110001 111100 100101</a:t>
            </a:r>
            <a:r>
              <a:rPr lang="en-US" dirty="0" smtClean="0"/>
              <a:t>.  </a:t>
            </a:r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Suskirstome po 4:</a:t>
            </a:r>
          </a:p>
          <a:p>
            <a:endParaRPr lang="lt-LT" dirty="0" smtClean="0"/>
          </a:p>
          <a:p>
            <a:r>
              <a:rPr lang="lt-LT" dirty="0" smtClean="0"/>
              <a:t>1100 1111 0001 1111 0010 0101</a:t>
            </a:r>
            <a:r>
              <a:rPr lang="en-US" dirty="0"/>
              <a:t>.  </a:t>
            </a:r>
            <a:endParaRPr lang="lt-LT" dirty="0"/>
          </a:p>
          <a:p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992888" cy="227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886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1100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31959"/>
            <a:ext cx="890389" cy="33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3717032"/>
            <a:ext cx="392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1111 0001 1111 0010 0101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" y="4293096"/>
            <a:ext cx="8568952" cy="177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60" y="6288343"/>
            <a:ext cx="6265846" cy="58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7934"/>
            <a:ext cx="7632848" cy="239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11" y="49038"/>
            <a:ext cx="6981493" cy="418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3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186078" cy="4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89176" cy="14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6781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1" y="2564904"/>
            <a:ext cx="68294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9151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92280" y="4398641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9513" y="6165304"/>
            <a:ext cx="871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ir B nori apsikeisti informacija taip, kad C jos negautų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35817" y="4290629"/>
            <a:ext cx="864096" cy="1692188"/>
            <a:chOff x="4716016" y="4527122"/>
            <a:chExt cx="864096" cy="169218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5" name="Left Bracket 24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ket 39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35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92280" y="4398641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9513" y="6165304"/>
            <a:ext cx="871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ir B sugalvoja po slaptą spalvą (arba skaičių)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35817" y="4290629"/>
            <a:ext cx="864096" cy="1692188"/>
            <a:chOff x="4716016" y="4527122"/>
            <a:chExt cx="864096" cy="169218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5" name="Left Bracket 24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ket 39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loud Callout 1"/>
          <p:cNvSpPr/>
          <p:nvPr/>
        </p:nvSpPr>
        <p:spPr>
          <a:xfrm>
            <a:off x="1619672" y="3401049"/>
            <a:ext cx="1335983" cy="7225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dirty="0" smtClean="0">
                <a:solidFill>
                  <a:schemeClr val="tx1"/>
                </a:solidFill>
              </a:rPr>
              <a:t>a</a:t>
            </a:r>
            <a:endParaRPr lang="lt-LT" sz="4800" dirty="0">
              <a:solidFill>
                <a:schemeClr val="tx1"/>
              </a:solidFill>
            </a:endParaRPr>
          </a:p>
        </p:txBody>
      </p:sp>
      <p:sp>
        <p:nvSpPr>
          <p:cNvPr id="52" name="Cloud Callout 51"/>
          <p:cNvSpPr/>
          <p:nvPr/>
        </p:nvSpPr>
        <p:spPr>
          <a:xfrm>
            <a:off x="7360253" y="3574249"/>
            <a:ext cx="1335983" cy="7225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dirty="0" smtClean="0">
                <a:solidFill>
                  <a:schemeClr val="tx1"/>
                </a:solidFill>
              </a:rPr>
              <a:t>b</a:t>
            </a:r>
            <a:endParaRPr lang="lt-LT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92280" y="4398641"/>
            <a:ext cx="864096" cy="1692188"/>
            <a:chOff x="4716016" y="4527122"/>
            <a:chExt cx="864096" cy="1692188"/>
          </a:xfrm>
        </p:grpSpPr>
        <p:sp>
          <p:nvSpPr>
            <p:cNvPr id="29" name="Left Bracket 28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4716016" y="2168860"/>
            <a:ext cx="576064" cy="468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32040" y="2389566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89821" y="2421378"/>
            <a:ext cx="72008" cy="54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ket 47"/>
          <p:cNvSpPr/>
          <p:nvPr/>
        </p:nvSpPr>
        <p:spPr>
          <a:xfrm>
            <a:off x="4943273" y="2636912"/>
            <a:ext cx="202259" cy="540060"/>
          </a:xfrm>
          <a:prstGeom prst="rightBracke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17813" y="3176972"/>
            <a:ext cx="72008" cy="6840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60032" y="2636912"/>
            <a:ext cx="28550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9513" y="6165304"/>
            <a:ext cx="871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perduoti šią informaciją?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35817" y="4290629"/>
            <a:ext cx="864096" cy="1692188"/>
            <a:chOff x="4716016" y="4527122"/>
            <a:chExt cx="864096" cy="1692188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5" name="Left Bracket 24"/>
            <p:cNvSpPr/>
            <p:nvPr/>
          </p:nvSpPr>
          <p:spPr>
            <a:xfrm>
              <a:off x="5017813" y="4995174"/>
              <a:ext cx="168722" cy="540060"/>
            </a:xfrm>
            <a:prstGeom prst="lef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13834" y="4527122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057850" y="4707142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215631" y="4761148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Bracket 39"/>
            <p:cNvSpPr/>
            <p:nvPr/>
          </p:nvSpPr>
          <p:spPr>
            <a:xfrm>
              <a:off x="5141091" y="4995174"/>
              <a:ext cx="202259" cy="540060"/>
            </a:xfrm>
            <a:prstGeom prst="rightBracke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215631" y="5535234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43350" y="4995174"/>
              <a:ext cx="236762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932040" y="5542797"/>
              <a:ext cx="177488" cy="6765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716016" y="4995174"/>
              <a:ext cx="286766" cy="54762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loud Callout 1"/>
          <p:cNvSpPr/>
          <p:nvPr/>
        </p:nvSpPr>
        <p:spPr>
          <a:xfrm>
            <a:off x="1619672" y="3401049"/>
            <a:ext cx="1335983" cy="7225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dirty="0" smtClean="0">
                <a:solidFill>
                  <a:schemeClr val="tx1"/>
                </a:solidFill>
              </a:rPr>
              <a:t>?</a:t>
            </a:r>
            <a:endParaRPr lang="lt-LT" sz="4800" dirty="0">
              <a:solidFill>
                <a:schemeClr val="tx1"/>
              </a:solidFill>
            </a:endParaRPr>
          </a:p>
        </p:txBody>
      </p:sp>
      <p:sp>
        <p:nvSpPr>
          <p:cNvPr id="52" name="Cloud Callout 51"/>
          <p:cNvSpPr/>
          <p:nvPr/>
        </p:nvSpPr>
        <p:spPr>
          <a:xfrm>
            <a:off x="7360253" y="3574249"/>
            <a:ext cx="1335983" cy="7225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dirty="0" smtClean="0">
                <a:solidFill>
                  <a:schemeClr val="tx1"/>
                </a:solidFill>
              </a:rPr>
              <a:t>?</a:t>
            </a:r>
            <a:endParaRPr lang="lt-LT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476672"/>
            <a:ext cx="8784976" cy="3384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7584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2280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412776"/>
            <a:ext cx="115212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6016" y="2168860"/>
            <a:ext cx="576064" cy="1692188"/>
            <a:chOff x="4716016" y="2168860"/>
            <a:chExt cx="576064" cy="1692188"/>
          </a:xfrm>
        </p:grpSpPr>
        <p:sp>
          <p:nvSpPr>
            <p:cNvPr id="21" name="Oval 20"/>
            <p:cNvSpPr/>
            <p:nvPr/>
          </p:nvSpPr>
          <p:spPr>
            <a:xfrm>
              <a:off x="4716016" y="2168860"/>
              <a:ext cx="576064" cy="4680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60032" y="2348880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7813" y="2402886"/>
              <a:ext cx="72008" cy="540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Bracket 24"/>
            <p:cNvSpPr/>
            <p:nvPr/>
          </p:nvSpPr>
          <p:spPr>
            <a:xfrm>
              <a:off x="4943273" y="2636912"/>
              <a:ext cx="202259" cy="540060"/>
            </a:xfrm>
            <a:prstGeom prst="rightBracke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017813" y="3176972"/>
              <a:ext cx="72008" cy="68407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860032" y="2636912"/>
              <a:ext cx="285500" cy="43204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459511" y="3933056"/>
            <a:ext cx="1321779" cy="1692188"/>
            <a:chOff x="1459511" y="3933056"/>
            <a:chExt cx="1321779" cy="1692188"/>
          </a:xfrm>
        </p:grpSpPr>
        <p:grpSp>
          <p:nvGrpSpPr>
            <p:cNvPr id="46" name="Group 45"/>
            <p:cNvGrpSpPr/>
            <p:nvPr/>
          </p:nvGrpSpPr>
          <p:grpSpPr>
            <a:xfrm>
              <a:off x="1459511" y="3933056"/>
              <a:ext cx="864096" cy="1692188"/>
              <a:chOff x="4716016" y="4527122"/>
              <a:chExt cx="864096" cy="1692188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47" name="Left Bracket 46"/>
              <p:cNvSpPr/>
              <p:nvPr/>
            </p:nvSpPr>
            <p:spPr>
              <a:xfrm>
                <a:off x="5017813" y="4995174"/>
                <a:ext cx="168722" cy="540060"/>
              </a:xfrm>
              <a:prstGeom prst="leftBracke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13834" y="4527122"/>
                <a:ext cx="576064" cy="46805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057850" y="4707142"/>
                <a:ext cx="72008" cy="540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215631" y="4761148"/>
                <a:ext cx="72008" cy="540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ight Bracket 50"/>
              <p:cNvSpPr/>
              <p:nvPr/>
            </p:nvSpPr>
            <p:spPr>
              <a:xfrm>
                <a:off x="5141091" y="4995174"/>
                <a:ext cx="202259" cy="540060"/>
              </a:xfrm>
              <a:prstGeom prst="rightBracke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5215631" y="5535234"/>
                <a:ext cx="72008" cy="684076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343350" y="4995174"/>
                <a:ext cx="236762" cy="547623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4932040" y="5542797"/>
                <a:ext cx="177488" cy="676513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4716016" y="4995174"/>
                <a:ext cx="286766" cy="547623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Flowchart: Magnetic Disk 1"/>
            <p:cNvSpPr/>
            <p:nvPr/>
          </p:nvSpPr>
          <p:spPr>
            <a:xfrm>
              <a:off x="2205226" y="4509120"/>
              <a:ext cx="576064" cy="648072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</a:t>
              </a:r>
              <a:endPara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9517" y="5880168"/>
            <a:ext cx="864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sugalvoja dar vieną skaičių (arba paruošia pradinį „mišinį“) ir palieka jį viešai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1498</Words>
  <Application>Microsoft Office PowerPoint</Application>
  <PresentationFormat>On-screen Show (4:3)</PresentationFormat>
  <Paragraphs>496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Cambria Math</vt:lpstr>
      <vt:lpstr>Times New Roman</vt:lpstr>
      <vt:lpstr>Office tema</vt:lpstr>
      <vt:lpstr>Liekanų klasės ir kodavimas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Klaidas aptinkantys ir taisantys kodai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Eratosteno rėtis</dc:title>
  <dc:creator>Olga Suboč</dc:creator>
  <cp:lastModifiedBy>Olga Suboč</cp:lastModifiedBy>
  <cp:revision>114</cp:revision>
  <dcterms:created xsi:type="dcterms:W3CDTF">2015-04-13T15:42:41Z</dcterms:created>
  <dcterms:modified xsi:type="dcterms:W3CDTF">2019-05-14T13:39:31Z</dcterms:modified>
</cp:coreProperties>
</file>