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3" r:id="rId3"/>
    <p:sldId id="264" r:id="rId4"/>
    <p:sldId id="289" r:id="rId5"/>
    <p:sldId id="265" r:id="rId6"/>
    <p:sldId id="290" r:id="rId7"/>
    <p:sldId id="291" r:id="rId8"/>
    <p:sldId id="292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4" r:id="rId18"/>
    <p:sldId id="305" r:id="rId19"/>
    <p:sldId id="307" r:id="rId20"/>
    <p:sldId id="308" r:id="rId21"/>
    <p:sldId id="309" r:id="rId22"/>
    <p:sldId id="310" r:id="rId23"/>
    <p:sldId id="311" r:id="rId24"/>
    <p:sldId id="313" r:id="rId25"/>
    <p:sldId id="312" r:id="rId26"/>
    <p:sldId id="314" r:id="rId27"/>
    <p:sldId id="315" r:id="rId2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6" autoAdjust="0"/>
    <p:restoredTop sz="94660"/>
  </p:normalViewPr>
  <p:slideViewPr>
    <p:cSldViewPr>
      <p:cViewPr varScale="1">
        <p:scale>
          <a:sx n="100" d="100"/>
          <a:sy n="100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48C01-A514-482C-9F74-31DB98D8AF60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8DEB-FE61-4C95-9123-3C9BF3592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6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2015.04.30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2015.04.30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2015.04.30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2015.04.30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2015.04.30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2015.04.30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2015.04.30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2015.04.30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2015.04.30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2015.04.30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2015.04.30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6D04-A3C8-49D4-B877-B45534FE3A10}" type="datetimeFigureOut">
              <a:rPr lang="lt-LT" smtClean="0"/>
              <a:t>2015.04.30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Liekanų klasės (lyginiai)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504" y="188640"/>
            <a:ext cx="8712200" cy="3024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936" y="188640"/>
                <a:ext cx="8712201" cy="2951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Kaip spręsti:</a:t>
                </a:r>
              </a:p>
              <a:p>
                <a:pPr>
                  <a:lnSpc>
                    <a:spcPct val="150000"/>
                  </a:lnSpc>
                  <a:defRPr/>
                </a:pP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galime supaprastinti;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lt-LT" b="0" dirty="0" smtClean="0">
                    <a:latin typeface="Cambria Math"/>
                    <a:cs typeface="Times New Roman" panose="02020603050405020304" pitchFamily="18" charset="0"/>
                  </a:rPr>
                  <a:t>, tai lyginys sprendinių neturi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AutoNum type="arabicPeriod"/>
                  <a:defRPr/>
                </a:pPr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lt-LT" dirty="0">
                    <a:latin typeface="Cambria Math"/>
                    <a:cs typeface="Times New Roman" panose="02020603050405020304" pitchFamily="18" charset="0"/>
                  </a:rPr>
                  <a:t>, tai </a:t>
                </a:r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egzistuoja tokie sveiki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kad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𝑎𝑢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𝑛𝑣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. Tada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𝑏𝑢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6" y="188640"/>
                <a:ext cx="8712201" cy="2951064"/>
              </a:xfrm>
              <a:prstGeom prst="rect">
                <a:avLst/>
              </a:prstGeom>
              <a:blipFill rotWithShape="1">
                <a:blip r:embed="rId2"/>
                <a:stretch>
                  <a:fillRect l="-630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239" y="4282824"/>
                <a:ext cx="871220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72;68;108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taigi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supaprastiname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18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17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27)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39" y="4282824"/>
                <a:ext cx="8712201" cy="458074"/>
              </a:xfrm>
              <a:prstGeom prst="rect">
                <a:avLst/>
              </a:prstGeom>
              <a:blipFill rotWithShape="1"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1755" y="3824750"/>
                <a:ext cx="871220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72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68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108)</m:t>
                    </m:r>
                  </m:oMath>
                </a14:m>
                <a:r>
                  <a:rPr lang="lt-LT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55" y="3824750"/>
                <a:ext cx="8712201" cy="458074"/>
              </a:xfrm>
              <a:prstGeom prst="rect">
                <a:avLst/>
              </a:prstGeom>
              <a:blipFill rotWithShape="1">
                <a:blip r:embed="rId4"/>
                <a:stretch>
                  <a:fillRect l="-56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1935" y="4832862"/>
                <a:ext cx="871220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18;27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9&gt;1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taigi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sprendinių nėra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5" y="4832862"/>
                <a:ext cx="8712201" cy="458074"/>
              </a:xfrm>
              <a:prstGeom prst="rect">
                <a:avLst/>
              </a:prstGeom>
              <a:blipFill rotWithShape="1"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2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504" y="188640"/>
            <a:ext cx="8712200" cy="3024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936" y="188640"/>
                <a:ext cx="8712201" cy="2951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Kaip spręsti:</a:t>
                </a:r>
              </a:p>
              <a:p>
                <a:pPr>
                  <a:lnSpc>
                    <a:spcPct val="150000"/>
                  </a:lnSpc>
                  <a:defRPr/>
                </a:pP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galime supaprastinti;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lt-LT" b="0" dirty="0" smtClean="0">
                    <a:latin typeface="Cambria Math"/>
                    <a:cs typeface="Times New Roman" panose="02020603050405020304" pitchFamily="18" charset="0"/>
                  </a:rPr>
                  <a:t>, tai lyginys sprendinių neturi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AutoNum type="arabicPeriod"/>
                  <a:defRPr/>
                </a:pPr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lt-LT" dirty="0">
                    <a:latin typeface="Cambria Math"/>
                    <a:cs typeface="Times New Roman" panose="02020603050405020304" pitchFamily="18" charset="0"/>
                  </a:rPr>
                  <a:t>, tai </a:t>
                </a:r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egzistuoja tokie sveiki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kad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𝑎𝑢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𝑛𝑣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. Tada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𝑏𝑢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6" y="188640"/>
                <a:ext cx="8712201" cy="2951064"/>
              </a:xfrm>
              <a:prstGeom prst="rect">
                <a:avLst/>
              </a:prstGeom>
              <a:blipFill rotWithShape="1">
                <a:blip r:embed="rId2"/>
                <a:stretch>
                  <a:fillRect l="-630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807" y="3959082"/>
                <a:ext cx="871220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142;6;182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taigi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supaprastiname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71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91)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7" y="3959082"/>
                <a:ext cx="8712201" cy="458074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7808" y="3501008"/>
                <a:ext cx="871220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142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182)</m:t>
                    </m:r>
                  </m:oMath>
                </a14:m>
                <a:r>
                  <a:rPr lang="lt-LT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8" y="3501008"/>
                <a:ext cx="8712201" cy="458074"/>
              </a:xfrm>
              <a:prstGeom prst="rect">
                <a:avLst/>
              </a:prstGeom>
              <a:blipFill rotWithShape="1">
                <a:blip r:embed="rId4"/>
                <a:stretch>
                  <a:fillRect l="-63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044" y="4446132"/>
                <a:ext cx="871220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71;91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taigi randame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lt-LT" dirty="0">
                    <a:latin typeface="Cambria Math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lt-LT" dirty="0">
                    <a:latin typeface="Cambria Math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tokius, kad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71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+91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4" y="4446132"/>
                <a:ext cx="8712201" cy="458074"/>
              </a:xfrm>
              <a:prstGeom prst="rect">
                <a:avLst/>
              </a:prstGeom>
              <a:blipFill rotWithShape="1"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0559" y="4925980"/>
                <a:ext cx="8935559" cy="727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lt-LT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lt-LT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71</m:t>
                              </m:r>
                            </m:e>
                          </m:mr>
                          <m:mr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91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lt-LT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lt-LT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71</m:t>
                              </m:r>
                            </m:e>
                          </m:mr>
                          <m:mr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lt-LT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lt-LT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e>
                          </m:mr>
                          <m:mr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lt-LT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9" y="4925980"/>
                <a:ext cx="8935559" cy="7276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0256" y="5669562"/>
                <a:ext cx="8935559" cy="11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lt-LT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lt-LT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−41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32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lt-LT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lt-LT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91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−71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−41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32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=−41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ir </a:t>
                </a:r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lt-LT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lt-LT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−41</m:t>
                        </m:r>
                      </m:e>
                    </m:d>
                    <m:d>
                      <m:dPr>
                        <m:ctrlPr>
                          <a:rPr lang="lt-LT" b="0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𝑜𝑑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 91</m:t>
                        </m:r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t.y.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59</m:t>
                    </m:r>
                    <m:d>
                      <m:dPr>
                        <m:ctrlPr>
                          <a:rPr lang="lt-LT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𝑜𝑑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 91</m:t>
                        </m:r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6" y="5669562"/>
                <a:ext cx="8935559" cy="11509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9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8" grpId="0"/>
      <p:bldP spid="11" grpId="0"/>
      <p:bldP spid="12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504" y="188640"/>
            <a:ext cx="8712200" cy="3024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936" y="188640"/>
                <a:ext cx="8712201" cy="2951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Kaip spręsti:</a:t>
                </a:r>
              </a:p>
              <a:p>
                <a:pPr>
                  <a:lnSpc>
                    <a:spcPct val="150000"/>
                  </a:lnSpc>
                  <a:defRPr/>
                </a:pP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galime supaprastinti;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lt-LT" b="0" dirty="0" smtClean="0">
                    <a:latin typeface="Cambria Math"/>
                    <a:cs typeface="Times New Roman" panose="02020603050405020304" pitchFamily="18" charset="0"/>
                  </a:rPr>
                  <a:t>, tai lyginys sprendinių neturi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AutoNum type="arabicPeriod"/>
                  <a:defRPr/>
                </a:pPr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lt-LT" dirty="0">
                    <a:latin typeface="Cambria Math"/>
                    <a:cs typeface="Times New Roman" panose="02020603050405020304" pitchFamily="18" charset="0"/>
                  </a:rPr>
                  <a:t>, tai </a:t>
                </a:r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egzistuoja tokie sveiki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kad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𝑎𝑢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𝑛𝑣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. Tada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𝑏𝑢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6" y="188640"/>
                <a:ext cx="8712201" cy="2951064"/>
              </a:xfrm>
              <a:prstGeom prst="rect">
                <a:avLst/>
              </a:prstGeom>
              <a:blipFill rotWithShape="1">
                <a:blip r:embed="rId2"/>
                <a:stretch>
                  <a:fillRect l="-630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7808" y="3501008"/>
                <a:ext cx="871220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17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8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19)</m:t>
                    </m:r>
                  </m:oMath>
                </a14:m>
                <a:r>
                  <a:rPr lang="lt-LT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8" y="3501008"/>
                <a:ext cx="8712201" cy="458074"/>
              </a:xfrm>
              <a:prstGeom prst="rect">
                <a:avLst/>
              </a:prstGeom>
              <a:blipFill rotWithShape="1">
                <a:blip r:embed="rId4"/>
                <a:stretch>
                  <a:fillRect l="-63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6409" y="4077072"/>
                <a:ext cx="871220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17</m:t>
                        </m:r>
                        <m: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19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taigi randame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lt-LT" dirty="0">
                    <a:latin typeface="Cambria Math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lt-LT" dirty="0">
                    <a:latin typeface="Cambria Math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tokius, kad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17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+19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9" y="4077072"/>
                <a:ext cx="8712201" cy="458074"/>
              </a:xfrm>
              <a:prstGeom prst="rect">
                <a:avLst/>
              </a:prstGeom>
              <a:blipFill rotWithShape="1">
                <a:blip r:embed="rId8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04" y="4562162"/>
                <a:ext cx="8935559" cy="727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lt-LT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lt-LT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17</m:t>
                              </m:r>
                            </m:e>
                          </m:mr>
                          <m:mr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lt-LT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lt-LT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17</m:t>
                              </m:r>
                            </m:e>
                          </m:mr>
                          <m:mr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lt-LT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lt-LT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lt-LT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lt-LT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19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17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62162"/>
                <a:ext cx="8935559" cy="7276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041" y="5445224"/>
                <a:ext cx="8935559" cy="463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Taigi</a:t>
                </a:r>
                <a:r>
                  <a:rPr lang="lt-LT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17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∙9+19∙</m:t>
                    </m:r>
                    <m:d>
                      <m:dPr>
                        <m:ctrlP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−8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</a:t>
                </a:r>
                <a:r>
                  <a:rPr lang="lt-LT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8</m:t>
                    </m:r>
                    <m:r>
                      <a:rPr lang="lt-LT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9</m:t>
                    </m:r>
                    <m:d>
                      <m:dPr>
                        <m:ctrlPr>
                          <a:rPr lang="lt-LT" b="0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𝑜𝑑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 19</m:t>
                        </m:r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t.y.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15</m:t>
                    </m:r>
                    <m:d>
                      <m:dPr>
                        <m:ctrlPr>
                          <a:rPr lang="lt-LT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𝑜𝑑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 19</m:t>
                        </m:r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1" y="5445224"/>
                <a:ext cx="8935559" cy="463397"/>
              </a:xfrm>
              <a:prstGeom prst="rect">
                <a:avLst/>
              </a:prstGeom>
              <a:blipFill rotWithShape="1">
                <a:blip r:embed="rId10"/>
                <a:stretch>
                  <a:fillRect l="-614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4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1" grpId="0"/>
      <p:bldP spid="12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504" y="188640"/>
            <a:ext cx="8712200" cy="3024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936" y="188640"/>
                <a:ext cx="8712201" cy="2944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Kaip spręsti lyginių sistemą: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lt-LT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lt-LT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𝒎𝒐𝒅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lt-LT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 (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𝒎𝒐𝒅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b="1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lt-LT" b="1" i="1" smtClean="0">
                          <a:latin typeface="Cambria Math"/>
                          <a:cs typeface="Times New Roman" panose="02020603050405020304" pitchFamily="18" charset="0"/>
                        </a:rPr>
                        <m:t>𝒃𝒅𝒅</m:t>
                      </m:r>
                      <m:d>
                        <m:dPr>
                          <m:ctrlPr>
                            <a:rPr lang="lt-LT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lt-LT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𝒃𝒅𝒅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 vienas iš lyginių neturi sprendinio, tai ir sistema neturi sprendinio.</a:t>
                </a:r>
                <a:endParaRPr lang="lt-LT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Sprendžiame lyginius atskirai: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lt-LT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lt-LT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m:rPr>
                                  <m:brk m:alnAt="7"/>
                                </m:rPr>
                                <a:rPr lang="lt-LT" b="1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𝒎𝒐𝒅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lt-LT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b="1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𝒎𝒐𝒅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. Randame sveikus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kad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. Tada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𝑢𝑏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𝑣𝑎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6" y="188640"/>
                <a:ext cx="8712201" cy="2944139"/>
              </a:xfrm>
              <a:prstGeom prst="rect">
                <a:avLst/>
              </a:prstGeom>
              <a:blipFill rotWithShape="1">
                <a:blip r:embed="rId7"/>
                <a:stretch>
                  <a:fillRect l="-630" b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7808" y="3501008"/>
                <a:ext cx="8712201" cy="828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lt-LT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lt-LT" b="0" i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m:rPr>
                                  <m:brk m:alnAt="7"/>
                                </m:rPr>
                                <a:rPr lang="lt-LT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m:rPr>
                                  <m:brk m:alnAt="7"/>
                                </m:rP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mod</m:t>
                              </m:r>
                              <m: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lt-LT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m:rPr>
                                  <m:brk m:alnAt="7"/>
                                </m:rP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lt-LT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m:rPr>
                                  <m:sty m:val="p"/>
                                </m:rPr>
                                <a:rPr lang="lt-LT" b="0" i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</m:rP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mod</m:t>
                              </m:r>
                              <m: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lt-LT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8" y="3501008"/>
                <a:ext cx="8712201" cy="828112"/>
              </a:xfrm>
              <a:prstGeom prst="rect">
                <a:avLst/>
              </a:prstGeom>
              <a:blipFill rotWithShape="1">
                <a:blip r:embed="rId8"/>
                <a:stretch>
                  <a:fillRect l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0205" y="4568115"/>
                <a:ext cx="871220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18;</m:t>
                        </m:r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17</m:t>
                        </m:r>
                        <m: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;27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tačiau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18;27</m:t>
                        </m:r>
                      </m:e>
                    </m:d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5" y="4568115"/>
                <a:ext cx="8712201" cy="458074"/>
              </a:xfrm>
              <a:prstGeom prst="rect">
                <a:avLst/>
              </a:prstGeom>
              <a:blipFill rotWithShape="1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0256" y="5229200"/>
            <a:ext cx="8935559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Taigi, pirmas lyginys neturi sprendinių ir sistema taip pat neturi sprendinių.</a:t>
            </a:r>
            <a:endParaRPr lang="en-US" dirty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6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1" grpId="0"/>
      <p:bldP spid="1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504" y="188640"/>
            <a:ext cx="8712200" cy="3024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936" y="188640"/>
                <a:ext cx="8712201" cy="2944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Kaip spręsti lyginių sistemą: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lt-LT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lt-LT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𝒎𝒐𝒅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lt-LT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 (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𝒎𝒐𝒅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b="1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lt-LT" b="1" i="1" smtClean="0">
                          <a:latin typeface="Cambria Math"/>
                          <a:cs typeface="Times New Roman" panose="02020603050405020304" pitchFamily="18" charset="0"/>
                        </a:rPr>
                        <m:t>𝒃𝒅𝒅</m:t>
                      </m:r>
                      <m:d>
                        <m:dPr>
                          <m:ctrlPr>
                            <a:rPr lang="lt-LT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lt-LT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𝒃𝒅𝒅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 vienas iš lyginių neturi sprendinio, tai ir sistema neturi sprendinio.</a:t>
                </a:r>
                <a:endParaRPr lang="lt-LT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Sprendžiame lyginius atskirai: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lt-LT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lt-LT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m:rPr>
                                  <m:brk m:alnAt="7"/>
                                </m:rPr>
                                <a:rPr lang="lt-LT" b="1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𝒎𝒐𝒅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lt-LT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b="1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𝒎𝒐𝒅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. Randame sveikus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kad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. Tada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𝑢𝑏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𝑣𝑎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6" y="188640"/>
                <a:ext cx="8712201" cy="2944139"/>
              </a:xfrm>
              <a:prstGeom prst="rect">
                <a:avLst/>
              </a:prstGeom>
              <a:blipFill rotWithShape="1">
                <a:blip r:embed="rId2"/>
                <a:stretch>
                  <a:fillRect l="-630" b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7808" y="3501008"/>
                <a:ext cx="8712201" cy="828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lt-LT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lt-LT" b="0" i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m:rPr>
                                  <m:brk m:alnAt="7"/>
                                </m:rPr>
                                <a:rPr lang="lt-LT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brk m:alnAt="7"/>
                                </m:rP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mod</m:t>
                              </m:r>
                              <m: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lt-LT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brk m:alnAt="7"/>
                                </m:rP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lt-LT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m:rPr>
                                  <m:sty m:val="p"/>
                                </m:rPr>
                                <a:rPr lang="lt-LT" b="0" i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</m:rP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mod</m:t>
                              </m:r>
                              <m: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91</m:t>
                              </m:r>
                              <m:r>
                                <a:rPr lang="lt-LT" b="0" i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8" y="3501008"/>
                <a:ext cx="8712201" cy="828112"/>
              </a:xfrm>
              <a:prstGeom prst="rect">
                <a:avLst/>
              </a:prstGeom>
              <a:blipFill rotWithShape="1">
                <a:blip r:embed="rId5"/>
                <a:stretch>
                  <a:fillRect l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4509120"/>
                <a:ext cx="8712201" cy="828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Išsprendžiame atskirai: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lt-LT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lt-LT">
                                  <a:latin typeface="Cambria Math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m:rPr>
                                  <m:brk m:alnAt="7"/>
                                </m:rP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6 </m:t>
                              </m:r>
                              <m:r>
                                <m:rPr>
                                  <m:brk m:alnAt="7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mod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brk m:alnAt="7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81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mod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91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09120"/>
                <a:ext cx="8712201" cy="828112"/>
              </a:xfrm>
              <a:prstGeom prst="rect">
                <a:avLst/>
              </a:prstGeom>
              <a:blipFill rotWithShape="1">
                <a:blip r:embed="rId6"/>
                <a:stretch>
                  <a:fillRect l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975" y="5478128"/>
                <a:ext cx="893555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71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−41</m:t>
                        </m:r>
                      </m:e>
                    </m:d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+91∙32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taigi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71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∙(−41)∙81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91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∙32∙46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71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−41</m:t>
                          </m:r>
                        </m:e>
                      </m:d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∙81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+91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∙32∙46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 71∙91</m:t>
                          </m:r>
                        </m:e>
                      </m:d>
                      <m:r>
                        <a:rPr lang="lt-LT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1537</m:t>
                      </m:r>
                      <m:d>
                        <m:d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 71∙91</m:t>
                          </m:r>
                        </m:e>
                      </m:d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5" y="5478128"/>
                <a:ext cx="8935559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0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1" grpId="0"/>
      <p:bldP spid="1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504" y="188640"/>
            <a:ext cx="8712200" cy="3024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936" y="188640"/>
                <a:ext cx="8712201" cy="2944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Kaip spręsti lyginių sistemą: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lt-LT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lt-LT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𝒎𝒐𝒅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lt-LT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 (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𝒎𝒐𝒅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b="1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lt-LT" b="1" i="1" smtClean="0">
                          <a:latin typeface="Cambria Math"/>
                          <a:cs typeface="Times New Roman" panose="02020603050405020304" pitchFamily="18" charset="0"/>
                        </a:rPr>
                        <m:t>𝒃𝒅𝒅</m:t>
                      </m:r>
                      <m:d>
                        <m:dPr>
                          <m:ctrlPr>
                            <a:rPr lang="lt-LT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lt-LT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𝒃𝒅𝒅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 vienas iš lyginių neturi sprendinio, tai ir sistema neturi sprendinio.</a:t>
                </a:r>
                <a:endParaRPr lang="lt-LT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Sprendžiame lyginius atskirai: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lt-LT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lt-LT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m:rPr>
                                  <m:brk m:alnAt="7"/>
                                </m:rPr>
                                <a:rPr lang="lt-LT" b="1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𝒎𝒐𝒅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lt-LT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b="1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𝒎𝒐𝒅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. Randame sveikus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kad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. Tada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𝑢𝑏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𝑣𝑎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6" y="188640"/>
                <a:ext cx="8712201" cy="2944139"/>
              </a:xfrm>
              <a:prstGeom prst="rect">
                <a:avLst/>
              </a:prstGeom>
              <a:blipFill rotWithShape="1">
                <a:blip r:embed="rId2"/>
                <a:stretch>
                  <a:fillRect l="-630" b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5627" y="3212976"/>
                <a:ext cx="3746294" cy="1418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lt-LT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lt-LT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≡3 (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𝑚𝑜𝑑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5)</m:t>
                              </m:r>
                            </m:e>
                          </m:mr>
                          <m:mr>
                            <m:e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≡4 (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𝑚𝑜𝑑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7)</m:t>
                              </m:r>
                            </m:e>
                          </m:mr>
                          <m:mr>
                            <m:e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≡7 (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𝑚𝑜𝑑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11)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7" y="3212976"/>
                <a:ext cx="3746294" cy="1418786"/>
              </a:xfrm>
              <a:prstGeom prst="rect">
                <a:avLst/>
              </a:prstGeom>
              <a:blipFill rotWithShape="1">
                <a:blip r:embed="rId3"/>
                <a:stretch>
                  <a:fillRect l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77282" y="3192541"/>
                <a:ext cx="4354222" cy="1418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Išsprendžiame atskirai: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lt-LT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lt-LT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𝑚𝑜𝑑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5)</m:t>
                              </m:r>
                            </m:e>
                          </m:mr>
                          <m:mr>
                            <m:e>
                              <m:r>
                                <a:rPr lang="lt-LT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𝑚𝑜𝑑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7)</m:t>
                              </m:r>
                            </m:e>
                          </m:mr>
                          <m:mr>
                            <m:e>
                              <m:r>
                                <a:rPr lang="lt-LT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𝑚𝑜𝑑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11)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282" y="3192541"/>
                <a:ext cx="4354222" cy="1418786"/>
              </a:xfrm>
              <a:prstGeom prst="rect">
                <a:avLst/>
              </a:prstGeom>
              <a:blipFill rotWithShape="1">
                <a:blip r:embed="rId4"/>
                <a:stretch>
                  <a:fillRect l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651" y="4797152"/>
                <a:ext cx="893555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Imame pirmas dvi lygtis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∙3+7∙(−2)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tada 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lt-LT" b="0" i="0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(−2)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∙4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 5∙7</m:t>
                          </m:r>
                        </m:e>
                      </m:d>
                      <m:r>
                        <a:rPr lang="lt-LT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9</m:t>
                      </m:r>
                      <m:d>
                        <m:d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 5∙7</m:t>
                          </m:r>
                        </m:e>
                      </m:d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1" y="4797152"/>
                <a:ext cx="8935559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134" y="5805264"/>
                <a:ext cx="8712201" cy="828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Gauname: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lt-LT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m:rPr>
                                  <m:brk m:alnAt="7"/>
                                </m:rP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mod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brk m:alnAt="7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mod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4" y="5805264"/>
                <a:ext cx="8712201" cy="828112"/>
              </a:xfrm>
              <a:prstGeom prst="rect">
                <a:avLst/>
              </a:prstGeom>
              <a:blipFill rotWithShape="1">
                <a:blip r:embed="rId7"/>
                <a:stretch>
                  <a:fillRect l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7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1" grpId="0"/>
      <p:bldP spid="12" grpId="0"/>
      <p:bldP spid="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504" y="188640"/>
            <a:ext cx="8712200" cy="3024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936" y="188640"/>
                <a:ext cx="8712201" cy="2944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Kaip spręsti lyginių sistemą: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lt-LT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lt-LT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𝒎𝒐𝒅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lt-LT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 (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𝒎𝒐𝒅</m:t>
                                </m:r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lt-LT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lt-LT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b="1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lt-LT" b="1" i="1" smtClean="0">
                          <a:latin typeface="Cambria Math"/>
                          <a:cs typeface="Times New Roman" panose="02020603050405020304" pitchFamily="18" charset="0"/>
                        </a:rPr>
                        <m:t>𝒃𝒅𝒅</m:t>
                      </m:r>
                      <m:d>
                        <m:dPr>
                          <m:ctrlPr>
                            <a:rPr lang="lt-LT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lt-LT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lt-LT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𝒃𝒅𝒅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 vienas iš lyginių neturi sprendinio, tai ir sistema neturi sprendinio.</a:t>
                </a:r>
                <a:endParaRPr lang="lt-LT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Sprendžiame lyginius atskirai: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lt-LT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lt-LT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m:rPr>
                                  <m:brk m:alnAt="7"/>
                                </m:rPr>
                                <a:rPr lang="lt-LT" b="1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𝒎𝒐𝒅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lt-LT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b="1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𝒎𝒐𝒅</m:t>
                              </m:r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lt-LT" b="1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lt-LT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. Randame sveikus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kad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lt-LT" dirty="0" smtClean="0">
                    <a:latin typeface="Cambria Math"/>
                    <a:cs typeface="Times New Roman" panose="02020603050405020304" pitchFamily="18" charset="0"/>
                  </a:rPr>
                  <a:t>. Tada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𝑢𝑏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𝑣𝑎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6" y="188640"/>
                <a:ext cx="8712201" cy="2944139"/>
              </a:xfrm>
              <a:prstGeom prst="rect">
                <a:avLst/>
              </a:prstGeom>
              <a:blipFill rotWithShape="1">
                <a:blip r:embed="rId2"/>
                <a:stretch>
                  <a:fillRect l="-630" b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651" y="4797152"/>
                <a:ext cx="893555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11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∙16+35∙(−5)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tada 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lt-LT" b="0" i="0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35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(−5)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 11∙35</m:t>
                          </m:r>
                        </m:e>
                      </m:d>
                      <m:r>
                        <a:rPr lang="lt-LT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149</m:t>
                      </m:r>
                      <m:d>
                        <m:d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 11∙35</m:t>
                          </m:r>
                        </m:e>
                      </m:d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1" y="4797152"/>
                <a:ext cx="8935559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04" y="3429000"/>
                <a:ext cx="8712201" cy="894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Turime: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lt-LT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m:rPr>
                                  <m:brk m:alnAt="7"/>
                                </m:rP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mod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brk m:alnAt="7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mod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lt-LT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29000"/>
                <a:ext cx="8712201" cy="894989"/>
              </a:xfrm>
              <a:prstGeom prst="rect">
                <a:avLst/>
              </a:prstGeom>
              <a:blipFill rotWithShape="1">
                <a:blip r:embed="rId4"/>
                <a:stretch>
                  <a:fillRect l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70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3205" y="188640"/>
                <a:ext cx="3746294" cy="1834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Fokusas iš pirmos skaidrės: 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lt-LT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lt-LT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lt-LT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𝑚𝑜𝑑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3)</m:t>
                              </m:r>
                            </m:e>
                          </m:mr>
                          <m:mr>
                            <m:e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𝑚𝑜𝑑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4)</m:t>
                              </m:r>
                            </m:e>
                          </m:mr>
                          <m:mr>
                            <m:e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𝑚𝑜𝑑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5)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" y="188640"/>
                <a:ext cx="3746294" cy="1834285"/>
              </a:xfrm>
              <a:prstGeom prst="rect">
                <a:avLst/>
              </a:prstGeom>
              <a:blipFill rotWithShape="1">
                <a:blip r:embed="rId2"/>
                <a:stretch>
                  <a:fillRect l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08441" y="2204864"/>
                <a:ext cx="8935559" cy="873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Imame pirmas dvi lygtis ir randame tokius 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sveikus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kad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+4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Gauname:  </a:t>
                </a:r>
                <a14:m>
                  <m:oMath xmlns:m="http://schemas.openxmlformats.org/officeDocument/2006/math">
                    <m:r>
                      <a:rPr lang="lt-LT" b="0" i="0" smtClean="0">
                        <a:latin typeface="Cambria Math"/>
                        <a:cs typeface="Times New Roman" panose="02020603050405020304" pitchFamily="18" charset="0"/>
                      </a:rPr>
                      <m:t>(−1)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∙3+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tada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b="0" i="0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d>
                      <m:d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𝑚𝑜𝑑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 3∙4</m:t>
                        </m:r>
                      </m:e>
                    </m:d>
                    <m:r>
                      <a:rPr lang="lt-LT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−3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+4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𝑚𝑜𝑑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 3∙4</m:t>
                        </m:r>
                      </m:e>
                    </m:d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41" y="2204864"/>
                <a:ext cx="8935559" cy="873572"/>
              </a:xfrm>
              <a:prstGeom prst="rect">
                <a:avLst/>
              </a:prstGeom>
              <a:blipFill rotWithShape="1">
                <a:blip r:embed="rId3"/>
                <a:stretch>
                  <a:fillRect l="-546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8441" y="3284984"/>
                <a:ext cx="8712201" cy="828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Gauname: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lt-LT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mod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r>
                                <m:rPr>
                                  <m:brk m:alnAt="7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mod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lt-LT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lt-LT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41" y="3284984"/>
                <a:ext cx="8712201" cy="828112"/>
              </a:xfrm>
              <a:prstGeom prst="rect">
                <a:avLst/>
              </a:prstGeom>
              <a:blipFill rotWithShape="1">
                <a:blip r:embed="rId4"/>
                <a:stretch>
                  <a:fillRect l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6761" y="4365104"/>
                <a:ext cx="8935559" cy="873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Randame tokius 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sveikus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kad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12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+5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Gauname:  </a:t>
                </a:r>
                <a14:m>
                  <m:oMath xmlns:m="http://schemas.openxmlformats.org/officeDocument/2006/math">
                    <m:r>
                      <a:rPr lang="lt-LT" b="0" i="0" smtClean="0">
                        <a:latin typeface="Cambria Math"/>
                        <a:cs typeface="Times New Roman" panose="02020603050405020304" pitchFamily="18" charset="0"/>
                      </a:rPr>
                      <m:t>(−2)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12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tada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b="0" i="0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d>
                      <m:d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12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𝑚𝑜𝑑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 12∙5</m:t>
                        </m:r>
                      </m:e>
                    </m:d>
                    <m:r>
                      <a:rPr lang="lt-LT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100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−75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−24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𝑚𝑜𝑑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 60</m:t>
                        </m:r>
                      </m:e>
                    </m:d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1" y="4365104"/>
                <a:ext cx="8935559" cy="873572"/>
              </a:xfrm>
              <a:prstGeom prst="rect">
                <a:avLst/>
              </a:prstGeom>
              <a:blipFill rotWithShape="1">
                <a:blip r:embed="rId5"/>
                <a:stretch>
                  <a:fillRect l="-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29661" y="5589240"/>
                <a:ext cx="8935559" cy="873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Pertvarkome: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lt-LT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100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−75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−24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𝑚𝑜𝑑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 60</m:t>
                        </m:r>
                      </m:e>
                    </m:d>
                  </m:oMath>
                </a14:m>
                <a:r>
                  <a:rPr lang="lt-LT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−60</m:t>
                        </m:r>
                      </m:e>
                    </m:d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120</m:t>
                        </m:r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−75</m:t>
                        </m:r>
                      </m:e>
                    </m:d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−24</m:t>
                        </m:r>
                      </m:e>
                    </m:d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𝑚𝑜𝑑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 60</m:t>
                        </m:r>
                      </m:e>
                    </m:d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40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+4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+36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𝑚𝑜𝑑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 60</m:t>
                        </m:r>
                      </m:e>
                    </m:d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61" y="5589240"/>
                <a:ext cx="8935559" cy="873572"/>
              </a:xfrm>
              <a:prstGeom prst="rect">
                <a:avLst/>
              </a:prstGeom>
              <a:blipFill rotWithShape="1">
                <a:blip r:embed="rId6"/>
                <a:stretch>
                  <a:fillRect l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61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  <m:d>
                        <m:dPr>
                          <m:ctrlP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504" y="188640"/>
            <a:ext cx="8712200" cy="2376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11936" y="188640"/>
                <a:ext cx="8712201" cy="2277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Kaip </a:t>
                </a: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apskaičiuoti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lt-LT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</m:sSup>
                    <m:r>
                      <a:rPr lang="lt-LT" b="1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b="1" i="1" smtClean="0">
                        <a:latin typeface="Cambria Math"/>
                        <a:cs typeface="Times New Roman" panose="02020603050405020304" pitchFamily="18" charset="0"/>
                      </a:rPr>
                      <m:t>𝒎𝒐𝒅</m:t>
                    </m:r>
                    <m:r>
                      <a:rPr lang="lt-LT" b="1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1" i="1" smtClean="0">
                        <a:latin typeface="Cambria Math"/>
                        <a:cs typeface="Times New Roman" panose="02020603050405020304" pitchFamily="18" charset="0"/>
                      </a:rPr>
                      <m:t>𝒏</m:t>
                    </m:r>
                    <m:r>
                      <a:rPr lang="lt-LT" b="1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lt-LT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Užrašome skaičių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dvejetainėje skaičiavimo sistemoje: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lt-LT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2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Skaičiuojame skaičių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dalybos iš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liekanas. Pasinaudojame tuo, kad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lt-LT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p>
                      <m:sSupPr>
                        <m:ctrlPr>
                          <a:rPr lang="lt-LT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lt-LT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lt-LT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lt-LT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lt-LT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lt-LT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6" y="188640"/>
                <a:ext cx="8712201" cy="2277739"/>
              </a:xfrm>
              <a:prstGeom prst="rect">
                <a:avLst/>
              </a:prstGeom>
              <a:blipFill rotWithShape="1">
                <a:blip r:embed="rId2"/>
                <a:stretch>
                  <a:fillRect l="-630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7504" y="2780928"/>
                <a:ext cx="8712201" cy="457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Apskaičiuosime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39</m:t>
                        </m:r>
                      </m:sup>
                    </m:sSup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 41)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80928"/>
                <a:ext cx="8712201" cy="457689"/>
              </a:xfrm>
              <a:prstGeom prst="rect">
                <a:avLst/>
              </a:prstGeom>
              <a:blipFill rotWithShape="1">
                <a:blip r:embed="rId3"/>
                <a:stretch>
                  <a:fillRect l="-63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7503" y="3257295"/>
                <a:ext cx="8712201" cy="989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39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39</m:t>
                          </m:r>
                        </m:sup>
                      </m:sSup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 41)≡</m:t>
                      </m:r>
                      <m:sSup>
                        <m:sSupPr>
                          <m:ctrlPr>
                            <a:rPr lang="lt-LT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lt-LT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sup>
                      </m:sSup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41)≡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lt-LT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  <m:r>
                        <a:rPr lang="lt-LT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lt-LT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lt-LT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sup>
                      </m:sSup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 41)</m:t>
                      </m:r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3257295"/>
                <a:ext cx="8712201" cy="9892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2963" y="4426049"/>
                <a:ext cx="3600401" cy="1866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Skaičiuojame liekanas: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lt-LT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7(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41)</m:t>
                      </m:r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lt-LT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41)≡8(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41)</m:t>
                      </m:r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41)≡23(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41)</m:t>
                      </m:r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3" y="4426049"/>
                <a:ext cx="3600401" cy="1866858"/>
              </a:xfrm>
              <a:prstGeom prst="rect">
                <a:avLst/>
              </a:prstGeom>
              <a:blipFill rotWithShape="1">
                <a:blip r:embed="rId5"/>
                <a:stretch>
                  <a:fillRect l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995936" y="4667597"/>
                <a:ext cx="4100612" cy="1505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23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41</m:t>
                          </m:r>
                        </m:e>
                      </m:d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−4(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41)</m:t>
                      </m:r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(−4)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41)≡16(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41)</m:t>
                      </m:r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41)≡10(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41)</m:t>
                      </m:r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667597"/>
                <a:ext cx="4100612" cy="15058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995936" y="6280264"/>
                <a:ext cx="4775801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39</m:t>
                          </m:r>
                        </m:sup>
                      </m:sSup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 41)≡7∙8∙23∙10≡6(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41)</m:t>
                      </m:r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6280264"/>
                <a:ext cx="4775801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7" grpId="0"/>
      <p:bldP spid="6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85624" y="188640"/>
                <a:ext cx="8772401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Sugalvokite sveiką skaičių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6&lt;</m:t>
                    </m:r>
                    <m:r>
                      <a:rPr lang="lt-LT" sz="2400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&lt;60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24" y="188640"/>
                <a:ext cx="8772401" cy="579967"/>
              </a:xfrm>
              <a:prstGeom prst="rect">
                <a:avLst/>
              </a:prstGeom>
              <a:blipFill rotWithShape="1">
                <a:blip r:embed="rId2"/>
                <a:stretch>
                  <a:fillRect l="-1042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5624" y="3284984"/>
                <a:ext cx="8772401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 galima sužinoti, kam lygus skaičius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žinant liekanas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?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24" y="3284984"/>
                <a:ext cx="8772401" cy="579967"/>
              </a:xfrm>
              <a:prstGeom prst="rect">
                <a:avLst/>
              </a:prstGeom>
              <a:blipFill rotWithShape="1">
                <a:blip r:embed="rId3"/>
                <a:stretch>
                  <a:fillRect l="-1042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4504" y="1644716"/>
                <a:ext cx="8772401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Padalinkite skaičių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iš 4, įsiminkite liekaną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04" y="1644716"/>
                <a:ext cx="8772401" cy="579967"/>
              </a:xfrm>
              <a:prstGeom prst="rect">
                <a:avLst/>
              </a:prstGeom>
              <a:blipFill rotWithShape="1">
                <a:blip r:embed="rId4"/>
                <a:stretch>
                  <a:fillRect l="-1042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59517" y="2255236"/>
                <a:ext cx="8772401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Padalinkite skaičių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iš 5, įsiminkite liekaną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17" y="2255236"/>
                <a:ext cx="8772401" cy="579967"/>
              </a:xfrm>
              <a:prstGeom prst="rect">
                <a:avLst/>
              </a:prstGeom>
              <a:blipFill rotWithShape="1">
                <a:blip r:embed="rId5"/>
                <a:stretch>
                  <a:fillRect l="-1042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54503" y="1064749"/>
                <a:ext cx="8772401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Padalinkite skaičių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iš 3, įsiminkite liekaną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03" y="1064749"/>
                <a:ext cx="8772401" cy="579967"/>
              </a:xfrm>
              <a:prstGeom prst="rect">
                <a:avLst/>
              </a:prstGeom>
              <a:blipFill rotWithShape="1">
                <a:blip r:embed="rId6"/>
                <a:stretch>
                  <a:fillRect l="-1042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51520" y="4509120"/>
                <a:ext cx="8772401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Apskaičiuokite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40</m:t>
                    </m:r>
                    <m:r>
                      <m:rPr>
                        <m:sty m:val="p"/>
                      </m:rPr>
                      <a:rPr lang="lt-LT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a</m:t>
                    </m:r>
                    <m:r>
                      <a:rPr lang="lt-LT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+45</m:t>
                    </m:r>
                    <m:r>
                      <m:rPr>
                        <m:sty m:val="p"/>
                      </m:rPr>
                      <a:rPr lang="lt-LT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b</m:t>
                    </m:r>
                    <m:r>
                      <a:rPr lang="lt-LT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+36</m:t>
                    </m:r>
                    <m:r>
                      <m:rPr>
                        <m:sty m:val="p"/>
                      </m:rPr>
                      <a:rPr lang="lt-LT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09120"/>
                <a:ext cx="8772401" cy="579967"/>
              </a:xfrm>
              <a:prstGeom prst="rect">
                <a:avLst/>
              </a:prstGeom>
              <a:blipFill rotWithShape="1">
                <a:blip r:embed="rId7"/>
                <a:stretch>
                  <a:fillRect l="-1042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51519" y="5089087"/>
                <a:ext cx="877240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 neradote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?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5089087"/>
                <a:ext cx="8772401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104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51520" y="5910760"/>
                <a:ext cx="532859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Padalinkite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sz="2400" dirty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iš </a:t>
                </a:r>
                <a14:m>
                  <m:oMath xmlns:m="http://schemas.openxmlformats.org/officeDocument/2006/math">
                    <m:r>
                      <a:rPr lang="lt-LT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  <m:r>
                      <a:rPr lang="lt-LT" sz="2400" dirty="0">
                        <a:latin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 liekana...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910760"/>
                <a:ext cx="5328591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1716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34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504" y="188640"/>
            <a:ext cx="8712200" cy="2376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11936" y="188640"/>
                <a:ext cx="8712201" cy="2277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Kaip </a:t>
                </a: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apskaičiuoti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lt-LT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</m:sSup>
                    <m:r>
                      <a:rPr lang="lt-LT" b="1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b="1" i="1" smtClean="0">
                        <a:latin typeface="Cambria Math"/>
                        <a:cs typeface="Times New Roman" panose="02020603050405020304" pitchFamily="18" charset="0"/>
                      </a:rPr>
                      <m:t>𝒎𝒐𝒅</m:t>
                    </m:r>
                    <m:r>
                      <a:rPr lang="lt-LT" b="1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1" i="1" smtClean="0">
                        <a:latin typeface="Cambria Math"/>
                        <a:cs typeface="Times New Roman" panose="02020603050405020304" pitchFamily="18" charset="0"/>
                      </a:rPr>
                      <m:t>𝒏</m:t>
                    </m:r>
                    <m:r>
                      <a:rPr lang="lt-LT" b="1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lt-LT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Užrašome skaičių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dvejetainėje skaičiavimo sistemoje: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lt-LT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2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Skaičiuojame skaičių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dalybos iš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liekanas. Pasinaudojame tuo, kad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lt-LT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p>
                      <m:sSupPr>
                        <m:ctrlPr>
                          <a:rPr lang="lt-LT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lt-LT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lt-LT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lt-LT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lt-LT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lt-LT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6" y="188640"/>
                <a:ext cx="8712201" cy="2277739"/>
              </a:xfrm>
              <a:prstGeom prst="rect">
                <a:avLst/>
              </a:prstGeom>
              <a:blipFill rotWithShape="1">
                <a:blip r:embed="rId2"/>
                <a:stretch>
                  <a:fillRect l="-630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7504" y="2780928"/>
                <a:ext cx="8712201" cy="457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Apskaičiuosime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30</m:t>
                        </m:r>
                      </m:sup>
                    </m:sSup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 61)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80928"/>
                <a:ext cx="8712201" cy="457689"/>
              </a:xfrm>
              <a:prstGeom prst="rect">
                <a:avLst/>
              </a:prstGeom>
              <a:blipFill rotWithShape="1">
                <a:blip r:embed="rId3"/>
                <a:stretch>
                  <a:fillRect l="-63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7503" y="3257295"/>
                <a:ext cx="8712201" cy="980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 61)≡</m:t>
                      </m:r>
                      <m:sSup>
                        <m:sSupPr>
                          <m:ctrlPr>
                            <a:rPr lang="lt-LT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lt-LT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lt-LT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sup>
                      </m:sSup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61)≡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  <m:r>
                        <a:rPr lang="lt-LT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lt-LT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61</m:t>
                          </m:r>
                        </m:e>
                      </m:d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3257295"/>
                <a:ext cx="8712201" cy="9800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2963" y="4426049"/>
                <a:ext cx="3892973" cy="1866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Skaičiuojame liekanas: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lt-LT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15(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61)</m:t>
                      </m:r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lt-LT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61)≡42(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61)</m:t>
                      </m:r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42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61)≡56(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61)</m:t>
                      </m:r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3" y="4426049"/>
                <a:ext cx="3892973" cy="1866858"/>
              </a:xfrm>
              <a:prstGeom prst="rect">
                <a:avLst/>
              </a:prstGeom>
              <a:blipFill rotWithShape="1">
                <a:blip r:embed="rId5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995936" y="4667597"/>
                <a:ext cx="4100612" cy="1035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56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61</m:t>
                          </m:r>
                        </m:e>
                      </m:d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25(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61)</m:t>
                      </m:r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lt-LT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61)≡15(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61)</m:t>
                      </m:r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667597"/>
                <a:ext cx="4100612" cy="1035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995936" y="6280264"/>
                <a:ext cx="4775801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 61)≡42∙56∙25∙1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5≡1(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61)</m:t>
                      </m:r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6280264"/>
                <a:ext cx="4775801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96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7" grpId="0"/>
      <p:bldP spid="6" grpId="0"/>
      <p:bldP spid="8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504" y="188640"/>
            <a:ext cx="8712200" cy="2376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11936" y="188640"/>
                <a:ext cx="8712201" cy="2272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Oilerio funkcija </a:t>
                </a:r>
                <a14:m>
                  <m:oMath xmlns:m="http://schemas.openxmlformats.org/officeDocument/2006/math">
                    <m:r>
                      <a:rPr lang="lt-LT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𝝋</m:t>
                    </m:r>
                    <m:r>
                      <a:rPr lang="lt-LT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𝒏</m:t>
                    </m:r>
                    <m:r>
                      <a:rPr lang="lt-LT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lt-LT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Oilerio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funkcija parodo, kiek yra natūraliųjų skaičių, tarpusavyje pirminių su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mažesnių už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Jeigu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skaičiaus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pirminiai dalikliai yra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𝜑</m:t>
                      </m:r>
                      <m:d>
                        <m:dPr>
                          <m:ctrlP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∙…∙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6" y="188640"/>
                <a:ext cx="8712201" cy="2272353"/>
              </a:xfrm>
              <a:prstGeom prst="rect">
                <a:avLst/>
              </a:prstGeom>
              <a:blipFill rotWithShape="1">
                <a:blip r:embed="rId2"/>
                <a:stretch>
                  <a:fillRect l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7504" y="2780928"/>
                <a:ext cx="871220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Apskaičiuosime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80928"/>
                <a:ext cx="8712201" cy="458074"/>
              </a:xfrm>
              <a:prstGeom prst="rect">
                <a:avLst/>
              </a:prstGeom>
              <a:blipFill rotWithShape="1">
                <a:blip r:embed="rId3"/>
                <a:stretch>
                  <a:fillRect l="-63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8671" y="3268840"/>
                <a:ext cx="8712201" cy="662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25=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=25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=25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1" y="3268840"/>
                <a:ext cx="8712201" cy="662361"/>
              </a:xfrm>
              <a:prstGeom prst="rect">
                <a:avLst/>
              </a:prstGeom>
              <a:blipFill rotWithShape="1">
                <a:blip r:embed="rId4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8671" y="4407403"/>
                <a:ext cx="883546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Patikrinkime: natūralieji skaičiai, mažesni už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25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yra:  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;2;3;4;5;6;7;8;9;10;11;12;13;14;15;16;17;18;19;20;21;22;23;24</m:t>
                      </m:r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1" y="4407403"/>
                <a:ext cx="8835466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50303" y="5483133"/>
                <a:ext cx="883546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 jų tarpusavyje pirminiai su</a:t>
                </a:r>
                <a14:m>
                  <m:oMath xmlns:m="http://schemas.openxmlformats.org/officeDocument/2006/math">
                    <m:r>
                      <a:rPr lang="lt-LT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25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yra:  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;2;3;4;6;7;8;9;11;12;13;14;16;17;18;19;21;22;23;24</m:t>
                      </m:r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03" y="5483133"/>
                <a:ext cx="8835466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8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7" grpId="0"/>
      <p:bldP spid="6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504" y="188640"/>
            <a:ext cx="8712200" cy="17822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11936" y="188640"/>
                <a:ext cx="8712201" cy="1782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Oilerio funkcijos </a:t>
                </a:r>
                <a14:m>
                  <m:oMath xmlns:m="http://schemas.openxmlformats.org/officeDocument/2006/math">
                    <m:r>
                      <a:rPr lang="lt-LT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𝝋</m:t>
                    </m:r>
                    <m:r>
                      <a:rPr lang="lt-LT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𝒏</m:t>
                    </m:r>
                    <m:r>
                      <a:rPr lang="lt-LT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savybės:</a:t>
                </a:r>
                <a:endParaRPr lang="lt-LT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r>
                      <a:rPr lang="lt-LT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lt-LT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pirminis skaičius, tai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lt-LT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lt-LT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lt-LT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lt-LT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1(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6" y="188640"/>
                <a:ext cx="8712201" cy="1782219"/>
              </a:xfrm>
              <a:prstGeom prst="rect">
                <a:avLst/>
              </a:prstGeom>
              <a:blipFill rotWithShape="1">
                <a:blip r:embed="rId2"/>
                <a:stretch>
                  <a:fillRect l="-630" b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2339" y="2204864"/>
                <a:ext cx="871220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3∙7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lt-LT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=2∙6=12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9" y="2204864"/>
                <a:ext cx="8712201" cy="458074"/>
              </a:xfrm>
              <a:prstGeom prst="rect">
                <a:avLst/>
              </a:prstGeom>
              <a:blipFill rotWithShape="1">
                <a:blip r:embed="rId3"/>
                <a:stretch>
                  <a:fillRect l="-559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7504" y="2780928"/>
                <a:ext cx="8712201" cy="457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Apskaičiuosime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203</m:t>
                        </m:r>
                      </m:sup>
                    </m:sSup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 18)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80928"/>
                <a:ext cx="8712201" cy="457689"/>
              </a:xfrm>
              <a:prstGeom prst="rect">
                <a:avLst/>
              </a:prstGeom>
              <a:blipFill rotWithShape="1">
                <a:blip r:embed="rId4"/>
                <a:stretch>
                  <a:fillRect l="-63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12339" y="3405654"/>
                <a:ext cx="8712201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203=18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∙11+5</m:t>
                      </m:r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9" y="3405654"/>
                <a:ext cx="8712201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11935" y="3920157"/>
                <a:ext cx="8712201" cy="512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203</m:t>
                          </m:r>
                        </m:sup>
                      </m:sSup>
                      <m:d>
                        <m:dPr>
                          <m:ctrlP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18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11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nor/>
                            </m:rPr>
                            <a:rPr lang="lt-L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18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 18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 18</m:t>
                          </m:r>
                        </m:e>
                      </m:d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5" y="3920157"/>
                <a:ext cx="8712201" cy="5124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11936" y="4653136"/>
                <a:ext cx="8712201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 18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243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 18</m:t>
                        </m:r>
                      </m:e>
                    </m:d>
                  </m:oMath>
                </a14:m>
                <a:r>
                  <a:rPr lang="en-US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9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 18</m:t>
                        </m:r>
                      </m:e>
                    </m:d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6" y="4653136"/>
                <a:ext cx="8712201" cy="8781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6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7" grpId="0"/>
      <p:bldP spid="10" grpId="0"/>
      <p:bldP spid="11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Dalumo požymiai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504" y="188640"/>
            <a:ext cx="8712200" cy="2626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11936" y="188640"/>
                <a:ext cx="8712201" cy="262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Kaip </a:t>
                </a: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gauti dalumo požymį</a:t>
                </a:r>
                <a:endParaRPr lang="lt-LT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Užrašome skaičių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pavidalu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lt-LT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2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Skaičiuojame skaičių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dalybos iš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liekanas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Tada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Liekanų seka yra periodinė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6" y="188640"/>
                <a:ext cx="8712201" cy="2626232"/>
              </a:xfrm>
              <a:prstGeom prst="rect">
                <a:avLst/>
              </a:prstGeom>
              <a:blipFill rotWithShape="1">
                <a:blip r:embed="rId2"/>
                <a:stretch>
                  <a:fillRect l="-630" b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7504" y="2780928"/>
            <a:ext cx="87122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lt-L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Dalyba iš 2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7503" y="3257295"/>
                <a:ext cx="8712201" cy="515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3257295"/>
                <a:ext cx="8712201" cy="5152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2962" y="4077072"/>
                <a:ext cx="3892974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Skaičiuojame liekanas: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lt-LT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1(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2)</m:t>
                      </m:r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10∙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2)</m:t>
                    </m:r>
                  </m:oMath>
                </a14:m>
                <a:r>
                  <a:rPr lang="lt-LT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2)</m:t>
                    </m:r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2)</m:t>
                    </m:r>
                  </m:oMath>
                </a14:m>
                <a:r>
                  <a:rPr lang="lt-LT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2)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2)</m:t>
                    </m:r>
                  </m:oMath>
                </a14:m>
                <a:r>
                  <a:rPr lang="lt-LT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2)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2" y="4077072"/>
                <a:ext cx="3892974" cy="2585323"/>
              </a:xfrm>
              <a:prstGeom prst="rect">
                <a:avLst/>
              </a:prstGeom>
              <a:blipFill rotWithShape="1">
                <a:blip r:embed="rId4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120534" y="4500557"/>
                <a:ext cx="4803603" cy="2169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Matome, kad tik pirma liekana nelygi nuliui, taigi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 2)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t.y. skaičiaus dalybos iš 2 liekana lygi to skaičiaus paskutinio skaitmens dalybos iš 2 liekanai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534" y="4500557"/>
                <a:ext cx="4803603" cy="2169825"/>
              </a:xfrm>
              <a:prstGeom prst="rect">
                <a:avLst/>
              </a:prstGeom>
              <a:blipFill rotWithShape="1">
                <a:blip r:embed="rId5"/>
                <a:stretch>
                  <a:fillRect l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48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7" grpId="0"/>
      <p:bldP spid="6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504" y="188640"/>
            <a:ext cx="8712200" cy="2626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11936" y="188640"/>
                <a:ext cx="8712201" cy="262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Kaip </a:t>
                </a: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gauti dalumo požymį</a:t>
                </a:r>
                <a:endParaRPr lang="lt-LT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Užrašome skaičių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pavidalu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lt-LT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2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Skaičiuojame skaičių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dalybos iš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liekanas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Tada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Liekanų seka yra periodinė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6" y="188640"/>
                <a:ext cx="8712201" cy="2626232"/>
              </a:xfrm>
              <a:prstGeom prst="rect">
                <a:avLst/>
              </a:prstGeom>
              <a:blipFill rotWithShape="1">
                <a:blip r:embed="rId2"/>
                <a:stretch>
                  <a:fillRect l="-630" b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7504" y="2780928"/>
            <a:ext cx="87122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lt-L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Dalyba iš 3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7503" y="3257295"/>
                <a:ext cx="8712201" cy="515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3257295"/>
                <a:ext cx="8712201" cy="5152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2962" y="4077072"/>
                <a:ext cx="3892974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Skaičiuojame liekanas: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lt-LT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1(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3)</m:t>
                      </m:r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10∙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3)</m:t>
                    </m:r>
                  </m:oMath>
                </a14:m>
                <a:r>
                  <a:rPr lang="lt-LT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3)</m:t>
                    </m:r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10∙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3)</m:t>
                    </m:r>
                  </m:oMath>
                </a14:m>
                <a:r>
                  <a:rPr lang="lt-LT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3)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10∙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3)</m:t>
                    </m:r>
                  </m:oMath>
                </a14:m>
                <a:r>
                  <a:rPr lang="lt-LT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3)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2" y="4077072"/>
                <a:ext cx="3892974" cy="2585323"/>
              </a:xfrm>
              <a:prstGeom prst="rect">
                <a:avLst/>
              </a:prstGeom>
              <a:blipFill rotWithShape="1">
                <a:blip r:embed="rId4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120534" y="4500557"/>
                <a:ext cx="4803603" cy="2169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Matome, kad liekanos kartojasi, taigi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 3)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t.y. skaičiaus dalybos iš 3 liekana lygi to skaičiaus skaitmenų sumos dalybos iš 3 liekanai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534" y="4500557"/>
                <a:ext cx="4803603" cy="2169825"/>
              </a:xfrm>
              <a:prstGeom prst="rect">
                <a:avLst/>
              </a:prstGeom>
              <a:blipFill rotWithShape="1">
                <a:blip r:embed="rId5"/>
                <a:stretch>
                  <a:fillRect l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1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7" grpId="0"/>
      <p:bldP spid="6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725" y="332656"/>
            <a:ext cx="87122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lt-L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Dalyba iš 7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4724" y="809023"/>
                <a:ext cx="8712201" cy="515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24" y="809023"/>
                <a:ext cx="8712201" cy="5152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0183" y="1634877"/>
                <a:ext cx="3892974" cy="3831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Skaičiuojame liekanas: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lt-LT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1(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7)</m:t>
                      </m:r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10∙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7)</m:t>
                    </m:r>
                  </m:oMath>
                </a14:m>
                <a:r>
                  <a:rPr lang="lt-LT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7)</m:t>
                    </m:r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7)</m:t>
                    </m:r>
                  </m:oMath>
                </a14:m>
                <a:r>
                  <a:rPr lang="lt-LT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7)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7)</m:t>
                    </m:r>
                  </m:oMath>
                </a14:m>
                <a:r>
                  <a:rPr lang="lt-LT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6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7)</m:t>
                    </m:r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≡10∙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6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7)</m:t>
                    </m:r>
                  </m:oMath>
                </a14:m>
                <a:r>
                  <a:rPr lang="lt-LT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7)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≡10∙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7)</m:t>
                    </m:r>
                  </m:oMath>
                </a14:m>
                <a:r>
                  <a:rPr lang="lt-LT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7)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≡10∙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7)</m:t>
                    </m:r>
                  </m:oMath>
                </a14:m>
                <a:r>
                  <a:rPr lang="lt-LT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  <m:d>
                      <m:dPr>
                        <m:ctrlPr>
                          <a:rPr lang="lt-LT" b="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𝑚𝑜𝑑</m:t>
                        </m:r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7</m:t>
                        </m:r>
                      </m:e>
                    </m:d>
                  </m:oMath>
                </a14:m>
                <a:endParaRPr lang="lt-LT" dirty="0" smtClean="0"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lt-LT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baigiame skaičiavimus</a:t>
                </a:r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83" y="1634877"/>
                <a:ext cx="3892974" cy="3831818"/>
              </a:xfrm>
              <a:prstGeom prst="rect">
                <a:avLst/>
              </a:prstGeom>
              <a:blipFill rotWithShape="1">
                <a:blip r:embed="rId3"/>
                <a:stretch>
                  <a:fillRect l="-1252" b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14725" y="5661248"/>
                <a:ext cx="5544616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i="1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+..</m:t>
                    </m:r>
                    <m:r>
                      <a:rPr lang="en-US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 7)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25" y="5661248"/>
                <a:ext cx="5544616" cy="507831"/>
              </a:xfrm>
              <a:prstGeom prst="rect">
                <a:avLst/>
              </a:prstGeom>
              <a:blipFill rotWithShape="1">
                <a:blip r:embed="rId4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851920" y="1916832"/>
                <a:ext cx="5191030" cy="3416320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  <a:endPara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Imkime </a:t>
                </a:r>
                <a14:m>
                  <m:oMath xmlns:m="http://schemas.openxmlformats.org/officeDocument/2006/math">
                    <m:r>
                      <a:rPr lang="lt-LT" i="1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=2422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raskime dalybos iš 7 liekaną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2422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7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2+3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∙2+2∙4+6∙2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7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28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7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0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7</m:t>
                          </m:r>
                        </m:e>
                      </m:d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916832"/>
                <a:ext cx="5191030" cy="3416320"/>
              </a:xfrm>
              <a:prstGeom prst="rect">
                <a:avLst/>
              </a:prstGeom>
              <a:blipFill rotWithShape="1">
                <a:blip r:embed="rId5"/>
                <a:stretch>
                  <a:fillRect l="-700"/>
                </a:stretch>
              </a:blip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4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10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725" y="332656"/>
            <a:ext cx="87122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lt-L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Dalyba iš 7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259632" y="980728"/>
                <a:ext cx="5544616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i="1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+..</m:t>
                    </m:r>
                    <m:r>
                      <a:rPr lang="en-US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 7)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980728"/>
                <a:ext cx="5544616" cy="507831"/>
              </a:xfrm>
              <a:prstGeom prst="rect">
                <a:avLst/>
              </a:prstGeom>
              <a:blipFill rotWithShape="1">
                <a:blip r:embed="rId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51520" y="1916832"/>
                <a:ext cx="8791430" cy="466281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  <a:endPara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Imkime </a:t>
                </a:r>
                <a14:m>
                  <m:oMath xmlns:m="http://schemas.openxmlformats.org/officeDocument/2006/math">
                    <m:r>
                      <a:rPr lang="lt-LT" i="1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1298532678549651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raskime dalybos iš 7 liekaną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14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15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defRPr/>
                </a:pP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1298532678549651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7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5+</m:t>
                      </m:r>
                    </m:oMath>
                  </m:oMathPara>
                </a14:m>
                <a:endParaRPr lang="lt-LT" b="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        +</m:t>
                      </m:r>
                      <m:r>
                        <a:rPr lang="lt-LT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lt-LT" b="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       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lt-LT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i="1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7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7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7</m:t>
                          </m:r>
                        </m:e>
                      </m:d>
                    </m:oMath>
                  </m:oMathPara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6832"/>
                <a:ext cx="8791430" cy="4662815"/>
              </a:xfrm>
              <a:prstGeom prst="rect">
                <a:avLst/>
              </a:prstGeom>
              <a:blipFill rotWithShape="1">
                <a:blip r:embed="rId3"/>
                <a:stretch>
                  <a:fillRect l="-55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9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150" y="188641"/>
            <a:ext cx="8712200" cy="19442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087" y="333103"/>
                <a:ext cx="8818563" cy="17045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Apibrėžimas: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sveikas teigiamas skaičius. Sveikas skaičius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sulyginamas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 sveiku skaičiumi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moduliu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jeigu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dalina </a:t>
                </a:r>
                <a14:m>
                  <m:oMath xmlns:m="http://schemas.openxmlformats.org/officeDocument/2006/math">
                    <m:r>
                      <a:rPr lang="lt-LT" b="0" i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Rašome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333103"/>
                <a:ext cx="8818563" cy="1704569"/>
              </a:xfrm>
              <a:prstGeom prst="rect">
                <a:avLst/>
              </a:prstGeom>
              <a:blipFill rotWithShape="1">
                <a:blip r:embed="rId2"/>
                <a:stretch>
                  <a:fillRect l="-622" b="-5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150" y="2420888"/>
                <a:ext cx="8818563" cy="13388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Pavyzdžiui: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10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 (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3)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nes </a:t>
                </a:r>
                <a14:m>
                  <m:oMath xmlns:m="http://schemas.openxmlformats.org/officeDocument/2006/math">
                    <m:r>
                      <a:rPr lang="lt-LT" b="0" i="0" smtClean="0">
                        <a:latin typeface="Cambria Math"/>
                        <a:cs typeface="Times New Roman" panose="02020603050405020304" pitchFamily="18" charset="0"/>
                      </a:rPr>
                      <m:t>3|(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10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14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5)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nes </a:t>
                </a:r>
                <a14:m>
                  <m:oMath xmlns:m="http://schemas.openxmlformats.org/officeDocument/2006/math">
                    <m:r>
                      <a:rPr lang="lt-LT" b="0" i="0" smtClean="0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lt-LT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d>
                      <m:d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lt-LT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0" y="2420888"/>
                <a:ext cx="8818563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553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8532" y="3933056"/>
            <a:ext cx="8712200" cy="2448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6469" y="4077518"/>
                <a:ext cx="8818563" cy="21698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Sąryšis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ekvivalentumo sąryšis (refleksyvus, simetrinis, </a:t>
                </a:r>
                <a:r>
                  <a:rPr lang="lt-L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tranzityvus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Visiems sveikiems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teisinga: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 kuriems sveikiems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teisinga: jeigu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𝑜𝑑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 kuriems sveikiems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yra teisinga: jeigu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69" y="4077518"/>
                <a:ext cx="8818563" cy="2169825"/>
              </a:xfrm>
              <a:prstGeom prst="rect">
                <a:avLst/>
              </a:prstGeom>
              <a:blipFill rotWithShape="1">
                <a:blip r:embed="rId4"/>
                <a:stretch>
                  <a:fillRect l="-553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4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2087" y="404664"/>
                <a:ext cx="87724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</a:p>
              <a:p>
                <a:endParaRPr lang="lt-LT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Kokią liekaną galima gauti dalijant sveikojo skaičiaus kvadratą iš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404664"/>
                <a:ext cx="8772401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1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2087" y="1992615"/>
                <a:ext cx="8772401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 koks sveikas skaičius turi pavidalą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=0,1,…,6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1992615"/>
                <a:ext cx="8772401" cy="579967"/>
              </a:xfrm>
              <a:prstGeom prst="rect">
                <a:avLst/>
              </a:prstGeom>
              <a:blipFill rotWithShape="1">
                <a:blip r:embed="rId3"/>
                <a:stretch>
                  <a:fillRect l="-1112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7817" y="2742873"/>
                <a:ext cx="8772401" cy="579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Keliame kvadratu: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lt-LT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(7</m:t>
                        </m:r>
                        <m:r>
                          <a:rPr lang="lt-LT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lt-LT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lt-LT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lt-LT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lt-LT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=49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𝑚𝑟</m:t>
                    </m:r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7" y="2742873"/>
                <a:ext cx="8772401" cy="579454"/>
              </a:xfrm>
              <a:prstGeom prst="rect">
                <a:avLst/>
              </a:prstGeom>
              <a:blipFill rotWithShape="1">
                <a:blip r:embed="rId4"/>
                <a:stretch>
                  <a:fillRect l="-1042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817" y="3516992"/>
                <a:ext cx="877240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49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+14</m:t>
                      </m:r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𝑚𝑟</m:t>
                      </m:r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=7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𝑚𝑟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7" y="3516992"/>
                <a:ext cx="8772401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2615" y="4509120"/>
                <a:ext cx="8772401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=0,   </m:t>
                        </m:r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=0,</m:t>
                    </m:r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liekana</a:t>
                </a:r>
                <a:r>
                  <a:rPr lang="en-US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0</a:t>
                </a:r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;  	 </a:t>
                </a:r>
                <a14:m>
                  <m:oMath xmlns:m="http://schemas.openxmlformats.org/officeDocument/2006/math">
                    <m:r>
                      <a:rPr lang="lt-LT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=1,   </m:t>
                        </m:r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liekana</a:t>
                </a:r>
                <a:r>
                  <a:rPr lang="en-US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1;</a:t>
                </a:r>
                <a:endParaRPr lang="en-US" sz="24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=2,   </m:t>
                        </m:r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liekana</a:t>
                </a:r>
                <a:r>
                  <a:rPr lang="en-US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4;  </a:t>
                </a:r>
                <a:r>
                  <a:rPr lang="lt-LT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lt-LT" sz="2400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=3,   </m:t>
                        </m:r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liekana</a:t>
                </a:r>
                <a:r>
                  <a:rPr lang="en-US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2;</a:t>
                </a:r>
                <a:endParaRPr lang="en-US" sz="24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=4,   </m:t>
                        </m:r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liekana</a:t>
                </a:r>
                <a:r>
                  <a:rPr lang="en-US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2;  </a:t>
                </a:r>
                <a:r>
                  <a:rPr lang="lt-LT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lt-LT" sz="2400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=5,   </m:t>
                        </m:r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liekana</a:t>
                </a:r>
                <a:r>
                  <a:rPr lang="en-US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4;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=6,   </m:t>
                        </m:r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36</m:t>
                    </m:r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liekana 1.</a:t>
                </a:r>
                <a:endParaRPr lang="en-US" sz="24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15" y="4509120"/>
                <a:ext cx="8772401" cy="2308324"/>
              </a:xfrm>
              <a:prstGeom prst="rect">
                <a:avLst/>
              </a:prstGeom>
              <a:blipFill rotWithShape="1">
                <a:blip r:embed="rId6"/>
                <a:stretch>
                  <a:fillRect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6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150" y="188641"/>
            <a:ext cx="8712200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087" y="333103"/>
                <a:ext cx="8818563" cy="13388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b="0" i="0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ir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tai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333103"/>
                <a:ext cx="8818563" cy="1338828"/>
              </a:xfrm>
              <a:prstGeom prst="rect">
                <a:avLst/>
              </a:prstGeom>
              <a:blipFill rotWithShape="1">
                <a:blip r:embed="rId2"/>
                <a:stretch>
                  <a:fillRect l="-622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2087" y="2060847"/>
                <a:ext cx="8613311" cy="3000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Tada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3)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−4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3)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 teoremos gauname, kad 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−4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3)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t.y.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lt-LT" b="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𝑜𝑑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 3</m:t>
                        </m:r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3|(3−3)</m:t>
                    </m:r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:endParaRPr lang="lt-LT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lt-LT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lt-LT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lt-LT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lt-LT" b="0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𝑜𝑑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 3</m:t>
                        </m:r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t.y.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−28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3)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3|(2+28)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2060847"/>
                <a:ext cx="8613311" cy="3000821"/>
              </a:xfrm>
              <a:prstGeom prst="rect">
                <a:avLst/>
              </a:prstGeom>
              <a:blipFill rotWithShape="1">
                <a:blip r:embed="rId3"/>
                <a:stretch>
                  <a:fillRect l="-637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5600" y="5174718"/>
                <a:ext cx="8613311" cy="1338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21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2)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gauname, kad ir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lt-LT" b="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𝑜𝑑</m:t>
                        </m:r>
                        <m: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  <m:t> 2</m:t>
                        </m:r>
                      </m:e>
                    </m:d>
                    <m:r>
                      <a:rPr lang="lt-LT" b="0" i="0" dirty="0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nes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∙5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21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(3;2)=1</m:t>
                    </m:r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0" y="5174718"/>
                <a:ext cx="8613311" cy="1338828"/>
              </a:xfrm>
              <a:prstGeom prst="rect">
                <a:avLst/>
              </a:prstGeom>
              <a:blipFill rotWithShape="1">
                <a:blip r:embed="rId4"/>
                <a:stretch>
                  <a:fillRect l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4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150" y="188641"/>
            <a:ext cx="8712200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087" y="333103"/>
                <a:ext cx="8818563" cy="13388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lt-LT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lt-LT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visiems teigiamiems sveikiems  </a:t>
                </a:r>
                <a14:m>
                  <m:oMath xmlns:m="http://schemas.openxmlformats.org/officeDocument/2006/math">
                    <m:r>
                      <a:rPr lang="lt-LT" i="1" dirty="0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333103"/>
                <a:ext cx="8818563" cy="1338828"/>
              </a:xfrm>
              <a:prstGeom prst="rect">
                <a:avLst/>
              </a:prstGeom>
              <a:blipFill rotWithShape="1">
                <a:blip r:embed="rId2"/>
                <a:stretch>
                  <a:fillRect l="-622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4149" y="1988840"/>
                <a:ext cx="8613311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Imkime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6)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Tada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 teoremos turime gauti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6)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Patikriname: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=343=57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∙6+1=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9" y="1988840"/>
                <a:ext cx="8613311" cy="1288686"/>
              </a:xfrm>
              <a:prstGeom prst="rect">
                <a:avLst/>
              </a:prstGeom>
              <a:blipFill rotWithShape="1">
                <a:blip r:embed="rId3"/>
                <a:stretch>
                  <a:fillRect l="-56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147" y="3501008"/>
                <a:ext cx="8613311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Imkime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19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5)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Tada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 teoremos turime gauti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19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5)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Patikriname: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19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=361=345+16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69∙5+4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aišku,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16&gt;5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taigi tokiais atvejais teks reiškinius supaprastinti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7" y="3501008"/>
                <a:ext cx="8613311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566" b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594" y="5157192"/>
                <a:ext cx="8613311" cy="1338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Imkime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6)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čia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Tada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 teoremos turime gauti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 dirty="0" smtClean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3)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2)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4" y="5157192"/>
                <a:ext cx="8613311" cy="1338828"/>
              </a:xfrm>
              <a:prstGeom prst="rect">
                <a:avLst/>
              </a:prstGeom>
              <a:blipFill rotWithShape="1">
                <a:blip r:embed="rId5"/>
                <a:stretch>
                  <a:fillRect l="-566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150" y="188641"/>
            <a:ext cx="8712200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087" y="235994"/>
                <a:ext cx="8818563" cy="15386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tada ir tik tada, kai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𝑚𝑜𝑑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𝑏𝑑𝑑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235994"/>
                <a:ext cx="8818563" cy="1538691"/>
              </a:xfrm>
              <a:prstGeom prst="rect">
                <a:avLst/>
              </a:prstGeom>
              <a:blipFill rotWithShape="1">
                <a:blip r:embed="rId2"/>
                <a:stretch>
                  <a:fillRect l="-62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4149" y="2708920"/>
                <a:ext cx="8712201" cy="1338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Imkime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4)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Tada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 teoremos turime gauti: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lt-LT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lt-LT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4)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Patikriname: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lt-LT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∙2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=14,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lt-LT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∙2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4|(14−6)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9" y="2708920"/>
                <a:ext cx="8712201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560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147" y="4653136"/>
                <a:ext cx="8613311" cy="1338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Imkime </a:t>
                </a:r>
                <a14:m>
                  <m:oMath xmlns:m="http://schemas.openxmlformats.org/officeDocument/2006/math">
                    <m:r>
                      <a:rPr lang="lt-LT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5)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39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7)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Tada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kadangi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5;7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 teoremos turime gauti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35)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7" y="4653136"/>
                <a:ext cx="8613311" cy="1338828"/>
              </a:xfrm>
              <a:prstGeom prst="rect">
                <a:avLst/>
              </a:prstGeom>
              <a:blipFill rotWithShape="1">
                <a:blip r:embed="rId4"/>
                <a:stretch>
                  <a:fillRect l="-566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150" y="188640"/>
            <a:ext cx="8712200" cy="20244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92087" y="235994"/>
                <a:ext cx="8818563" cy="19770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Lyginys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turi sprendinį (sveiką) tada ir tik tada, kai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turi pavidalą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𝑏𝑑𝑑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kur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 koks sveikas skaičius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egzistuoja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lygties </a:t>
                </a:r>
                <a14:m>
                  <m:oMath xmlns:m="http://schemas.openxmlformats.org/officeDocument/2006/math"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𝑚𝑦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sprendinys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235994"/>
                <a:ext cx="8818563" cy="1977080"/>
              </a:xfrm>
              <a:prstGeom prst="rect">
                <a:avLst/>
              </a:prstGeom>
              <a:blipFill rotWithShape="1">
                <a:blip r:embed="rId2"/>
                <a:stretch>
                  <a:fillRect l="-622" b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4149" y="2708920"/>
                <a:ext cx="8712201" cy="1289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Imkime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623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−406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84)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623;84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−406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nes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−406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=7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(−58)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Pagal teoremą sprendinys egzistuos. Supaprastinsime lyginį: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9" y="2708920"/>
                <a:ext cx="8712201" cy="1289071"/>
              </a:xfrm>
              <a:prstGeom prst="rect">
                <a:avLst/>
              </a:prstGeom>
              <a:blipFill rotWithShape="1">
                <a:blip r:embed="rId3"/>
                <a:stretch>
                  <a:fillRect l="-56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7508" y="4941168"/>
                <a:ext cx="871220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623=84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∙7+35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taigi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623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35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84)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08" y="4941168"/>
                <a:ext cx="8712201" cy="458074"/>
              </a:xfrm>
              <a:prstGeom prst="rect">
                <a:avLst/>
              </a:prstGeom>
              <a:blipFill rotWithShape="1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508" y="5551642"/>
                <a:ext cx="871220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−406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=84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(−5)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taigi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−406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14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84)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08" y="5551642"/>
                <a:ext cx="8712201" cy="458074"/>
              </a:xfrm>
              <a:prstGeom prst="rect">
                <a:avLst/>
              </a:prstGeom>
              <a:blipFill rotWithShape="1"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0688" y="6274940"/>
                <a:ext cx="871220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Taigi, galime supaprastinti: 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35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b="0" i="1" dirty="0" smtClean="0">
                        <a:latin typeface="Cambria Math"/>
                        <a:cs typeface="Times New Roman" panose="02020603050405020304" pitchFamily="18" charset="0"/>
                      </a:rPr>
                      <m:t>14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𝑜𝑑</m:t>
                    </m:r>
                    <m:r>
                      <a:rPr lang="lt-LT" i="1" dirty="0">
                        <a:latin typeface="Cambria Math"/>
                        <a:cs typeface="Times New Roman" panose="02020603050405020304" pitchFamily="18" charset="0"/>
                      </a:rPr>
                      <m:t> 84)</m:t>
                    </m:r>
                  </m:oMath>
                </a14:m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88" y="6274940"/>
                <a:ext cx="8712201" cy="458074"/>
              </a:xfrm>
              <a:prstGeom prst="rect">
                <a:avLst/>
              </a:prstGeom>
              <a:blipFill rotWithShape="1">
                <a:blip r:embed="rId6"/>
                <a:stretch>
                  <a:fillRect l="-63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1757" y="4483094"/>
                <a:ext cx="871220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623&gt;84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−406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neigiamas. Perrašysime: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57" y="4483094"/>
                <a:ext cx="8712201" cy="458074"/>
              </a:xfrm>
              <a:prstGeom prst="rect">
                <a:avLst/>
              </a:prstGeom>
              <a:blipFill rotWithShape="1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0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Lyginių ir jų sistemų sprendimo pavyzdžiai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4750</Words>
  <Application>Microsoft Office PowerPoint</Application>
  <PresentationFormat>On-screen Show (4:3)</PresentationFormat>
  <Paragraphs>251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tema</vt:lpstr>
      <vt:lpstr>Liekanų klasės (lyginiai)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Lyginių ir jų sistemų sprendimo pavyzdžiai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a^b (mod n)= ?</vt:lpstr>
      <vt:lpstr>PowerPoint Presentation</vt:lpstr>
      <vt:lpstr>PowerPoint Presentation</vt:lpstr>
      <vt:lpstr>PowerPoint Presentation</vt:lpstr>
      <vt:lpstr>PowerPoint Presentation</vt:lpstr>
      <vt:lpstr>Dalumo požymiai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Eratosteno rėtis</dc:title>
  <dc:creator>Olga Suboč</dc:creator>
  <cp:lastModifiedBy>Olga Suboč</cp:lastModifiedBy>
  <cp:revision>74</cp:revision>
  <dcterms:created xsi:type="dcterms:W3CDTF">2015-04-13T15:42:41Z</dcterms:created>
  <dcterms:modified xsi:type="dcterms:W3CDTF">2015-04-30T14:23:15Z</dcterms:modified>
</cp:coreProperties>
</file>