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4" r:id="rId3"/>
    <p:sldId id="296" r:id="rId4"/>
    <p:sldId id="297" r:id="rId5"/>
    <p:sldId id="295" r:id="rId6"/>
    <p:sldId id="298" r:id="rId7"/>
    <p:sldId id="299" r:id="rId8"/>
    <p:sldId id="300" r:id="rId9"/>
    <p:sldId id="301" r:id="rId10"/>
    <p:sldId id="265" r:id="rId11"/>
    <p:sldId id="302" r:id="rId12"/>
    <p:sldId id="266" r:id="rId13"/>
    <p:sldId id="303" r:id="rId14"/>
    <p:sldId id="268" r:id="rId15"/>
    <p:sldId id="269" r:id="rId16"/>
    <p:sldId id="270" r:id="rId17"/>
    <p:sldId id="271" r:id="rId18"/>
    <p:sldId id="267" r:id="rId19"/>
    <p:sldId id="275" r:id="rId20"/>
    <p:sldId id="276" r:id="rId21"/>
    <p:sldId id="278" r:id="rId22"/>
    <p:sldId id="289" r:id="rId23"/>
    <p:sldId id="290" r:id="rId24"/>
    <p:sldId id="274" r:id="rId25"/>
    <p:sldId id="304" r:id="rId26"/>
    <p:sldId id="272" r:id="rId27"/>
    <p:sldId id="314" r:id="rId28"/>
    <p:sldId id="280" r:id="rId29"/>
    <p:sldId id="281" r:id="rId30"/>
    <p:sldId id="284" r:id="rId31"/>
    <p:sldId id="283" r:id="rId32"/>
    <p:sldId id="285" r:id="rId33"/>
    <p:sldId id="282" r:id="rId34"/>
    <p:sldId id="263" r:id="rId35"/>
    <p:sldId id="315" r:id="rId36"/>
    <p:sldId id="287" r:id="rId37"/>
    <p:sldId id="288" r:id="rId38"/>
    <p:sldId id="316" r:id="rId39"/>
    <p:sldId id="293" r:id="rId40"/>
    <p:sldId id="294" r:id="rId41"/>
    <p:sldId id="262" r:id="rId42"/>
    <p:sldId id="257" r:id="rId43"/>
    <p:sldId id="258" r:id="rId44"/>
    <p:sldId id="259" r:id="rId45"/>
    <p:sldId id="260" r:id="rId46"/>
    <p:sldId id="261" r:id="rId47"/>
    <p:sldId id="291" r:id="rId48"/>
    <p:sldId id="305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8C01-A514-482C-9F74-31DB98D8AF60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8DEB-FE61-4C95-9123-3C9BF359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8DEB-FE61-4C95-9123-3C9BF3592A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8DEB-FE61-4C95-9123-3C9BF3592A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8DEB-FE61-4C95-9123-3C9BF3592A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8DEB-FE61-4C95-9123-3C9BF3592A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2018.04.20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4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12" Type="http://schemas.openxmlformats.org/officeDocument/2006/relationships/image" Target="../media/image75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11" Type="http://schemas.openxmlformats.org/officeDocument/2006/relationships/image" Target="../media/image74.png"/><Relationship Id="rId5" Type="http://schemas.openxmlformats.org/officeDocument/2006/relationships/image" Target="../media/image680.png"/><Relationship Id="rId10" Type="http://schemas.openxmlformats.org/officeDocument/2006/relationships/image" Target="../media/image73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0.png"/><Relationship Id="rId7" Type="http://schemas.openxmlformats.org/officeDocument/2006/relationships/image" Target="../media/image79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Dalumas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0"/>
            <a:ext cx="8712200" cy="1584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133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eigu</m:t>
                    </m:r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teigiami skaičiai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133965"/>
              </a:xfrm>
              <a:prstGeom prst="rect">
                <a:avLst/>
              </a:prstGeom>
              <a:blipFill>
                <a:blip r:embed="rId2"/>
                <a:stretch>
                  <a:fillRect l="-1107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6213" y="3645024"/>
            <a:ext cx="87122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0569" y="3794908"/>
                <a:ext cx="88185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Išvada.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eigu</m:t>
                    </m:r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teigiami sveiki skaičiai,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9" y="3794908"/>
                <a:ext cx="8818563" cy="1200329"/>
              </a:xfrm>
              <a:prstGeom prst="rect">
                <a:avLst/>
              </a:prstGeom>
              <a:blipFill>
                <a:blip r:embed="rId3"/>
                <a:stretch>
                  <a:fillRect l="-1037" b="-612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1097" y="1989063"/>
                <a:ext cx="8818563" cy="1133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𝑎𝑚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kur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sveikas neneigiamas skaičius (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teigiami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taigi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7" y="1989063"/>
                <a:ext cx="8818563" cy="1133965"/>
              </a:xfrm>
              <a:prstGeom prst="rect">
                <a:avLst/>
              </a:prstGeom>
              <a:blipFill>
                <a:blip r:embed="rId4"/>
                <a:stretch>
                  <a:fillRect l="-1106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6213" y="5178844"/>
                <a:ext cx="288361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𝑎𝑚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𝑏𝑛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3" y="5178844"/>
                <a:ext cx="2883619" cy="1200329"/>
              </a:xfrm>
              <a:prstGeom prst="rect">
                <a:avLst/>
              </a:prstGeom>
              <a:blipFill>
                <a:blip r:embed="rId5"/>
                <a:stretch>
                  <a:fillRect l="-3383" b="-612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35896" y="5163060"/>
                <a:ext cx="511256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𝑎𝑚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𝑏𝑚𝑛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163060"/>
                <a:ext cx="5112568" cy="579967"/>
              </a:xfrm>
              <a:prstGeom prst="rect">
                <a:avLst/>
              </a:prstGeom>
              <a:blipFill>
                <a:blip r:embed="rId6"/>
                <a:stretch>
                  <a:fillRect l="-1788" b="-242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5896" y="5708321"/>
                <a:ext cx="511256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Gavome, kad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708321"/>
                <a:ext cx="5112568" cy="579967"/>
              </a:xfrm>
              <a:prstGeom prst="rect">
                <a:avLst/>
              </a:prstGeom>
              <a:blipFill>
                <a:blip r:embed="rId7"/>
                <a:stretch>
                  <a:fillRect l="-1788" b="-2291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4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307" y="476672"/>
            <a:ext cx="8655250" cy="17277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7587" y="773562"/>
                <a:ext cx="87609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eigu</m:t>
                    </m:r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sveiki skaičiai,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arba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7" y="773562"/>
                <a:ext cx="8760918" cy="1200329"/>
              </a:xfrm>
              <a:prstGeom prst="rect">
                <a:avLst/>
              </a:prstGeom>
              <a:blipFill>
                <a:blip r:embed="rId2"/>
                <a:stretch>
                  <a:fillRect l="-1044" b="-558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4297" y="3021902"/>
            <a:ext cx="8712200" cy="3143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5421" y="3356992"/>
                <a:ext cx="8613311" cy="2241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(Dalinimas su liekana)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eigu</m:t>
                    </m:r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teigiami sveiki skaičiai, tai egzistuoja vienintelis neneigiamų sveikų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rinkinys, kur 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𝑏𝑞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1" y="3356992"/>
                <a:ext cx="8613311" cy="2241960"/>
              </a:xfrm>
              <a:prstGeom prst="rect">
                <a:avLst/>
              </a:prstGeom>
              <a:blipFill>
                <a:blip r:embed="rId3"/>
                <a:stretch>
                  <a:fillRect l="-1132" r="-1203" b="-572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0"/>
            <a:ext cx="8712200" cy="201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687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Teigiamas sveikas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vadinamas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bendru dalikliu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687963"/>
              </a:xfrm>
              <a:prstGeom prst="rect">
                <a:avLst/>
              </a:prstGeom>
              <a:blipFill>
                <a:blip r:embed="rId2"/>
                <a:stretch>
                  <a:fillRect l="-1107" b="-7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998" y="2516742"/>
                <a:ext cx="8643144" cy="11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Rasime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1540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294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bendrus daliklius.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8" y="2516742"/>
                <a:ext cx="8643144" cy="1133965"/>
              </a:xfrm>
              <a:prstGeom prst="rect">
                <a:avLst/>
              </a:prstGeom>
              <a:blipFill>
                <a:blip r:embed="rId3"/>
                <a:stretch>
                  <a:fillRect l="-1058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87" y="3789040"/>
                <a:ext cx="704420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1540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1, 2, 4, 5, 7, 10, 11, 14, 20, 22, 28, 35, 44, 55, 70, 77, 110, </m:t>
                      </m:r>
                    </m:oMath>
                  </m:oMathPara>
                </a14:m>
                <a:endParaRPr lang="lt-LT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140, 154, 220, 308, 385, 770, 1540</m:t>
                      </m:r>
                    </m:oMath>
                  </m:oMathPara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789040"/>
                <a:ext cx="7044209" cy="1754326"/>
              </a:xfrm>
              <a:prstGeom prst="rect">
                <a:avLst/>
              </a:prstGeom>
              <a:blipFill>
                <a:blip r:embed="rId4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998" y="5543366"/>
                <a:ext cx="693328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294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1, 2, 3, 6, 7, 14, 21, 42, 49, 98, 147, 294</m:t>
                      </m:r>
                    </m:oMath>
                  </m:oMathPara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8" y="5543366"/>
                <a:ext cx="6933282" cy="1200329"/>
              </a:xfrm>
              <a:prstGeom prst="rect">
                <a:avLst/>
              </a:prstGeom>
              <a:blipFill>
                <a:blip r:embed="rId5"/>
                <a:stretch>
                  <a:fillRect l="-131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82079" y="5373216"/>
                <a:ext cx="167074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Bendri: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1, 2, 7, 14</m:t>
                      </m:r>
                    </m:oMath>
                  </m:oMathPara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079" y="5373216"/>
                <a:ext cx="1670743" cy="1200329"/>
              </a:xfrm>
              <a:prstGeom prst="rect">
                <a:avLst/>
              </a:prstGeom>
              <a:blipFill>
                <a:blip r:embed="rId6"/>
                <a:stretch>
                  <a:fillRect l="-583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1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691" y="404664"/>
            <a:ext cx="8712200" cy="3389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539" y="500518"/>
                <a:ext cx="8643144" cy="334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Teigiamas sveikas skaičius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vadinamas skaičių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bendru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didžiausiu dalikliu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iš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c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išplaukia, kad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Žymime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9" y="500518"/>
                <a:ext cx="8643144" cy="3349956"/>
              </a:xfrm>
              <a:prstGeom prst="rect">
                <a:avLst/>
              </a:prstGeom>
              <a:blipFill>
                <a:blip r:embed="rId2"/>
                <a:stretch>
                  <a:fillRect l="-1128" b="-32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19245" y="6165304"/>
            <a:ext cx="8712200" cy="564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2182" y="6149171"/>
            <a:ext cx="881856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Bendrą didžiausią daliklį galime rasti naudojant </a:t>
            </a:r>
            <a:r>
              <a:rPr lang="lt-LT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Euklido</a:t>
            </a: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algoritmą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494" y="3850474"/>
                <a:ext cx="864314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1540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294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bendri dalikliai yra </a:t>
                </a:r>
                <a14:m>
                  <m:oMath xmlns:m="http://schemas.openxmlformats.org/officeDocument/2006/math">
                    <m:r>
                      <a:rPr lang="lt-LT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1, 2, 7, 14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1540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294;</m:t>
                    </m:r>
                  </m:oMath>
                </a14:m>
                <a:endParaRPr lang="lt-LT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1540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294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nėra skaičiaus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daliklis.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94" y="3850474"/>
                <a:ext cx="8643144" cy="2308324"/>
              </a:xfrm>
              <a:prstGeom prst="rect">
                <a:avLst/>
              </a:prstGeom>
              <a:blipFill>
                <a:blip r:embed="rId3"/>
                <a:stretch>
                  <a:fillRect l="-1058" b="-26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60" y="260648"/>
            <a:ext cx="8712200" cy="6264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083" y="332656"/>
                <a:ext cx="594909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Euklido algoritmas.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teigiami sveiki skaičiai ir</a:t>
                </a:r>
                <a:endParaRPr lang="en-US" sz="2400" i="1" dirty="0" smtClean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3" y="332656"/>
                <a:ext cx="5949093" cy="1292662"/>
              </a:xfrm>
              <a:prstGeom prst="rect">
                <a:avLst/>
              </a:prstGeom>
              <a:blipFill>
                <a:blip r:embed="rId2"/>
                <a:stretch>
                  <a:fillRect l="-2152" b="-518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571226" cy="2502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3100318"/>
            <a:ext cx="257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Euklidas</a:t>
            </a:r>
            <a:r>
              <a:rPr lang="lt-LT" dirty="0" smtClean="0"/>
              <a:t> Aleksandrietis</a:t>
            </a:r>
          </a:p>
          <a:p>
            <a:pPr algn="ctr"/>
            <a:r>
              <a:rPr lang="pt-BR" dirty="0" smtClean="0"/>
              <a:t>365–275 </a:t>
            </a:r>
            <a:r>
              <a:rPr lang="pt-BR" dirty="0"/>
              <a:t>m. pr. m. 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11" y="402768"/>
                <a:ext cx="5949093" cy="4082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lt-LT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lt-LT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lt-LT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lt-LT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lt-LT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lt-LT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" y="402768"/>
                <a:ext cx="5949093" cy="4082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4578486"/>
                <a:ext cx="8555032" cy="1754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pirmas sveikasis skaičius, su kuriuo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𝑏𝑑𝑑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jeigu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𝑏𝑑𝑑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jeigu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78486"/>
                <a:ext cx="8555032" cy="1754070"/>
              </a:xfrm>
              <a:prstGeom prst="rect">
                <a:avLst/>
              </a:prstGeom>
              <a:blipFill>
                <a:blip r:embed="rId5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(203;91)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203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∙2+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>
                <a:blip r:embed="rId3"/>
                <a:stretch>
                  <a:fillRect l="-35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087" y="25686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91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∙4+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568679"/>
                <a:ext cx="4955977" cy="646331"/>
              </a:xfrm>
              <a:prstGeom prst="rect">
                <a:avLst/>
              </a:prstGeom>
              <a:blipFill>
                <a:blip r:embed="rId4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∙3+0;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blipFill>
                <a:blip r:embed="rId5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4581128"/>
                <a:ext cx="417646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203;91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4176464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(99;205)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99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∙2+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>
                <a:blip r:embed="rId3"/>
                <a:stretch>
                  <a:fillRect l="-35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99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∙14+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lt-LT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blipFill>
                <a:blip r:embed="rId4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∙7+0;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blipFill>
                <a:blip r:embed="rId5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87824" y="4725144"/>
                <a:ext cx="4752528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99;205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25144"/>
                <a:ext cx="4752528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0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184" y="164540"/>
                <a:ext cx="87928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 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daugianarių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lt-L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24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bendrą didžiausią daliklį.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4" y="164540"/>
                <a:ext cx="8792823" cy="830997"/>
              </a:xfrm>
              <a:prstGeom prst="rect">
                <a:avLst/>
              </a:prstGeom>
              <a:blipFill>
                <a:blip r:embed="rId2"/>
                <a:stretch>
                  <a:fillRect l="-1110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987" y="1425987"/>
                <a:ext cx="877240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+9)∙(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+1)+5(</m:t>
                    </m:r>
                    <m:sSup>
                      <m:sSupPr>
                        <m:ctrlPr>
                          <a:rPr lang="lt-LT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24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24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7" y="1425987"/>
                <a:ext cx="8772401" cy="1200329"/>
              </a:xfrm>
              <a:prstGeom prst="rect">
                <a:avLst/>
              </a:prstGeom>
              <a:blipFill>
                <a:blip r:embed="rId3"/>
                <a:stretch>
                  <a:fillRect l="-625" b="-152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500" y="3212976"/>
                <a:ext cx="860749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+9=</m:t>
                    </m:r>
                    <m:d>
                      <m:dPr>
                        <m:ctrlPr>
                          <a:rPr lang="lt-LT" sz="2400" i="1" dirty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lt-LT" sz="24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lt-LT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lt-LT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lt-LT" sz="24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d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	</a:t>
                </a:r>
                <a:endParaRPr lang="lt-LT" sz="24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0" y="3212976"/>
                <a:ext cx="8607499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744" y="4653136"/>
                <a:ext cx="87724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24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24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sz="2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lt-LT" sz="2400" b="0" i="1" dirty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+0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lt-LT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brk m:alnAt="7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44" y="4653136"/>
                <a:ext cx="87724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987" y="5471551"/>
                <a:ext cx="8136904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lt-LT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);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7" y="5471551"/>
                <a:ext cx="8136904" cy="579518"/>
              </a:xfrm>
              <a:prstGeom prst="rect">
                <a:avLst/>
              </a:prstGeom>
              <a:blipFill rotWithShape="1">
                <a:blip r:embed="rId6"/>
                <a:stretch>
                  <a:fillRect b="-2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88641"/>
            <a:ext cx="871220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1133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didžiausi bendri dalikliai,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1133965"/>
              </a:xfrm>
              <a:prstGeom prst="rect">
                <a:avLst/>
              </a:prstGeom>
              <a:blipFill>
                <a:blip r:embed="rId2"/>
                <a:stretch>
                  <a:fillRect l="-1107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3086" y="2492896"/>
            <a:ext cx="871220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5437" y="2500799"/>
                <a:ext cx="8818563" cy="2241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eigu</m:t>
                    </m:r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teigiami sveiki skaičiai,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 jų didžiausias bendras daliklis gali būti užrašytas pavidalu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kur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7" y="2500799"/>
                <a:ext cx="8818563" cy="2241960"/>
              </a:xfrm>
              <a:prstGeom prst="rect">
                <a:avLst/>
              </a:prstGeom>
              <a:blipFill>
                <a:blip r:embed="rId3"/>
                <a:stretch>
                  <a:fillRect l="-1037" b="-543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Užrašyti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(85;34)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85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+34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6" y="1992614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85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1992614"/>
                <a:ext cx="509999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087" y="25686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568679"/>
                <a:ext cx="49559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d>
                        <m:dPr>
                          <m:ctrlPr>
                            <a:rPr lang="lt-LT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85;34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3850" y="4221088"/>
                <a:ext cx="54303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∙1+34∙</m:t>
                      </m:r>
                      <m:d>
                        <m:dPr>
                          <m:ctrlPr>
                            <a:rPr lang="lt-LT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=17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0" y="4221088"/>
                <a:ext cx="543031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88640"/>
            <a:ext cx="9001000" cy="4248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333103"/>
                <a:ext cx="8818563" cy="45243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Apibrėžimas: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Sveikas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vadinamas skaičiaus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kartotiniu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jeigu su kažkuriuo sveikuoju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𝑏𝑚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Nelygus nuliui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sveikas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dalina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sveiką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arba 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(yra ir kitų žymėjimų), jeigu egzistuoja jo kartotinis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Skaičius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vadinamas skaičiaus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dalikliu.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33103"/>
                <a:ext cx="8818563" cy="4524315"/>
              </a:xfrm>
              <a:prstGeom prst="rect">
                <a:avLst/>
              </a:prstGeo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264" y="4465493"/>
                <a:ext cx="8818563" cy="23083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Pavyzdži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en-US" sz="24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9|27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skaičiaus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kartotinis, nes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skaičių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daliklis;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4" y="4465493"/>
                <a:ext cx="8818563" cy="2308324"/>
              </a:xfrm>
              <a:prstGeom prst="rect">
                <a:avLst/>
              </a:prstGeom>
              <a:blipFill>
                <a:blip r:embed="rId3"/>
                <a:stretch>
                  <a:fillRect l="-1106" b="-26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4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Užrašyti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(252;580)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+580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80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∙2+7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087" y="3905224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905224"/>
                <a:ext cx="495597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5124" y="329015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76−24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24" y="3290159"/>
                <a:ext cx="495597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15741" y="264382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252−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41" y="2643828"/>
                <a:ext cx="495597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3117" y="1992614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580−252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17" y="1992614"/>
                <a:ext cx="5099993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5373216"/>
                <a:ext cx="74168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(252;580)=580∙10+252∙(−23);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73216"/>
                <a:ext cx="7416824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4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Užrašyti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(252;576)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+576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∙2+7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" y="2643828"/>
                <a:ext cx="49559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6" y="3233979"/>
                <a:ext cx="49559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15741" y="264382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252−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41" y="2643828"/>
                <a:ext cx="495597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3117" y="1992614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576−252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17" y="1992614"/>
                <a:ext cx="509999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5373216"/>
                <a:ext cx="7416824" cy="663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(252;576)=576∙(−3)+252∙7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73216"/>
                <a:ext cx="7416824" cy="6637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Matricinis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būdas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Užrašyti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(252;576)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+576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993" y="1844824"/>
                <a:ext cx="8718767" cy="1027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lt-LT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252</m:t>
                              </m:r>
                            </m:e>
                          </m:mr>
                          <m:mr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576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pirma eil.(-2) + antra eil.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3" y="1844824"/>
                <a:ext cx="8718767" cy="1027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419" y="2996952"/>
                <a:ext cx="5833733" cy="1027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40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252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.(−3)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pirma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9" y="2996952"/>
                <a:ext cx="5833733" cy="10273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564" y="6019547"/>
                <a:ext cx="74168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36=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(252;576)=576∙(−3)+252∙7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6019547"/>
                <a:ext cx="741682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0993" y="4033965"/>
                <a:ext cx="5613135" cy="1014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pirma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.(−2)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3" y="4033965"/>
                <a:ext cx="5613135" cy="10141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340" y="5055387"/>
                <a:ext cx="5977750" cy="101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−16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pirma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.(−2)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" y="5055387"/>
                <a:ext cx="5977750" cy="10160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2170" y="3284984"/>
                <a:ext cx="2520280" cy="101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−16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70" y="3284984"/>
                <a:ext cx="2520280" cy="10160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</a:p>
              <a:p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Užrašyti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(156;42)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pavidalu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156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+42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993" y="1844824"/>
                <a:ext cx="8718767" cy="939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lt-LT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lt-LT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lt-LT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156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pirma eil.(-3) + antra eil.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3" y="1844824"/>
                <a:ext cx="8718767" cy="939103"/>
              </a:xfrm>
              <a:prstGeom prst="rect">
                <a:avLst/>
              </a:prstGeom>
              <a:blipFill rotWithShape="1">
                <a:blip r:embed="rId3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419" y="2996952"/>
                <a:ext cx="5514919" cy="1027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.(−1)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pirma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9" y="2996952"/>
                <a:ext cx="5514919" cy="1027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564" y="6019547"/>
                <a:ext cx="74168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d>
                        <m:dPr>
                          <m:ctrlPr>
                            <a:rPr lang="lt-LT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156;42</m:t>
                          </m:r>
                        </m:e>
                      </m:d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=42∙(−11)+156∙3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6019547"/>
                <a:ext cx="741682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887" y="4032774"/>
                <a:ext cx="5904656" cy="1014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lt-LT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pirma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.(−2)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" y="4032774"/>
                <a:ext cx="5904656" cy="10141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340" y="5055387"/>
                <a:ext cx="5977750" cy="101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.(−2) + </m:t>
                      </m:r>
                      <m:r>
                        <m:rPr>
                          <m:nor/>
                        </m:rPr>
                        <a:rPr lang="lt-LT" sz="2400" b="0" i="0" dirty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antra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eil</m:t>
                      </m:r>
                      <m:r>
                        <m:rPr>
                          <m:nor/>
                        </m:rPr>
                        <a:rPr lang="lt-LT" sz="2400" dirty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" y="5055387"/>
                <a:ext cx="5977750" cy="10160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2170" y="3284984"/>
                <a:ext cx="2520280" cy="101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26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70" y="3284984"/>
                <a:ext cx="2520280" cy="10160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018" y="210715"/>
            <a:ext cx="8712200" cy="10796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6537" y="121811"/>
                <a:ext cx="8818563" cy="1133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𝑏𝑞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" y="121811"/>
                <a:ext cx="8818563" cy="1133965"/>
              </a:xfrm>
              <a:prstGeom prst="rect">
                <a:avLst/>
              </a:prstGeom>
              <a:blipFill>
                <a:blip r:embed="rId2"/>
                <a:stretch>
                  <a:fillRect l="-1106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4955" y="3429000"/>
            <a:ext cx="8712200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4243" y="3394387"/>
                <a:ext cx="8613311" cy="11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endPara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–sveiki skaičiai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3" y="3394387"/>
                <a:ext cx="8613311" cy="1133965"/>
              </a:xfrm>
              <a:prstGeom prst="rect">
                <a:avLst/>
              </a:prstGeom>
              <a:blipFill>
                <a:blip r:embed="rId3"/>
                <a:stretch>
                  <a:fillRect l="-1132" b="-118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7018" y="1463793"/>
                <a:ext cx="8613311" cy="1687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3⋅5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1,   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⋅5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8" y="1463793"/>
                <a:ext cx="8613311" cy="1687963"/>
              </a:xfrm>
              <a:prstGeom prst="rect">
                <a:avLst/>
              </a:prstGeom>
              <a:blipFill>
                <a:blip r:embed="rId4"/>
                <a:stretch>
                  <a:fillRect l="-1062" b="-7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4399" y="5013176"/>
                <a:ext cx="861331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  <a:cs typeface="Times New Roman" panose="02020603050405020304" pitchFamily="18" charset="0"/>
                        </a:rPr>
                        <m:t>𝑑𝑑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1,  3|(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6⋅17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),  3|6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9" y="5013176"/>
                <a:ext cx="8613311" cy="1200329"/>
              </a:xfrm>
              <a:prstGeom prst="rect">
                <a:avLst/>
              </a:prstGeom>
              <a:blipFill>
                <a:blip r:embed="rId5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1520" y="188640"/>
            <a:ext cx="8712200" cy="24025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51520" y="33852"/>
                <a:ext cx="8595521" cy="255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didžiausias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bendras daliklis lygus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jie vadinami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tarpusavyje pirminiais.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𝑏𝑑𝑑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𝑏𝑑𝑑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tarpusavyje pirminiai.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852"/>
                <a:ext cx="8595521" cy="2557367"/>
              </a:xfrm>
              <a:prstGeom prst="rect">
                <a:avLst/>
              </a:prstGeom>
              <a:blipFill>
                <a:blip r:embed="rId2"/>
                <a:stretch>
                  <a:fillRect l="-1064" b="-47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58533" y="2648993"/>
            <a:ext cx="8712200" cy="20962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05351" y="2503301"/>
                <a:ext cx="8818563" cy="2241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Sveikas teigiamas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vadinamas skaičių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bendru kartotiniu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jeigu 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1" y="2503301"/>
                <a:ext cx="8818563" cy="2241960"/>
              </a:xfrm>
              <a:prstGeom prst="rect">
                <a:avLst/>
              </a:prstGeom>
              <a:blipFill>
                <a:blip r:embed="rId3"/>
                <a:stretch>
                  <a:fillRect l="-1107" b="-572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8533" y="4529150"/>
                <a:ext cx="8818563" cy="23083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kartotiniai yra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14, 28, 42, 56, 70, 84, 98, 112, 126…</m:t>
                    </m:r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Skaičiaus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kartotiniai yra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21, 42, 63, 84, 105,</m:t>
                    </m:r>
                    <m:r>
                      <a:rPr lang="lt-LT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126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Skaičių </a:t>
                </a:r>
                <a14:m>
                  <m:oMath xmlns:m="http://schemas.openxmlformats.org/officeDocument/2006/math">
                    <m:r>
                      <a:rPr lang="lt-LT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lt-LT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ir</m:t>
                    </m:r>
                    <m:r>
                      <a:rPr lang="lt-LT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2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bendri kartotiniai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</a:t>
                </a:r>
                <a14:m>
                  <m:oMath xmlns:m="http://schemas.openxmlformats.org/officeDocument/2006/math">
                    <m:r>
                      <a:rPr lang="lt-LT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42, 84, </m:t>
                    </m:r>
                    <m:r>
                      <a:rPr lang="lt-LT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126…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33" y="4529150"/>
                <a:ext cx="8818563" cy="2308324"/>
              </a:xfrm>
              <a:prstGeom prst="rect">
                <a:avLst/>
              </a:prstGeom>
              <a:blipFill>
                <a:blip r:embed="rId4"/>
                <a:stretch>
                  <a:fillRect l="-1037" b="-2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0883" y="211869"/>
            <a:ext cx="8712200" cy="33987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5249" y="260648"/>
                <a:ext cx="8613311" cy="3349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Teigiamas sveikas skaičius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vadinamas skaičių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bendru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mažiausiu kartotiniu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ir kad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Žymime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𝑚𝑘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9" y="260648"/>
                <a:ext cx="8613311" cy="3349956"/>
              </a:xfrm>
              <a:prstGeom prst="rect">
                <a:avLst/>
              </a:prstGeom>
              <a:blipFill>
                <a:blip r:embed="rId2"/>
                <a:stretch>
                  <a:fillRect l="-1133" b="-34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7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43583" y="260647"/>
            <a:ext cx="8712200" cy="5112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51520" y="260648"/>
                <a:ext cx="8595521" cy="4932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–sveiki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skaičiai. Lygties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sprendinys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sveikųjų skaičių pora tada ir tik tada, kai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Tuomet sprendinys bus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lt-LT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lt-LT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bet kurie lygties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sprendiniai.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595521" cy="4932056"/>
              </a:xfrm>
              <a:prstGeom prst="rect">
                <a:avLst/>
              </a:prstGeom>
              <a:blipFill>
                <a:blip r:embed="rId2"/>
                <a:stretch>
                  <a:fillRect l="-1064" b="-197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6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50163" y="116632"/>
            <a:ext cx="4233338" cy="4331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3013" y="260648"/>
                <a:ext cx="4126652" cy="418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–sveiki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skaičiai. Lygties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sprendinys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sveikųjų skaičių pora tada ir tik tada, kai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Tuomet sprendinys bus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lt-LT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lt-LT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lt-LT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bet kurie lygties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sprendiniai.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13" y="260648"/>
                <a:ext cx="4126652" cy="4187428"/>
              </a:xfrm>
              <a:prstGeom prst="rect">
                <a:avLst/>
              </a:prstGeom>
              <a:blipFill rotWithShape="1">
                <a:blip r:embed="rId2"/>
                <a:stretch>
                  <a:fillRect l="-1329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Išspręsti lygtį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85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+34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51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3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(85;34)=17;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713" y="2643828"/>
                <a:ext cx="4955977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51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" y="2643828"/>
                <a:ext cx="4955977" cy="579967"/>
              </a:xfrm>
              <a:prstGeom prst="rect">
                <a:avLst/>
              </a:prstGeom>
              <a:blipFill rotWithShape="1">
                <a:blip r:embed="rId5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712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(−2)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2" y="3233979"/>
                <a:ext cx="495597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173" y="3880310"/>
                <a:ext cx="5262384" cy="1259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3" y="3880310"/>
                <a:ext cx="5262384" cy="1259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172" y="5139629"/>
                <a:ext cx="5493947" cy="1259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(−2)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2" y="5139629"/>
                <a:ext cx="5493947" cy="12593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Išspręsti lygtį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85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+34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51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(85;34)=17;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1992615"/>
                <a:ext cx="509999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713" y="2643828"/>
                <a:ext cx="4955977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51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" y="2643828"/>
                <a:ext cx="4955977" cy="579967"/>
              </a:xfrm>
              <a:prstGeom prst="rect">
                <a:avLst/>
              </a:prstGeom>
              <a:blipFill rotWithShape="1">
                <a:blip r:embed="rId4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712" y="32339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(−2)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2" y="3233979"/>
                <a:ext cx="49559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087" y="3926410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51=3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∙3+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3926410"/>
                <a:ext cx="495597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711" y="4712912"/>
                <a:ext cx="495597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Patikrinkime kitą skaičių porą,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ir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=−11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2400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=51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1" y="4712912"/>
                <a:ext cx="4955977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04248" y="1708447"/>
            <a:ext cx="19316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lt-LT" sz="24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Atsakymas nėra vienintelis</a:t>
            </a:r>
            <a:endParaRPr lang="en-US" sz="2400" b="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5" y="2060848"/>
                <a:ext cx="3515817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Nurodykite skaičiaus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daliklius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060848"/>
                <a:ext cx="3515817" cy="2862322"/>
              </a:xfrm>
              <a:prstGeom prst="rect">
                <a:avLst/>
              </a:prstGeom>
              <a:blipFill>
                <a:blip r:embed="rId2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08104" y="1844824"/>
            <a:ext cx="1584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1" y="1841703"/>
            <a:ext cx="1584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</a:p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</a:p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</a:p>
          <a:p>
            <a:pPr>
              <a:lnSpc>
                <a:spcPct val="150000"/>
              </a:lnSpc>
              <a:defRPr/>
            </a:pPr>
            <a:r>
              <a:rPr lang="lt-L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lt-L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lt-LT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lt-L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33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Išspręsti lygtį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24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+81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902" y="1342163"/>
                <a:ext cx="5099993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irma</m:t>
                    </m:r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rasime</m:t>
                    </m:r>
                    <m:r>
                      <a:rPr lang="lt-LT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(81;24)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2" y="1342163"/>
                <a:ext cx="5099993" cy="579967"/>
              </a:xfrm>
              <a:prstGeom prst="rect">
                <a:avLst/>
              </a:prstGeom>
              <a:blipFill rotWithShape="1">
                <a:blip r:embed="rId3"/>
                <a:stretch>
                  <a:fillRect l="-191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44" y="2490516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" y="2490516"/>
                <a:ext cx="49559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645" y="3066581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" y="3066581"/>
                <a:ext cx="49559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087" y="6071563"/>
                <a:ext cx="776428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Taigi,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81;24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=81∙3+24∙(−10)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6071563"/>
                <a:ext cx="776428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25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645" y="3542146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" y="3542146"/>
                <a:ext cx="495597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051" y="402847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" y="4028478"/>
                <a:ext cx="495597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1919" y="3542145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9−6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9" y="3542145"/>
                <a:ext cx="495597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51918" y="3066579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24−9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8" y="3066579"/>
                <a:ext cx="495597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51917" y="2572648"/>
                <a:ext cx="49559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81−24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7" y="2572648"/>
                <a:ext cx="4955977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2087" y="4797152"/>
                <a:ext cx="85675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9−6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9−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24−9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i="1" dirty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3−24=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81−24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∙3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−24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3+24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(−10)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4797152"/>
                <a:ext cx="8567563" cy="12003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50163" y="116632"/>
            <a:ext cx="4233338" cy="4331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3013" y="260648"/>
                <a:ext cx="4126652" cy="418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–sveiki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skaičiai. Lygties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sprendinys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sveikųjų skaičių pora tada ir tik tada, kai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Tuomet sprendinys bus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lt-LT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lt-LT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t-LT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lt-LT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lt-LT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bet kurie lygties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sprendiniai.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13" y="260648"/>
                <a:ext cx="4126652" cy="4187428"/>
              </a:xfrm>
              <a:prstGeom prst="rect">
                <a:avLst/>
              </a:prstGeom>
              <a:blipFill rotWithShape="1">
                <a:blip r:embed="rId2"/>
                <a:stretch>
                  <a:fillRect l="-1329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Išspręsti lygtį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24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+81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" y="260648"/>
                <a:ext cx="423589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3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40968"/>
                <a:ext cx="4750163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−10,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0968"/>
                <a:ext cx="4750163" cy="5799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074604"/>
                <a:ext cx="4750163" cy="1259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−20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4604"/>
                <a:ext cx="4750163" cy="1259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445224"/>
                <a:ext cx="4750163" cy="1259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4750163" cy="1259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7049" y="1268760"/>
                <a:ext cx="422093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Kadangi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81;24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=81∙3+24∙(−10)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dalinasi iš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tai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9" y="1268760"/>
                <a:ext cx="4220935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2312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3013" y="4950217"/>
                <a:ext cx="422093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Patikrinimas: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81∙</m:t>
                      </m:r>
                      <m:r>
                        <a:rPr lang="lt-LT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+24∙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lt-LT" sz="24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13" y="4950217"/>
                <a:ext cx="4220935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50" y="332655"/>
            <a:ext cx="8712200" cy="3717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387" y="332656"/>
                <a:ext cx="8595521" cy="3717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lygties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sprendinys. Tada bet koks kitas sprendinys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turi pavidalą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lt-L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lt-LT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lt-LT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lt-LT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𝑏𝑡</m:t>
                              </m:r>
                            </m:num>
                            <m:den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brk m:alnAt="7"/>
                            </m:rP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    </m:t>
                          </m:r>
                        </m:e>
                        <m:e>
                          <m:r>
                            <m:rPr>
                              <m:brk m:alnAt="7"/>
                            </m:rPr>
                            <a:rPr lang="lt-LT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lt-LT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lt-LT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lt-LT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</m:e>
                      </m:mr>
                    </m:m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bet koks sveikas skaičius.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7" y="332656"/>
                <a:ext cx="8595521" cy="3717171"/>
              </a:xfrm>
              <a:prstGeom prst="rect">
                <a:avLst/>
              </a:prstGeom>
              <a:blipFill rotWithShape="1">
                <a:blip r:embed="rId2"/>
                <a:stretch>
                  <a:fillRect l="-1064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359" y="4221088"/>
                <a:ext cx="848436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Išsprendėme lygtį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24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+81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gavome: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−20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Kitus sprendinius gausime pagal formulę</a:t>
                </a:r>
              </a:p>
              <a:p>
                <a:endParaRPr lang="lt-LT" sz="24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−20</m:t>
                            </m:r>
                            <m:r>
                              <a:rPr lang="lt-LT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lt-LT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lt-LT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lt-LT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6−</m:t>
                            </m:r>
                            <m:r>
                              <a:rPr lang="lt-LT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lt-LT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lt-LT" sz="24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Pvz., kai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1,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lt-L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,   </m:t>
                          </m:r>
                        </m:e>
                        <m:e>
                          <m:r>
                            <m:rPr>
                              <m:brk m:alnAt="7"/>
                            </m:rPr>
                            <a:rPr lang="lt-LT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lt-LT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mr>
                    </m:m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24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+81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(−2)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59" y="4221088"/>
                <a:ext cx="8484369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150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4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334" y="321992"/>
                <a:ext cx="9144000" cy="550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Savarankiškam darbui </a:t>
                </a:r>
                <a:r>
                  <a:rPr lang="lt-LT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lt-L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atsakymai pateikti skaidrių pabaigoje</a:t>
                </a:r>
                <a:r>
                  <a:rPr lang="lt-LT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lt-LT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lt-LT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Išspręskite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lt-L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03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lt-L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lt-L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+154 </m:t>
                            </m:r>
                            <m:r>
                              <a:rPr lang="lt-L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=33;</m:t>
                            </m:r>
                          </m:e>
                        </m:mr>
                        <m:m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73 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+151 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=3;</m:t>
                            </m:r>
                          </m:e>
                        </m:mr>
                        <m:m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165 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+418 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=121;</m:t>
                            </m:r>
                          </m:e>
                        </m:mr>
                        <m:m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27 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+78 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=12.</m:t>
                            </m:r>
                          </m:e>
                        </m:mr>
                      </m:m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lt-LT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Supaprastinkite: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600" i="1">
                              <a:latin typeface="Cambria Math"/>
                            </a:rPr>
                            <m:t>242597</m:t>
                          </m:r>
                        </m:num>
                        <m:den>
                          <m:r>
                            <a:rPr lang="lt-LT" sz="2600" i="1">
                              <a:latin typeface="Cambria Math"/>
                            </a:rPr>
                            <m:t>250357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600" b="0" dirty="0" smtClean="0">
                  <a:latin typeface="Times New Roman" panose="02020603050405020304" pitchFamily="18" charset="0"/>
                </a:endParaRPr>
              </a:p>
              <a:p>
                <a:endParaRPr lang="en-US" sz="2600" b="0" dirty="0" smtClean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6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lt-LT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6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lt-LT" sz="2600" i="1">
                              <a:latin typeface="Cambria Math"/>
                            </a:rPr>
                            <m:t>+5</m:t>
                          </m:r>
                          <m:sSup>
                            <m:sSupPr>
                              <m:ctrlPr>
                                <a:rPr lang="lt-LT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2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2600" i="1">
                              <a:latin typeface="Cambria Math"/>
                            </a:rPr>
                            <m:t>−5</m:t>
                          </m:r>
                          <m:r>
                            <a:rPr lang="lt-LT" sz="2600" i="1">
                              <a:latin typeface="Cambria Math"/>
                            </a:rPr>
                            <m:t>𝑥</m:t>
                          </m:r>
                          <m:r>
                            <a:rPr lang="lt-LT" sz="2600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lt-LT" sz="26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lt-LT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2600" i="1">
                              <a:latin typeface="Cambria Math"/>
                            </a:rPr>
                            <m:t>+9</m:t>
                          </m:r>
                          <m:sSup>
                            <m:sSupPr>
                              <m:ctrlPr>
                                <a:rPr lang="lt-LT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2600" i="1">
                              <a:latin typeface="Cambria Math"/>
                            </a:rPr>
                            <m:t>+17</m:t>
                          </m:r>
                          <m:r>
                            <a:rPr lang="lt-LT" sz="2600" i="1">
                              <a:latin typeface="Cambria Math"/>
                            </a:rPr>
                            <m:t>𝑥</m:t>
                          </m:r>
                          <m:r>
                            <a:rPr lang="lt-LT" sz="2600" i="1">
                              <a:latin typeface="Cambria Math"/>
                            </a:rPr>
                            <m:t>+12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4" y="321992"/>
                <a:ext cx="9144000" cy="5508000"/>
              </a:xfrm>
              <a:prstGeom prst="rect">
                <a:avLst/>
              </a:prstGeom>
              <a:blipFill>
                <a:blip r:embed="rId2"/>
                <a:stretch>
                  <a:fillRect l="-1200" t="-99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Pirminiai skaičiai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018" y="210714"/>
            <a:ext cx="8712200" cy="278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4955" y="210715"/>
                <a:ext cx="8604415" cy="260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Sveikas skaičius, didesnis už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vadinamas </a:t>
                </a: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pirminiu,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jis neturi kitų teigiamų daliklių išskyrus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save. Kitu atveju tas skaičius vadinamas </a:t>
                </a: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sudėtiniu.</a:t>
                </a:r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5" y="210715"/>
                <a:ext cx="8604415" cy="2600199"/>
              </a:xfrm>
              <a:prstGeom prst="rect">
                <a:avLst/>
              </a:prstGeom>
              <a:blipFill>
                <a:blip r:embed="rId2"/>
                <a:stretch>
                  <a:fillRect l="-1488" r="-1559" b="-58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4955" y="3819296"/>
            <a:ext cx="8712200" cy="1625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4399" y="3823323"/>
            <a:ext cx="8613311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Teorema (</a:t>
            </a:r>
            <a:r>
              <a:rPr lang="lt-LT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Euklido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 be galo daug pirminių skaičių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0968" y="548681"/>
            <a:ext cx="8712200" cy="216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2456" y="548680"/>
                <a:ext cx="8726592" cy="1953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teigiamas sveikas skaičius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sudėtinis, tai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turi pirminį daliklį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tokį, kad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6" y="548680"/>
                <a:ext cx="8726592" cy="1953292"/>
              </a:xfrm>
              <a:prstGeom prst="rect">
                <a:avLst/>
              </a:prstGeom>
              <a:blipFill>
                <a:blip r:embed="rId2"/>
                <a:stretch>
                  <a:fillRect l="-1468" b="-81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9228" y="3356992"/>
            <a:ext cx="8712200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98638" y="3284984"/>
                <a:ext cx="861041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Kiekvienas sveikas skaičius yra arba lygus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arba yra pirminis, arba yra sudėtinis (gali būti užrašytas kaip pirminių skaičių sandauga).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8" y="3284984"/>
                <a:ext cx="8610410" cy="2677656"/>
              </a:xfrm>
              <a:prstGeom prst="rect">
                <a:avLst/>
              </a:prstGeom>
              <a:blipFill>
                <a:blip r:embed="rId3"/>
                <a:stretch>
                  <a:fillRect l="-1487" b="-27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3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018" y="210716"/>
            <a:ext cx="8712200" cy="185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4955" y="210715"/>
                <a:ext cx="8604415" cy="1687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pirminis skaičius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kur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teigiami sveiki skaičiai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arba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5" y="210715"/>
                <a:ext cx="8604415" cy="1687963"/>
              </a:xfrm>
              <a:prstGeom prst="rect">
                <a:avLst/>
              </a:prstGeom>
              <a:blipFill>
                <a:blip r:embed="rId3"/>
                <a:stretch>
                  <a:fillRect l="-1134" b="-79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0563" y="2948623"/>
            <a:ext cx="8712200" cy="27846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0506" y="2948623"/>
                <a:ext cx="8613311" cy="260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Lema. </a:t>
                </a:r>
                <a:endPara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pirminis skaičius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 teigiamų sveikų skaičių sandaugą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yra toks numeris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lt-LT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kuriuo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6" y="2948623"/>
                <a:ext cx="8613311" cy="2600199"/>
              </a:xfrm>
              <a:prstGeom prst="rect">
                <a:avLst/>
              </a:prstGeom>
              <a:blipFill>
                <a:blip r:embed="rId4"/>
                <a:stretch>
                  <a:fillRect l="-1415" b="-58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8250" y="476672"/>
            <a:ext cx="8712200" cy="2808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93858" y="379658"/>
                <a:ext cx="8632794" cy="260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Lema. </a:t>
                </a:r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pirminis skaičius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dalina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pirminių skaičių </a:t>
                </a: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sandaugą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yra toks numeris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kuriuo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lt-LT" sz="28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8" y="379658"/>
                <a:ext cx="8632794" cy="2600199"/>
              </a:xfrm>
              <a:prstGeom prst="rect">
                <a:avLst/>
              </a:prstGeom>
              <a:blipFill>
                <a:blip r:embed="rId3"/>
                <a:stretch>
                  <a:fillRect l="-1483" r="-91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6427" y="3861048"/>
            <a:ext cx="8712200" cy="2636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3708" y="4202570"/>
                <a:ext cx="8604415" cy="195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teigiami skaičiai, tai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𝑏𝑚𝑘</m:t>
                    </m:r>
                    <m:d>
                      <m:dPr>
                        <m:ctrlPr>
                          <a:rPr lang="lt-LT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08" y="4202570"/>
                <a:ext cx="8604415" cy="1953868"/>
              </a:xfrm>
              <a:prstGeom prst="rect">
                <a:avLst/>
              </a:prstGeom>
              <a:blipFill>
                <a:blip r:embed="rId4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5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904" y="204969"/>
            <a:ext cx="8712200" cy="2733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35" y="260648"/>
                <a:ext cx="870854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Pagrindinė aritmetikos teorema.</a:t>
                </a:r>
                <a:endParaRPr lang="lt-L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Kiekvienas sveikas skaičius, didesnis už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arba yra pirminis, arba jį galima vienintelių būdu išskaidyti pirminių skaičių sandauga.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5" y="260648"/>
                <a:ext cx="8708540" cy="2677656"/>
              </a:xfrm>
              <a:prstGeom prst="rect">
                <a:avLst/>
              </a:prstGeom>
              <a:blipFill>
                <a:blip r:embed="rId3"/>
                <a:stretch>
                  <a:fillRect l="-1400" r="-1959" b="-27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08985" y="3028845"/>
            <a:ext cx="8712200" cy="2599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4523" y="2894513"/>
                <a:ext cx="8818563" cy="26881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Skaičiaus </a:t>
                </a:r>
                <a14:m>
                  <m:oMath xmlns:m="http://schemas.openxmlformats.org/officeDocument/2006/math">
                    <m:r>
                      <a:rPr lang="lt-L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kanoninė išraiška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lt-LT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lt-LT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skirtingi pirminiai skaičiai,</a:t>
                </a:r>
                <a14:m>
                  <m:oMath xmlns:m="http://schemas.openxmlformats.org/officeDocument/2006/math">
                    <m:r>
                      <a:rPr lang="lt-LT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8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lt-L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=1,2,…,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3" y="2894513"/>
                <a:ext cx="8818563" cy="2688108"/>
              </a:xfrm>
              <a:prstGeom prst="rect">
                <a:avLst/>
              </a:prstGeom>
              <a:blipFill>
                <a:blip r:embed="rId4"/>
                <a:stretch>
                  <a:fillRect l="-1382" b="-544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7504" y="5877272"/>
                <a:ext cx="79208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7920880" cy="738664"/>
              </a:xfrm>
              <a:prstGeom prst="rect">
                <a:avLst/>
              </a:prstGeom>
              <a:blipFill>
                <a:blip r:embed="rId5"/>
                <a:stretch>
                  <a:fillRect l="-1617" b="-1239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7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5" y="2060848"/>
                <a:ext cx="3515817" cy="2241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Nurodykite skaičiaus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kartotinius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060848"/>
                <a:ext cx="3515817" cy="2241960"/>
              </a:xfrm>
              <a:prstGeom prst="rect">
                <a:avLst/>
              </a:prstGeom>
              <a:blipFill>
                <a:blip r:embed="rId2"/>
                <a:stretch>
                  <a:fillRect l="-2773" b="-543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08104" y="1844824"/>
            <a:ext cx="1584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770;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1" y="1841703"/>
            <a:ext cx="1584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lt-L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lt-L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lt-LT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lt-L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</a:p>
          <a:p>
            <a:pPr>
              <a:lnSpc>
                <a:spcPct val="150000"/>
              </a:lnSpc>
              <a:defRPr/>
            </a:pP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lt-L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3460" y="188640"/>
            <a:ext cx="8712200" cy="26642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70709" y="28125"/>
                <a:ext cx="8557701" cy="2765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s</a:t>
                </a:r>
                <a:r>
                  <a:rPr lang="lt-LT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kaičiaus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kanoninė išraiška yra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 daliklių skaičius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lt-LT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09" y="28125"/>
                <a:ext cx="8557701" cy="2765565"/>
              </a:xfrm>
              <a:prstGeom prst="rect">
                <a:avLst/>
              </a:prstGeom>
              <a:blipFill>
                <a:blip r:embed="rId3"/>
                <a:stretch>
                  <a:fillRect l="-14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06070" y="2852936"/>
                <a:ext cx="8818563" cy="19532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Pavyzdys:</a:t>
                </a:r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1+1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2=8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70" y="2852936"/>
                <a:ext cx="8818563" cy="1953292"/>
              </a:xfrm>
              <a:prstGeom prst="rect">
                <a:avLst/>
              </a:prstGeom>
              <a:blipFill>
                <a:blip r:embed="rId4"/>
                <a:stretch>
                  <a:fillRect l="-1452" b="-81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0277" y="4806228"/>
                <a:ext cx="8818563" cy="2031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Patikrinkime:</a:t>
                </a:r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dalinasi</a:t>
                </a:r>
                <a:r>
                  <a:rPr lang="en-US" sz="2800" b="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800" b="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iš 1, 2, 3, 4, 6, 8, 12, 24</a:t>
                </a:r>
                <a:endParaRPr lang="en-US" sz="28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dalinasi </a:t>
                </a:r>
                <a:r>
                  <a:rPr lang="lt-LT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iš 1, 2, 3, </a:t>
                </a:r>
                <a:r>
                  <a:rPr lang="lt-LT" sz="28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lt-LT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8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9, </a:t>
                </a:r>
                <a:r>
                  <a:rPr lang="lt-LT" sz="28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18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7" y="4806228"/>
                <a:ext cx="8818563" cy="2031325"/>
              </a:xfrm>
              <a:prstGeom prst="rect">
                <a:avLst/>
              </a:prstGeom>
              <a:blipFill>
                <a:blip r:embed="rId5"/>
                <a:stretch>
                  <a:fillRect l="-1382" b="-329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2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71600" y="4941168"/>
            <a:ext cx="7772400" cy="1470025"/>
          </a:xfrm>
        </p:spPr>
        <p:txBody>
          <a:bodyPr/>
          <a:lstStyle/>
          <a:p>
            <a:r>
              <a:rPr lang="lt-LT" dirty="0" err="1" smtClean="0"/>
              <a:t>Eratosteno</a:t>
            </a:r>
            <a:r>
              <a:rPr lang="lt-LT" dirty="0" smtClean="0"/>
              <a:t> rėtis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602"/>
            <a:ext cx="2952353" cy="2928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284984"/>
            <a:ext cx="302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Eratostenas</a:t>
            </a:r>
            <a:endParaRPr lang="lt-LT" dirty="0" smtClean="0"/>
          </a:p>
          <a:p>
            <a:pPr algn="ctr"/>
            <a:r>
              <a:rPr lang="pt-BR" dirty="0" smtClean="0"/>
              <a:t>276  </a:t>
            </a:r>
            <a:r>
              <a:rPr lang="pt-BR" dirty="0"/>
              <a:t>– </a:t>
            </a:r>
            <a:r>
              <a:rPr lang="pt-BR" dirty="0" smtClean="0"/>
              <a:t> </a:t>
            </a:r>
            <a:r>
              <a:rPr lang="pt-BR" dirty="0"/>
              <a:t>194 m. pr. m. 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98596"/>
              </p:ext>
            </p:extLst>
          </p:nvPr>
        </p:nvGraphicFramePr>
        <p:xfrm>
          <a:off x="143509" y="1340768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Rasime pirminius skaičius, mažesnius nei 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1490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Pirmas pirminis skaičius yra 2. Kas antrą skaičių (išskyrus 2) pažymime kaip netinkamą. </a:t>
            </a:r>
            <a:r>
              <a:rPr lang="lt-LT" dirty="0"/>
              <a:t>Jie dalinsis iš 2, taigi pirminiai nebus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12995"/>
              </p:ext>
            </p:extLst>
          </p:nvPr>
        </p:nvGraphicFramePr>
        <p:xfrm>
          <a:off x="143509" y="1340768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Rasime pirminius skaičius, mažesnius nei 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1490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Pirmas nepažymėtas po 2 skaičius yra 3. Kas trečią skaičių (išskyrus 3) pažymime kaip netinkamą. Jie dalinsis iš 3, taigi pirminiai nebus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3536"/>
              </p:ext>
            </p:extLst>
          </p:nvPr>
        </p:nvGraphicFramePr>
        <p:xfrm>
          <a:off x="143509" y="1340768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Rasime pirminius skaičius, mažesnius nei 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1490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Pirmas nepažymėtas po 3 skaičius yra 5. Kas penktą skaičių (išskyrus 5) pažymime kaip netinkamą. Jie dalinsis iš 5, taigi pirminiai nebus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99533"/>
              </p:ext>
            </p:extLst>
          </p:nvPr>
        </p:nvGraphicFramePr>
        <p:xfrm>
          <a:off x="143509" y="1340768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Rasime pirminius skaičius, mažesnius nei 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1490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Pirmas nepažymėtas po 5 skaičius yra 7. Kas septintą skaičių (išskyrus 7) pažymime kaip netinkamą. Jie dalinsis iš 7, taigi pirminiai nebus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32153"/>
              </p:ext>
            </p:extLst>
          </p:nvPr>
        </p:nvGraphicFramePr>
        <p:xfrm>
          <a:off x="143509" y="1340768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Rasime pirminius skaičius, mažesnius nei 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7797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Radome visus pirminius skaičius intervale. Kodėl?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731" y="4941168"/>
                <a:ext cx="820891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100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lt-LT" dirty="0"/>
                  <a:t> </a:t>
                </a:r>
                <a:r>
                  <a:rPr lang="lt-LT" dirty="0" smtClean="0"/>
                  <a:t>didžiausias pirminis skaičius, mažesnis nei 10 yra 7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31" y="4941168"/>
                <a:ext cx="8208912" cy="395429"/>
              </a:xfrm>
              <a:prstGeom prst="rect">
                <a:avLst/>
              </a:prstGeom>
              <a:blipFill rotWithShape="1">
                <a:blip r:embed="rId2"/>
                <a:stretch>
                  <a:fillRect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1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59243"/>
              </p:ext>
            </p:extLst>
          </p:nvPr>
        </p:nvGraphicFramePr>
        <p:xfrm>
          <a:off x="143509" y="1052736"/>
          <a:ext cx="88569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Pirminiai skaičiai, mažesni nei 101: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3779748"/>
                <a:ext cx="8208912" cy="68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Natūralusis skaičius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lt-LT" dirty="0" smtClean="0"/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15&lt;</m:t>
                    </m:r>
                    <m:r>
                      <a:rPr lang="lt-LT" b="0" i="1" smtClean="0">
                        <a:latin typeface="Cambria Math"/>
                      </a:rPr>
                      <m:t>𝑛</m:t>
                    </m:r>
                    <m:r>
                      <a:rPr lang="lt-LT" b="0" i="1" smtClean="0">
                        <a:latin typeface="Cambria Math"/>
                      </a:rPr>
                      <m:t>&lt;131</m:t>
                    </m:r>
                  </m:oMath>
                </a14:m>
                <a:r>
                  <a:rPr lang="lt-LT" dirty="0" smtClean="0"/>
                  <a:t> yra pirminis tada ir tik tada, jei jis nesidalina iš </a:t>
                </a:r>
              </a:p>
              <a:p>
                <a:r>
                  <a:rPr lang="lt-LT" dirty="0" smtClean="0"/>
                  <a:t>2; 3; 5; 7; 11, nes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lt-LT" b="0" i="1" smtClean="0">
                            <a:latin typeface="Cambria Math"/>
                          </a:rPr>
                          <m:t>130</m:t>
                        </m:r>
                      </m:e>
                    </m:rad>
                    <m:r>
                      <a:rPr lang="lt-LT" b="0" i="1" smtClean="0">
                        <a:latin typeface="Cambria Math"/>
                        <a:ea typeface="Cambria Math"/>
                      </a:rPr>
                      <m:t>≈11,4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79748"/>
                <a:ext cx="8208912" cy="685252"/>
              </a:xfrm>
              <a:prstGeom prst="rect">
                <a:avLst/>
              </a:prstGeom>
              <a:blipFill rotWithShape="1">
                <a:blip r:embed="rId2"/>
                <a:stretch>
                  <a:fillRect l="-669" t="-44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941168"/>
                <a:ext cx="8208912" cy="68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Natūralusis skaičius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lt-LT" dirty="0" smtClean="0"/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1&lt;</m:t>
                    </m:r>
                    <m:r>
                      <a:rPr lang="lt-LT" b="0" i="1" smtClean="0">
                        <a:latin typeface="Cambria Math"/>
                      </a:rPr>
                      <m:t>𝑛</m:t>
                    </m:r>
                    <m:r>
                      <a:rPr lang="lt-LT" b="0" i="1" smtClean="0">
                        <a:latin typeface="Cambria Math"/>
                      </a:rPr>
                      <m:t>&lt;778</m:t>
                    </m:r>
                  </m:oMath>
                </a14:m>
                <a:r>
                  <a:rPr lang="lt-LT" dirty="0" smtClean="0"/>
                  <a:t> yra pirminis tada ir tik tada, jei jis nesidalina iš </a:t>
                </a:r>
              </a:p>
              <a:p>
                <a:r>
                  <a:rPr lang="lt-LT" dirty="0" smtClean="0"/>
                  <a:t>2; 3; 5; 7; 11; 13; 17; 19; 23, nes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lt-LT" b="0" i="1" smtClean="0">
                            <a:latin typeface="Cambria Math"/>
                          </a:rPr>
                          <m:t>778</m:t>
                        </m:r>
                      </m:e>
                    </m:rad>
                    <m:r>
                      <a:rPr lang="lt-LT" b="0" i="1" smtClean="0">
                        <a:latin typeface="Cambria Math"/>
                        <a:ea typeface="Cambria Math"/>
                      </a:rPr>
                      <m:t>≈27,9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41168"/>
                <a:ext cx="8208912" cy="685252"/>
              </a:xfrm>
              <a:prstGeom prst="rect">
                <a:avLst/>
              </a:prstGeom>
              <a:blipFill rotWithShape="1">
                <a:blip r:embed="rId3"/>
                <a:stretch>
                  <a:fillRect l="-669" t="-44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68760"/>
                <a:ext cx="8532440" cy="492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lt-LT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lt-L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03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lt-L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+154 </m:t>
                      </m:r>
                      <m:r>
                        <a:rPr lang="lt-L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=33</m:t>
                      </m:r>
                      <m:r>
                        <a:rPr lang="lt-L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−26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−26</m:t>
                                </m:r>
                              </m:e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𝑑𝑑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803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lt-L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154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803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154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−26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=11.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=15</m:t>
                            </m:r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−26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=−78.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154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−78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803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mr>
                      </m:m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−78</m:t>
                      </m:r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lt-L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532440" cy="4929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68760"/>
                <a:ext cx="8532440" cy="473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73 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+151 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29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29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29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31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lt-LT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51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𝑑𝑑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73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lt-L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−29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=−117.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151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80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−117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mr>
                      </m:m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lt-L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532440" cy="4739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692696"/>
            <a:ext cx="8712200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79" y="620688"/>
                <a:ext cx="8818563" cy="52629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tai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Visiems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teisinga: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kuriems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jeigu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kuriems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ir tik tada, kai su visais sveikais skaičiais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|(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" y="620688"/>
                <a:ext cx="8818563" cy="5262979"/>
              </a:xfrm>
              <a:prstGeom prst="rect">
                <a:avLst/>
              </a:prstGeom>
              <a:blipFill>
                <a:blip r:embed="rId2"/>
                <a:stretch>
                  <a:fillRect l="-17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1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68760"/>
                <a:ext cx="8532440" cy="485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165 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+418 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=121.</m:t>
                      </m:r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165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418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88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77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88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77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𝑑𝑑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165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418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165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(−5)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418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=11.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55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=22.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−55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418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55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165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mr>
                      </m:m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2−15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lt-L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532440" cy="4852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68760"/>
                <a:ext cx="8532440" cy="360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27 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+78 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</m:t>
                      </m:r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78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26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0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000" i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𝑑𝑑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78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78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(−1)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lt-LT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=−4.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78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     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lt-LT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  <m:r>
                                  <a:rPr lang="lt-LT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mr>
                      </m:m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−4−9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532440" cy="3608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8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980728"/>
                <a:ext cx="8532440" cy="263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</a:t>
                </a:r>
                <a:r>
                  <a:rPr lang="lt-LT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ū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das: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000" i="1">
                              <a:latin typeface="Cambria Math"/>
                            </a:rPr>
                            <m:t>242597</m:t>
                          </m:r>
                        </m:num>
                        <m:den>
                          <m:r>
                            <a:rPr lang="lt-LT" sz="2000" i="1">
                              <a:latin typeface="Cambria Math"/>
                            </a:rPr>
                            <m:t>250357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>
                                    <a:latin typeface="Cambria Math"/>
                                  </a:rPr>
                                  <m:t>242597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>
                                    <a:latin typeface="Cambria Math"/>
                                  </a:rPr>
                                  <m:t>250357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sz="2000" i="1">
                                    <a:latin typeface="Cambria Math"/>
                                  </a:rPr>
                                  <m:t>242597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lt-LT" sz="20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7760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−31</m:t>
                                </m:r>
                              </m:e>
                              <m:e>
                                <m:r>
                                  <a:rPr lang="lt-LT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7760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388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94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1649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388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−577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594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e>
                            </m:mr>
                          </m:m>
                        </m:e>
                      </m:d>
                      <m:r>
                        <a:rPr lang="lt-LT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lt-LT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lt-LT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428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−2501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−577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594</m:t>
                                </m:r>
                              </m:e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532440" cy="2639184"/>
              </a:xfrm>
              <a:prstGeom prst="rect">
                <a:avLst/>
              </a:prstGeom>
              <a:blipFill>
                <a:blip r:embed="rId2"/>
                <a:stretch>
                  <a:fillRect l="-714" t="-161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861048"/>
                <a:ext cx="460851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das:</a:t>
                </a:r>
                <a:endParaRPr lang="lt-L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 panose="02040503050406030204" pitchFamily="18" charset="0"/>
                        </a:rPr>
                        <m:t>250357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=242597⋅1+7760;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242597=7760⋅31+2037;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7760=2037⋅3+1649;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2037=1649⋅1+388;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1649=388⋅4+97;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388=97⋅4+0;</m:t>
                      </m:r>
                    </m:oMath>
                  </m:oMathPara>
                </a14:m>
                <a:endParaRPr lang="en-US" dirty="0"/>
              </a:p>
              <a:p>
                <a:endParaRPr lang="en-US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𝑏𝑑𝑑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/>
                            </a:rPr>
                            <m:t>242597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i="1">
                              <a:latin typeface="Cambria Math"/>
                            </a:rPr>
                            <m:t>250357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=97</m:t>
                      </m:r>
                      <m:r>
                        <a:rPr lang="lt-LT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lt-LT" dirty="0">
                  <a:latin typeface="Times New Roman" panose="02020603050405020304" pitchFamily="18" charset="0"/>
                </a:endParaRPr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61048"/>
                <a:ext cx="4608512" cy="2862322"/>
              </a:xfrm>
              <a:prstGeom prst="rect">
                <a:avLst/>
              </a:prstGeom>
              <a:blipFill>
                <a:blip r:embed="rId3"/>
                <a:stretch>
                  <a:fillRect l="-1058" t="-106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76056" y="4581128"/>
                <a:ext cx="3612014" cy="129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000" i="1">
                              <a:latin typeface="Cambria Math"/>
                            </a:rPr>
                            <m:t>242597</m:t>
                          </m:r>
                        </m:num>
                        <m:den>
                          <m:r>
                            <a:rPr lang="lt-LT" sz="2000" i="1">
                              <a:latin typeface="Cambria Math"/>
                            </a:rPr>
                            <m:t>250357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2501⋅97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2581⋅97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2501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2581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latin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81128"/>
                <a:ext cx="3612014" cy="1292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6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Sprendimai ir atsakymai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1556792"/>
                <a:ext cx="8532440" cy="102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0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lt-LT" sz="2000" i="1">
                              <a:latin typeface="Cambria Math"/>
                            </a:rPr>
                            <m:t>+5</m:t>
                          </m:r>
                          <m:sSup>
                            <m:sSup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2000" i="1">
                              <a:latin typeface="Cambria Math"/>
                            </a:rPr>
                            <m:t>−5</m:t>
                          </m:r>
                          <m:r>
                            <a:rPr lang="lt-LT" sz="2000" i="1">
                              <a:latin typeface="Cambria Math"/>
                            </a:rPr>
                            <m:t>𝑥</m:t>
                          </m:r>
                          <m:r>
                            <a:rPr lang="lt-LT" sz="2000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lt-LT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2000" i="1">
                              <a:latin typeface="Cambria Math"/>
                            </a:rPr>
                            <m:t>+9</m:t>
                          </m:r>
                          <m:sSup>
                            <m:sSup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2000" i="1">
                              <a:latin typeface="Cambria Math"/>
                            </a:rPr>
                            <m:t>+17</m:t>
                          </m:r>
                          <m:r>
                            <a:rPr lang="lt-LT" sz="2000" i="1">
                              <a:latin typeface="Cambria Math"/>
                            </a:rPr>
                            <m:t>𝑥</m:t>
                          </m:r>
                          <m:r>
                            <a:rPr lang="lt-LT" sz="2000" i="1">
                              <a:latin typeface="Cambria Math"/>
                            </a:rPr>
                            <m:t>+12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latin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532440" cy="1022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692696"/>
            <a:ext cx="8712200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79" y="620688"/>
                <a:ext cx="8818563" cy="15696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tai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Visiems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teisinga: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" y="620688"/>
                <a:ext cx="8818563" cy="1569660"/>
              </a:xfrm>
              <a:prstGeom prst="rect">
                <a:avLst/>
              </a:prstGeom>
              <a:blipFill>
                <a:blip r:embed="rId2"/>
                <a:stretch>
                  <a:fillRect l="-1728" b="-62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407" y="2564904"/>
                <a:ext cx="8440058" cy="2958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Pagal apibrėžimą sakome, kad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jei galime rasti  sveikąjį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 kuriuo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3200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𝑏𝑚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nes </a:t>
                </a:r>
                <a14:m>
                  <m:oMath xmlns:m="http://schemas.openxmlformats.org/officeDocument/2006/math">
                    <m:r>
                      <a:rPr lang="lt-LT" sz="3200" i="1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⋅1</m:t>
                    </m:r>
                    <m:r>
                      <a:rPr lang="lt-LT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7" y="2564904"/>
                <a:ext cx="8440058" cy="2958502"/>
              </a:xfrm>
              <a:prstGeom prst="rect">
                <a:avLst/>
              </a:prstGeom>
              <a:blipFill>
                <a:blip r:embed="rId3"/>
                <a:stretch>
                  <a:fillRect l="-1879" b="-57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0648"/>
            <a:ext cx="8712200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79" y="188640"/>
                <a:ext cx="8818563" cy="15696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tai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Bet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kuriems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 jeigu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" y="188640"/>
                <a:ext cx="8818563" cy="1569660"/>
              </a:xfrm>
              <a:prstGeom prst="rect">
                <a:avLst/>
              </a:prstGeom>
              <a:blipFill>
                <a:blip r:embed="rId2"/>
                <a:stretch>
                  <a:fillRect l="-1728" b="-62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407" y="2132856"/>
                <a:ext cx="8440058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Pagal apibrėžimą sakome, kad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jei galime rasti  sveikąjį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 kuriuo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Taigi,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lt-LT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lt-LT" sz="32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lt-LT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𝑎𝑚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7" y="2132856"/>
                <a:ext cx="8440058" cy="4524315"/>
              </a:xfrm>
              <a:prstGeom prst="rect">
                <a:avLst/>
              </a:prstGeom>
              <a:blipFill>
                <a:blip r:embed="rId3"/>
                <a:stretch>
                  <a:fillRect l="-1879" r="-404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0648"/>
            <a:ext cx="871220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79" y="188640"/>
                <a:ext cx="8818563" cy="2241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tai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kuriems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ir tik tada, kai su visais sveikais skaičiais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" y="188640"/>
                <a:ext cx="8818563" cy="2241960"/>
              </a:xfrm>
              <a:prstGeom prst="rect">
                <a:avLst/>
              </a:prstGeom>
              <a:blipFill>
                <a:blip r:embed="rId2"/>
                <a:stretch>
                  <a:fillRect l="-1037" b="-32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5582" y="3134734"/>
                <a:ext cx="8648905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galime rasti tokius sveikuosius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 kuriais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lt-LT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lt-LT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  <a:endParaRPr lang="lt-LT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𝑚𝑏</m:t>
                      </m:r>
                      <m:sSub>
                        <m:sSubPr>
                          <m:ctrlP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𝑛𝑏</m:t>
                      </m:r>
                      <m:sSub>
                        <m:sSubPr>
                          <m:ctrlP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lt-LT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2" y="3134734"/>
                <a:ext cx="8648905" cy="2862322"/>
              </a:xfrm>
              <a:prstGeom prst="rect">
                <a:avLst/>
              </a:prstGeom>
              <a:blipFill>
                <a:blip r:embed="rId3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0648"/>
            <a:ext cx="8712200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79" y="188640"/>
                <a:ext cx="8818563" cy="2241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sveiki skaičiai, tai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kuriems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ir tik tada, kai su visais sveikais skaičiais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" y="188640"/>
                <a:ext cx="8818563" cy="2241960"/>
              </a:xfrm>
              <a:prstGeom prst="rect">
                <a:avLst/>
              </a:prstGeom>
              <a:blipFill>
                <a:blip r:embed="rId2"/>
                <a:stretch>
                  <a:fillRect l="-1037" b="-32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807" y="2852936"/>
                <a:ext cx="8648905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|(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visais sveikais skaičiais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galime rasti tokį sveikąjį </a:t>
                </a:r>
                <a14:m>
                  <m:oMath xmlns:m="http://schemas.openxmlformats.org/officeDocument/2006/math">
                    <m:r>
                      <a:rPr lang="lt-LT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 kuriuo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lt-L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bet kokie skaičiai, taigi imkime tokius, kurie nesidalina iš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dalina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tik jei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dalinasi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lt-LT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7" y="2852936"/>
                <a:ext cx="8648905" cy="3416320"/>
              </a:xfrm>
              <a:prstGeom prst="rect">
                <a:avLst/>
              </a:prstGeom>
              <a:blipFill>
                <a:blip r:embed="rId3"/>
                <a:stretch>
                  <a:fillRect l="-1128" r="-564" b="-142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2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12328</TotalTime>
  <Words>3022</Words>
  <Application>Microsoft Office PowerPoint</Application>
  <PresentationFormat>On-screen Show (4:3)</PresentationFormat>
  <Paragraphs>1002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Times New Roman</vt:lpstr>
      <vt:lpstr>Wingdings</vt:lpstr>
      <vt:lpstr>Office tema</vt:lpstr>
      <vt:lpstr>Dalumas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Pirminiai skaičiai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Eratosteno rėtis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Eratosteno rėtis</dc:title>
  <dc:creator>Olga Suboč</dc:creator>
  <cp:lastModifiedBy>Olga Suboč</cp:lastModifiedBy>
  <cp:revision>70</cp:revision>
  <dcterms:created xsi:type="dcterms:W3CDTF">2015-04-13T15:42:41Z</dcterms:created>
  <dcterms:modified xsi:type="dcterms:W3CDTF">2018-04-20T14:03:48Z</dcterms:modified>
</cp:coreProperties>
</file>