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23" r:id="rId3"/>
    <p:sldId id="324" r:id="rId4"/>
    <p:sldId id="325" r:id="rId5"/>
    <p:sldId id="327" r:id="rId6"/>
    <p:sldId id="328" r:id="rId7"/>
    <p:sldId id="329" r:id="rId8"/>
    <p:sldId id="363" r:id="rId9"/>
    <p:sldId id="334" r:id="rId10"/>
    <p:sldId id="330" r:id="rId11"/>
    <p:sldId id="331" r:id="rId12"/>
    <p:sldId id="332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57" r:id="rId26"/>
    <p:sldId id="348" r:id="rId27"/>
    <p:sldId id="347" r:id="rId28"/>
    <p:sldId id="349" r:id="rId29"/>
    <p:sldId id="354" r:id="rId30"/>
    <p:sldId id="355" r:id="rId31"/>
    <p:sldId id="356" r:id="rId32"/>
    <p:sldId id="353" r:id="rId33"/>
    <p:sldId id="350" r:id="rId34"/>
    <p:sldId id="351" r:id="rId35"/>
    <p:sldId id="352" r:id="rId36"/>
    <p:sldId id="358" r:id="rId37"/>
    <p:sldId id="359" r:id="rId38"/>
    <p:sldId id="360" r:id="rId39"/>
    <p:sldId id="361" r:id="rId40"/>
    <p:sldId id="362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6B4"/>
    <a:srgbClr val="FD7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94660"/>
  </p:normalViewPr>
  <p:slideViewPr>
    <p:cSldViewPr>
      <p:cViewPr varScale="1">
        <p:scale>
          <a:sx n="109" d="100"/>
          <a:sy n="109" d="100"/>
        </p:scale>
        <p:origin x="192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AA892-E0D7-43CB-B1CE-1CFF0DAE489D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36688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CF670-904D-4454-AD2A-2089C2993E6B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59070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90B87F-28DB-4628-81DC-5272FDFBCBB6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00537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A7022-B347-45A8-8CC0-A274FB0F664A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17053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9DA5C-239C-4B56-8C6A-1E2501BB8301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27130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724BE-6434-42A6-A305-1D25D8773CD1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59579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CD8548-90D7-4E25-9CEF-084209557014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0879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AAC12-2631-44C3-94F0-FA8D1855C49F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52660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6D375B-22C9-4688-9908-67C3463C92B4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34545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47CB8A-75B0-4026-8F9A-1711ED61862D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51518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1B73E-FAE4-4778-8296-D4A46763F5A2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15642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text styles</a:t>
            </a:r>
          </a:p>
          <a:p>
            <a:pPr lvl="1"/>
            <a:r>
              <a:rPr lang="lt-LT" altLang="en-US" smtClean="0"/>
              <a:t>Second level</a:t>
            </a:r>
          </a:p>
          <a:p>
            <a:pPr lvl="2"/>
            <a:r>
              <a:rPr lang="lt-LT" altLang="en-US" smtClean="0"/>
              <a:t>Third level</a:t>
            </a:r>
          </a:p>
          <a:p>
            <a:pPr lvl="3"/>
            <a:r>
              <a:rPr lang="lt-LT" altLang="en-US" smtClean="0"/>
              <a:t>Fourth level</a:t>
            </a:r>
          </a:p>
          <a:p>
            <a:pPr lvl="4"/>
            <a:r>
              <a:rPr lang="lt-LT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B39078-E5B4-4AAD-A5D9-14FDF0C091E2}" type="slidenum">
              <a:rPr lang="lt-LT" altLang="en-US"/>
              <a:pPr/>
              <a:t>‹#›</a:t>
            </a:fld>
            <a:endParaRPr lang="lt-L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png"/><Relationship Id="rId4" Type="http://schemas.openxmlformats.org/officeDocument/2006/relationships/image" Target="../media/image47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52.png"/><Relationship Id="rId9" Type="http://schemas.openxmlformats.org/officeDocument/2006/relationships/image" Target="../media/image5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55.png"/><Relationship Id="rId10" Type="http://schemas.openxmlformats.org/officeDocument/2006/relationships/image" Target="../media/image53.png"/><Relationship Id="rId4" Type="http://schemas.openxmlformats.org/officeDocument/2006/relationships/image" Target="../media/image54.png"/><Relationship Id="rId9" Type="http://schemas.openxmlformats.org/officeDocument/2006/relationships/image" Target="../media/image51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57.png"/><Relationship Id="rId10" Type="http://schemas.openxmlformats.org/officeDocument/2006/relationships/image" Target="../media/image53.png"/><Relationship Id="rId4" Type="http://schemas.openxmlformats.org/officeDocument/2006/relationships/image" Target="../media/image56.png"/><Relationship Id="rId9" Type="http://schemas.openxmlformats.org/officeDocument/2006/relationships/image" Target="../media/image51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58.png"/><Relationship Id="rId7" Type="http://schemas.openxmlformats.org/officeDocument/2006/relationships/image" Target="../media/image5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59.png"/><Relationship Id="rId9" Type="http://schemas.openxmlformats.org/officeDocument/2006/relationships/image" Target="../media/image5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72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73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74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8101013" cy="1470025"/>
          </a:xfrm>
        </p:spPr>
        <p:txBody>
          <a:bodyPr/>
          <a:lstStyle/>
          <a:p>
            <a:r>
              <a:rPr lang="en-US" altLang="en-US" smtClean="0"/>
              <a:t>Planarieji grafai</a:t>
            </a:r>
            <a:endParaRPr lang="lt-LT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80010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484313"/>
            <a:ext cx="890428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33375"/>
            <a:ext cx="24701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4211638" y="549275"/>
            <a:ext cx="432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Konstruosime pografį</a:t>
            </a:r>
            <a:endParaRPr lang="en-US" altLang="en-US" sz="200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284538"/>
            <a:ext cx="7089775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8101013" cy="1470025"/>
          </a:xfrm>
        </p:spPr>
        <p:txBody>
          <a:bodyPr/>
          <a:lstStyle/>
          <a:p>
            <a:r>
              <a:rPr lang="lt-LT" altLang="en-US" smtClean="0"/>
              <a:t>Kartojimas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6250"/>
            <a:ext cx="5183188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443663" y="836613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Briaunos nesikerta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76263"/>
            <a:ext cx="5938837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44208" y="836712"/>
            <a:ext cx="2088232" cy="413511"/>
          </a:xfrm>
          <a:prstGeom prst="rect">
            <a:avLst/>
          </a:prstGeom>
          <a:blipFill rotWithShape="1">
            <a:blip r:embed="rId3"/>
            <a:stretch>
              <a:fillRect l="-2915" t="-7353" b="-22059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4284662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44208" y="836712"/>
            <a:ext cx="2088232" cy="413511"/>
          </a:xfrm>
          <a:prstGeom prst="rect">
            <a:avLst/>
          </a:prstGeom>
          <a:blipFill rotWithShape="1">
            <a:blip r:embed="rId3"/>
            <a:stretch>
              <a:fillRect l="-2915" t="-7353" b="-22059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3914775" cy="42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65750" y="423863"/>
            <a:ext cx="345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Galima pavaizduoti taip:</a:t>
            </a:r>
            <a:endParaRPr lang="en-US" altLang="en-US" sz="2000"/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268413"/>
            <a:ext cx="3108325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43307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65750" y="423863"/>
            <a:ext cx="345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Galima pavaizduoti taip:</a:t>
            </a:r>
            <a:endParaRPr lang="en-US" altLang="en-US" sz="2000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628775"/>
            <a:ext cx="4367212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42672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65750" y="423863"/>
            <a:ext cx="345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Galima pavaizduoti taip:</a:t>
            </a:r>
            <a:endParaRPr lang="en-US" altLang="en-US" sz="2000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304925"/>
            <a:ext cx="3830638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5" y="1196975"/>
            <a:ext cx="53625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250825" y="333375"/>
            <a:ext cx="849788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Apibrėžimas. </a:t>
            </a:r>
            <a:r>
              <a:rPr lang="lt-LT" altLang="en-US" sz="2000"/>
              <a:t>Grafas G vadinamas </a:t>
            </a:r>
            <a:r>
              <a:rPr lang="lt-LT" altLang="en-US" sz="2000" b="1" i="1"/>
              <a:t>planariuoju</a:t>
            </a:r>
            <a:r>
              <a:rPr lang="lt-LT" altLang="en-US" sz="2000"/>
              <a:t>, jeigu jis gali būti pavaizduotas taip, kad jo briaunos nesikirstų.</a:t>
            </a:r>
            <a:endParaRPr lang="en-US" altLang="en-US" sz="2000" b="1" i="1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076700"/>
            <a:ext cx="5875338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4632325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44208" y="836712"/>
            <a:ext cx="2088232" cy="413511"/>
          </a:xfrm>
          <a:prstGeom prst="rect">
            <a:avLst/>
          </a:prstGeom>
          <a:blipFill rotWithShape="1">
            <a:blip r:embed="rId3"/>
            <a:stretch>
              <a:fillRect l="-2915" t="-7353" b="-22059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88913"/>
            <a:ext cx="4927600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65750" y="423863"/>
            <a:ext cx="345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Galima pavaizduoti taip:</a:t>
            </a:r>
            <a:endParaRPr lang="en-US" altLang="en-US" sz="2000"/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3950"/>
            <a:ext cx="3865563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88913"/>
            <a:ext cx="44323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65750" y="423863"/>
            <a:ext cx="345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Galima pavaizduoti taip:</a:t>
            </a:r>
            <a:endParaRPr lang="en-US" altLang="en-US" sz="200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1196975"/>
            <a:ext cx="366395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22225"/>
            <a:ext cx="4405313" cy="349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857500"/>
            <a:ext cx="5006975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148263" y="2205038"/>
            <a:ext cx="345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Galima pavaizduoti taip: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611188" y="404813"/>
            <a:ext cx="7993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Jeigu planarusis grafas turi 12 laipsnio 3 viršūnių, tai kiek jis turi briaunų ir sričių?</a:t>
            </a:r>
            <a:endParaRPr lang="en-US" altLang="en-US" sz="2000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1560" y="2348880"/>
            <a:ext cx="7632848" cy="527580"/>
          </a:xfrm>
          <a:prstGeom prst="rect">
            <a:avLst/>
          </a:prstGeom>
          <a:blipFill rotWithShape="1">
            <a:blip r:embed="rId2"/>
            <a:stretch>
              <a:fillRect b="-6897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Tarkime, grafą galima pavaizduoti taip, kad jo briaunos nesikirstų.</a:t>
            </a:r>
          </a:p>
          <a:p>
            <a:endParaRPr lang="lt-LT" sz="3200" dirty="0"/>
          </a:p>
          <a:p>
            <a:r>
              <a:rPr lang="lt-LT" sz="3200" dirty="0" smtClean="0"/>
              <a:t>Klausimas – kaip tai padaryti?</a:t>
            </a:r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14496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313" y="476250"/>
            <a:ext cx="777557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Tegu </a:t>
            </a:r>
            <a:r>
              <a:rPr lang="en-US" dirty="0" err="1"/>
              <a:t>turime</a:t>
            </a:r>
            <a:r>
              <a:rPr lang="en-US" dirty="0"/>
              <a:t> </a:t>
            </a:r>
            <a:r>
              <a:rPr lang="en-US" dirty="0" err="1"/>
              <a:t>graf</a:t>
            </a:r>
            <a:r>
              <a:rPr lang="lt-LT" dirty="0"/>
              <a:t>ą, kuris</a:t>
            </a:r>
          </a:p>
          <a:p>
            <a:pPr marL="457200" indent="-457200">
              <a:buFontTx/>
              <a:buAutoNum type="arabicParenR"/>
              <a:defRPr/>
            </a:pPr>
            <a:r>
              <a:rPr lang="lt-LT" dirty="0"/>
              <a:t> yra jungusis</a:t>
            </a:r>
          </a:p>
          <a:p>
            <a:pPr marL="457200" indent="-457200">
              <a:buFontTx/>
              <a:buAutoNum type="arabicParenR"/>
              <a:defRPr/>
            </a:pPr>
            <a:r>
              <a:rPr lang="lt-LT" dirty="0"/>
              <a:t> turi bent vieną ciklą</a:t>
            </a:r>
          </a:p>
          <a:p>
            <a:pPr marL="457200" indent="-457200">
              <a:buFontTx/>
              <a:buAutoNum type="arabicParenR"/>
              <a:defRPr/>
            </a:pPr>
            <a:r>
              <a:rPr lang="lt-LT" dirty="0"/>
              <a:t> neturi tiltų</a:t>
            </a:r>
            <a:endParaRPr lang="en-US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420938"/>
            <a:ext cx="4672013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Box 2"/>
          <p:cNvSpPr txBox="1">
            <a:spLocks noChangeArrowheads="1"/>
          </p:cNvSpPr>
          <p:nvPr/>
        </p:nvSpPr>
        <p:spPr bwMode="auto">
          <a:xfrm>
            <a:off x="4611688" y="5661025"/>
            <a:ext cx="3889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dirty="0"/>
              <a:t>Galime konstruoti jo išdėstymą taip:</a:t>
            </a:r>
            <a:endParaRPr lang="en-US" alt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427538" y="2543175"/>
            <a:ext cx="43926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dirty="0"/>
              <a:t>1 žingsnis: išrenkame kokį nors paprastą ciklą, pvz., {1, 2, 3, 4, 5, </a:t>
            </a:r>
            <a:r>
              <a:rPr lang="lt-LT" altLang="lt-LT" dirty="0" smtClean="0"/>
              <a:t>6</a:t>
            </a:r>
            <a:r>
              <a:rPr lang="en-US" altLang="lt-LT" dirty="0" smtClean="0"/>
              <a:t>, 1</a:t>
            </a:r>
            <a:r>
              <a:rPr lang="lt-LT" altLang="lt-LT" dirty="0" smtClean="0"/>
              <a:t>}</a:t>
            </a:r>
            <a:endParaRPr lang="en-US" altLang="lt-LT" dirty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4672013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41663"/>
            <a:ext cx="43195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003800" y="4005263"/>
            <a:ext cx="33845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dirty="0"/>
              <a:t>Gavome dvi </a:t>
            </a:r>
            <a:r>
              <a:rPr lang="lt-LT" altLang="lt-LT" dirty="0" smtClean="0"/>
              <a:t>sritis. </a:t>
            </a:r>
          </a:p>
          <a:p>
            <a:pPr eaLnBrk="1" hangingPunct="1"/>
            <a:endParaRPr lang="lt-LT" altLang="lt-LT" dirty="0"/>
          </a:p>
          <a:p>
            <a:pPr eaLnBrk="1" hangingPunct="1"/>
            <a:r>
              <a:rPr lang="lt-LT" altLang="lt-LT" dirty="0" smtClean="0"/>
              <a:t>Išrinktą </a:t>
            </a:r>
            <a:r>
              <a:rPr lang="lt-LT" altLang="lt-LT" dirty="0" err="1" smtClean="0"/>
              <a:t>pografį</a:t>
            </a:r>
            <a:r>
              <a:rPr lang="lt-LT" altLang="lt-LT" dirty="0" smtClean="0"/>
              <a:t> pažymėkime ant pradinio grafo</a:t>
            </a:r>
            <a:endParaRPr lang="en-US" altLang="lt-LT" dirty="0"/>
          </a:p>
        </p:txBody>
      </p:sp>
      <p:grpSp>
        <p:nvGrpSpPr>
          <p:cNvPr id="6" name="Group 5"/>
          <p:cNvGrpSpPr/>
          <p:nvPr/>
        </p:nvGrpSpPr>
        <p:grpSpPr>
          <a:xfrm>
            <a:off x="539552" y="304154"/>
            <a:ext cx="3811633" cy="2188742"/>
            <a:chOff x="539552" y="317011"/>
            <a:chExt cx="3811633" cy="2188742"/>
          </a:xfrm>
        </p:grpSpPr>
        <p:sp>
          <p:nvSpPr>
            <p:cNvPr id="7" name="Oval 6"/>
            <p:cNvSpPr/>
            <p:nvPr/>
          </p:nvSpPr>
          <p:spPr>
            <a:xfrm>
              <a:off x="539552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8" name="Oval 7"/>
            <p:cNvSpPr/>
            <p:nvPr/>
          </p:nvSpPr>
          <p:spPr>
            <a:xfrm>
              <a:off x="539552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9" name="Oval 8"/>
            <p:cNvSpPr/>
            <p:nvPr/>
          </p:nvSpPr>
          <p:spPr>
            <a:xfrm>
              <a:off x="2123728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Oval 9"/>
            <p:cNvSpPr/>
            <p:nvPr/>
          </p:nvSpPr>
          <p:spPr>
            <a:xfrm>
              <a:off x="2123728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Oval 10"/>
            <p:cNvSpPr/>
            <p:nvPr/>
          </p:nvSpPr>
          <p:spPr>
            <a:xfrm>
              <a:off x="3703113" y="317011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2" name="Oval 11"/>
            <p:cNvSpPr/>
            <p:nvPr/>
          </p:nvSpPr>
          <p:spPr>
            <a:xfrm>
              <a:off x="3703113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3" name="Straight Connector 12"/>
            <p:cNvCxnSpPr>
              <a:stCxn id="11" idx="4"/>
              <a:endCxn id="12" idx="0"/>
            </p:cNvCxnSpPr>
            <p:nvPr/>
          </p:nvCxnSpPr>
          <p:spPr>
            <a:xfrm>
              <a:off x="4027149" y="893075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63588" y="909411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0" idx="6"/>
              <a:endCxn id="12" idx="2"/>
            </p:cNvCxnSpPr>
            <p:nvPr/>
          </p:nvCxnSpPr>
          <p:spPr>
            <a:xfrm>
              <a:off x="2771800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87624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187623" y="608094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71799" y="605043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4672013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41663"/>
            <a:ext cx="43195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Gautą </a:t>
                </a:r>
                <a:r>
                  <a:rPr lang="lt-LT" dirty="0" err="1" smtClean="0"/>
                  <a:t>pografį</a:t>
                </a:r>
                <a:r>
                  <a:rPr lang="lt-LT" dirty="0" smtClean="0"/>
                  <a:t> žymėsime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.</a:t>
                </a:r>
              </a:p>
              <a:p>
                <a:r>
                  <a:rPr lang="lt-LT" dirty="0" smtClean="0"/>
                  <a:t>Kiekviename žingsnyje pridėsime po dalį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lt-LT" dirty="0" smtClean="0"/>
                  <a:t>, kuri gali būti</a:t>
                </a:r>
              </a:p>
              <a:p>
                <a:pPr marL="457200" indent="-457200">
                  <a:buAutoNum type="alphaLcParenR"/>
                </a:pPr>
                <a:r>
                  <a:rPr lang="lt-LT" dirty="0" smtClean="0"/>
                  <a:t>briauna, kurios dar nėra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, bet kurios viršūnės įeina į 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;</a:t>
                </a: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blipFill>
                <a:blip r:embed="rId4"/>
                <a:stretch>
                  <a:fillRect l="-1416" t="-188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39552" y="304154"/>
            <a:ext cx="3811633" cy="2188742"/>
            <a:chOff x="539552" y="317011"/>
            <a:chExt cx="3811633" cy="2188742"/>
          </a:xfrm>
        </p:grpSpPr>
        <p:sp>
          <p:nvSpPr>
            <p:cNvPr id="4" name="Oval 3"/>
            <p:cNvSpPr/>
            <p:nvPr/>
          </p:nvSpPr>
          <p:spPr>
            <a:xfrm>
              <a:off x="539552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8" name="Oval 7"/>
            <p:cNvSpPr/>
            <p:nvPr/>
          </p:nvSpPr>
          <p:spPr>
            <a:xfrm>
              <a:off x="539552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9" name="Oval 8"/>
            <p:cNvSpPr/>
            <p:nvPr/>
          </p:nvSpPr>
          <p:spPr>
            <a:xfrm>
              <a:off x="2123728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Oval 9"/>
            <p:cNvSpPr/>
            <p:nvPr/>
          </p:nvSpPr>
          <p:spPr>
            <a:xfrm>
              <a:off x="2123728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Oval 10"/>
            <p:cNvSpPr/>
            <p:nvPr/>
          </p:nvSpPr>
          <p:spPr>
            <a:xfrm>
              <a:off x="3703113" y="317011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2" name="Oval 11"/>
            <p:cNvSpPr/>
            <p:nvPr/>
          </p:nvSpPr>
          <p:spPr>
            <a:xfrm>
              <a:off x="3703113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" name="Straight Connector 5"/>
            <p:cNvCxnSpPr>
              <a:stCxn id="11" idx="4"/>
              <a:endCxn id="12" idx="0"/>
            </p:cNvCxnSpPr>
            <p:nvPr/>
          </p:nvCxnSpPr>
          <p:spPr>
            <a:xfrm>
              <a:off x="4027149" y="893075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63588" y="909411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6"/>
              <a:endCxn id="12" idx="2"/>
            </p:cNvCxnSpPr>
            <p:nvPr/>
          </p:nvCxnSpPr>
          <p:spPr>
            <a:xfrm>
              <a:off x="2771800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87624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87623" y="608094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771799" y="605043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1187623" y="764704"/>
            <a:ext cx="2515489" cy="129614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4672013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41663"/>
            <a:ext cx="43195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Gautą </a:t>
                </a:r>
                <a:r>
                  <a:rPr lang="lt-LT" dirty="0" err="1" smtClean="0"/>
                  <a:t>pografį</a:t>
                </a:r>
                <a:r>
                  <a:rPr lang="lt-LT" dirty="0" smtClean="0"/>
                  <a:t> žymėsime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.</a:t>
                </a:r>
              </a:p>
              <a:p>
                <a:r>
                  <a:rPr lang="lt-LT" dirty="0" smtClean="0"/>
                  <a:t>Kiekviename žingsnyje pridėsime po dalį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lt-LT" dirty="0" smtClean="0"/>
                  <a:t>, kuri gali būti</a:t>
                </a:r>
              </a:p>
              <a:p>
                <a:pPr marL="457200" indent="-457200">
                  <a:buAutoNum type="alphaLcParenR"/>
                </a:pPr>
                <a:r>
                  <a:rPr lang="lt-LT" dirty="0" smtClean="0"/>
                  <a:t>briauna, kurios dar nėra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, bet kurios viršūnės įeina į 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;</a:t>
                </a: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blipFill>
                <a:blip r:embed="rId4"/>
                <a:stretch>
                  <a:fillRect l="-1416" t="-188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39552" y="304154"/>
            <a:ext cx="3811633" cy="2188742"/>
            <a:chOff x="539552" y="317011"/>
            <a:chExt cx="3811633" cy="2188742"/>
          </a:xfrm>
        </p:grpSpPr>
        <p:sp>
          <p:nvSpPr>
            <p:cNvPr id="4" name="Oval 3"/>
            <p:cNvSpPr/>
            <p:nvPr/>
          </p:nvSpPr>
          <p:spPr>
            <a:xfrm>
              <a:off x="539552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8" name="Oval 7"/>
            <p:cNvSpPr/>
            <p:nvPr/>
          </p:nvSpPr>
          <p:spPr>
            <a:xfrm>
              <a:off x="539552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9" name="Oval 8"/>
            <p:cNvSpPr/>
            <p:nvPr/>
          </p:nvSpPr>
          <p:spPr>
            <a:xfrm>
              <a:off x="2123728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Oval 9"/>
            <p:cNvSpPr/>
            <p:nvPr/>
          </p:nvSpPr>
          <p:spPr>
            <a:xfrm>
              <a:off x="2123728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Oval 10"/>
            <p:cNvSpPr/>
            <p:nvPr/>
          </p:nvSpPr>
          <p:spPr>
            <a:xfrm>
              <a:off x="3703113" y="317011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2" name="Oval 11"/>
            <p:cNvSpPr/>
            <p:nvPr/>
          </p:nvSpPr>
          <p:spPr>
            <a:xfrm>
              <a:off x="3703113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" name="Straight Connector 5"/>
            <p:cNvCxnSpPr>
              <a:stCxn id="11" idx="4"/>
              <a:endCxn id="12" idx="0"/>
            </p:cNvCxnSpPr>
            <p:nvPr/>
          </p:nvCxnSpPr>
          <p:spPr>
            <a:xfrm>
              <a:off x="4027149" y="893075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63588" y="909411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6"/>
              <a:endCxn id="12" idx="2"/>
            </p:cNvCxnSpPr>
            <p:nvPr/>
          </p:nvCxnSpPr>
          <p:spPr>
            <a:xfrm>
              <a:off x="2771800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87624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87623" y="608094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771799" y="605043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8904" y="4365104"/>
            <a:ext cx="514350" cy="1485900"/>
          </a:xfrm>
          <a:prstGeom prst="rect">
            <a:avLst/>
          </a:prstGeom>
        </p:spPr>
      </p:pic>
      <p:cxnSp>
        <p:nvCxnSpPr>
          <p:cNvPr id="24" name="Straight Connector 23"/>
          <p:cNvCxnSpPr>
            <a:stCxn id="9" idx="4"/>
            <a:endCxn id="10" idx="0"/>
          </p:cNvCxnSpPr>
          <p:nvPr/>
        </p:nvCxnSpPr>
        <p:spPr>
          <a:xfrm>
            <a:off x="2447764" y="895863"/>
            <a:ext cx="0" cy="102096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08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5"/>
          <p:cNvGrpSpPr>
            <a:grpSpLocks/>
          </p:cNvGrpSpPr>
          <p:nvPr/>
        </p:nvGrpSpPr>
        <p:grpSpPr bwMode="auto">
          <a:xfrm>
            <a:off x="1885950" y="1700213"/>
            <a:ext cx="5062538" cy="4032250"/>
            <a:chOff x="1886472" y="1700808"/>
            <a:chExt cx="5061792" cy="4032448"/>
          </a:xfrm>
        </p:grpSpPr>
        <p:grpSp>
          <p:nvGrpSpPr>
            <p:cNvPr id="4099" name="Group 5"/>
            <p:cNvGrpSpPr>
              <a:grpSpLocks/>
            </p:cNvGrpSpPr>
            <p:nvPr/>
          </p:nvGrpSpPr>
          <p:grpSpPr bwMode="auto">
            <a:xfrm>
              <a:off x="1886472" y="1700808"/>
              <a:ext cx="1119708" cy="938386"/>
              <a:chOff x="1491866" y="906438"/>
              <a:chExt cx="1119708" cy="938386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691862" y="1341434"/>
                <a:ext cx="719032" cy="50326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" name="Isosceles Triangle 2"/>
              <p:cNvSpPr/>
              <p:nvPr/>
            </p:nvSpPr>
            <p:spPr>
              <a:xfrm>
                <a:off x="1491866" y="906438"/>
                <a:ext cx="1119023" cy="431821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133122" y="1592272"/>
                <a:ext cx="142854" cy="2524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815668" y="1484316"/>
                <a:ext cx="215868" cy="21591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100" name="Group 6"/>
            <p:cNvGrpSpPr>
              <a:grpSpLocks/>
            </p:cNvGrpSpPr>
            <p:nvPr/>
          </p:nvGrpSpPr>
          <p:grpSpPr bwMode="auto">
            <a:xfrm>
              <a:off x="3821510" y="1700808"/>
              <a:ext cx="1119708" cy="938386"/>
              <a:chOff x="1491866" y="906438"/>
              <a:chExt cx="1119708" cy="93838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91702" y="1341434"/>
                <a:ext cx="720619" cy="50326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Isosceles Triangle 8"/>
              <p:cNvSpPr/>
              <p:nvPr/>
            </p:nvSpPr>
            <p:spPr>
              <a:xfrm>
                <a:off x="1491706" y="906438"/>
                <a:ext cx="1120610" cy="431821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32962" y="1592272"/>
                <a:ext cx="144441" cy="25242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815508" y="1484316"/>
                <a:ext cx="217455" cy="21591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101" name="Group 11"/>
            <p:cNvGrpSpPr>
              <a:grpSpLocks/>
            </p:cNvGrpSpPr>
            <p:nvPr/>
          </p:nvGrpSpPr>
          <p:grpSpPr bwMode="auto">
            <a:xfrm>
              <a:off x="5828556" y="1700808"/>
              <a:ext cx="1119708" cy="938386"/>
              <a:chOff x="1491866" y="906438"/>
              <a:chExt cx="1119708" cy="938386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692546" y="1341434"/>
                <a:ext cx="719032" cy="503262"/>
              </a:xfrm>
              <a:prstGeom prst="rect">
                <a:avLst/>
              </a:prstGeom>
              <a:solidFill>
                <a:srgbClr val="FEC6B4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" name="Isosceles Triangle 13"/>
              <p:cNvSpPr/>
              <p:nvPr/>
            </p:nvSpPr>
            <p:spPr>
              <a:xfrm>
                <a:off x="1492551" y="906438"/>
                <a:ext cx="1119023" cy="431821"/>
              </a:xfrm>
              <a:prstGeom prst="triangle">
                <a:avLst/>
              </a:prstGeom>
              <a:solidFill>
                <a:srgbClr val="FEC6B4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133806" y="1592272"/>
                <a:ext cx="142854" cy="252424"/>
              </a:xfrm>
              <a:prstGeom prst="rect">
                <a:avLst/>
              </a:prstGeom>
              <a:solidFill>
                <a:srgbClr val="FD7A5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816353" y="1484316"/>
                <a:ext cx="215868" cy="2159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7" name="Oval 16"/>
            <p:cNvSpPr/>
            <p:nvPr/>
          </p:nvSpPr>
          <p:spPr bwMode="auto">
            <a:xfrm>
              <a:off x="2326145" y="2853390"/>
              <a:ext cx="287295" cy="28735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286418" y="2853390"/>
              <a:ext cx="287296" cy="28735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6272089" y="2853390"/>
              <a:ext cx="287295" cy="28735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2338843" y="4653703"/>
              <a:ext cx="287295" cy="28735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1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303879" y="4653703"/>
              <a:ext cx="287295" cy="28735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2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6268914" y="4653703"/>
              <a:ext cx="287295" cy="28735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3</a:t>
              </a:r>
              <a:endParaRPr lang="en-US" dirty="0"/>
            </a:p>
          </p:txBody>
        </p:sp>
        <p:sp>
          <p:nvSpPr>
            <p:cNvPr id="23" name="Can 22"/>
            <p:cNvSpPr/>
            <p:nvPr/>
          </p:nvSpPr>
          <p:spPr>
            <a:xfrm>
              <a:off x="2288051" y="5229993"/>
              <a:ext cx="388880" cy="50326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Can 23"/>
            <p:cNvSpPr/>
            <p:nvPr/>
          </p:nvSpPr>
          <p:spPr>
            <a:xfrm>
              <a:off x="4253086" y="5229993"/>
              <a:ext cx="388880" cy="503263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Can 24"/>
            <p:cNvSpPr/>
            <p:nvPr/>
          </p:nvSpPr>
          <p:spPr>
            <a:xfrm>
              <a:off x="6235581" y="5229993"/>
              <a:ext cx="387293" cy="503263"/>
            </a:xfrm>
            <a:prstGeom prst="can">
              <a:avLst/>
            </a:prstGeom>
            <a:solidFill>
              <a:srgbClr val="FEC6B4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7" name="Straight Connector 26"/>
            <p:cNvCxnSpPr>
              <a:stCxn id="17" idx="4"/>
              <a:endCxn id="20" idx="0"/>
            </p:cNvCxnSpPr>
            <p:nvPr/>
          </p:nvCxnSpPr>
          <p:spPr>
            <a:xfrm>
              <a:off x="2468999" y="3140741"/>
              <a:ext cx="14285" cy="151296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8" idx="4"/>
              <a:endCxn id="21" idx="0"/>
            </p:cNvCxnSpPr>
            <p:nvPr/>
          </p:nvCxnSpPr>
          <p:spPr>
            <a:xfrm>
              <a:off x="4429272" y="3140741"/>
              <a:ext cx="19047" cy="151296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9" idx="4"/>
              <a:endCxn id="22" idx="0"/>
            </p:cNvCxnSpPr>
            <p:nvPr/>
          </p:nvCxnSpPr>
          <p:spPr>
            <a:xfrm flipH="1">
              <a:off x="6411768" y="3140741"/>
              <a:ext cx="4761" cy="151296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8" idx="3"/>
              <a:endCxn id="20" idx="7"/>
            </p:cNvCxnSpPr>
            <p:nvPr/>
          </p:nvCxnSpPr>
          <p:spPr>
            <a:xfrm flipH="1">
              <a:off x="2584869" y="3097877"/>
              <a:ext cx="1742818" cy="159710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2" idx="1"/>
              <a:endCxn id="18" idx="5"/>
            </p:cNvCxnSpPr>
            <p:nvPr/>
          </p:nvCxnSpPr>
          <p:spPr>
            <a:xfrm flipH="1" flipV="1">
              <a:off x="4530857" y="3097877"/>
              <a:ext cx="1779326" cy="159710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1" idx="1"/>
              <a:endCxn id="17" idx="5"/>
            </p:cNvCxnSpPr>
            <p:nvPr/>
          </p:nvCxnSpPr>
          <p:spPr>
            <a:xfrm flipH="1" flipV="1">
              <a:off x="2570584" y="3097877"/>
              <a:ext cx="1776150" cy="159710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22" idx="2"/>
              <a:endCxn id="17" idx="6"/>
            </p:cNvCxnSpPr>
            <p:nvPr/>
          </p:nvCxnSpPr>
          <p:spPr>
            <a:xfrm flipH="1" flipV="1">
              <a:off x="2613440" y="2996272"/>
              <a:ext cx="3655474" cy="180031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0" idx="6"/>
              <a:endCxn id="19" idx="2"/>
            </p:cNvCxnSpPr>
            <p:nvPr/>
          </p:nvCxnSpPr>
          <p:spPr>
            <a:xfrm flipV="1">
              <a:off x="2626138" y="2996272"/>
              <a:ext cx="3645951" cy="180031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1" idx="7"/>
              <a:endCxn id="19" idx="3"/>
            </p:cNvCxnSpPr>
            <p:nvPr/>
          </p:nvCxnSpPr>
          <p:spPr>
            <a:xfrm flipV="1">
              <a:off x="4549904" y="3097877"/>
              <a:ext cx="1765040" cy="159710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4672013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41663"/>
            <a:ext cx="43195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Gautą </a:t>
                </a:r>
                <a:r>
                  <a:rPr lang="lt-LT" dirty="0" err="1" smtClean="0"/>
                  <a:t>pografį</a:t>
                </a:r>
                <a:r>
                  <a:rPr lang="lt-LT" dirty="0" smtClean="0"/>
                  <a:t> žymėsime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.</a:t>
                </a:r>
              </a:p>
              <a:p>
                <a:r>
                  <a:rPr lang="lt-LT" dirty="0" smtClean="0"/>
                  <a:t>Kiekviename žingsnyje pridėsime po dalį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lt-LT" dirty="0" smtClean="0"/>
                  <a:t>, kuri gali būti</a:t>
                </a:r>
              </a:p>
              <a:p>
                <a:pPr marL="457200" indent="-457200">
                  <a:buAutoNum type="alphaLcParenR"/>
                </a:pPr>
                <a:r>
                  <a:rPr lang="lt-LT" dirty="0" smtClean="0"/>
                  <a:t>briauna, kurios dar nėra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, bet kurios viršūnės įeina į 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;</a:t>
                </a: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blipFill>
                <a:blip r:embed="rId4"/>
                <a:stretch>
                  <a:fillRect l="-1416" t="-188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39552" y="304154"/>
            <a:ext cx="3811633" cy="2188742"/>
            <a:chOff x="539552" y="317011"/>
            <a:chExt cx="3811633" cy="2188742"/>
          </a:xfrm>
        </p:grpSpPr>
        <p:sp>
          <p:nvSpPr>
            <p:cNvPr id="4" name="Oval 3"/>
            <p:cNvSpPr/>
            <p:nvPr/>
          </p:nvSpPr>
          <p:spPr>
            <a:xfrm>
              <a:off x="539552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8" name="Oval 7"/>
            <p:cNvSpPr/>
            <p:nvPr/>
          </p:nvSpPr>
          <p:spPr>
            <a:xfrm>
              <a:off x="539552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9" name="Oval 8"/>
            <p:cNvSpPr/>
            <p:nvPr/>
          </p:nvSpPr>
          <p:spPr>
            <a:xfrm>
              <a:off x="2123728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Oval 9"/>
            <p:cNvSpPr/>
            <p:nvPr/>
          </p:nvSpPr>
          <p:spPr>
            <a:xfrm>
              <a:off x="2123728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Oval 10"/>
            <p:cNvSpPr/>
            <p:nvPr/>
          </p:nvSpPr>
          <p:spPr>
            <a:xfrm>
              <a:off x="3703113" y="317011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2" name="Oval 11"/>
            <p:cNvSpPr/>
            <p:nvPr/>
          </p:nvSpPr>
          <p:spPr>
            <a:xfrm>
              <a:off x="3703113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" name="Straight Connector 5"/>
            <p:cNvCxnSpPr>
              <a:stCxn id="11" idx="4"/>
              <a:endCxn id="12" idx="0"/>
            </p:cNvCxnSpPr>
            <p:nvPr/>
          </p:nvCxnSpPr>
          <p:spPr>
            <a:xfrm>
              <a:off x="4027149" y="893075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63588" y="909411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6"/>
              <a:endCxn id="12" idx="2"/>
            </p:cNvCxnSpPr>
            <p:nvPr/>
          </p:nvCxnSpPr>
          <p:spPr>
            <a:xfrm>
              <a:off x="2771800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87624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87623" y="608094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771799" y="605043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8904" y="4365104"/>
            <a:ext cx="514350" cy="14859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0786" y="4365104"/>
            <a:ext cx="514350" cy="1485900"/>
          </a:xfrm>
          <a:prstGeom prst="rect">
            <a:avLst/>
          </a:prstGeom>
        </p:spPr>
      </p:pic>
      <p:cxnSp>
        <p:nvCxnSpPr>
          <p:cNvPr id="24" name="Straight Connector 23"/>
          <p:cNvCxnSpPr>
            <a:stCxn id="9" idx="5"/>
            <a:endCxn id="12" idx="1"/>
          </p:cNvCxnSpPr>
          <p:nvPr/>
        </p:nvCxnSpPr>
        <p:spPr>
          <a:xfrm>
            <a:off x="2676892" y="811500"/>
            <a:ext cx="1121129" cy="11896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45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4672013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41663"/>
            <a:ext cx="43195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Gautą </a:t>
                </a:r>
                <a:r>
                  <a:rPr lang="lt-LT" dirty="0" err="1" smtClean="0"/>
                  <a:t>pografį</a:t>
                </a:r>
                <a:r>
                  <a:rPr lang="lt-LT" dirty="0" smtClean="0"/>
                  <a:t> žymėsime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.</a:t>
                </a:r>
              </a:p>
              <a:p>
                <a:r>
                  <a:rPr lang="lt-LT" dirty="0" smtClean="0"/>
                  <a:t>Kiekviename žingsnyje pridėsime po dalį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lt-LT" dirty="0" smtClean="0"/>
                  <a:t>, kuri gali būti</a:t>
                </a:r>
              </a:p>
              <a:p>
                <a:pPr marL="457200" indent="-457200">
                  <a:buAutoNum type="alphaLcParenR"/>
                </a:pPr>
                <a:r>
                  <a:rPr lang="lt-LT" dirty="0" smtClean="0"/>
                  <a:t>briauna, kurios dar nėra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, bet kurios viršūnės įeina į 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;</a:t>
                </a: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775" y="278729"/>
                <a:ext cx="4304729" cy="1938992"/>
              </a:xfrm>
              <a:prstGeom prst="rect">
                <a:avLst/>
              </a:prstGeom>
              <a:blipFill>
                <a:blip r:embed="rId4"/>
                <a:stretch>
                  <a:fillRect l="-1416" t="-188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39552" y="304154"/>
            <a:ext cx="3811633" cy="2188742"/>
            <a:chOff x="539552" y="317011"/>
            <a:chExt cx="3811633" cy="2188742"/>
          </a:xfrm>
        </p:grpSpPr>
        <p:sp>
          <p:nvSpPr>
            <p:cNvPr id="4" name="Oval 3"/>
            <p:cNvSpPr/>
            <p:nvPr/>
          </p:nvSpPr>
          <p:spPr>
            <a:xfrm>
              <a:off x="539552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8" name="Oval 7"/>
            <p:cNvSpPr/>
            <p:nvPr/>
          </p:nvSpPr>
          <p:spPr>
            <a:xfrm>
              <a:off x="539552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9" name="Oval 8"/>
            <p:cNvSpPr/>
            <p:nvPr/>
          </p:nvSpPr>
          <p:spPr>
            <a:xfrm>
              <a:off x="2123728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Oval 9"/>
            <p:cNvSpPr/>
            <p:nvPr/>
          </p:nvSpPr>
          <p:spPr>
            <a:xfrm>
              <a:off x="2123728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Oval 10"/>
            <p:cNvSpPr/>
            <p:nvPr/>
          </p:nvSpPr>
          <p:spPr>
            <a:xfrm>
              <a:off x="3703113" y="317011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2" name="Oval 11"/>
            <p:cNvSpPr/>
            <p:nvPr/>
          </p:nvSpPr>
          <p:spPr>
            <a:xfrm>
              <a:off x="3703113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" name="Straight Connector 5"/>
            <p:cNvCxnSpPr>
              <a:stCxn id="11" idx="4"/>
              <a:endCxn id="12" idx="0"/>
            </p:cNvCxnSpPr>
            <p:nvPr/>
          </p:nvCxnSpPr>
          <p:spPr>
            <a:xfrm>
              <a:off x="4027149" y="893075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63588" y="909411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6"/>
              <a:endCxn id="12" idx="2"/>
            </p:cNvCxnSpPr>
            <p:nvPr/>
          </p:nvCxnSpPr>
          <p:spPr>
            <a:xfrm>
              <a:off x="2771800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87624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87623" y="608094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771799" y="605043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8904" y="4365104"/>
            <a:ext cx="514350" cy="14859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0786" y="4365104"/>
            <a:ext cx="514350" cy="14859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4288" y="4365104"/>
            <a:ext cx="504825" cy="1495425"/>
          </a:xfrm>
          <a:prstGeom prst="rect">
            <a:avLst/>
          </a:prstGeom>
        </p:spPr>
      </p:pic>
      <p:cxnSp>
        <p:nvCxnSpPr>
          <p:cNvPr id="24" name="Straight Connector 23"/>
          <p:cNvCxnSpPr>
            <a:stCxn id="11" idx="3"/>
            <a:endCxn id="10" idx="7"/>
          </p:cNvCxnSpPr>
          <p:nvPr/>
        </p:nvCxnSpPr>
        <p:spPr>
          <a:xfrm flipH="1">
            <a:off x="2676892" y="795855"/>
            <a:ext cx="1121129" cy="120534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86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4672013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41663"/>
            <a:ext cx="43195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09279" y="278729"/>
                <a:ext cx="4155209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Gautą </a:t>
                </a:r>
                <a:r>
                  <a:rPr lang="lt-LT" dirty="0" err="1" smtClean="0"/>
                  <a:t>pografį</a:t>
                </a:r>
                <a:r>
                  <a:rPr lang="lt-LT" dirty="0" smtClean="0"/>
                  <a:t> žymėsime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.</a:t>
                </a:r>
              </a:p>
              <a:p>
                <a:r>
                  <a:rPr lang="lt-LT" dirty="0" smtClean="0"/>
                  <a:t>Kiekviename žingsnyje pridėsime po dalį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lt-LT" dirty="0" smtClean="0"/>
                  <a:t>, kuri gali būti</a:t>
                </a:r>
              </a:p>
              <a:p>
                <a:pPr marL="457200" indent="-457200">
                  <a:buAutoNum type="alphaLcParenR"/>
                </a:pPr>
                <a:r>
                  <a:rPr lang="lt-LT" dirty="0" smtClean="0"/>
                  <a:t>briauna, kurios dar nėra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, bet kurios viršūnės įeina į 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;</a:t>
                </a:r>
              </a:p>
              <a:p>
                <a:pPr marL="457200" indent="-457200">
                  <a:buAutoNum type="alphaLcParenR"/>
                </a:pPr>
                <a:r>
                  <a:rPr lang="lt-LT" dirty="0" smtClean="0"/>
                  <a:t>grafo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 komponentė, papildyta visomis grafo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lt-LT" dirty="0" smtClean="0"/>
                  <a:t> briaunomis, turinčiomis vieną viršūnę dalyje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lt-LT" dirty="0" smtClean="0"/>
                  <a:t>, o kitą – dalyje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lt-LT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279" y="278729"/>
                <a:ext cx="4155209" cy="2862322"/>
              </a:xfrm>
              <a:prstGeom prst="rect">
                <a:avLst/>
              </a:prstGeom>
              <a:blipFill>
                <a:blip r:embed="rId4"/>
                <a:stretch>
                  <a:fillRect l="-1613" t="-1279" r="-2493" b="-298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39552" y="304154"/>
            <a:ext cx="3811633" cy="2188742"/>
            <a:chOff x="539552" y="317011"/>
            <a:chExt cx="3811633" cy="2188742"/>
          </a:xfrm>
        </p:grpSpPr>
        <p:sp>
          <p:nvSpPr>
            <p:cNvPr id="9" name="Oval 8"/>
            <p:cNvSpPr/>
            <p:nvPr/>
          </p:nvSpPr>
          <p:spPr>
            <a:xfrm>
              <a:off x="539552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Oval 9"/>
            <p:cNvSpPr/>
            <p:nvPr/>
          </p:nvSpPr>
          <p:spPr>
            <a:xfrm>
              <a:off x="539552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Oval 10"/>
            <p:cNvSpPr/>
            <p:nvPr/>
          </p:nvSpPr>
          <p:spPr>
            <a:xfrm>
              <a:off x="2123728" y="332656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2" name="Oval 11"/>
            <p:cNvSpPr/>
            <p:nvPr/>
          </p:nvSpPr>
          <p:spPr>
            <a:xfrm>
              <a:off x="2123728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3" name="Oval 12"/>
            <p:cNvSpPr/>
            <p:nvPr/>
          </p:nvSpPr>
          <p:spPr>
            <a:xfrm>
              <a:off x="3703113" y="317011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4" name="Oval 13"/>
            <p:cNvSpPr/>
            <p:nvPr/>
          </p:nvSpPr>
          <p:spPr>
            <a:xfrm>
              <a:off x="3703113" y="1929689"/>
              <a:ext cx="648072" cy="57606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5" name="Straight Connector 14"/>
            <p:cNvCxnSpPr>
              <a:stCxn id="13" idx="4"/>
              <a:endCxn id="14" idx="0"/>
            </p:cNvCxnSpPr>
            <p:nvPr/>
          </p:nvCxnSpPr>
          <p:spPr>
            <a:xfrm>
              <a:off x="4027149" y="893075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63588" y="909411"/>
              <a:ext cx="0" cy="103661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2" idx="6"/>
              <a:endCxn id="14" idx="2"/>
            </p:cNvCxnSpPr>
            <p:nvPr/>
          </p:nvCxnSpPr>
          <p:spPr>
            <a:xfrm>
              <a:off x="2771800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187624" y="2217721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87623" y="608094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771799" y="605043"/>
              <a:ext cx="93131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8904" y="4365104"/>
            <a:ext cx="514350" cy="14859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0786" y="4365104"/>
            <a:ext cx="514350" cy="14859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4288" y="4365104"/>
            <a:ext cx="504825" cy="1495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2558" y="4362136"/>
            <a:ext cx="1219200" cy="1476375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1092716" y="1276412"/>
            <a:ext cx="1125920" cy="724783"/>
            <a:chOff x="1092716" y="1276412"/>
            <a:chExt cx="1125920" cy="724783"/>
          </a:xfrm>
        </p:grpSpPr>
        <p:sp>
          <p:nvSpPr>
            <p:cNvPr id="27" name="Oval 26"/>
            <p:cNvSpPr/>
            <p:nvPr/>
          </p:nvSpPr>
          <p:spPr>
            <a:xfrm>
              <a:off x="1329243" y="1276412"/>
              <a:ext cx="648072" cy="576064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28" name="Straight Connector 27"/>
            <p:cNvCxnSpPr>
              <a:stCxn id="10" idx="7"/>
              <a:endCxn id="27" idx="3"/>
            </p:cNvCxnSpPr>
            <p:nvPr/>
          </p:nvCxnSpPr>
          <p:spPr>
            <a:xfrm flipV="1">
              <a:off x="1092716" y="1768113"/>
              <a:ext cx="331435" cy="233082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5"/>
              <a:endCxn id="12" idx="1"/>
            </p:cNvCxnSpPr>
            <p:nvPr/>
          </p:nvCxnSpPr>
          <p:spPr>
            <a:xfrm>
              <a:off x="1882407" y="1768113"/>
              <a:ext cx="336229" cy="233082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757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41663"/>
            <a:ext cx="43195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288"/>
            <a:ext cx="4672013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39" y="3450431"/>
            <a:ext cx="39401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4859338" y="1700213"/>
                <a:ext cx="403383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2 žingsnis. Prijungiame sritis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lt-LT" altLang="lt-LT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lt-LT" altLang="lt-LT" b="0" dirty="0" smtClean="0"/>
              </a:p>
              <a:p>
                <a:pPr eaLnBrk="1" hangingPunct="1"/>
                <a:r>
                  <a:rPr lang="lt-LT" altLang="lt-LT" dirty="0" smtClean="0"/>
                  <a:t>imame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altLang="lt-LT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9338" y="1700213"/>
                <a:ext cx="4033837" cy="707886"/>
              </a:xfrm>
              <a:prstGeom prst="rect">
                <a:avLst/>
              </a:prstGeom>
              <a:blipFill>
                <a:blip r:embed="rId5"/>
                <a:stretch>
                  <a:fillRect l="-1511" t="-5172" b="-146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8904" y="4365104"/>
            <a:ext cx="514350" cy="1485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60786" y="4365104"/>
            <a:ext cx="514350" cy="148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4288" y="4365104"/>
            <a:ext cx="504825" cy="1495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82558" y="4362136"/>
            <a:ext cx="1219200" cy="1476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3501008"/>
            <a:ext cx="39401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288"/>
            <a:ext cx="4672013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4" y="3124769"/>
            <a:ext cx="4295775" cy="334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4859338" y="1700213"/>
                <a:ext cx="403383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3 žingsnis. Prijungiame sritis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lt-LT" altLang="lt-LT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lt-LT" altLang="lt-LT" b="0" dirty="0" smtClean="0"/>
              </a:p>
              <a:p>
                <a:pPr eaLnBrk="1" hangingPunct="1"/>
                <a:r>
                  <a:rPr lang="lt-LT" altLang="lt-LT" dirty="0" smtClean="0"/>
                  <a:t>imame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lt-LT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9338" y="1700213"/>
                <a:ext cx="4033837" cy="707886"/>
              </a:xfrm>
              <a:prstGeom prst="rect">
                <a:avLst/>
              </a:prstGeom>
              <a:blipFill>
                <a:blip r:embed="rId5"/>
                <a:stretch>
                  <a:fillRect l="-1511" t="-5172" b="-146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8904" y="4365104"/>
            <a:ext cx="514350" cy="148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60786" y="4365104"/>
            <a:ext cx="514350" cy="148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4288" y="4365104"/>
            <a:ext cx="504825" cy="1495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82558" y="4362136"/>
            <a:ext cx="1219200" cy="1476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288"/>
            <a:ext cx="4672013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411538"/>
            <a:ext cx="46799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4859338" y="1700213"/>
                <a:ext cx="4033837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Tęsiame, kol panaudojame visas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lt-LT" dirty="0" smtClean="0"/>
                  <a:t> </a:t>
                </a:r>
                <a:endParaRPr lang="en-US" altLang="lt-LT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9338" y="1700213"/>
                <a:ext cx="4033837" cy="400050"/>
              </a:xfrm>
              <a:prstGeom prst="rect">
                <a:avLst/>
              </a:prstGeom>
              <a:blipFill>
                <a:blip r:embed="rId4"/>
                <a:stretch>
                  <a:fillRect l="-1511" t="-9091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826" y="4365104"/>
            <a:ext cx="476250" cy="1495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8904" y="4365104"/>
            <a:ext cx="514350" cy="1485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0786" y="4365104"/>
            <a:ext cx="514350" cy="148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4288" y="4365104"/>
            <a:ext cx="504825" cy="1495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2558" y="4362136"/>
            <a:ext cx="1219200" cy="1476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251520" y="332656"/>
            <a:ext cx="3276364" cy="3188387"/>
            <a:chOff x="359532" y="780673"/>
            <a:chExt cx="3276364" cy="3188387"/>
          </a:xfrm>
        </p:grpSpPr>
        <p:grpSp>
          <p:nvGrpSpPr>
            <p:cNvPr id="19" name="Group 18"/>
            <p:cNvGrpSpPr/>
            <p:nvPr/>
          </p:nvGrpSpPr>
          <p:grpSpPr>
            <a:xfrm>
              <a:off x="359532" y="780673"/>
              <a:ext cx="3276364" cy="3188387"/>
              <a:chOff x="359532" y="780673"/>
              <a:chExt cx="3276364" cy="318838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208538" y="780673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8</a:t>
                </a:r>
                <a:endParaRPr lang="lt-LT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429898" y="785791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1</a:t>
                </a:r>
                <a:endParaRPr lang="lt-LT" dirty="0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1187624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411760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21" name="Straight Connector 20"/>
            <p:cNvCxnSpPr>
              <a:stCxn id="11" idx="3"/>
              <a:endCxn id="7" idx="1"/>
            </p:cNvCxnSpPr>
            <p:nvPr/>
          </p:nvCxnSpPr>
          <p:spPr>
            <a:xfrm>
              <a:off x="2771800" y="985846"/>
              <a:ext cx="520779" cy="69568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5"/>
              <a:endCxn id="8" idx="1"/>
            </p:cNvCxnSpPr>
            <p:nvPr/>
          </p:nvCxnSpPr>
          <p:spPr>
            <a:xfrm>
              <a:off x="2719073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" idx="4"/>
              <a:endCxn id="6" idx="0"/>
            </p:cNvCxnSpPr>
            <p:nvPr/>
          </p:nvCxnSpPr>
          <p:spPr>
            <a:xfrm>
              <a:off x="2591780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4" idx="3"/>
            </p:cNvCxnSpPr>
            <p:nvPr/>
          </p:nvCxnSpPr>
          <p:spPr>
            <a:xfrm flipH="1">
              <a:off x="1463605" y="1108021"/>
              <a:ext cx="1000882" cy="253700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" idx="2"/>
              <a:endCxn id="9" idx="7"/>
            </p:cNvCxnSpPr>
            <p:nvPr/>
          </p:nvCxnSpPr>
          <p:spPr>
            <a:xfrm flipH="1">
              <a:off x="666845" y="980728"/>
              <a:ext cx="520779" cy="700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" idx="3"/>
              <a:endCxn id="10" idx="7"/>
            </p:cNvCxnSpPr>
            <p:nvPr/>
          </p:nvCxnSpPr>
          <p:spPr>
            <a:xfrm flipH="1">
              <a:off x="666845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" idx="4"/>
              <a:endCxn id="5" idx="0"/>
            </p:cNvCxnSpPr>
            <p:nvPr/>
          </p:nvCxnSpPr>
          <p:spPr>
            <a:xfrm>
              <a:off x="1367644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494938" y="1108021"/>
              <a:ext cx="1002663" cy="25410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7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3"/>
              <a:endCxn id="10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" idx="2"/>
              <a:endCxn id="9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8" idx="1"/>
              <a:endCxn id="9" idx="5"/>
            </p:cNvCxnSpPr>
            <p:nvPr/>
          </p:nvCxnSpPr>
          <p:spPr>
            <a:xfrm flipH="1" flipV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10" idx="0"/>
              <a:endCxn id="9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8" idx="4"/>
              <a:endCxn id="14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" idx="1"/>
              <a:endCxn id="10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6" idx="2"/>
              <a:endCxn id="5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4427984" y="378823"/>
            <a:ext cx="43926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dirty="0"/>
              <a:t>1 žingsnis: išrenkame kokį nors paprastą ciklą, pvz., </a:t>
            </a:r>
            <a:r>
              <a:rPr lang="lt-LT" altLang="lt-LT" dirty="0" smtClean="0"/>
              <a:t>{2</a:t>
            </a:r>
            <a:r>
              <a:rPr lang="lt-LT" altLang="lt-LT" dirty="0"/>
              <a:t>, 3, 4, 5, </a:t>
            </a:r>
            <a:r>
              <a:rPr lang="lt-LT" altLang="lt-LT" dirty="0" smtClean="0"/>
              <a:t>6</a:t>
            </a:r>
            <a:r>
              <a:rPr lang="en-US" altLang="lt-LT" dirty="0" smtClean="0"/>
              <a:t>, </a:t>
            </a:r>
            <a:r>
              <a:rPr lang="lt-LT" altLang="lt-LT" dirty="0" smtClean="0"/>
              <a:t>7, 2}</a:t>
            </a:r>
            <a:endParaRPr lang="en-US" altLang="lt-LT" dirty="0"/>
          </a:p>
        </p:txBody>
      </p:sp>
      <p:grpSp>
        <p:nvGrpSpPr>
          <p:cNvPr id="99" name="Group 98"/>
          <p:cNvGrpSpPr/>
          <p:nvPr/>
        </p:nvGrpSpPr>
        <p:grpSpPr>
          <a:xfrm>
            <a:off x="251520" y="334311"/>
            <a:ext cx="3276364" cy="3188387"/>
            <a:chOff x="359532" y="780673"/>
            <a:chExt cx="3276364" cy="3188387"/>
          </a:xfrm>
        </p:grpSpPr>
        <p:grpSp>
          <p:nvGrpSpPr>
            <p:cNvPr id="100" name="Group 99"/>
            <p:cNvGrpSpPr/>
            <p:nvPr/>
          </p:nvGrpSpPr>
          <p:grpSpPr>
            <a:xfrm>
              <a:off x="359532" y="780673"/>
              <a:ext cx="3276364" cy="3188387"/>
              <a:chOff x="359532" y="780673"/>
              <a:chExt cx="3276364" cy="3188387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1208538" y="780673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8</a:t>
                </a:r>
                <a:endParaRPr lang="lt-LT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429898" y="785791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1</a:t>
                </a:r>
                <a:endParaRPr lang="lt-LT" dirty="0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187624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2411760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101" name="Straight Connector 100"/>
            <p:cNvCxnSpPr>
              <a:stCxn id="124" idx="3"/>
              <a:endCxn id="129" idx="1"/>
            </p:cNvCxnSpPr>
            <p:nvPr/>
          </p:nvCxnSpPr>
          <p:spPr>
            <a:xfrm>
              <a:off x="2771800" y="985846"/>
              <a:ext cx="520779" cy="69568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26" idx="5"/>
              <a:endCxn id="130" idx="1"/>
            </p:cNvCxnSpPr>
            <p:nvPr/>
          </p:nvCxnSpPr>
          <p:spPr>
            <a:xfrm>
              <a:off x="2719073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126" idx="4"/>
              <a:endCxn id="128" idx="0"/>
            </p:cNvCxnSpPr>
            <p:nvPr/>
          </p:nvCxnSpPr>
          <p:spPr>
            <a:xfrm>
              <a:off x="2591780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26" idx="3"/>
            </p:cNvCxnSpPr>
            <p:nvPr/>
          </p:nvCxnSpPr>
          <p:spPr>
            <a:xfrm flipH="1">
              <a:off x="1463605" y="1108021"/>
              <a:ext cx="1000882" cy="253700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25" idx="2"/>
              <a:endCxn id="131" idx="7"/>
            </p:cNvCxnSpPr>
            <p:nvPr/>
          </p:nvCxnSpPr>
          <p:spPr>
            <a:xfrm flipH="1">
              <a:off x="666845" y="980728"/>
              <a:ext cx="520779" cy="700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25" idx="3"/>
              <a:endCxn id="132" idx="7"/>
            </p:cNvCxnSpPr>
            <p:nvPr/>
          </p:nvCxnSpPr>
          <p:spPr>
            <a:xfrm flipH="1">
              <a:off x="666845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25" idx="4"/>
              <a:endCxn id="127" idx="0"/>
            </p:cNvCxnSpPr>
            <p:nvPr/>
          </p:nvCxnSpPr>
          <p:spPr>
            <a:xfrm>
              <a:off x="1367644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494938" y="1108021"/>
              <a:ext cx="1002663" cy="25410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30" idx="0"/>
              <a:endCxn id="129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29" idx="3"/>
              <a:endCxn id="132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29" idx="2"/>
              <a:endCxn id="131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30" idx="1"/>
              <a:endCxn id="131" idx="5"/>
            </p:cNvCxnSpPr>
            <p:nvPr/>
          </p:nvCxnSpPr>
          <p:spPr>
            <a:xfrm flipH="1" flipV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32" idx="0"/>
              <a:endCxn id="131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30" idx="4"/>
              <a:endCxn id="121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27" idx="1"/>
              <a:endCxn id="132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28" idx="2"/>
              <a:endCxn id="127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>
                <a:spLocks noChangeArrowheads="1"/>
              </p:cNvSpPr>
              <p:nvPr/>
            </p:nvSpPr>
            <p:spPr bwMode="auto">
              <a:xfrm>
                <a:off x="4419972" y="1247475"/>
                <a:ext cx="43926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Sudarome sričių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lt-LT" dirty="0" smtClean="0"/>
                  <a:t> sąrašą</a:t>
                </a:r>
                <a:endParaRPr lang="en-US" altLang="lt-LT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9972" y="1247475"/>
                <a:ext cx="4392612" cy="400110"/>
              </a:xfrm>
              <a:prstGeom prst="rect">
                <a:avLst/>
              </a:prstGeom>
              <a:blipFill>
                <a:blip r:embed="rId2"/>
                <a:stretch>
                  <a:fillRect l="-1387" t="-9231" b="-2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6" name="Group 205"/>
          <p:cNvGrpSpPr/>
          <p:nvPr/>
        </p:nvGrpSpPr>
        <p:grpSpPr>
          <a:xfrm>
            <a:off x="4499992" y="1965281"/>
            <a:ext cx="393198" cy="1555762"/>
            <a:chOff x="4740416" y="2627906"/>
            <a:chExt cx="393198" cy="1555762"/>
          </a:xfrm>
        </p:grpSpPr>
        <p:grpSp>
          <p:nvGrpSpPr>
            <p:cNvPr id="172" name="Group 171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173" name="Group 172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186" name="TextBox 185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190" name="TextBox 189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82" name="Straight Connector 181"/>
              <p:cNvCxnSpPr>
                <a:stCxn id="196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Box 204"/>
                <p:cNvSpPr txBox="1"/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5" name="TextBox 2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18000" r="-4000" b="-15686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7" name="Group 206"/>
          <p:cNvGrpSpPr/>
          <p:nvPr/>
        </p:nvGrpSpPr>
        <p:grpSpPr>
          <a:xfrm>
            <a:off x="5363097" y="1971700"/>
            <a:ext cx="393198" cy="1555762"/>
            <a:chOff x="4740416" y="2627906"/>
            <a:chExt cx="393198" cy="1555762"/>
          </a:xfrm>
        </p:grpSpPr>
        <p:grpSp>
          <p:nvGrpSpPr>
            <p:cNvPr id="208" name="Group 207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210" name="Group 209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212" name="TextBox 211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11" name="Straight Connector 210"/>
              <p:cNvCxnSpPr>
                <a:stCxn id="214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20000" r="-6000" b="-17647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8" name="Group 247"/>
          <p:cNvGrpSpPr/>
          <p:nvPr/>
        </p:nvGrpSpPr>
        <p:grpSpPr>
          <a:xfrm>
            <a:off x="6060407" y="1932193"/>
            <a:ext cx="1998686" cy="1624424"/>
            <a:chOff x="1462924" y="3776251"/>
            <a:chExt cx="1998686" cy="1624424"/>
          </a:xfrm>
        </p:grpSpPr>
        <p:grpSp>
          <p:nvGrpSpPr>
            <p:cNvPr id="138" name="Group 137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159" name="TextBox 158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1</a:t>
                  </a:r>
                  <a:endParaRPr lang="lt-LT" dirty="0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40" name="Straight Connector 139"/>
              <p:cNvCxnSpPr>
                <a:stCxn id="165" idx="5"/>
                <a:endCxn id="168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65" idx="4"/>
                <a:endCxn id="169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65" idx="4"/>
                <a:endCxn id="167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65" idx="3"/>
                <a:endCxn id="166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TextBox 24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46" name="TextBox 2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19608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4" name="Group 253"/>
          <p:cNvGrpSpPr/>
          <p:nvPr/>
        </p:nvGrpSpPr>
        <p:grpSpPr>
          <a:xfrm>
            <a:off x="4958763" y="4048527"/>
            <a:ext cx="1998686" cy="1624424"/>
            <a:chOff x="1462924" y="3776251"/>
            <a:chExt cx="1998686" cy="1624424"/>
          </a:xfrm>
        </p:grpSpPr>
        <p:grpSp>
          <p:nvGrpSpPr>
            <p:cNvPr id="255" name="Group 254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262" name="TextBox 261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63" name="TextBox 262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264" name="TextBox 263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266" name="TextBox 265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8</a:t>
                  </a:r>
                  <a:endParaRPr lang="lt-LT" dirty="0"/>
                </a:p>
              </p:txBody>
            </p:sp>
            <p:sp>
              <p:nvSpPr>
                <p:cNvPr id="267" name="Oval 266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8" name="Oval 267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9" name="Oval 268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0" name="Oval 269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1" name="Oval 270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58" name="Straight Connector 257"/>
              <p:cNvCxnSpPr>
                <a:stCxn id="267" idx="5"/>
                <a:endCxn id="270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67" idx="4"/>
                <a:endCxn id="271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>
                <a:stCxn id="267" idx="4"/>
                <a:endCxn id="269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>
                <a:stCxn id="267" idx="3"/>
                <a:endCxn id="268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" name="TextBox 25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56" name="TextBox 2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6"/>
                  <a:stretch>
                    <a:fillRect l="-17647" r="-3922" b="-15686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2" name="TextBox 271"/>
              <p:cNvSpPr txBox="1">
                <a:spLocks noChangeArrowheads="1"/>
              </p:cNvSpPr>
              <p:nvPr/>
            </p:nvSpPr>
            <p:spPr bwMode="auto">
              <a:xfrm>
                <a:off x="563287" y="4782541"/>
                <a:ext cx="43926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Pridėkime po vieną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lt-LT" dirty="0" smtClean="0"/>
                  <a:t> sritį</a:t>
                </a:r>
                <a:endParaRPr lang="en-US" altLang="lt-LT" dirty="0"/>
              </a:p>
            </p:txBody>
          </p:sp>
        </mc:Choice>
        <mc:Fallback xmlns="">
          <p:sp>
            <p:nvSpPr>
              <p:cNvPr id="272" name="TextBox 2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287" y="4782541"/>
                <a:ext cx="4392612" cy="400110"/>
              </a:xfrm>
              <a:prstGeom prst="rect">
                <a:avLst/>
              </a:prstGeom>
              <a:blipFill>
                <a:blip r:embed="rId7"/>
                <a:stretch>
                  <a:fillRect l="-1387" t="-9231" b="-2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15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33" grpId="0"/>
      <p:bldP spid="27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251520" y="332656"/>
            <a:ext cx="3276364" cy="3188387"/>
            <a:chOff x="359532" y="780673"/>
            <a:chExt cx="3276364" cy="3188387"/>
          </a:xfrm>
        </p:grpSpPr>
        <p:grpSp>
          <p:nvGrpSpPr>
            <p:cNvPr id="19" name="Group 18"/>
            <p:cNvGrpSpPr/>
            <p:nvPr/>
          </p:nvGrpSpPr>
          <p:grpSpPr>
            <a:xfrm>
              <a:off x="359532" y="780673"/>
              <a:ext cx="3276364" cy="3188387"/>
              <a:chOff x="359532" y="780673"/>
              <a:chExt cx="3276364" cy="318838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208538" y="780673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8</a:t>
                </a:r>
                <a:endParaRPr lang="lt-LT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429898" y="785791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1</a:t>
                </a:r>
                <a:endParaRPr lang="lt-LT" dirty="0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1187624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411760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21" name="Straight Connector 20"/>
            <p:cNvCxnSpPr>
              <a:stCxn id="11" idx="3"/>
              <a:endCxn id="7" idx="1"/>
            </p:cNvCxnSpPr>
            <p:nvPr/>
          </p:nvCxnSpPr>
          <p:spPr>
            <a:xfrm>
              <a:off x="2771800" y="985846"/>
              <a:ext cx="520779" cy="69568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5"/>
              <a:endCxn id="8" idx="1"/>
            </p:cNvCxnSpPr>
            <p:nvPr/>
          </p:nvCxnSpPr>
          <p:spPr>
            <a:xfrm>
              <a:off x="2719073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" idx="4"/>
              <a:endCxn id="6" idx="0"/>
            </p:cNvCxnSpPr>
            <p:nvPr/>
          </p:nvCxnSpPr>
          <p:spPr>
            <a:xfrm>
              <a:off x="2591780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4" idx="3"/>
            </p:cNvCxnSpPr>
            <p:nvPr/>
          </p:nvCxnSpPr>
          <p:spPr>
            <a:xfrm flipH="1">
              <a:off x="1463605" y="1108021"/>
              <a:ext cx="1000882" cy="253700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" idx="2"/>
              <a:endCxn id="9" idx="7"/>
            </p:cNvCxnSpPr>
            <p:nvPr/>
          </p:nvCxnSpPr>
          <p:spPr>
            <a:xfrm flipH="1">
              <a:off x="666845" y="980728"/>
              <a:ext cx="520779" cy="700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" idx="3"/>
              <a:endCxn id="10" idx="7"/>
            </p:cNvCxnSpPr>
            <p:nvPr/>
          </p:nvCxnSpPr>
          <p:spPr>
            <a:xfrm flipH="1">
              <a:off x="666845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" idx="4"/>
              <a:endCxn id="5" idx="0"/>
            </p:cNvCxnSpPr>
            <p:nvPr/>
          </p:nvCxnSpPr>
          <p:spPr>
            <a:xfrm>
              <a:off x="1367644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494938" y="1108021"/>
              <a:ext cx="1002663" cy="25410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7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3"/>
              <a:endCxn id="10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" idx="2"/>
              <a:endCxn id="9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8" idx="1"/>
              <a:endCxn id="9" idx="5"/>
            </p:cNvCxnSpPr>
            <p:nvPr/>
          </p:nvCxnSpPr>
          <p:spPr>
            <a:xfrm flipH="1" flipV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10" idx="0"/>
              <a:endCxn id="9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8" idx="4"/>
              <a:endCxn id="14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" idx="1"/>
              <a:endCxn id="10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6" idx="2"/>
              <a:endCxn id="5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4886002" y="3072540"/>
            <a:ext cx="3276364" cy="2371429"/>
            <a:chOff x="359532" y="1597631"/>
            <a:chExt cx="3276364" cy="2371429"/>
          </a:xfrm>
        </p:grpSpPr>
        <p:grpSp>
          <p:nvGrpSpPr>
            <p:cNvPr id="100" name="Group 99"/>
            <p:cNvGrpSpPr/>
            <p:nvPr/>
          </p:nvGrpSpPr>
          <p:grpSpPr>
            <a:xfrm>
              <a:off x="359532" y="1597631"/>
              <a:ext cx="3276364" cy="2371429"/>
              <a:chOff x="359532" y="1597631"/>
              <a:chExt cx="3276364" cy="2371429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109" name="Straight Connector 108"/>
            <p:cNvCxnSpPr>
              <a:stCxn id="130" idx="0"/>
              <a:endCxn id="129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29" idx="2"/>
              <a:endCxn id="131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32" idx="0"/>
              <a:endCxn id="131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30" idx="4"/>
              <a:endCxn id="121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27" idx="1"/>
              <a:endCxn id="132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28" idx="2"/>
              <a:endCxn id="127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252007" y="3687927"/>
            <a:ext cx="393198" cy="1555762"/>
            <a:chOff x="4740416" y="2627906"/>
            <a:chExt cx="393198" cy="1555762"/>
          </a:xfrm>
        </p:grpSpPr>
        <p:grpSp>
          <p:nvGrpSpPr>
            <p:cNvPr id="172" name="Group 171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173" name="Group 172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186" name="TextBox 185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190" name="TextBox 189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82" name="Straight Connector 181"/>
              <p:cNvCxnSpPr>
                <a:stCxn id="196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Box 204"/>
                <p:cNvSpPr txBox="1"/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5" name="TextBox 2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18000" r="-4000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7" name="Group 206"/>
          <p:cNvGrpSpPr/>
          <p:nvPr/>
        </p:nvGrpSpPr>
        <p:grpSpPr>
          <a:xfrm>
            <a:off x="1115112" y="3694346"/>
            <a:ext cx="393198" cy="1555762"/>
            <a:chOff x="4740416" y="2627906"/>
            <a:chExt cx="393198" cy="1555762"/>
          </a:xfrm>
        </p:grpSpPr>
        <p:grpSp>
          <p:nvGrpSpPr>
            <p:cNvPr id="208" name="Group 207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210" name="Group 209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212" name="TextBox 211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11" name="Straight Connector 210"/>
              <p:cNvCxnSpPr>
                <a:stCxn id="214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19608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8" name="Group 247"/>
          <p:cNvGrpSpPr/>
          <p:nvPr/>
        </p:nvGrpSpPr>
        <p:grpSpPr>
          <a:xfrm>
            <a:off x="1812422" y="3654839"/>
            <a:ext cx="1998686" cy="1624424"/>
            <a:chOff x="1462924" y="3776251"/>
            <a:chExt cx="1998686" cy="1624424"/>
          </a:xfrm>
        </p:grpSpPr>
        <p:grpSp>
          <p:nvGrpSpPr>
            <p:cNvPr id="138" name="Group 137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159" name="TextBox 158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1</a:t>
                  </a:r>
                  <a:endParaRPr lang="lt-LT" dirty="0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40" name="Straight Connector 139"/>
              <p:cNvCxnSpPr>
                <a:stCxn id="165" idx="5"/>
                <a:endCxn id="168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65" idx="4"/>
                <a:endCxn id="169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65" idx="4"/>
                <a:endCxn id="167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65" idx="3"/>
                <a:endCxn id="166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TextBox 24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46" name="TextBox 2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17647" r="-588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4" name="Group 253"/>
          <p:cNvGrpSpPr/>
          <p:nvPr/>
        </p:nvGrpSpPr>
        <p:grpSpPr>
          <a:xfrm>
            <a:off x="942681" y="5192459"/>
            <a:ext cx="1998686" cy="1624424"/>
            <a:chOff x="1462924" y="3776251"/>
            <a:chExt cx="1998686" cy="1624424"/>
          </a:xfrm>
        </p:grpSpPr>
        <p:grpSp>
          <p:nvGrpSpPr>
            <p:cNvPr id="255" name="Group 254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262" name="TextBox 261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63" name="TextBox 262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264" name="TextBox 263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266" name="TextBox 265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8</a:t>
                  </a:r>
                  <a:endParaRPr lang="lt-LT" dirty="0"/>
                </a:p>
              </p:txBody>
            </p:sp>
            <p:sp>
              <p:nvSpPr>
                <p:cNvPr id="267" name="Oval 266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8" name="Oval 267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9" name="Oval 268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0" name="Oval 269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1" name="Oval 270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58" name="Straight Connector 257"/>
              <p:cNvCxnSpPr>
                <a:stCxn id="267" idx="5"/>
                <a:endCxn id="270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67" idx="4"/>
                <a:endCxn id="271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>
                <a:stCxn id="267" idx="4"/>
                <a:endCxn id="269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>
                <a:stCxn id="267" idx="3"/>
                <a:endCxn id="268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" name="TextBox 25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56" name="TextBox 2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17647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2" name="TextBox 271"/>
              <p:cNvSpPr txBox="1">
                <a:spLocks noChangeArrowheads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Pridėkime po vieną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lt-LT" dirty="0" smtClean="0"/>
                  <a:t> sritį</a:t>
                </a:r>
                <a:endParaRPr lang="en-US" altLang="lt-LT" dirty="0"/>
              </a:p>
            </p:txBody>
          </p:sp>
        </mc:Choice>
        <mc:Fallback xmlns="">
          <p:sp>
            <p:nvSpPr>
              <p:cNvPr id="272" name="TextBox 2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blipFill>
                <a:blip r:embed="rId6"/>
                <a:stretch>
                  <a:fillRect l="-1528" t="-7576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4" name="Group 133"/>
          <p:cNvGrpSpPr/>
          <p:nvPr/>
        </p:nvGrpSpPr>
        <p:grpSpPr>
          <a:xfrm>
            <a:off x="4880534" y="3072540"/>
            <a:ext cx="3276364" cy="2371429"/>
            <a:chOff x="359532" y="1597631"/>
            <a:chExt cx="3276364" cy="2371429"/>
          </a:xfrm>
        </p:grpSpPr>
        <p:grpSp>
          <p:nvGrpSpPr>
            <p:cNvPr id="135" name="Group 134"/>
            <p:cNvGrpSpPr/>
            <p:nvPr/>
          </p:nvGrpSpPr>
          <p:grpSpPr>
            <a:xfrm>
              <a:off x="359532" y="1597631"/>
              <a:ext cx="3276364" cy="2371429"/>
              <a:chOff x="359532" y="1597631"/>
              <a:chExt cx="3276364" cy="2371429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136" name="Straight Connector 135"/>
            <p:cNvCxnSpPr>
              <a:stCxn id="158" idx="0"/>
              <a:endCxn id="157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57" idx="3"/>
              <a:endCxn id="170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57" idx="2"/>
              <a:endCxn id="164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70" idx="0"/>
              <a:endCxn id="164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58" idx="4"/>
              <a:endCxn id="152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1"/>
              <a:endCxn id="170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56" idx="2"/>
              <a:endCxn id="155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254214" y="3688798"/>
            <a:ext cx="393198" cy="1555762"/>
            <a:chOff x="4740416" y="2627906"/>
            <a:chExt cx="393198" cy="1555762"/>
          </a:xfrm>
        </p:grpSpPr>
        <p:grpSp>
          <p:nvGrpSpPr>
            <p:cNvPr id="174" name="Group 173"/>
            <p:cNvGrpSpPr/>
            <p:nvPr/>
          </p:nvGrpSpPr>
          <p:grpSpPr>
            <a:xfrm>
              <a:off x="4740416" y="2627906"/>
              <a:ext cx="393198" cy="1172970"/>
              <a:chOff x="3242698" y="1597631"/>
              <a:chExt cx="393198" cy="1172970"/>
            </a:xfrm>
          </p:grpSpPr>
          <p:grpSp>
            <p:nvGrpSpPr>
              <p:cNvPr id="176" name="Group 175"/>
              <p:cNvGrpSpPr/>
              <p:nvPr/>
            </p:nvGrpSpPr>
            <p:grpSpPr>
              <a:xfrm>
                <a:off x="3242698" y="1597631"/>
                <a:ext cx="393198" cy="1172970"/>
                <a:chOff x="3242698" y="1597631"/>
                <a:chExt cx="393198" cy="1172970"/>
              </a:xfrm>
            </p:grpSpPr>
            <p:sp>
              <p:nvSpPr>
                <p:cNvPr id="178" name="TextBox 177"/>
                <p:cNvSpPr txBox="1"/>
                <p:nvPr/>
              </p:nvSpPr>
              <p:spPr>
                <a:xfrm>
                  <a:off x="3254942" y="237049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6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2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0" name="Oval 179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81" name="Oval 180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77" name="Straight Connector 176"/>
              <p:cNvCxnSpPr>
                <a:stCxn id="180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TextBox 174"/>
                <p:cNvSpPr txBox="1"/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5" name="TextBox 1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blipFill>
                  <a:blip r:embed="rId7"/>
                  <a:stretch>
                    <a:fillRect l="-20408" r="-61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0684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251520" y="332656"/>
            <a:ext cx="3276364" cy="3188387"/>
            <a:chOff x="359532" y="780673"/>
            <a:chExt cx="3276364" cy="3188387"/>
          </a:xfrm>
        </p:grpSpPr>
        <p:grpSp>
          <p:nvGrpSpPr>
            <p:cNvPr id="19" name="Group 18"/>
            <p:cNvGrpSpPr/>
            <p:nvPr/>
          </p:nvGrpSpPr>
          <p:grpSpPr>
            <a:xfrm>
              <a:off x="359532" y="780673"/>
              <a:ext cx="3276364" cy="3188387"/>
              <a:chOff x="359532" y="780673"/>
              <a:chExt cx="3276364" cy="318838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208538" y="780673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8</a:t>
                </a:r>
                <a:endParaRPr lang="lt-LT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429898" y="785791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1</a:t>
                </a:r>
                <a:endParaRPr lang="lt-LT" dirty="0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1187624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411760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21" name="Straight Connector 20"/>
            <p:cNvCxnSpPr>
              <a:stCxn id="11" idx="3"/>
              <a:endCxn id="7" idx="1"/>
            </p:cNvCxnSpPr>
            <p:nvPr/>
          </p:nvCxnSpPr>
          <p:spPr>
            <a:xfrm>
              <a:off x="2771800" y="985846"/>
              <a:ext cx="520779" cy="69568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5"/>
              <a:endCxn id="8" idx="1"/>
            </p:cNvCxnSpPr>
            <p:nvPr/>
          </p:nvCxnSpPr>
          <p:spPr>
            <a:xfrm>
              <a:off x="2719073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" idx="4"/>
              <a:endCxn id="6" idx="0"/>
            </p:cNvCxnSpPr>
            <p:nvPr/>
          </p:nvCxnSpPr>
          <p:spPr>
            <a:xfrm>
              <a:off x="2591780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4" idx="3"/>
            </p:cNvCxnSpPr>
            <p:nvPr/>
          </p:nvCxnSpPr>
          <p:spPr>
            <a:xfrm flipH="1">
              <a:off x="1463605" y="1108021"/>
              <a:ext cx="1000882" cy="253700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" idx="2"/>
              <a:endCxn id="9" idx="7"/>
            </p:cNvCxnSpPr>
            <p:nvPr/>
          </p:nvCxnSpPr>
          <p:spPr>
            <a:xfrm flipH="1">
              <a:off x="666845" y="980728"/>
              <a:ext cx="520779" cy="700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" idx="3"/>
              <a:endCxn id="10" idx="7"/>
            </p:cNvCxnSpPr>
            <p:nvPr/>
          </p:nvCxnSpPr>
          <p:spPr>
            <a:xfrm flipH="1">
              <a:off x="666845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" idx="4"/>
              <a:endCxn id="5" idx="0"/>
            </p:cNvCxnSpPr>
            <p:nvPr/>
          </p:nvCxnSpPr>
          <p:spPr>
            <a:xfrm>
              <a:off x="1367644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494938" y="1108021"/>
              <a:ext cx="1002663" cy="25410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7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3"/>
              <a:endCxn id="10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" idx="2"/>
              <a:endCxn id="9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8" idx="1"/>
              <a:endCxn id="9" idx="5"/>
            </p:cNvCxnSpPr>
            <p:nvPr/>
          </p:nvCxnSpPr>
          <p:spPr>
            <a:xfrm flipH="1" flipV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10" idx="0"/>
              <a:endCxn id="9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8" idx="4"/>
              <a:endCxn id="14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" idx="1"/>
              <a:endCxn id="10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6" idx="2"/>
              <a:endCxn id="5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252007" y="3687927"/>
            <a:ext cx="393198" cy="1555762"/>
            <a:chOff x="4740416" y="2627906"/>
            <a:chExt cx="393198" cy="1555762"/>
          </a:xfrm>
        </p:grpSpPr>
        <p:grpSp>
          <p:nvGrpSpPr>
            <p:cNvPr id="172" name="Group 171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173" name="Group 172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186" name="TextBox 185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190" name="TextBox 189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82" name="Straight Connector 181"/>
              <p:cNvCxnSpPr>
                <a:stCxn id="196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Box 204"/>
                <p:cNvSpPr txBox="1"/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5" name="TextBox 2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18000" r="-4000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7" name="Group 206"/>
          <p:cNvGrpSpPr/>
          <p:nvPr/>
        </p:nvGrpSpPr>
        <p:grpSpPr>
          <a:xfrm>
            <a:off x="1115112" y="3694346"/>
            <a:ext cx="393198" cy="1555762"/>
            <a:chOff x="4740416" y="2627906"/>
            <a:chExt cx="393198" cy="1555762"/>
          </a:xfrm>
        </p:grpSpPr>
        <p:grpSp>
          <p:nvGrpSpPr>
            <p:cNvPr id="208" name="Group 207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210" name="Group 209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212" name="TextBox 211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11" name="Straight Connector 210"/>
              <p:cNvCxnSpPr>
                <a:stCxn id="214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19608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8" name="Group 247"/>
          <p:cNvGrpSpPr/>
          <p:nvPr/>
        </p:nvGrpSpPr>
        <p:grpSpPr>
          <a:xfrm>
            <a:off x="1812422" y="3654839"/>
            <a:ext cx="1998686" cy="1624424"/>
            <a:chOff x="1462924" y="3776251"/>
            <a:chExt cx="1998686" cy="1624424"/>
          </a:xfrm>
        </p:grpSpPr>
        <p:grpSp>
          <p:nvGrpSpPr>
            <p:cNvPr id="138" name="Group 137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159" name="TextBox 158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1</a:t>
                  </a:r>
                  <a:endParaRPr lang="lt-LT" dirty="0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40" name="Straight Connector 139"/>
              <p:cNvCxnSpPr>
                <a:stCxn id="165" idx="5"/>
                <a:endCxn id="168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65" idx="4"/>
                <a:endCxn id="169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65" idx="4"/>
                <a:endCxn id="167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65" idx="3"/>
                <a:endCxn id="166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TextBox 24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46" name="TextBox 2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17647" r="-588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4" name="Group 253"/>
          <p:cNvGrpSpPr/>
          <p:nvPr/>
        </p:nvGrpSpPr>
        <p:grpSpPr>
          <a:xfrm>
            <a:off x="942681" y="5192459"/>
            <a:ext cx="1998686" cy="1624424"/>
            <a:chOff x="1462924" y="3776251"/>
            <a:chExt cx="1998686" cy="1624424"/>
          </a:xfrm>
        </p:grpSpPr>
        <p:grpSp>
          <p:nvGrpSpPr>
            <p:cNvPr id="255" name="Group 254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262" name="TextBox 261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63" name="TextBox 262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264" name="TextBox 263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266" name="TextBox 265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8</a:t>
                  </a:r>
                  <a:endParaRPr lang="lt-LT" dirty="0"/>
                </a:p>
              </p:txBody>
            </p:sp>
            <p:sp>
              <p:nvSpPr>
                <p:cNvPr id="267" name="Oval 266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8" name="Oval 267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9" name="Oval 268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0" name="Oval 269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1" name="Oval 270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58" name="Straight Connector 257"/>
              <p:cNvCxnSpPr>
                <a:stCxn id="267" idx="5"/>
                <a:endCxn id="270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67" idx="4"/>
                <a:endCxn id="271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>
                <a:stCxn id="267" idx="4"/>
                <a:endCxn id="269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>
                <a:stCxn id="267" idx="3"/>
                <a:endCxn id="268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" name="TextBox 25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56" name="TextBox 2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17647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2" name="TextBox 271"/>
              <p:cNvSpPr txBox="1">
                <a:spLocks noChangeArrowheads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Pridėkime po vieną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lt-LT" dirty="0" smtClean="0"/>
                  <a:t> sritį</a:t>
                </a:r>
                <a:endParaRPr lang="en-US" altLang="lt-LT" dirty="0"/>
              </a:p>
            </p:txBody>
          </p:sp>
        </mc:Choice>
        <mc:Fallback xmlns="">
          <p:sp>
            <p:nvSpPr>
              <p:cNvPr id="272" name="TextBox 2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blipFill>
                <a:blip r:embed="rId6"/>
                <a:stretch>
                  <a:fillRect l="-1528" t="-7576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4" name="Group 133"/>
          <p:cNvGrpSpPr/>
          <p:nvPr/>
        </p:nvGrpSpPr>
        <p:grpSpPr>
          <a:xfrm>
            <a:off x="4880534" y="3073795"/>
            <a:ext cx="3276364" cy="2371429"/>
            <a:chOff x="359532" y="1597631"/>
            <a:chExt cx="3276364" cy="2371429"/>
          </a:xfrm>
        </p:grpSpPr>
        <p:grpSp>
          <p:nvGrpSpPr>
            <p:cNvPr id="135" name="Group 134"/>
            <p:cNvGrpSpPr/>
            <p:nvPr/>
          </p:nvGrpSpPr>
          <p:grpSpPr>
            <a:xfrm>
              <a:off x="359532" y="1597631"/>
              <a:ext cx="3276364" cy="2371429"/>
              <a:chOff x="359532" y="1597631"/>
              <a:chExt cx="3276364" cy="2371429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136" name="Straight Connector 135"/>
            <p:cNvCxnSpPr>
              <a:stCxn id="158" idx="0"/>
              <a:endCxn id="157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57" idx="3"/>
              <a:endCxn id="170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57" idx="2"/>
              <a:endCxn id="164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70" idx="0"/>
              <a:endCxn id="164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58" idx="4"/>
              <a:endCxn id="152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1"/>
              <a:endCxn id="170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56" idx="2"/>
              <a:endCxn id="155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1109145" y="3694346"/>
            <a:ext cx="393198" cy="1555762"/>
            <a:chOff x="4740416" y="2627906"/>
            <a:chExt cx="393198" cy="1555762"/>
          </a:xfrm>
        </p:grpSpPr>
        <p:grpSp>
          <p:nvGrpSpPr>
            <p:cNvPr id="174" name="Group 173"/>
            <p:cNvGrpSpPr/>
            <p:nvPr/>
          </p:nvGrpSpPr>
          <p:grpSpPr>
            <a:xfrm>
              <a:off x="4740416" y="2627906"/>
              <a:ext cx="393198" cy="1172970"/>
              <a:chOff x="3242698" y="1597631"/>
              <a:chExt cx="393198" cy="1172970"/>
            </a:xfrm>
          </p:grpSpPr>
          <p:grpSp>
            <p:nvGrpSpPr>
              <p:cNvPr id="176" name="Group 175"/>
              <p:cNvGrpSpPr/>
              <p:nvPr/>
            </p:nvGrpSpPr>
            <p:grpSpPr>
              <a:xfrm>
                <a:off x="3242698" y="1597631"/>
                <a:ext cx="393198" cy="1172970"/>
                <a:chOff x="3242698" y="1597631"/>
                <a:chExt cx="393198" cy="1172970"/>
              </a:xfrm>
            </p:grpSpPr>
            <p:sp>
              <p:nvSpPr>
                <p:cNvPr id="178" name="TextBox 177"/>
                <p:cNvSpPr txBox="1"/>
                <p:nvPr/>
              </p:nvSpPr>
              <p:spPr>
                <a:xfrm>
                  <a:off x="3254942" y="237049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7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3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0" name="Oval 179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81" name="Oval 180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77" name="Straight Connector 176"/>
              <p:cNvCxnSpPr>
                <a:stCxn id="180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TextBox 174"/>
                <p:cNvSpPr txBox="1"/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5" name="TextBox 1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blipFill>
                  <a:blip r:embed="rId7"/>
                  <a:stretch>
                    <a:fillRect l="-19608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/>
          <p:cNvGrpSpPr/>
          <p:nvPr/>
        </p:nvGrpSpPr>
        <p:grpSpPr>
          <a:xfrm>
            <a:off x="4880534" y="3071377"/>
            <a:ext cx="3276364" cy="2371429"/>
            <a:chOff x="4952542" y="1058127"/>
            <a:chExt cx="3276364" cy="2371429"/>
          </a:xfrm>
        </p:grpSpPr>
        <p:grpSp>
          <p:nvGrpSpPr>
            <p:cNvPr id="183" name="Group 182"/>
            <p:cNvGrpSpPr/>
            <p:nvPr/>
          </p:nvGrpSpPr>
          <p:grpSpPr>
            <a:xfrm>
              <a:off x="4952542" y="1058127"/>
              <a:ext cx="3276364" cy="2371429"/>
              <a:chOff x="359532" y="1597631"/>
              <a:chExt cx="3276364" cy="2371429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359532" y="1597631"/>
                <a:ext cx="3276364" cy="2371429"/>
                <a:chOff x="359532" y="1597631"/>
                <a:chExt cx="3276364" cy="2371429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>
                  <a:off x="395536" y="1608765"/>
                  <a:ext cx="35726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392760" y="2760893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197" name="TextBox 196"/>
                <p:cNvSpPr txBox="1"/>
                <p:nvPr/>
              </p:nvSpPr>
              <p:spPr>
                <a:xfrm>
                  <a:off x="1208538" y="356895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198" name="TextBox 197"/>
                <p:cNvSpPr txBox="1"/>
                <p:nvPr/>
              </p:nvSpPr>
              <p:spPr>
                <a:xfrm>
                  <a:off x="2431568" y="3568950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3275856" y="2760893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202" name="Oval 201"/>
                <p:cNvSpPr/>
                <p:nvPr/>
              </p:nvSpPr>
              <p:spPr>
                <a:xfrm>
                  <a:off x="1187624" y="360902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03" name="Oval 202"/>
                <p:cNvSpPr/>
                <p:nvPr/>
              </p:nvSpPr>
              <p:spPr>
                <a:xfrm>
                  <a:off x="2411760" y="360902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04" name="Oval 203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6" name="Oval 215"/>
                <p:cNvSpPr/>
                <p:nvPr/>
              </p:nvSpPr>
              <p:spPr>
                <a:xfrm>
                  <a:off x="3239852" y="278092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7" name="Oval 216"/>
                <p:cNvSpPr/>
                <p:nvPr/>
              </p:nvSpPr>
              <p:spPr>
                <a:xfrm>
                  <a:off x="35953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8" name="Oval 217"/>
                <p:cNvSpPr/>
                <p:nvPr/>
              </p:nvSpPr>
              <p:spPr>
                <a:xfrm>
                  <a:off x="359532" y="278092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85" name="Straight Connector 184"/>
              <p:cNvCxnSpPr>
                <a:stCxn id="216" idx="0"/>
                <a:endCxn id="204" idx="4"/>
              </p:cNvCxnSpPr>
              <p:nvPr/>
            </p:nvCxnSpPr>
            <p:spPr>
              <a:xfrm flipV="1">
                <a:off x="3419872" y="1988840"/>
                <a:ext cx="0" cy="7920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>
                <a:stCxn id="204" idx="3"/>
                <a:endCxn id="218" idx="7"/>
              </p:cNvCxnSpPr>
              <p:nvPr/>
            </p:nvCxnSpPr>
            <p:spPr>
              <a:xfrm flipH="1">
                <a:off x="666845" y="1936113"/>
                <a:ext cx="2625734" cy="89754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>
                <a:stCxn id="204" idx="2"/>
                <a:endCxn id="217" idx="6"/>
              </p:cNvCxnSpPr>
              <p:nvPr/>
            </p:nvCxnSpPr>
            <p:spPr>
              <a:xfrm flipH="1">
                <a:off x="719572" y="1808820"/>
                <a:ext cx="2520280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>
                <a:stCxn id="218" idx="0"/>
                <a:endCxn id="217" idx="4"/>
              </p:cNvCxnSpPr>
              <p:nvPr/>
            </p:nvCxnSpPr>
            <p:spPr>
              <a:xfrm flipV="1">
                <a:off x="539552" y="1988840"/>
                <a:ext cx="0" cy="7920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>
                <a:stCxn id="216" idx="4"/>
                <a:endCxn id="198" idx="3"/>
              </p:cNvCxnSpPr>
              <p:nvPr/>
            </p:nvCxnSpPr>
            <p:spPr>
              <a:xfrm flipH="1">
                <a:off x="2773470" y="3140968"/>
                <a:ext cx="646402" cy="62803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>
                <a:stCxn id="202" idx="1"/>
                <a:endCxn id="218" idx="4"/>
              </p:cNvCxnSpPr>
              <p:nvPr/>
            </p:nvCxnSpPr>
            <p:spPr>
              <a:xfrm flipH="1" flipV="1">
                <a:off x="539552" y="3140968"/>
                <a:ext cx="700799" cy="5207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>
                <a:stCxn id="203" idx="2"/>
                <a:endCxn id="202" idx="6"/>
              </p:cNvCxnSpPr>
              <p:nvPr/>
            </p:nvCxnSpPr>
            <p:spPr>
              <a:xfrm flipH="1">
                <a:off x="1547664" y="3789040"/>
                <a:ext cx="86409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Curved Connector 24"/>
            <p:cNvCxnSpPr>
              <a:stCxn id="217" idx="0"/>
              <a:endCxn id="216" idx="6"/>
            </p:cNvCxnSpPr>
            <p:nvPr/>
          </p:nvCxnSpPr>
          <p:spPr>
            <a:xfrm rot="16200000" flipH="1">
              <a:off x="5996658" y="225200"/>
              <a:ext cx="1332148" cy="3060340"/>
            </a:xfrm>
            <a:prstGeom prst="curvedConnector4">
              <a:avLst>
                <a:gd name="adj1" fmla="val -36300"/>
                <a:gd name="adj2" fmla="val 123271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24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251520" y="332656"/>
            <a:ext cx="3276364" cy="3188387"/>
            <a:chOff x="359532" y="780673"/>
            <a:chExt cx="3276364" cy="3188387"/>
          </a:xfrm>
        </p:grpSpPr>
        <p:grpSp>
          <p:nvGrpSpPr>
            <p:cNvPr id="19" name="Group 18"/>
            <p:cNvGrpSpPr/>
            <p:nvPr/>
          </p:nvGrpSpPr>
          <p:grpSpPr>
            <a:xfrm>
              <a:off x="359532" y="780673"/>
              <a:ext cx="3276364" cy="3188387"/>
              <a:chOff x="359532" y="780673"/>
              <a:chExt cx="3276364" cy="318838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208538" y="780673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8</a:t>
                </a:r>
                <a:endParaRPr lang="lt-LT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429898" y="785791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1</a:t>
                </a:r>
                <a:endParaRPr lang="lt-LT" dirty="0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1187624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411760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21" name="Straight Connector 20"/>
            <p:cNvCxnSpPr>
              <a:stCxn id="11" idx="3"/>
              <a:endCxn id="7" idx="1"/>
            </p:cNvCxnSpPr>
            <p:nvPr/>
          </p:nvCxnSpPr>
          <p:spPr>
            <a:xfrm>
              <a:off x="2771800" y="985846"/>
              <a:ext cx="520779" cy="69568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5"/>
              <a:endCxn id="8" idx="1"/>
            </p:cNvCxnSpPr>
            <p:nvPr/>
          </p:nvCxnSpPr>
          <p:spPr>
            <a:xfrm>
              <a:off x="2719073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" idx="4"/>
              <a:endCxn id="6" idx="0"/>
            </p:cNvCxnSpPr>
            <p:nvPr/>
          </p:nvCxnSpPr>
          <p:spPr>
            <a:xfrm>
              <a:off x="2591780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4" idx="3"/>
            </p:cNvCxnSpPr>
            <p:nvPr/>
          </p:nvCxnSpPr>
          <p:spPr>
            <a:xfrm flipH="1">
              <a:off x="1463605" y="1108021"/>
              <a:ext cx="1000882" cy="253700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" idx="2"/>
              <a:endCxn id="9" idx="7"/>
            </p:cNvCxnSpPr>
            <p:nvPr/>
          </p:nvCxnSpPr>
          <p:spPr>
            <a:xfrm flipH="1">
              <a:off x="666845" y="980728"/>
              <a:ext cx="520779" cy="700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" idx="3"/>
              <a:endCxn id="10" idx="7"/>
            </p:cNvCxnSpPr>
            <p:nvPr/>
          </p:nvCxnSpPr>
          <p:spPr>
            <a:xfrm flipH="1">
              <a:off x="666845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" idx="4"/>
              <a:endCxn id="5" idx="0"/>
            </p:cNvCxnSpPr>
            <p:nvPr/>
          </p:nvCxnSpPr>
          <p:spPr>
            <a:xfrm>
              <a:off x="1367644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494938" y="1108021"/>
              <a:ext cx="1002663" cy="25410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7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3"/>
              <a:endCxn id="10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" idx="2"/>
              <a:endCxn id="9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8" idx="1"/>
              <a:endCxn id="9" idx="5"/>
            </p:cNvCxnSpPr>
            <p:nvPr/>
          </p:nvCxnSpPr>
          <p:spPr>
            <a:xfrm flipH="1" flipV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10" idx="0"/>
              <a:endCxn id="9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8" idx="4"/>
              <a:endCxn id="14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" idx="1"/>
              <a:endCxn id="10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6" idx="2"/>
              <a:endCxn id="5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252007" y="3687927"/>
            <a:ext cx="393198" cy="1555762"/>
            <a:chOff x="4740416" y="2627906"/>
            <a:chExt cx="393198" cy="1555762"/>
          </a:xfrm>
        </p:grpSpPr>
        <p:grpSp>
          <p:nvGrpSpPr>
            <p:cNvPr id="172" name="Group 171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173" name="Group 172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186" name="TextBox 185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190" name="TextBox 189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82" name="Straight Connector 181"/>
              <p:cNvCxnSpPr>
                <a:stCxn id="196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Box 204"/>
                <p:cNvSpPr txBox="1"/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5" name="TextBox 2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18000" r="-4000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7" name="Group 206"/>
          <p:cNvGrpSpPr/>
          <p:nvPr/>
        </p:nvGrpSpPr>
        <p:grpSpPr>
          <a:xfrm>
            <a:off x="1115112" y="3694346"/>
            <a:ext cx="393198" cy="1555762"/>
            <a:chOff x="4740416" y="2627906"/>
            <a:chExt cx="393198" cy="1555762"/>
          </a:xfrm>
        </p:grpSpPr>
        <p:grpSp>
          <p:nvGrpSpPr>
            <p:cNvPr id="208" name="Group 207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210" name="Group 209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212" name="TextBox 211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11" name="Straight Connector 210"/>
              <p:cNvCxnSpPr>
                <a:stCxn id="214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19608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8" name="Group 247"/>
          <p:cNvGrpSpPr/>
          <p:nvPr/>
        </p:nvGrpSpPr>
        <p:grpSpPr>
          <a:xfrm>
            <a:off x="1812422" y="3654839"/>
            <a:ext cx="1998686" cy="1624424"/>
            <a:chOff x="1462924" y="3776251"/>
            <a:chExt cx="1998686" cy="1624424"/>
          </a:xfrm>
        </p:grpSpPr>
        <p:grpSp>
          <p:nvGrpSpPr>
            <p:cNvPr id="138" name="Group 137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159" name="TextBox 158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1</a:t>
                  </a:r>
                  <a:endParaRPr lang="lt-LT" dirty="0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40" name="Straight Connector 139"/>
              <p:cNvCxnSpPr>
                <a:stCxn id="165" idx="5"/>
                <a:endCxn id="168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65" idx="4"/>
                <a:endCxn id="169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65" idx="4"/>
                <a:endCxn id="167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65" idx="3"/>
                <a:endCxn id="166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TextBox 24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46" name="TextBox 2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17647" r="-588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4" name="Group 253"/>
          <p:cNvGrpSpPr/>
          <p:nvPr/>
        </p:nvGrpSpPr>
        <p:grpSpPr>
          <a:xfrm>
            <a:off x="942681" y="5192459"/>
            <a:ext cx="1998686" cy="1624424"/>
            <a:chOff x="1462924" y="3776251"/>
            <a:chExt cx="1998686" cy="1624424"/>
          </a:xfrm>
        </p:grpSpPr>
        <p:grpSp>
          <p:nvGrpSpPr>
            <p:cNvPr id="255" name="Group 254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262" name="TextBox 261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63" name="TextBox 262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264" name="TextBox 263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266" name="TextBox 265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8</a:t>
                  </a:r>
                  <a:endParaRPr lang="lt-LT" dirty="0"/>
                </a:p>
              </p:txBody>
            </p:sp>
            <p:sp>
              <p:nvSpPr>
                <p:cNvPr id="267" name="Oval 266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8" name="Oval 267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9" name="Oval 268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0" name="Oval 269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1" name="Oval 270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58" name="Straight Connector 257"/>
              <p:cNvCxnSpPr>
                <a:stCxn id="267" idx="5"/>
                <a:endCxn id="270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67" idx="4"/>
                <a:endCxn id="271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>
                <a:stCxn id="267" idx="4"/>
                <a:endCxn id="269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>
                <a:stCxn id="267" idx="3"/>
                <a:endCxn id="268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" name="TextBox 25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56" name="TextBox 2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17647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2" name="TextBox 271"/>
              <p:cNvSpPr txBox="1">
                <a:spLocks noChangeArrowheads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Pridėkime po vieną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lt-LT" dirty="0" smtClean="0"/>
                  <a:t> sritį</a:t>
                </a:r>
                <a:endParaRPr lang="en-US" altLang="lt-LT" dirty="0"/>
              </a:p>
            </p:txBody>
          </p:sp>
        </mc:Choice>
        <mc:Fallback xmlns="">
          <p:sp>
            <p:nvSpPr>
              <p:cNvPr id="272" name="TextBox 2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blipFill>
                <a:blip r:embed="rId6"/>
                <a:stretch>
                  <a:fillRect l="-1528" t="-7576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4880534" y="3073795"/>
            <a:ext cx="3276364" cy="2371429"/>
            <a:chOff x="4952542" y="1058127"/>
            <a:chExt cx="3276364" cy="2371429"/>
          </a:xfrm>
        </p:grpSpPr>
        <p:grpSp>
          <p:nvGrpSpPr>
            <p:cNvPr id="183" name="Group 182"/>
            <p:cNvGrpSpPr/>
            <p:nvPr/>
          </p:nvGrpSpPr>
          <p:grpSpPr>
            <a:xfrm>
              <a:off x="4952542" y="1058127"/>
              <a:ext cx="3276364" cy="2371429"/>
              <a:chOff x="359532" y="1597631"/>
              <a:chExt cx="3276364" cy="2371429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359532" y="1597631"/>
                <a:ext cx="3276364" cy="2371429"/>
                <a:chOff x="359532" y="1597631"/>
                <a:chExt cx="3276364" cy="2371429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>
                  <a:off x="395536" y="1608765"/>
                  <a:ext cx="35726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392760" y="2760893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197" name="TextBox 196"/>
                <p:cNvSpPr txBox="1"/>
                <p:nvPr/>
              </p:nvSpPr>
              <p:spPr>
                <a:xfrm>
                  <a:off x="1208538" y="356895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198" name="TextBox 197"/>
                <p:cNvSpPr txBox="1"/>
                <p:nvPr/>
              </p:nvSpPr>
              <p:spPr>
                <a:xfrm>
                  <a:off x="2431568" y="3568950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3275856" y="2760893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202" name="Oval 201"/>
                <p:cNvSpPr/>
                <p:nvPr/>
              </p:nvSpPr>
              <p:spPr>
                <a:xfrm>
                  <a:off x="1187624" y="360902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03" name="Oval 202"/>
                <p:cNvSpPr/>
                <p:nvPr/>
              </p:nvSpPr>
              <p:spPr>
                <a:xfrm>
                  <a:off x="2411760" y="360902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04" name="Oval 203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6" name="Oval 215"/>
                <p:cNvSpPr/>
                <p:nvPr/>
              </p:nvSpPr>
              <p:spPr>
                <a:xfrm>
                  <a:off x="3239852" y="278092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7" name="Oval 216"/>
                <p:cNvSpPr/>
                <p:nvPr/>
              </p:nvSpPr>
              <p:spPr>
                <a:xfrm>
                  <a:off x="35953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8" name="Oval 217"/>
                <p:cNvSpPr/>
                <p:nvPr/>
              </p:nvSpPr>
              <p:spPr>
                <a:xfrm>
                  <a:off x="359532" y="278092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85" name="Straight Connector 184"/>
              <p:cNvCxnSpPr>
                <a:stCxn id="216" idx="0"/>
                <a:endCxn id="204" idx="4"/>
              </p:cNvCxnSpPr>
              <p:nvPr/>
            </p:nvCxnSpPr>
            <p:spPr>
              <a:xfrm flipV="1">
                <a:off x="3419872" y="1988840"/>
                <a:ext cx="0" cy="7920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>
                <a:stCxn id="204" idx="3"/>
                <a:endCxn id="218" idx="7"/>
              </p:cNvCxnSpPr>
              <p:nvPr/>
            </p:nvCxnSpPr>
            <p:spPr>
              <a:xfrm flipH="1">
                <a:off x="666845" y="1936113"/>
                <a:ext cx="2625734" cy="89754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>
                <a:stCxn id="204" idx="2"/>
                <a:endCxn id="217" idx="6"/>
              </p:cNvCxnSpPr>
              <p:nvPr/>
            </p:nvCxnSpPr>
            <p:spPr>
              <a:xfrm flipH="1">
                <a:off x="719572" y="1808820"/>
                <a:ext cx="2520280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>
                <a:stCxn id="218" idx="0"/>
                <a:endCxn id="217" idx="4"/>
              </p:cNvCxnSpPr>
              <p:nvPr/>
            </p:nvCxnSpPr>
            <p:spPr>
              <a:xfrm flipV="1">
                <a:off x="539552" y="1988840"/>
                <a:ext cx="0" cy="7920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>
                <a:stCxn id="216" idx="4"/>
                <a:endCxn id="198" idx="3"/>
              </p:cNvCxnSpPr>
              <p:nvPr/>
            </p:nvCxnSpPr>
            <p:spPr>
              <a:xfrm flipH="1">
                <a:off x="2773470" y="3140968"/>
                <a:ext cx="646402" cy="62803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>
                <a:stCxn id="202" idx="1"/>
                <a:endCxn id="218" idx="4"/>
              </p:cNvCxnSpPr>
              <p:nvPr/>
            </p:nvCxnSpPr>
            <p:spPr>
              <a:xfrm flipH="1" flipV="1">
                <a:off x="539552" y="3140968"/>
                <a:ext cx="700799" cy="5207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>
                <a:stCxn id="203" idx="2"/>
                <a:endCxn id="202" idx="6"/>
              </p:cNvCxnSpPr>
              <p:nvPr/>
            </p:nvCxnSpPr>
            <p:spPr>
              <a:xfrm flipH="1">
                <a:off x="1547664" y="3789040"/>
                <a:ext cx="86409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Curved Connector 24"/>
            <p:cNvCxnSpPr>
              <a:stCxn id="217" idx="0"/>
              <a:endCxn id="216" idx="6"/>
            </p:cNvCxnSpPr>
            <p:nvPr/>
          </p:nvCxnSpPr>
          <p:spPr>
            <a:xfrm rot="16200000" flipH="1">
              <a:off x="5996658" y="225200"/>
              <a:ext cx="1332148" cy="3060340"/>
            </a:xfrm>
            <a:prstGeom prst="curvedConnector4">
              <a:avLst>
                <a:gd name="adj1" fmla="val -36300"/>
                <a:gd name="adj2" fmla="val 123271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 218"/>
          <p:cNvGrpSpPr/>
          <p:nvPr/>
        </p:nvGrpSpPr>
        <p:grpSpPr>
          <a:xfrm>
            <a:off x="1808157" y="3656977"/>
            <a:ext cx="1998686" cy="1624424"/>
            <a:chOff x="1462924" y="3776251"/>
            <a:chExt cx="1998686" cy="1624424"/>
          </a:xfrm>
        </p:grpSpPr>
        <p:grpSp>
          <p:nvGrpSpPr>
            <p:cNvPr id="220" name="Group 219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222" name="Group 221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227" name="TextBox 226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5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8" name="TextBox 227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4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9" name="TextBox 228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3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0" name="TextBox 229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2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1" name="TextBox 230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1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2" name="Oval 231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3" name="Oval 232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4" name="Oval 233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23" name="Straight Connector 222"/>
              <p:cNvCxnSpPr>
                <a:stCxn id="232" idx="5"/>
                <a:endCxn id="235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>
                <a:stCxn id="232" idx="4"/>
                <a:endCxn id="236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>
                <a:stCxn id="232" idx="4"/>
                <a:endCxn id="234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>
                <a:stCxn id="232" idx="3"/>
                <a:endCxn id="233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1" name="TextBox 220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1" name="TextBox 2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7"/>
                  <a:stretch>
                    <a:fillRect l="-17647" r="-588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/>
          <p:cNvGrpSpPr/>
          <p:nvPr/>
        </p:nvGrpSpPr>
        <p:grpSpPr>
          <a:xfrm>
            <a:off x="4876269" y="3084929"/>
            <a:ext cx="3276364" cy="2371429"/>
            <a:chOff x="6483250" y="327619"/>
            <a:chExt cx="3276364" cy="2371429"/>
          </a:xfrm>
        </p:grpSpPr>
        <p:grpSp>
          <p:nvGrpSpPr>
            <p:cNvPr id="238" name="Group 237"/>
            <p:cNvGrpSpPr/>
            <p:nvPr/>
          </p:nvGrpSpPr>
          <p:grpSpPr>
            <a:xfrm>
              <a:off x="7618655" y="718828"/>
              <a:ext cx="1924935" cy="1672907"/>
              <a:chOff x="1878799" y="-96183"/>
              <a:chExt cx="1924935" cy="1672907"/>
            </a:xfrm>
          </p:grpSpPr>
          <p:grpSp>
            <p:nvGrpSpPr>
              <p:cNvPr id="240" name="Group 239"/>
              <p:cNvGrpSpPr/>
              <p:nvPr/>
            </p:nvGrpSpPr>
            <p:grpSpPr>
              <a:xfrm>
                <a:off x="2411760" y="785791"/>
                <a:ext cx="360040" cy="400110"/>
                <a:chOff x="2411760" y="785791"/>
                <a:chExt cx="360040" cy="400110"/>
              </a:xfrm>
            </p:grpSpPr>
            <p:sp>
              <p:nvSpPr>
                <p:cNvPr id="251" name="TextBox 250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1</a:t>
                  </a:r>
                  <a:endParaRPr lang="lt-LT" dirty="0"/>
                </a:p>
              </p:txBody>
            </p:sp>
            <p:sp>
              <p:nvSpPr>
                <p:cNvPr id="252" name="Oval 251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41" name="Straight Connector 240"/>
              <p:cNvCxnSpPr>
                <a:stCxn id="252" idx="7"/>
                <a:endCxn id="295" idx="4"/>
              </p:cNvCxnSpPr>
              <p:nvPr/>
            </p:nvCxnSpPr>
            <p:spPr>
              <a:xfrm flipV="1">
                <a:off x="2719073" y="-96183"/>
                <a:ext cx="1084661" cy="94961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>
                <a:stCxn id="252" idx="6"/>
                <a:endCxn id="296" idx="2"/>
              </p:cNvCxnSpPr>
              <p:nvPr/>
            </p:nvCxnSpPr>
            <p:spPr>
              <a:xfrm flipV="1">
                <a:off x="2771800" y="875925"/>
                <a:ext cx="851914" cy="104803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>
                <a:stCxn id="252" idx="5"/>
                <a:endCxn id="294" idx="0"/>
              </p:cNvCxnSpPr>
              <p:nvPr/>
            </p:nvCxnSpPr>
            <p:spPr>
              <a:xfrm>
                <a:off x="2719073" y="1108021"/>
                <a:ext cx="256569" cy="41597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>
                <a:stCxn id="252" idx="3"/>
                <a:endCxn id="293" idx="7"/>
              </p:cNvCxnSpPr>
              <p:nvPr/>
            </p:nvCxnSpPr>
            <p:spPr>
              <a:xfrm flipH="1">
                <a:off x="1878799" y="1108021"/>
                <a:ext cx="585688" cy="468703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6" name="Group 275"/>
            <p:cNvGrpSpPr/>
            <p:nvPr/>
          </p:nvGrpSpPr>
          <p:grpSpPr>
            <a:xfrm>
              <a:off x="6483250" y="327619"/>
              <a:ext cx="3276364" cy="2371429"/>
              <a:chOff x="4952542" y="1058127"/>
              <a:chExt cx="3276364" cy="2371429"/>
            </a:xfrm>
          </p:grpSpPr>
          <p:grpSp>
            <p:nvGrpSpPr>
              <p:cNvPr id="277" name="Group 276"/>
              <p:cNvGrpSpPr/>
              <p:nvPr/>
            </p:nvGrpSpPr>
            <p:grpSpPr>
              <a:xfrm>
                <a:off x="4952542" y="1058127"/>
                <a:ext cx="3276364" cy="2371429"/>
                <a:chOff x="359532" y="1597631"/>
                <a:chExt cx="3276364" cy="2371429"/>
              </a:xfrm>
            </p:grpSpPr>
            <p:grpSp>
              <p:nvGrpSpPr>
                <p:cNvPr id="279" name="Group 278"/>
                <p:cNvGrpSpPr/>
                <p:nvPr/>
              </p:nvGrpSpPr>
              <p:grpSpPr>
                <a:xfrm>
                  <a:off x="359532" y="1597631"/>
                  <a:ext cx="3276364" cy="2371429"/>
                  <a:chOff x="359532" y="1597631"/>
                  <a:chExt cx="3276364" cy="2371429"/>
                </a:xfrm>
              </p:grpSpPr>
              <p:sp>
                <p:nvSpPr>
                  <p:cNvPr id="287" name="TextBox 286"/>
                  <p:cNvSpPr txBox="1"/>
                  <p:nvPr/>
                </p:nvSpPr>
                <p:spPr>
                  <a:xfrm>
                    <a:off x="395536" y="1608765"/>
                    <a:ext cx="35726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7</a:t>
                    </a:r>
                    <a:endParaRPr lang="lt-LT" dirty="0"/>
                  </a:p>
                </p:txBody>
              </p:sp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392760" y="2760893"/>
                    <a:ext cx="36004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6</a:t>
                    </a:r>
                    <a:endParaRPr lang="lt-LT" dirty="0"/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1211176" y="3557816"/>
                    <a:ext cx="368301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5</a:t>
                    </a:r>
                    <a:endParaRPr lang="lt-LT" dirty="0"/>
                  </a:p>
                </p:txBody>
              </p:sp>
              <p:sp>
                <p:nvSpPr>
                  <p:cNvPr id="290" name="TextBox 289"/>
                  <p:cNvSpPr txBox="1"/>
                  <p:nvPr/>
                </p:nvSpPr>
                <p:spPr>
                  <a:xfrm>
                    <a:off x="2431568" y="3568950"/>
                    <a:ext cx="341902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4</a:t>
                    </a:r>
                    <a:endParaRPr lang="lt-LT" dirty="0"/>
                  </a:p>
                </p:txBody>
              </p:sp>
              <p:sp>
                <p:nvSpPr>
                  <p:cNvPr id="291" name="TextBox 290"/>
                  <p:cNvSpPr txBox="1"/>
                  <p:nvPr/>
                </p:nvSpPr>
                <p:spPr>
                  <a:xfrm>
                    <a:off x="3275856" y="2760893"/>
                    <a:ext cx="21602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3</a:t>
                    </a:r>
                    <a:endParaRPr lang="lt-LT" dirty="0"/>
                  </a:p>
                </p:txBody>
              </p:sp>
              <p:sp>
                <p:nvSpPr>
                  <p:cNvPr id="292" name="TextBox 291"/>
                  <p:cNvSpPr txBox="1"/>
                  <p:nvPr/>
                </p:nvSpPr>
                <p:spPr>
                  <a:xfrm>
                    <a:off x="3275856" y="1597631"/>
                    <a:ext cx="36004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2</a:t>
                    </a:r>
                    <a:endParaRPr lang="lt-LT" dirty="0"/>
                  </a:p>
                </p:txBody>
              </p:sp>
              <p:sp>
                <p:nvSpPr>
                  <p:cNvPr id="293" name="Oval 292"/>
                  <p:cNvSpPr/>
                  <p:nvPr/>
                </p:nvSpPr>
                <p:spPr>
                  <a:xfrm>
                    <a:off x="1187624" y="360902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4" name="Oval 293"/>
                  <p:cNvSpPr/>
                  <p:nvPr/>
                </p:nvSpPr>
                <p:spPr>
                  <a:xfrm>
                    <a:off x="2411760" y="360902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5" name="Oval 294"/>
                  <p:cNvSpPr/>
                  <p:nvPr/>
                </p:nvSpPr>
                <p:spPr>
                  <a:xfrm>
                    <a:off x="3239852" y="162880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6" name="Oval 295"/>
                  <p:cNvSpPr/>
                  <p:nvPr/>
                </p:nvSpPr>
                <p:spPr>
                  <a:xfrm>
                    <a:off x="3239852" y="2780928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7" name="Oval 296"/>
                  <p:cNvSpPr/>
                  <p:nvPr/>
                </p:nvSpPr>
                <p:spPr>
                  <a:xfrm>
                    <a:off x="359532" y="162880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8" name="Oval 297"/>
                  <p:cNvSpPr/>
                  <p:nvPr/>
                </p:nvSpPr>
                <p:spPr>
                  <a:xfrm>
                    <a:off x="359532" y="2780928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280" name="Straight Connector 279"/>
                <p:cNvCxnSpPr>
                  <a:stCxn id="296" idx="0"/>
                  <a:endCxn id="295" idx="4"/>
                </p:cNvCxnSpPr>
                <p:nvPr/>
              </p:nvCxnSpPr>
              <p:spPr>
                <a:xfrm flipV="1">
                  <a:off x="3419872" y="1988840"/>
                  <a:ext cx="0" cy="7920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/>
                <p:cNvCxnSpPr>
                  <a:stCxn id="295" idx="3"/>
                  <a:endCxn id="298" idx="7"/>
                </p:cNvCxnSpPr>
                <p:nvPr/>
              </p:nvCxnSpPr>
              <p:spPr>
                <a:xfrm flipH="1">
                  <a:off x="666845" y="1936113"/>
                  <a:ext cx="2625734" cy="897542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/>
                <p:cNvCxnSpPr>
                  <a:stCxn id="295" idx="2"/>
                  <a:endCxn id="297" idx="6"/>
                </p:cNvCxnSpPr>
                <p:nvPr/>
              </p:nvCxnSpPr>
              <p:spPr>
                <a:xfrm flipH="1">
                  <a:off x="719572" y="1808820"/>
                  <a:ext cx="2520280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/>
                <p:cNvCxnSpPr>
                  <a:stCxn id="298" idx="0"/>
                  <a:endCxn id="297" idx="4"/>
                </p:cNvCxnSpPr>
                <p:nvPr/>
              </p:nvCxnSpPr>
              <p:spPr>
                <a:xfrm flipV="1">
                  <a:off x="539552" y="1988840"/>
                  <a:ext cx="0" cy="7920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>
                  <a:stCxn id="296" idx="4"/>
                  <a:endCxn id="290" idx="3"/>
                </p:cNvCxnSpPr>
                <p:nvPr/>
              </p:nvCxnSpPr>
              <p:spPr>
                <a:xfrm flipH="1">
                  <a:off x="2773470" y="3140968"/>
                  <a:ext cx="646402" cy="628037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/>
                <p:cNvCxnSpPr>
                  <a:stCxn id="293" idx="1"/>
                  <a:endCxn id="298" idx="4"/>
                </p:cNvCxnSpPr>
                <p:nvPr/>
              </p:nvCxnSpPr>
              <p:spPr>
                <a:xfrm flipH="1" flipV="1">
                  <a:off x="539552" y="3140968"/>
                  <a:ext cx="700799" cy="520779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/>
                <p:cNvCxnSpPr>
                  <a:stCxn id="294" idx="2"/>
                  <a:endCxn id="293" idx="6"/>
                </p:cNvCxnSpPr>
                <p:nvPr/>
              </p:nvCxnSpPr>
              <p:spPr>
                <a:xfrm flipH="1">
                  <a:off x="1547664" y="3789040"/>
                  <a:ext cx="864096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8" name="Curved Connector 277"/>
              <p:cNvCxnSpPr>
                <a:stCxn id="297" idx="0"/>
                <a:endCxn id="296" idx="6"/>
              </p:cNvCxnSpPr>
              <p:nvPr/>
            </p:nvCxnSpPr>
            <p:spPr>
              <a:xfrm rot="16200000" flipH="1">
                <a:off x="5996658" y="225200"/>
                <a:ext cx="1332148" cy="3060340"/>
              </a:xfrm>
              <a:prstGeom prst="curvedConnector4">
                <a:avLst>
                  <a:gd name="adj1" fmla="val -36300"/>
                  <a:gd name="adj2" fmla="val 123271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4614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83534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Apibrėžimas. </a:t>
            </a:r>
            <a:r>
              <a:rPr lang="lt-LT" altLang="en-US" sz="2000"/>
              <a:t> Planaraus grafo </a:t>
            </a:r>
            <a:r>
              <a:rPr lang="lt-LT" altLang="en-US" sz="2000" b="1" i="1"/>
              <a:t>siena</a:t>
            </a:r>
            <a:r>
              <a:rPr lang="en-US" altLang="en-US" sz="2000" b="1" i="1"/>
              <a:t> (sritimi)</a:t>
            </a:r>
            <a:r>
              <a:rPr lang="lt-LT" altLang="en-US" sz="2000"/>
              <a:t> yra maksimali plokštumos sritis, kurios bet kuriuos du taškus galima sujungti kreive, nekertančia grafo briaunų.</a:t>
            </a:r>
            <a:endParaRPr lang="en-US" altLang="en-US" sz="2000" b="1" i="1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412875"/>
            <a:ext cx="43719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6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294" y="5157192"/>
            <a:ext cx="8352928" cy="707886"/>
          </a:xfrm>
          <a:prstGeom prst="rect">
            <a:avLst/>
          </a:prstGeom>
          <a:blipFill rotWithShape="1">
            <a:blip r:embed="rId3"/>
            <a:stretch>
              <a:fillRect l="-730" t="-4310" b="-1465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2" name="TextBox 6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294" y="6093296"/>
            <a:ext cx="8375170" cy="400110"/>
          </a:xfrm>
          <a:prstGeom prst="rect">
            <a:avLst/>
          </a:prstGeom>
          <a:blipFill rotWithShape="1">
            <a:blip r:embed="rId4"/>
            <a:stretch>
              <a:fillRect l="-728" t="-7692" b="-27692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251520" y="332656"/>
            <a:ext cx="3276364" cy="3188387"/>
            <a:chOff x="359532" y="780673"/>
            <a:chExt cx="3276364" cy="3188387"/>
          </a:xfrm>
        </p:grpSpPr>
        <p:grpSp>
          <p:nvGrpSpPr>
            <p:cNvPr id="19" name="Group 18"/>
            <p:cNvGrpSpPr/>
            <p:nvPr/>
          </p:nvGrpSpPr>
          <p:grpSpPr>
            <a:xfrm>
              <a:off x="359532" y="780673"/>
              <a:ext cx="3276364" cy="3188387"/>
              <a:chOff x="359532" y="780673"/>
              <a:chExt cx="3276364" cy="318838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208538" y="780673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8</a:t>
                </a:r>
                <a:endParaRPr lang="lt-LT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5536" y="1608765"/>
                <a:ext cx="357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7</a:t>
                </a:r>
                <a:endParaRPr lang="lt-LT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2760" y="2760893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6</a:t>
                </a:r>
                <a:endParaRPr lang="lt-LT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08538" y="3568950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5</a:t>
                </a:r>
                <a:endParaRPr lang="lt-LT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31568" y="3568950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4</a:t>
                </a:r>
                <a:endParaRPr lang="lt-LT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75856" y="2760893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3</a:t>
                </a:r>
                <a:endParaRPr lang="lt-LT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75856" y="1597631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</a:t>
                </a:r>
                <a:endParaRPr lang="lt-LT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429898" y="785791"/>
                <a:ext cx="3419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1</a:t>
                </a:r>
                <a:endParaRPr lang="lt-LT" dirty="0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1187624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411760" y="80070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87624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11760" y="360902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23985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3985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59532" y="1628800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59532" y="278092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21" name="Straight Connector 20"/>
            <p:cNvCxnSpPr>
              <a:stCxn id="11" idx="3"/>
              <a:endCxn id="7" idx="1"/>
            </p:cNvCxnSpPr>
            <p:nvPr/>
          </p:nvCxnSpPr>
          <p:spPr>
            <a:xfrm>
              <a:off x="2771800" y="985846"/>
              <a:ext cx="520779" cy="69568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5"/>
              <a:endCxn id="8" idx="1"/>
            </p:cNvCxnSpPr>
            <p:nvPr/>
          </p:nvCxnSpPr>
          <p:spPr>
            <a:xfrm>
              <a:off x="2719073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" idx="4"/>
              <a:endCxn id="6" idx="0"/>
            </p:cNvCxnSpPr>
            <p:nvPr/>
          </p:nvCxnSpPr>
          <p:spPr>
            <a:xfrm>
              <a:off x="2591780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4" idx="3"/>
            </p:cNvCxnSpPr>
            <p:nvPr/>
          </p:nvCxnSpPr>
          <p:spPr>
            <a:xfrm flipH="1">
              <a:off x="1463605" y="1108021"/>
              <a:ext cx="1000882" cy="253700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" idx="2"/>
              <a:endCxn id="9" idx="7"/>
            </p:cNvCxnSpPr>
            <p:nvPr/>
          </p:nvCxnSpPr>
          <p:spPr>
            <a:xfrm flipH="1">
              <a:off x="666845" y="980728"/>
              <a:ext cx="520779" cy="700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" idx="3"/>
              <a:endCxn id="10" idx="7"/>
            </p:cNvCxnSpPr>
            <p:nvPr/>
          </p:nvCxnSpPr>
          <p:spPr>
            <a:xfrm flipH="1">
              <a:off x="666845" y="1108021"/>
              <a:ext cx="573506" cy="17256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" idx="4"/>
              <a:endCxn id="5" idx="0"/>
            </p:cNvCxnSpPr>
            <p:nvPr/>
          </p:nvCxnSpPr>
          <p:spPr>
            <a:xfrm>
              <a:off x="1367644" y="1160748"/>
              <a:ext cx="0" cy="24482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494938" y="1108021"/>
              <a:ext cx="1002663" cy="25410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7" idx="4"/>
            </p:cNvCxnSpPr>
            <p:nvPr/>
          </p:nvCxnSpPr>
          <p:spPr>
            <a:xfrm flipV="1">
              <a:off x="341987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3"/>
              <a:endCxn id="10" idx="7"/>
            </p:cNvCxnSpPr>
            <p:nvPr/>
          </p:nvCxnSpPr>
          <p:spPr>
            <a:xfrm flipH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" idx="2"/>
              <a:endCxn id="9" idx="6"/>
            </p:cNvCxnSpPr>
            <p:nvPr/>
          </p:nvCxnSpPr>
          <p:spPr>
            <a:xfrm flipH="1">
              <a:off x="719572" y="180882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8" idx="1"/>
              <a:endCxn id="9" idx="5"/>
            </p:cNvCxnSpPr>
            <p:nvPr/>
          </p:nvCxnSpPr>
          <p:spPr>
            <a:xfrm flipH="1" flipV="1">
              <a:off x="666845" y="1936113"/>
              <a:ext cx="2625734" cy="89754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10" idx="0"/>
              <a:endCxn id="9" idx="4"/>
            </p:cNvCxnSpPr>
            <p:nvPr/>
          </p:nvCxnSpPr>
          <p:spPr>
            <a:xfrm flipV="1">
              <a:off x="539552" y="1988840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8" idx="4"/>
              <a:endCxn id="14" idx="3"/>
            </p:cNvCxnSpPr>
            <p:nvPr/>
          </p:nvCxnSpPr>
          <p:spPr>
            <a:xfrm flipH="1">
              <a:off x="2773470" y="3140968"/>
              <a:ext cx="646402" cy="6280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" idx="1"/>
              <a:endCxn id="10" idx="4"/>
            </p:cNvCxnSpPr>
            <p:nvPr/>
          </p:nvCxnSpPr>
          <p:spPr>
            <a:xfrm flipH="1" flipV="1">
              <a:off x="539552" y="3140968"/>
              <a:ext cx="700799" cy="52077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6" idx="2"/>
              <a:endCxn id="5" idx="6"/>
            </p:cNvCxnSpPr>
            <p:nvPr/>
          </p:nvCxnSpPr>
          <p:spPr>
            <a:xfrm flipH="1">
              <a:off x="1547664" y="3789040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252007" y="3687927"/>
            <a:ext cx="393198" cy="1555762"/>
            <a:chOff x="4740416" y="2627906"/>
            <a:chExt cx="393198" cy="1555762"/>
          </a:xfrm>
        </p:grpSpPr>
        <p:grpSp>
          <p:nvGrpSpPr>
            <p:cNvPr id="172" name="Group 171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173" name="Group 172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186" name="TextBox 185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190" name="TextBox 189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82" name="Straight Connector 181"/>
              <p:cNvCxnSpPr>
                <a:stCxn id="196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Box 204"/>
                <p:cNvSpPr txBox="1"/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5" name="TextBox 2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2775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18000" r="-4000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7" name="Group 206"/>
          <p:cNvGrpSpPr/>
          <p:nvPr/>
        </p:nvGrpSpPr>
        <p:grpSpPr>
          <a:xfrm>
            <a:off x="1115112" y="3694346"/>
            <a:ext cx="393198" cy="1555762"/>
            <a:chOff x="4740416" y="2627906"/>
            <a:chExt cx="393198" cy="1555762"/>
          </a:xfrm>
        </p:grpSpPr>
        <p:grpSp>
          <p:nvGrpSpPr>
            <p:cNvPr id="208" name="Group 207"/>
            <p:cNvGrpSpPr/>
            <p:nvPr/>
          </p:nvGrpSpPr>
          <p:grpSpPr>
            <a:xfrm>
              <a:off x="4740416" y="2627906"/>
              <a:ext cx="393198" cy="1181169"/>
              <a:chOff x="3242698" y="1597631"/>
              <a:chExt cx="393198" cy="1181169"/>
            </a:xfrm>
          </p:grpSpPr>
          <p:grpSp>
            <p:nvGrpSpPr>
              <p:cNvPr id="210" name="Group 209"/>
              <p:cNvGrpSpPr/>
              <p:nvPr/>
            </p:nvGrpSpPr>
            <p:grpSpPr>
              <a:xfrm>
                <a:off x="3242698" y="1597631"/>
                <a:ext cx="393198" cy="1181169"/>
                <a:chOff x="3242698" y="1597631"/>
                <a:chExt cx="393198" cy="1181169"/>
              </a:xfrm>
            </p:grpSpPr>
            <p:sp>
              <p:nvSpPr>
                <p:cNvPr id="212" name="TextBox 211"/>
                <p:cNvSpPr txBox="1"/>
                <p:nvPr/>
              </p:nvSpPr>
              <p:spPr>
                <a:xfrm>
                  <a:off x="3263612" y="2378690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3254942" y="1637701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3242698" y="239872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11" name="Straight Connector 210"/>
              <p:cNvCxnSpPr>
                <a:stCxn id="214" idx="4"/>
              </p:cNvCxnSpPr>
              <p:nvPr/>
            </p:nvCxnSpPr>
            <p:spPr>
              <a:xfrm>
                <a:off x="3434962" y="1997741"/>
                <a:ext cx="0" cy="40098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7099" y="3875891"/>
                  <a:ext cx="308738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19608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8" name="Group 247"/>
          <p:cNvGrpSpPr/>
          <p:nvPr/>
        </p:nvGrpSpPr>
        <p:grpSpPr>
          <a:xfrm>
            <a:off x="1812422" y="3654839"/>
            <a:ext cx="1998686" cy="1624424"/>
            <a:chOff x="1462924" y="3776251"/>
            <a:chExt cx="1998686" cy="1624424"/>
          </a:xfrm>
        </p:grpSpPr>
        <p:grpSp>
          <p:nvGrpSpPr>
            <p:cNvPr id="138" name="Group 137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159" name="TextBox 158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3</a:t>
                  </a:r>
                  <a:endParaRPr lang="lt-LT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2</a:t>
                  </a:r>
                  <a:endParaRPr lang="lt-LT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1</a:t>
                  </a:r>
                  <a:endParaRPr lang="lt-LT" dirty="0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40" name="Straight Connector 139"/>
              <p:cNvCxnSpPr>
                <a:stCxn id="165" idx="5"/>
                <a:endCxn id="168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65" idx="4"/>
                <a:endCxn id="169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65" idx="4"/>
                <a:endCxn id="167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65" idx="3"/>
                <a:endCxn id="166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TextBox 24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46" name="TextBox 2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17647" r="-588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4" name="Group 253"/>
          <p:cNvGrpSpPr/>
          <p:nvPr/>
        </p:nvGrpSpPr>
        <p:grpSpPr>
          <a:xfrm>
            <a:off x="942681" y="5192459"/>
            <a:ext cx="1998686" cy="1624424"/>
            <a:chOff x="1462924" y="3776251"/>
            <a:chExt cx="1998686" cy="1624424"/>
          </a:xfrm>
        </p:grpSpPr>
        <p:grpSp>
          <p:nvGrpSpPr>
            <p:cNvPr id="255" name="Group 254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262" name="TextBox 261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7</a:t>
                  </a:r>
                  <a:endParaRPr lang="lt-LT" dirty="0"/>
                </a:p>
              </p:txBody>
            </p:sp>
            <p:sp>
              <p:nvSpPr>
                <p:cNvPr id="263" name="TextBox 262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6</a:t>
                  </a:r>
                  <a:endParaRPr lang="lt-LT" dirty="0"/>
                </a:p>
              </p:txBody>
            </p:sp>
            <p:sp>
              <p:nvSpPr>
                <p:cNvPr id="264" name="TextBox 263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5</a:t>
                  </a:r>
                  <a:endParaRPr lang="lt-LT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4</a:t>
                  </a:r>
                  <a:endParaRPr lang="lt-LT" dirty="0"/>
                </a:p>
              </p:txBody>
            </p:sp>
            <p:sp>
              <p:nvSpPr>
                <p:cNvPr id="266" name="TextBox 265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8</a:t>
                  </a:r>
                  <a:endParaRPr lang="lt-LT" dirty="0"/>
                </a:p>
              </p:txBody>
            </p:sp>
            <p:sp>
              <p:nvSpPr>
                <p:cNvPr id="267" name="Oval 266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8" name="Oval 267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9" name="Oval 268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0" name="Oval 269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1" name="Oval 270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58" name="Straight Connector 257"/>
              <p:cNvCxnSpPr>
                <a:stCxn id="267" idx="5"/>
                <a:endCxn id="270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67" idx="4"/>
                <a:endCxn id="271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>
                <a:stCxn id="267" idx="4"/>
                <a:endCxn id="269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>
                <a:stCxn id="267" idx="3"/>
                <a:endCxn id="268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" name="TextBox 255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56" name="TextBox 2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17647" r="-3922" b="-18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2" name="TextBox 271"/>
              <p:cNvSpPr txBox="1">
                <a:spLocks noChangeArrowheads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dirty="0" smtClean="0"/>
                  <a:t>Pridėkime po vieną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lt-L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lt-LT" altLang="lt-L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lt-LT" dirty="0" smtClean="0"/>
                  <a:t> sritį</a:t>
                </a:r>
                <a:endParaRPr lang="en-US" altLang="lt-LT" dirty="0"/>
              </a:p>
            </p:txBody>
          </p:sp>
        </mc:Choice>
        <mc:Fallback xmlns="">
          <p:sp>
            <p:nvSpPr>
              <p:cNvPr id="272" name="TextBox 2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7826" y="270984"/>
                <a:ext cx="4392612" cy="400110"/>
              </a:xfrm>
              <a:prstGeom prst="rect">
                <a:avLst/>
              </a:prstGeom>
              <a:blipFill>
                <a:blip r:embed="rId6"/>
                <a:stretch>
                  <a:fillRect l="-1528" t="-7576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9" name="Group 218"/>
          <p:cNvGrpSpPr/>
          <p:nvPr/>
        </p:nvGrpSpPr>
        <p:grpSpPr>
          <a:xfrm>
            <a:off x="932439" y="5194491"/>
            <a:ext cx="1998686" cy="1624424"/>
            <a:chOff x="1462924" y="3776251"/>
            <a:chExt cx="1998686" cy="1624424"/>
          </a:xfrm>
        </p:grpSpPr>
        <p:grpSp>
          <p:nvGrpSpPr>
            <p:cNvPr id="220" name="Group 219"/>
            <p:cNvGrpSpPr/>
            <p:nvPr/>
          </p:nvGrpSpPr>
          <p:grpSpPr>
            <a:xfrm>
              <a:off x="1462924" y="3776251"/>
              <a:ext cx="1998686" cy="1242094"/>
              <a:chOff x="1637210" y="785791"/>
              <a:chExt cx="1998686" cy="1242094"/>
            </a:xfrm>
          </p:grpSpPr>
          <p:grpSp>
            <p:nvGrpSpPr>
              <p:cNvPr id="222" name="Group 221"/>
              <p:cNvGrpSpPr/>
              <p:nvPr/>
            </p:nvGrpSpPr>
            <p:grpSpPr>
              <a:xfrm>
                <a:off x="1637210" y="785791"/>
                <a:ext cx="1998686" cy="1242094"/>
                <a:chOff x="1637210" y="785791"/>
                <a:chExt cx="1998686" cy="1242094"/>
              </a:xfrm>
            </p:grpSpPr>
            <p:sp>
              <p:nvSpPr>
                <p:cNvPr id="227" name="TextBox 226"/>
                <p:cNvSpPr txBox="1"/>
                <p:nvPr/>
              </p:nvSpPr>
              <p:spPr>
                <a:xfrm>
                  <a:off x="1646200" y="1617666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7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8" name="TextBox 227"/>
                <p:cNvSpPr txBox="1"/>
                <p:nvPr/>
              </p:nvSpPr>
              <p:spPr>
                <a:xfrm>
                  <a:off x="2193580" y="1627775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6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9" name="TextBox 228"/>
                <p:cNvSpPr txBox="1"/>
                <p:nvPr/>
              </p:nvSpPr>
              <p:spPr>
                <a:xfrm>
                  <a:off x="2740505" y="1618056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5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0" name="TextBox 229"/>
                <p:cNvSpPr txBox="1"/>
                <p:nvPr/>
              </p:nvSpPr>
              <p:spPr>
                <a:xfrm>
                  <a:off x="3275856" y="1597631"/>
                  <a:ext cx="3600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4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1" name="TextBox 230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solidFill>
                        <a:srgbClr val="FF0000"/>
                      </a:solidFill>
                    </a:rPr>
                    <a:t>8</a:t>
                  </a:r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2" name="Oval 231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3" name="Oval 232"/>
                <p:cNvSpPr/>
                <p:nvPr/>
              </p:nvSpPr>
              <p:spPr>
                <a:xfrm>
                  <a:off x="1637210" y="1639773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4" name="Oval 233"/>
                <p:cNvSpPr/>
                <p:nvPr/>
              </p:nvSpPr>
              <p:spPr>
                <a:xfrm>
                  <a:off x="2174212" y="1638629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3239852" y="1628800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2724419" y="164180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23" name="Straight Connector 222"/>
              <p:cNvCxnSpPr>
                <a:stCxn id="232" idx="5"/>
                <a:endCxn id="235" idx="1"/>
              </p:cNvCxnSpPr>
              <p:nvPr/>
            </p:nvCxnSpPr>
            <p:spPr>
              <a:xfrm>
                <a:off x="2719073" y="1108021"/>
                <a:ext cx="573506" cy="573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>
                <a:stCxn id="232" idx="4"/>
                <a:endCxn id="236" idx="0"/>
              </p:cNvCxnSpPr>
              <p:nvPr/>
            </p:nvCxnSpPr>
            <p:spPr>
              <a:xfrm>
                <a:off x="2591780" y="1160748"/>
                <a:ext cx="312659" cy="481057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>
                <a:stCxn id="232" idx="4"/>
                <a:endCxn id="234" idx="0"/>
              </p:cNvCxnSpPr>
              <p:nvPr/>
            </p:nvCxnSpPr>
            <p:spPr>
              <a:xfrm flipH="1">
                <a:off x="2354232" y="1160748"/>
                <a:ext cx="237548" cy="477881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>
                <a:stCxn id="232" idx="3"/>
                <a:endCxn id="233" idx="7"/>
              </p:cNvCxnSpPr>
              <p:nvPr/>
            </p:nvCxnSpPr>
            <p:spPr>
              <a:xfrm flipH="1">
                <a:off x="1944523" y="1108021"/>
                <a:ext cx="519964" cy="584479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1" name="TextBox 220"/>
                <p:cNvSpPr txBox="1"/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lt-L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lt-LT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1" name="TextBox 2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0777" y="5092898"/>
                  <a:ext cx="308738" cy="307777"/>
                </a:xfrm>
                <a:prstGeom prst="rect">
                  <a:avLst/>
                </a:prstGeom>
                <a:blipFill>
                  <a:blip r:embed="rId7"/>
                  <a:stretch>
                    <a:fillRect l="-20000" r="-6000" b="-15686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/>
          <p:cNvGrpSpPr/>
          <p:nvPr/>
        </p:nvGrpSpPr>
        <p:grpSpPr>
          <a:xfrm>
            <a:off x="4876269" y="3051673"/>
            <a:ext cx="3276364" cy="2371429"/>
            <a:chOff x="6483250" y="327619"/>
            <a:chExt cx="3276364" cy="2371429"/>
          </a:xfrm>
        </p:grpSpPr>
        <p:grpSp>
          <p:nvGrpSpPr>
            <p:cNvPr id="238" name="Group 237"/>
            <p:cNvGrpSpPr/>
            <p:nvPr/>
          </p:nvGrpSpPr>
          <p:grpSpPr>
            <a:xfrm>
              <a:off x="7618655" y="718828"/>
              <a:ext cx="1924935" cy="1672907"/>
              <a:chOff x="1878799" y="-96183"/>
              <a:chExt cx="1924935" cy="1672907"/>
            </a:xfrm>
          </p:grpSpPr>
          <p:grpSp>
            <p:nvGrpSpPr>
              <p:cNvPr id="240" name="Group 239"/>
              <p:cNvGrpSpPr/>
              <p:nvPr/>
            </p:nvGrpSpPr>
            <p:grpSpPr>
              <a:xfrm>
                <a:off x="2411760" y="785791"/>
                <a:ext cx="360040" cy="400110"/>
                <a:chOff x="2411760" y="785791"/>
                <a:chExt cx="360040" cy="400110"/>
              </a:xfrm>
            </p:grpSpPr>
            <p:sp>
              <p:nvSpPr>
                <p:cNvPr id="251" name="TextBox 250"/>
                <p:cNvSpPr txBox="1"/>
                <p:nvPr/>
              </p:nvSpPr>
              <p:spPr>
                <a:xfrm>
                  <a:off x="2429898" y="785791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1</a:t>
                  </a:r>
                  <a:endParaRPr lang="lt-LT" dirty="0"/>
                </a:p>
              </p:txBody>
            </p:sp>
            <p:sp>
              <p:nvSpPr>
                <p:cNvPr id="252" name="Oval 251"/>
                <p:cNvSpPr/>
                <p:nvPr/>
              </p:nvSpPr>
              <p:spPr>
                <a:xfrm>
                  <a:off x="2411760" y="800708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241" name="Straight Connector 240"/>
              <p:cNvCxnSpPr>
                <a:stCxn id="252" idx="7"/>
                <a:endCxn id="295" idx="4"/>
              </p:cNvCxnSpPr>
              <p:nvPr/>
            </p:nvCxnSpPr>
            <p:spPr>
              <a:xfrm flipV="1">
                <a:off x="2719073" y="-96183"/>
                <a:ext cx="1084661" cy="94961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>
                <a:stCxn id="252" idx="6"/>
                <a:endCxn id="296" idx="2"/>
              </p:cNvCxnSpPr>
              <p:nvPr/>
            </p:nvCxnSpPr>
            <p:spPr>
              <a:xfrm flipV="1">
                <a:off x="2771800" y="875925"/>
                <a:ext cx="851914" cy="10480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>
                <a:stCxn id="252" idx="5"/>
                <a:endCxn id="294" idx="0"/>
              </p:cNvCxnSpPr>
              <p:nvPr/>
            </p:nvCxnSpPr>
            <p:spPr>
              <a:xfrm>
                <a:off x="2719073" y="1108021"/>
                <a:ext cx="256569" cy="41597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>
                <a:stCxn id="252" idx="3"/>
                <a:endCxn id="293" idx="7"/>
              </p:cNvCxnSpPr>
              <p:nvPr/>
            </p:nvCxnSpPr>
            <p:spPr>
              <a:xfrm flipH="1">
                <a:off x="1878799" y="1108021"/>
                <a:ext cx="585688" cy="46870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6" name="Group 275"/>
            <p:cNvGrpSpPr/>
            <p:nvPr/>
          </p:nvGrpSpPr>
          <p:grpSpPr>
            <a:xfrm>
              <a:off x="6483250" y="327619"/>
              <a:ext cx="3276364" cy="2371429"/>
              <a:chOff x="4952542" y="1058127"/>
              <a:chExt cx="3276364" cy="2371429"/>
            </a:xfrm>
          </p:grpSpPr>
          <p:grpSp>
            <p:nvGrpSpPr>
              <p:cNvPr id="277" name="Group 276"/>
              <p:cNvGrpSpPr/>
              <p:nvPr/>
            </p:nvGrpSpPr>
            <p:grpSpPr>
              <a:xfrm>
                <a:off x="4952542" y="1058127"/>
                <a:ext cx="3276364" cy="2371429"/>
                <a:chOff x="359532" y="1597631"/>
                <a:chExt cx="3276364" cy="2371429"/>
              </a:xfrm>
            </p:grpSpPr>
            <p:grpSp>
              <p:nvGrpSpPr>
                <p:cNvPr id="279" name="Group 278"/>
                <p:cNvGrpSpPr/>
                <p:nvPr/>
              </p:nvGrpSpPr>
              <p:grpSpPr>
                <a:xfrm>
                  <a:off x="359532" y="1597631"/>
                  <a:ext cx="3276364" cy="2371429"/>
                  <a:chOff x="359532" y="1597631"/>
                  <a:chExt cx="3276364" cy="2371429"/>
                </a:xfrm>
              </p:grpSpPr>
              <p:sp>
                <p:nvSpPr>
                  <p:cNvPr id="287" name="TextBox 286"/>
                  <p:cNvSpPr txBox="1"/>
                  <p:nvPr/>
                </p:nvSpPr>
                <p:spPr>
                  <a:xfrm>
                    <a:off x="395536" y="1608765"/>
                    <a:ext cx="35726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7</a:t>
                    </a:r>
                    <a:endParaRPr lang="lt-LT" dirty="0"/>
                  </a:p>
                </p:txBody>
              </p:sp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392760" y="2760893"/>
                    <a:ext cx="36004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6</a:t>
                    </a:r>
                    <a:endParaRPr lang="lt-LT" dirty="0"/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1211176" y="3557816"/>
                    <a:ext cx="368301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5</a:t>
                    </a:r>
                    <a:endParaRPr lang="lt-LT" dirty="0"/>
                  </a:p>
                </p:txBody>
              </p:sp>
              <p:sp>
                <p:nvSpPr>
                  <p:cNvPr id="290" name="TextBox 289"/>
                  <p:cNvSpPr txBox="1"/>
                  <p:nvPr/>
                </p:nvSpPr>
                <p:spPr>
                  <a:xfrm>
                    <a:off x="2431568" y="3568950"/>
                    <a:ext cx="341902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4</a:t>
                    </a:r>
                    <a:endParaRPr lang="lt-LT" dirty="0"/>
                  </a:p>
                </p:txBody>
              </p:sp>
              <p:sp>
                <p:nvSpPr>
                  <p:cNvPr id="291" name="TextBox 290"/>
                  <p:cNvSpPr txBox="1"/>
                  <p:nvPr/>
                </p:nvSpPr>
                <p:spPr>
                  <a:xfrm>
                    <a:off x="3275856" y="2760893"/>
                    <a:ext cx="21602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3</a:t>
                    </a:r>
                    <a:endParaRPr lang="lt-LT" dirty="0"/>
                  </a:p>
                </p:txBody>
              </p:sp>
              <p:sp>
                <p:nvSpPr>
                  <p:cNvPr id="292" name="TextBox 291"/>
                  <p:cNvSpPr txBox="1"/>
                  <p:nvPr/>
                </p:nvSpPr>
                <p:spPr>
                  <a:xfrm>
                    <a:off x="3275856" y="1597631"/>
                    <a:ext cx="36004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2</a:t>
                    </a:r>
                    <a:endParaRPr lang="lt-LT" dirty="0"/>
                  </a:p>
                </p:txBody>
              </p:sp>
              <p:sp>
                <p:nvSpPr>
                  <p:cNvPr id="293" name="Oval 292"/>
                  <p:cNvSpPr/>
                  <p:nvPr/>
                </p:nvSpPr>
                <p:spPr>
                  <a:xfrm>
                    <a:off x="1187624" y="360902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4" name="Oval 293"/>
                  <p:cNvSpPr/>
                  <p:nvPr/>
                </p:nvSpPr>
                <p:spPr>
                  <a:xfrm>
                    <a:off x="2411760" y="360902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5" name="Oval 294"/>
                  <p:cNvSpPr/>
                  <p:nvPr/>
                </p:nvSpPr>
                <p:spPr>
                  <a:xfrm>
                    <a:off x="3239852" y="162880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6" name="Oval 295"/>
                  <p:cNvSpPr/>
                  <p:nvPr/>
                </p:nvSpPr>
                <p:spPr>
                  <a:xfrm>
                    <a:off x="3239852" y="2780928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7" name="Oval 296"/>
                  <p:cNvSpPr/>
                  <p:nvPr/>
                </p:nvSpPr>
                <p:spPr>
                  <a:xfrm>
                    <a:off x="359532" y="1628800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98" name="Oval 297"/>
                  <p:cNvSpPr/>
                  <p:nvPr/>
                </p:nvSpPr>
                <p:spPr>
                  <a:xfrm>
                    <a:off x="359532" y="2780928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280" name="Straight Connector 279"/>
                <p:cNvCxnSpPr>
                  <a:stCxn id="296" idx="0"/>
                  <a:endCxn id="295" idx="4"/>
                </p:cNvCxnSpPr>
                <p:nvPr/>
              </p:nvCxnSpPr>
              <p:spPr>
                <a:xfrm flipV="1">
                  <a:off x="3419872" y="1988840"/>
                  <a:ext cx="0" cy="7920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/>
                <p:cNvCxnSpPr>
                  <a:stCxn id="295" idx="3"/>
                  <a:endCxn id="298" idx="7"/>
                </p:cNvCxnSpPr>
                <p:nvPr/>
              </p:nvCxnSpPr>
              <p:spPr>
                <a:xfrm flipH="1">
                  <a:off x="666845" y="1936113"/>
                  <a:ext cx="2625734" cy="897542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/>
                <p:cNvCxnSpPr>
                  <a:stCxn id="295" idx="2"/>
                  <a:endCxn id="297" idx="6"/>
                </p:cNvCxnSpPr>
                <p:nvPr/>
              </p:nvCxnSpPr>
              <p:spPr>
                <a:xfrm flipH="1">
                  <a:off x="719572" y="1808820"/>
                  <a:ext cx="2520280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/>
                <p:cNvCxnSpPr>
                  <a:stCxn id="298" idx="0"/>
                  <a:endCxn id="297" idx="4"/>
                </p:cNvCxnSpPr>
                <p:nvPr/>
              </p:nvCxnSpPr>
              <p:spPr>
                <a:xfrm flipV="1">
                  <a:off x="539552" y="1988840"/>
                  <a:ext cx="0" cy="7920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>
                  <a:stCxn id="296" idx="4"/>
                  <a:endCxn id="290" idx="3"/>
                </p:cNvCxnSpPr>
                <p:nvPr/>
              </p:nvCxnSpPr>
              <p:spPr>
                <a:xfrm flipH="1">
                  <a:off x="2773470" y="3140968"/>
                  <a:ext cx="646402" cy="628037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/>
                <p:cNvCxnSpPr>
                  <a:stCxn id="293" idx="1"/>
                  <a:endCxn id="298" idx="4"/>
                </p:cNvCxnSpPr>
                <p:nvPr/>
              </p:nvCxnSpPr>
              <p:spPr>
                <a:xfrm flipH="1" flipV="1">
                  <a:off x="539552" y="3140968"/>
                  <a:ext cx="700799" cy="520779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/>
                <p:cNvCxnSpPr>
                  <a:stCxn id="294" idx="2"/>
                  <a:endCxn id="293" idx="6"/>
                </p:cNvCxnSpPr>
                <p:nvPr/>
              </p:nvCxnSpPr>
              <p:spPr>
                <a:xfrm flipH="1">
                  <a:off x="1547664" y="3789040"/>
                  <a:ext cx="864096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8" name="Curved Connector 277"/>
              <p:cNvCxnSpPr>
                <a:stCxn id="297" idx="0"/>
                <a:endCxn id="296" idx="6"/>
              </p:cNvCxnSpPr>
              <p:nvPr/>
            </p:nvCxnSpPr>
            <p:spPr>
              <a:xfrm rot="16200000" flipH="1">
                <a:off x="5996658" y="225200"/>
                <a:ext cx="1332148" cy="3060340"/>
              </a:xfrm>
              <a:prstGeom prst="curvedConnector4">
                <a:avLst>
                  <a:gd name="adj1" fmla="val -36300"/>
                  <a:gd name="adj2" fmla="val 123271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Group 35"/>
          <p:cNvGrpSpPr/>
          <p:nvPr/>
        </p:nvGrpSpPr>
        <p:grpSpPr>
          <a:xfrm>
            <a:off x="4198349" y="3056957"/>
            <a:ext cx="3954284" cy="2757261"/>
            <a:chOff x="3443189" y="3877347"/>
            <a:chExt cx="3954284" cy="2757261"/>
          </a:xfrm>
        </p:grpSpPr>
        <p:grpSp>
          <p:nvGrpSpPr>
            <p:cNvPr id="171" name="Group 170"/>
            <p:cNvGrpSpPr/>
            <p:nvPr/>
          </p:nvGrpSpPr>
          <p:grpSpPr>
            <a:xfrm>
              <a:off x="3443189" y="4215829"/>
              <a:ext cx="2910168" cy="2418779"/>
              <a:chOff x="2446977" y="-741452"/>
              <a:chExt cx="2910168" cy="2418779"/>
            </a:xfrm>
          </p:grpSpPr>
          <p:grpSp>
            <p:nvGrpSpPr>
              <p:cNvPr id="175" name="Group 174"/>
              <p:cNvGrpSpPr/>
              <p:nvPr/>
            </p:nvGrpSpPr>
            <p:grpSpPr>
              <a:xfrm>
                <a:off x="2446977" y="1277217"/>
                <a:ext cx="377016" cy="400110"/>
                <a:chOff x="2446977" y="1277217"/>
                <a:chExt cx="377016" cy="400110"/>
              </a:xfrm>
            </p:grpSpPr>
            <p:sp>
              <p:nvSpPr>
                <p:cNvPr id="249" name="TextBox 248"/>
                <p:cNvSpPr txBox="1"/>
                <p:nvPr/>
              </p:nvSpPr>
              <p:spPr>
                <a:xfrm>
                  <a:off x="2482091" y="1277217"/>
                  <a:ext cx="3419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/>
                    <a:t>8</a:t>
                  </a:r>
                  <a:endParaRPr lang="lt-LT" dirty="0"/>
                </a:p>
              </p:txBody>
            </p:sp>
            <p:sp>
              <p:nvSpPr>
                <p:cNvPr id="250" name="Oval 249"/>
                <p:cNvSpPr/>
                <p:nvPr/>
              </p:nvSpPr>
              <p:spPr>
                <a:xfrm>
                  <a:off x="2446977" y="1281765"/>
                  <a:ext cx="360040" cy="36004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176" name="Straight Connector 175"/>
              <p:cNvCxnSpPr>
                <a:stCxn id="250" idx="5"/>
                <a:endCxn id="319" idx="4"/>
              </p:cNvCxnSpPr>
              <p:nvPr/>
            </p:nvCxnSpPr>
            <p:spPr>
              <a:xfrm flipV="1">
                <a:off x="2754290" y="1291495"/>
                <a:ext cx="2602855" cy="297583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>
                <a:stCxn id="250" idx="7"/>
                <a:endCxn id="318" idx="2"/>
              </p:cNvCxnSpPr>
              <p:nvPr/>
            </p:nvCxnSpPr>
            <p:spPr>
              <a:xfrm flipV="1">
                <a:off x="2754290" y="1111475"/>
                <a:ext cx="1198699" cy="223017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>
                <a:stCxn id="323" idx="3"/>
                <a:endCxn id="250" idx="7"/>
              </p:cNvCxnSpPr>
              <p:nvPr/>
            </p:nvCxnSpPr>
            <p:spPr>
              <a:xfrm flipH="1">
                <a:off x="2754290" y="410676"/>
                <a:ext cx="423334" cy="92381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>
                <a:stCxn id="250" idx="0"/>
                <a:endCxn id="322" idx="3"/>
              </p:cNvCxnSpPr>
              <p:nvPr/>
            </p:nvCxnSpPr>
            <p:spPr>
              <a:xfrm flipV="1">
                <a:off x="2626997" y="-741452"/>
                <a:ext cx="550627" cy="2023217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298"/>
            <p:cNvGrpSpPr/>
            <p:nvPr/>
          </p:nvGrpSpPr>
          <p:grpSpPr>
            <a:xfrm>
              <a:off x="4121109" y="3877347"/>
              <a:ext cx="3276364" cy="2371429"/>
              <a:chOff x="6483250" y="327619"/>
              <a:chExt cx="3276364" cy="2371429"/>
            </a:xfrm>
          </p:grpSpPr>
          <p:grpSp>
            <p:nvGrpSpPr>
              <p:cNvPr id="300" name="Group 299"/>
              <p:cNvGrpSpPr/>
              <p:nvPr/>
            </p:nvGrpSpPr>
            <p:grpSpPr>
              <a:xfrm>
                <a:off x="7618655" y="718828"/>
                <a:ext cx="1924935" cy="1672907"/>
                <a:chOff x="1878799" y="-96183"/>
                <a:chExt cx="1924935" cy="1672907"/>
              </a:xfrm>
            </p:grpSpPr>
            <p:grpSp>
              <p:nvGrpSpPr>
                <p:cNvPr id="324" name="Group 323"/>
                <p:cNvGrpSpPr/>
                <p:nvPr/>
              </p:nvGrpSpPr>
              <p:grpSpPr>
                <a:xfrm>
                  <a:off x="2411760" y="785791"/>
                  <a:ext cx="360040" cy="400110"/>
                  <a:chOff x="2411760" y="785791"/>
                  <a:chExt cx="360040" cy="400110"/>
                </a:xfrm>
              </p:grpSpPr>
              <p:sp>
                <p:nvSpPr>
                  <p:cNvPr id="329" name="TextBox 328"/>
                  <p:cNvSpPr txBox="1"/>
                  <p:nvPr/>
                </p:nvSpPr>
                <p:spPr>
                  <a:xfrm>
                    <a:off x="2429898" y="785791"/>
                    <a:ext cx="341902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t-LT" dirty="0" smtClean="0"/>
                      <a:t>1</a:t>
                    </a:r>
                    <a:endParaRPr lang="lt-LT" dirty="0"/>
                  </a:p>
                </p:txBody>
              </p:sp>
              <p:sp>
                <p:nvSpPr>
                  <p:cNvPr id="330" name="Oval 329"/>
                  <p:cNvSpPr/>
                  <p:nvPr/>
                </p:nvSpPr>
                <p:spPr>
                  <a:xfrm>
                    <a:off x="2411760" y="800708"/>
                    <a:ext cx="360040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325" name="Straight Connector 324"/>
                <p:cNvCxnSpPr>
                  <a:stCxn id="330" idx="7"/>
                  <a:endCxn id="320" idx="4"/>
                </p:cNvCxnSpPr>
                <p:nvPr/>
              </p:nvCxnSpPr>
              <p:spPr>
                <a:xfrm flipV="1">
                  <a:off x="2719073" y="-96183"/>
                  <a:ext cx="1084661" cy="94961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/>
                <p:cNvCxnSpPr>
                  <a:stCxn id="330" idx="6"/>
                  <a:endCxn id="321" idx="2"/>
                </p:cNvCxnSpPr>
                <p:nvPr/>
              </p:nvCxnSpPr>
              <p:spPr>
                <a:xfrm flipV="1">
                  <a:off x="2771800" y="875925"/>
                  <a:ext cx="851914" cy="10480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Straight Connector 326"/>
                <p:cNvCxnSpPr>
                  <a:stCxn id="330" idx="5"/>
                  <a:endCxn id="319" idx="0"/>
                </p:cNvCxnSpPr>
                <p:nvPr/>
              </p:nvCxnSpPr>
              <p:spPr>
                <a:xfrm>
                  <a:off x="2719073" y="1108021"/>
                  <a:ext cx="256569" cy="41597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Straight Connector 327"/>
                <p:cNvCxnSpPr>
                  <a:stCxn id="330" idx="3"/>
                  <a:endCxn id="318" idx="7"/>
                </p:cNvCxnSpPr>
                <p:nvPr/>
              </p:nvCxnSpPr>
              <p:spPr>
                <a:xfrm flipH="1">
                  <a:off x="1878799" y="1108021"/>
                  <a:ext cx="585688" cy="46870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1" name="Group 300"/>
              <p:cNvGrpSpPr/>
              <p:nvPr/>
            </p:nvGrpSpPr>
            <p:grpSpPr>
              <a:xfrm>
                <a:off x="6483250" y="327619"/>
                <a:ext cx="3276364" cy="2371429"/>
                <a:chOff x="4952542" y="1058127"/>
                <a:chExt cx="3276364" cy="2371429"/>
              </a:xfrm>
            </p:grpSpPr>
            <p:grpSp>
              <p:nvGrpSpPr>
                <p:cNvPr id="302" name="Group 301"/>
                <p:cNvGrpSpPr/>
                <p:nvPr/>
              </p:nvGrpSpPr>
              <p:grpSpPr>
                <a:xfrm>
                  <a:off x="4952542" y="1058127"/>
                  <a:ext cx="3276364" cy="2371429"/>
                  <a:chOff x="359532" y="1597631"/>
                  <a:chExt cx="3276364" cy="2371429"/>
                </a:xfrm>
              </p:grpSpPr>
              <p:grpSp>
                <p:nvGrpSpPr>
                  <p:cNvPr id="304" name="Group 303"/>
                  <p:cNvGrpSpPr/>
                  <p:nvPr/>
                </p:nvGrpSpPr>
                <p:grpSpPr>
                  <a:xfrm>
                    <a:off x="359532" y="1597631"/>
                    <a:ext cx="3276364" cy="2371429"/>
                    <a:chOff x="359532" y="1597631"/>
                    <a:chExt cx="3276364" cy="2371429"/>
                  </a:xfrm>
                </p:grpSpPr>
                <p:sp>
                  <p:nvSpPr>
                    <p:cNvPr id="312" name="TextBox 311"/>
                    <p:cNvSpPr txBox="1"/>
                    <p:nvPr/>
                  </p:nvSpPr>
                  <p:spPr>
                    <a:xfrm>
                      <a:off x="395536" y="1608765"/>
                      <a:ext cx="357264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lt-LT" dirty="0" smtClean="0"/>
                        <a:t>7</a:t>
                      </a:r>
                      <a:endParaRPr lang="lt-LT" dirty="0"/>
                    </a:p>
                  </p:txBody>
                </p:sp>
                <p:sp>
                  <p:nvSpPr>
                    <p:cNvPr id="313" name="TextBox 312"/>
                    <p:cNvSpPr txBox="1"/>
                    <p:nvPr/>
                  </p:nvSpPr>
                  <p:spPr>
                    <a:xfrm>
                      <a:off x="392760" y="2760893"/>
                      <a:ext cx="360040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lt-LT" dirty="0" smtClean="0"/>
                        <a:t>6</a:t>
                      </a:r>
                      <a:endParaRPr lang="lt-LT" dirty="0"/>
                    </a:p>
                  </p:txBody>
                </p:sp>
                <p:sp>
                  <p:nvSpPr>
                    <p:cNvPr id="314" name="TextBox 313"/>
                    <p:cNvSpPr txBox="1"/>
                    <p:nvPr/>
                  </p:nvSpPr>
                  <p:spPr>
                    <a:xfrm>
                      <a:off x="1211176" y="3557816"/>
                      <a:ext cx="368301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p:txBody>
                </p:sp>
                <p:sp>
                  <p:nvSpPr>
                    <p:cNvPr id="315" name="TextBox 314"/>
                    <p:cNvSpPr txBox="1"/>
                    <p:nvPr/>
                  </p:nvSpPr>
                  <p:spPr>
                    <a:xfrm>
                      <a:off x="2431568" y="3568950"/>
                      <a:ext cx="341902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p:txBody>
                </p:sp>
                <p:sp>
                  <p:nvSpPr>
                    <p:cNvPr id="316" name="TextBox 315"/>
                    <p:cNvSpPr txBox="1"/>
                    <p:nvPr/>
                  </p:nvSpPr>
                  <p:spPr>
                    <a:xfrm>
                      <a:off x="3275856" y="2760893"/>
                      <a:ext cx="216024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lt-LT" dirty="0" smtClean="0"/>
                        <a:t>3</a:t>
                      </a:r>
                      <a:endParaRPr lang="lt-LT" dirty="0"/>
                    </a:p>
                  </p:txBody>
                </p:sp>
                <p:sp>
                  <p:nvSpPr>
                    <p:cNvPr id="317" name="TextBox 316"/>
                    <p:cNvSpPr txBox="1"/>
                    <p:nvPr/>
                  </p:nvSpPr>
                  <p:spPr>
                    <a:xfrm>
                      <a:off x="3275856" y="1597631"/>
                      <a:ext cx="360040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lt-LT" dirty="0" smtClean="0"/>
                        <a:t>2</a:t>
                      </a:r>
                      <a:endParaRPr lang="lt-LT" dirty="0"/>
                    </a:p>
                  </p:txBody>
                </p:sp>
                <p:sp>
                  <p:nvSpPr>
                    <p:cNvPr id="318" name="Oval 317"/>
                    <p:cNvSpPr/>
                    <p:nvPr/>
                  </p:nvSpPr>
                  <p:spPr>
                    <a:xfrm>
                      <a:off x="1187624" y="3609020"/>
                      <a:ext cx="360040" cy="3600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319" name="Oval 318"/>
                    <p:cNvSpPr/>
                    <p:nvPr/>
                  </p:nvSpPr>
                  <p:spPr>
                    <a:xfrm>
                      <a:off x="2411760" y="3609020"/>
                      <a:ext cx="360040" cy="3600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320" name="Oval 319"/>
                    <p:cNvSpPr/>
                    <p:nvPr/>
                  </p:nvSpPr>
                  <p:spPr>
                    <a:xfrm>
                      <a:off x="3239852" y="1628800"/>
                      <a:ext cx="360040" cy="3600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321" name="Oval 320"/>
                    <p:cNvSpPr/>
                    <p:nvPr/>
                  </p:nvSpPr>
                  <p:spPr>
                    <a:xfrm>
                      <a:off x="3239852" y="2780928"/>
                      <a:ext cx="360040" cy="3600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322" name="Oval 321"/>
                    <p:cNvSpPr/>
                    <p:nvPr/>
                  </p:nvSpPr>
                  <p:spPr>
                    <a:xfrm>
                      <a:off x="359532" y="1628800"/>
                      <a:ext cx="360040" cy="3600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323" name="Oval 322"/>
                    <p:cNvSpPr/>
                    <p:nvPr/>
                  </p:nvSpPr>
                  <p:spPr>
                    <a:xfrm>
                      <a:off x="359532" y="2780928"/>
                      <a:ext cx="360040" cy="3600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cxnSp>
                <p:nvCxnSpPr>
                  <p:cNvPr id="305" name="Straight Connector 304"/>
                  <p:cNvCxnSpPr>
                    <a:stCxn id="321" idx="0"/>
                    <a:endCxn id="320" idx="4"/>
                  </p:cNvCxnSpPr>
                  <p:nvPr/>
                </p:nvCxnSpPr>
                <p:spPr>
                  <a:xfrm flipV="1">
                    <a:off x="3419872" y="1988840"/>
                    <a:ext cx="0" cy="7920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6" name="Straight Connector 305"/>
                  <p:cNvCxnSpPr>
                    <a:stCxn id="320" idx="3"/>
                    <a:endCxn id="323" idx="7"/>
                  </p:cNvCxnSpPr>
                  <p:nvPr/>
                </p:nvCxnSpPr>
                <p:spPr>
                  <a:xfrm flipH="1">
                    <a:off x="666845" y="1936113"/>
                    <a:ext cx="2625734" cy="89754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7" name="Straight Connector 306"/>
                  <p:cNvCxnSpPr>
                    <a:stCxn id="320" idx="2"/>
                    <a:endCxn id="322" idx="6"/>
                  </p:cNvCxnSpPr>
                  <p:nvPr/>
                </p:nvCxnSpPr>
                <p:spPr>
                  <a:xfrm flipH="1">
                    <a:off x="719572" y="1808820"/>
                    <a:ext cx="2520280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8" name="Straight Connector 307"/>
                  <p:cNvCxnSpPr>
                    <a:stCxn id="323" idx="0"/>
                    <a:endCxn id="322" idx="4"/>
                  </p:cNvCxnSpPr>
                  <p:nvPr/>
                </p:nvCxnSpPr>
                <p:spPr>
                  <a:xfrm flipV="1">
                    <a:off x="539552" y="1988840"/>
                    <a:ext cx="0" cy="7920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9" name="Straight Connector 308"/>
                  <p:cNvCxnSpPr>
                    <a:stCxn id="321" idx="4"/>
                    <a:endCxn id="315" idx="3"/>
                  </p:cNvCxnSpPr>
                  <p:nvPr/>
                </p:nvCxnSpPr>
                <p:spPr>
                  <a:xfrm flipH="1">
                    <a:off x="2773470" y="3140968"/>
                    <a:ext cx="646402" cy="628037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0" name="Straight Connector 309"/>
                  <p:cNvCxnSpPr>
                    <a:stCxn id="318" idx="1"/>
                    <a:endCxn id="323" idx="4"/>
                  </p:cNvCxnSpPr>
                  <p:nvPr/>
                </p:nvCxnSpPr>
                <p:spPr>
                  <a:xfrm flipH="1" flipV="1">
                    <a:off x="539552" y="3140968"/>
                    <a:ext cx="700799" cy="520779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>
                    <a:stCxn id="319" idx="2"/>
                    <a:endCxn id="318" idx="6"/>
                  </p:cNvCxnSpPr>
                  <p:nvPr/>
                </p:nvCxnSpPr>
                <p:spPr>
                  <a:xfrm flipH="1">
                    <a:off x="1547664" y="3789040"/>
                    <a:ext cx="864096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03" name="Curved Connector 302"/>
                <p:cNvCxnSpPr>
                  <a:stCxn id="322" idx="0"/>
                  <a:endCxn id="321" idx="6"/>
                </p:cNvCxnSpPr>
                <p:nvPr/>
              </p:nvCxnSpPr>
              <p:spPr>
                <a:xfrm rot="16200000" flipH="1">
                  <a:off x="5996658" y="225200"/>
                  <a:ext cx="1332148" cy="3060340"/>
                </a:xfrm>
                <a:prstGeom prst="curvedConnector4">
                  <a:avLst>
                    <a:gd name="adj1" fmla="val -36300"/>
                    <a:gd name="adj2" fmla="val 123271"/>
                  </a:avLst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82453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/>
          <p:cNvGrpSpPr>
            <a:grpSpLocks/>
          </p:cNvGrpSpPr>
          <p:nvPr/>
        </p:nvGrpSpPr>
        <p:grpSpPr bwMode="auto">
          <a:xfrm>
            <a:off x="323850" y="333375"/>
            <a:ext cx="4233863" cy="2087563"/>
            <a:chOff x="2326099" y="2852936"/>
            <a:chExt cx="4233478" cy="2087537"/>
          </a:xfrm>
        </p:grpSpPr>
        <p:sp>
          <p:nvSpPr>
            <p:cNvPr id="6" name="Oval 5"/>
            <p:cNvSpPr/>
            <p:nvPr/>
          </p:nvSpPr>
          <p:spPr bwMode="auto">
            <a:xfrm>
              <a:off x="2326099" y="2852936"/>
              <a:ext cx="287312" cy="28733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4286484" y="2852936"/>
              <a:ext cx="287311" cy="28733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272265" y="2852936"/>
              <a:ext cx="287312" cy="28733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338798" y="4653139"/>
              <a:ext cx="287312" cy="28733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1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303944" y="4653139"/>
              <a:ext cx="287312" cy="28733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2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269090" y="4653139"/>
              <a:ext cx="287312" cy="28733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3</a:t>
              </a:r>
              <a:endParaRPr lang="en-US" dirty="0"/>
            </a:p>
          </p:txBody>
        </p:sp>
        <p:cxnSp>
          <p:nvCxnSpPr>
            <p:cNvPr id="15" name="Straight Connector 14"/>
            <p:cNvCxnSpPr>
              <a:stCxn id="6" idx="4"/>
              <a:endCxn id="9" idx="0"/>
            </p:cNvCxnSpPr>
            <p:nvPr/>
          </p:nvCxnSpPr>
          <p:spPr>
            <a:xfrm>
              <a:off x="2470549" y="3140270"/>
              <a:ext cx="12699" cy="151286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" idx="4"/>
              <a:endCxn id="10" idx="0"/>
            </p:cNvCxnSpPr>
            <p:nvPr/>
          </p:nvCxnSpPr>
          <p:spPr>
            <a:xfrm>
              <a:off x="4429346" y="3140270"/>
              <a:ext cx="19048" cy="151286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4"/>
              <a:endCxn id="11" idx="0"/>
            </p:cNvCxnSpPr>
            <p:nvPr/>
          </p:nvCxnSpPr>
          <p:spPr>
            <a:xfrm flipH="1">
              <a:off x="6411952" y="3140270"/>
              <a:ext cx="3175" cy="151286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7" idx="3"/>
              <a:endCxn id="9" idx="7"/>
            </p:cNvCxnSpPr>
            <p:nvPr/>
          </p:nvCxnSpPr>
          <p:spPr>
            <a:xfrm flipH="1">
              <a:off x="2584838" y="3097408"/>
              <a:ext cx="1742916" cy="159859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1" idx="1"/>
              <a:endCxn id="7" idx="5"/>
            </p:cNvCxnSpPr>
            <p:nvPr/>
          </p:nvCxnSpPr>
          <p:spPr>
            <a:xfrm flipH="1" flipV="1">
              <a:off x="4530936" y="3097408"/>
              <a:ext cx="1779425" cy="159859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0" idx="1"/>
              <a:endCxn id="6" idx="5"/>
            </p:cNvCxnSpPr>
            <p:nvPr/>
          </p:nvCxnSpPr>
          <p:spPr>
            <a:xfrm flipH="1" flipV="1">
              <a:off x="2572140" y="3097408"/>
              <a:ext cx="1774664" cy="159859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2"/>
              <a:endCxn id="6" idx="6"/>
            </p:cNvCxnSpPr>
            <p:nvPr/>
          </p:nvCxnSpPr>
          <p:spPr>
            <a:xfrm flipH="1" flipV="1">
              <a:off x="2613411" y="2997397"/>
              <a:ext cx="3655680" cy="179861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6"/>
              <a:endCxn id="8" idx="2"/>
            </p:cNvCxnSpPr>
            <p:nvPr/>
          </p:nvCxnSpPr>
          <p:spPr>
            <a:xfrm flipV="1">
              <a:off x="2626110" y="2997397"/>
              <a:ext cx="3646155" cy="179861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7"/>
              <a:endCxn id="8" idx="3"/>
            </p:cNvCxnSpPr>
            <p:nvPr/>
          </p:nvCxnSpPr>
          <p:spPr>
            <a:xfrm flipV="1">
              <a:off x="4549985" y="3097408"/>
              <a:ext cx="1763552" cy="159859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32040" y="332657"/>
            <a:ext cx="3816424" cy="1015663"/>
          </a:xfrm>
          <a:prstGeom prst="rect">
            <a:avLst/>
          </a:prstGeom>
          <a:blipFill rotWithShape="1">
            <a:blip r:embed="rId2"/>
            <a:stretch>
              <a:fillRect l="-1597" t="-3012" b="-1024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07074" y="1758473"/>
            <a:ext cx="3528392" cy="1323439"/>
          </a:xfrm>
          <a:prstGeom prst="rect">
            <a:avLst/>
          </a:prstGeom>
          <a:blipFill rotWithShape="1">
            <a:blip r:embed="rId3"/>
            <a:stretch>
              <a:fillRect l="-1727" t="-2294" b="-688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6586" y="3717032"/>
            <a:ext cx="8555894" cy="1323439"/>
          </a:xfrm>
          <a:prstGeom prst="rect">
            <a:avLst/>
          </a:prstGeom>
          <a:blipFill rotWithShape="1">
            <a:blip r:embed="rId4"/>
            <a:stretch>
              <a:fillRect l="-712" t="-2304" r="-641" b="-737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5517232"/>
            <a:ext cx="8386354" cy="707886"/>
          </a:xfrm>
          <a:prstGeom prst="rect">
            <a:avLst/>
          </a:prstGeom>
          <a:blipFill rotWithShape="1">
            <a:blip r:embed="rId5"/>
            <a:stretch>
              <a:fillRect l="-727" t="-4310" r="-799" b="-1465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06545" y="2662782"/>
            <a:ext cx="674928" cy="413511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011488" y="115888"/>
            <a:ext cx="5851525" cy="10096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2903538" cy="315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11735" y="260648"/>
            <a:ext cx="5851525" cy="707886"/>
          </a:xfrm>
          <a:prstGeom prst="rect">
            <a:avLst/>
          </a:prstGeom>
          <a:blipFill rotWithShape="1">
            <a:blip r:embed="rId3"/>
            <a:stretch>
              <a:fillRect l="-1042" t="-4310" r="-938" b="-1465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59832" y="1196752"/>
            <a:ext cx="6048672" cy="1323439"/>
          </a:xfrm>
          <a:prstGeom prst="rect">
            <a:avLst/>
          </a:prstGeom>
          <a:blipFill rotWithShape="1">
            <a:blip r:embed="rId4"/>
            <a:stretch>
              <a:fillRect l="-1109" t="-2304" r="-1411" b="-737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59832" y="2636912"/>
            <a:ext cx="5904656" cy="1015663"/>
          </a:xfrm>
          <a:prstGeom prst="rect">
            <a:avLst/>
          </a:prstGeom>
          <a:blipFill rotWithShape="1">
            <a:blip r:embed="rId5"/>
            <a:stretch>
              <a:fillRect l="-1135" t="-3012" b="-1024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3789040"/>
            <a:ext cx="8467724" cy="1938992"/>
          </a:xfrm>
          <a:prstGeom prst="rect">
            <a:avLst/>
          </a:prstGeom>
          <a:blipFill rotWithShape="1">
            <a:blip r:embed="rId6"/>
            <a:stretch>
              <a:fillRect l="-792" t="-1572" b="-4717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5949280"/>
            <a:ext cx="8352928" cy="400110"/>
          </a:xfrm>
          <a:prstGeom prst="rect">
            <a:avLst/>
          </a:prstGeom>
          <a:blipFill rotWithShape="1">
            <a:blip r:embed="rId7"/>
            <a:stretch>
              <a:fillRect l="-803" t="-7576" b="-25758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388" y="188913"/>
            <a:ext cx="8280400" cy="779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388" y="260350"/>
            <a:ext cx="8280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Teorema. </a:t>
            </a:r>
            <a:r>
              <a:rPr lang="lt-LT" altLang="en-US" sz="2000"/>
              <a:t> </a:t>
            </a:r>
            <a:r>
              <a:rPr lang="en-US" altLang="en-US" sz="2000"/>
              <a:t>Kiekvienas planarusis </a:t>
            </a:r>
            <a:r>
              <a:rPr lang="lt-LT" altLang="en-US" sz="2000"/>
              <a:t> grafas turi viršūnę, turinčią laipsnį 5 arba mažesnį už 5. </a:t>
            </a:r>
            <a:endParaRPr lang="en-US" altLang="en-US" sz="2000" b="1" i="1"/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196752"/>
            <a:ext cx="8496944" cy="707886"/>
          </a:xfrm>
          <a:prstGeom prst="rect">
            <a:avLst/>
          </a:prstGeom>
          <a:blipFill rotWithShape="1">
            <a:blip r:embed="rId2"/>
            <a:stretch>
              <a:fillRect l="-717" t="-4310" b="-1465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204864"/>
            <a:ext cx="8496944" cy="400110"/>
          </a:xfrm>
          <a:prstGeom prst="rect">
            <a:avLst/>
          </a:prstGeom>
          <a:blipFill rotWithShape="1">
            <a:blip r:embed="rId3"/>
            <a:stretch>
              <a:fillRect l="-717" t="-7692" b="-27692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780928"/>
            <a:ext cx="8496944" cy="707886"/>
          </a:xfrm>
          <a:prstGeom prst="rect">
            <a:avLst/>
          </a:prstGeom>
          <a:blipFill rotWithShape="1">
            <a:blip r:embed="rId4"/>
            <a:stretch>
              <a:fillRect l="-717" t="-4310" b="-1465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388" y="3789363"/>
            <a:ext cx="8280400" cy="779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9388" y="3860800"/>
            <a:ext cx="8280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Teorema. </a:t>
            </a:r>
            <a:r>
              <a:rPr lang="lt-LT" altLang="en-US" sz="2000"/>
              <a:t> Jei du jungieji grafai yra homeomorfiniai, tai jie arba kartu planarieji, arba ne</a:t>
            </a:r>
            <a:endParaRPr lang="en-US" altLang="en-US" sz="2000" b="1" i="1"/>
          </a:p>
        </p:txBody>
      </p:sp>
      <p:sp>
        <p:nvSpPr>
          <p:cNvPr id="9" name="Rectangle 8"/>
          <p:cNvSpPr/>
          <p:nvPr/>
        </p:nvSpPr>
        <p:spPr>
          <a:xfrm>
            <a:off x="179388" y="4797425"/>
            <a:ext cx="8280400" cy="779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4869160"/>
            <a:ext cx="8280920" cy="413511"/>
          </a:xfrm>
          <a:prstGeom prst="rect">
            <a:avLst/>
          </a:prstGeom>
          <a:blipFill rotWithShape="1">
            <a:blip r:embed="rId5"/>
            <a:stretch>
              <a:fillRect l="-736" t="-7353" b="-22059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9388" y="5805488"/>
            <a:ext cx="8280400" cy="779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5877272"/>
            <a:ext cx="8280920" cy="721288"/>
          </a:xfrm>
          <a:prstGeom prst="rect">
            <a:avLst/>
          </a:prstGeom>
          <a:blipFill rotWithShape="1">
            <a:blip r:embed="rId6"/>
            <a:stretch>
              <a:fillRect l="-736" t="-4237" b="-14407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7" grpId="0" animBg="1"/>
      <p:bldP spid="8" grpId="0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79"/>
            <a:ext cx="9144000" cy="676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4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8101013" cy="1470025"/>
          </a:xfrm>
        </p:spPr>
        <p:txBody>
          <a:bodyPr/>
          <a:lstStyle/>
          <a:p>
            <a:r>
              <a:rPr lang="lt-LT" altLang="en-US" smtClean="0"/>
              <a:t>Pavyzdžiai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13433</TotalTime>
  <Words>630</Words>
  <Application>Microsoft Office PowerPoint</Application>
  <PresentationFormat>On-screen Show (4:3)</PresentationFormat>
  <Paragraphs>297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Cambria Math</vt:lpstr>
      <vt:lpstr>Times New Roman</vt:lpstr>
      <vt:lpstr>Default Design</vt:lpstr>
      <vt:lpstr>Planarieji grafai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Pavyzdžiai</vt:lpstr>
      <vt:lpstr>PowerPoint Presentation</vt:lpstr>
      <vt:lpstr>PowerPoint Presentation</vt:lpstr>
      <vt:lpstr>PowerPoint Presentation</vt:lpstr>
      <vt:lpstr>Kartojimas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Olga Suboč</cp:lastModifiedBy>
  <cp:revision>196</cp:revision>
  <dcterms:created xsi:type="dcterms:W3CDTF">1601-01-01T00:00:00Z</dcterms:created>
  <dcterms:modified xsi:type="dcterms:W3CDTF">2018-03-07T13:11:42Z</dcterms:modified>
</cp:coreProperties>
</file>