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9" r:id="rId5"/>
    <p:sldId id="271" r:id="rId6"/>
    <p:sldId id="270" r:id="rId7"/>
    <p:sldId id="256" r:id="rId8"/>
    <p:sldId id="298" r:id="rId9"/>
    <p:sldId id="300" r:id="rId10"/>
    <p:sldId id="324" r:id="rId11"/>
    <p:sldId id="325" r:id="rId12"/>
    <p:sldId id="323" r:id="rId13"/>
    <p:sldId id="299" r:id="rId14"/>
    <p:sldId id="301" r:id="rId15"/>
    <p:sldId id="326" r:id="rId16"/>
    <p:sldId id="302" r:id="rId17"/>
    <p:sldId id="303" r:id="rId18"/>
    <p:sldId id="304" r:id="rId19"/>
    <p:sldId id="305" r:id="rId20"/>
    <p:sldId id="257" r:id="rId21"/>
    <p:sldId id="272" r:id="rId22"/>
    <p:sldId id="332" r:id="rId23"/>
    <p:sldId id="333" r:id="rId24"/>
    <p:sldId id="336" r:id="rId25"/>
    <p:sldId id="334" r:id="rId26"/>
    <p:sldId id="337" r:id="rId27"/>
    <p:sldId id="338" r:id="rId28"/>
    <p:sldId id="339" r:id="rId29"/>
    <p:sldId id="340" r:id="rId30"/>
    <p:sldId id="273" r:id="rId31"/>
    <p:sldId id="274" r:id="rId32"/>
    <p:sldId id="275" r:id="rId33"/>
    <p:sldId id="278" r:id="rId34"/>
    <p:sldId id="279" r:id="rId35"/>
    <p:sldId id="284" r:id="rId36"/>
    <p:sldId id="281" r:id="rId37"/>
    <p:sldId id="283" r:id="rId38"/>
    <p:sldId id="282" r:id="rId39"/>
    <p:sldId id="280" r:id="rId40"/>
    <p:sldId id="285" r:id="rId41"/>
    <p:sldId id="286" r:id="rId42"/>
    <p:sldId id="287" r:id="rId43"/>
    <p:sldId id="288" r:id="rId44"/>
    <p:sldId id="290" r:id="rId45"/>
    <p:sldId id="291" r:id="rId46"/>
    <p:sldId id="289" r:id="rId47"/>
    <p:sldId id="292" r:id="rId48"/>
    <p:sldId id="293" r:id="rId49"/>
    <p:sldId id="294" r:id="rId50"/>
    <p:sldId id="341" r:id="rId51"/>
    <p:sldId id="295" r:id="rId52"/>
    <p:sldId id="309" r:id="rId53"/>
    <p:sldId id="310" r:id="rId54"/>
    <p:sldId id="311" r:id="rId55"/>
    <p:sldId id="312" r:id="rId56"/>
    <p:sldId id="313" r:id="rId57"/>
    <p:sldId id="314" r:id="rId58"/>
    <p:sldId id="296" r:id="rId59"/>
    <p:sldId id="327" r:id="rId60"/>
    <p:sldId id="328" r:id="rId61"/>
    <p:sldId id="308" r:id="rId62"/>
    <p:sldId id="331" r:id="rId63"/>
    <p:sldId id="330" r:id="rId64"/>
    <p:sldId id="306" r:id="rId65"/>
    <p:sldId id="316" r:id="rId66"/>
    <p:sldId id="317" r:id="rId67"/>
    <p:sldId id="329" r:id="rId68"/>
    <p:sldId id="321" r:id="rId69"/>
    <p:sldId id="315" r:id="rId70"/>
    <p:sldId id="318" r:id="rId71"/>
    <p:sldId id="319" r:id="rId72"/>
    <p:sldId id="320" r:id="rId73"/>
    <p:sldId id="322" r:id="rId74"/>
    <p:sldId id="307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>
      <p:cViewPr varScale="1">
        <p:scale>
          <a:sx n="109" d="100"/>
          <a:sy n="109" d="100"/>
        </p:scale>
        <p:origin x="20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67653-9880-4583-BD27-6F4290D03981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68948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BCE9E-5FC8-4F37-8B94-60496A3A1FEF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416437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CF768-EC3D-4E04-8FEA-F5F613E6085F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54200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1D3A2-6157-4314-8283-AA37842BCF47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42603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58FA5-77F2-47FB-A720-6296F69924D6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24763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1999C-7CDE-4213-84B0-3CE221C0BA9E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40854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DAEFE-9E8F-41AF-9E4A-2672F41EF16B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96874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CD0AB-F45A-44DF-B52B-E37CA67EA0C2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422043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695D0-B936-44EE-9C1A-6D3240B0CC86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24575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26AD8-D689-4E2F-8F13-4456B7D590B6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23254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26CB6-8654-46FA-A21C-0DAA69D8F84E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9175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text styles</a:t>
            </a:r>
          </a:p>
          <a:p>
            <a:pPr lvl="1"/>
            <a:r>
              <a:rPr lang="lt-LT" altLang="en-US" smtClean="0"/>
              <a:t>Second level</a:t>
            </a:r>
          </a:p>
          <a:p>
            <a:pPr lvl="2"/>
            <a:r>
              <a:rPr lang="lt-LT" altLang="en-US" smtClean="0"/>
              <a:t>Third level</a:t>
            </a:r>
          </a:p>
          <a:p>
            <a:pPr lvl="3"/>
            <a:r>
              <a:rPr lang="lt-LT" altLang="en-US" smtClean="0"/>
              <a:t>Fourth level</a:t>
            </a:r>
          </a:p>
          <a:p>
            <a:pPr lvl="4"/>
            <a:r>
              <a:rPr lang="lt-LT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603F4C-0A3E-4FA9-894F-1951A68074DE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8101013" cy="1470025"/>
          </a:xfrm>
        </p:spPr>
        <p:txBody>
          <a:bodyPr/>
          <a:lstStyle/>
          <a:p>
            <a:r>
              <a:rPr lang="en-US" altLang="en-US" smtClean="0"/>
              <a:t>Pakartokime: funkcijos</a:t>
            </a:r>
            <a:endParaRPr lang="lt-LT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92"/>
          <p:cNvGrpSpPr>
            <a:grpSpLocks/>
          </p:cNvGrpSpPr>
          <p:nvPr/>
        </p:nvGrpSpPr>
        <p:grpSpPr bwMode="auto">
          <a:xfrm>
            <a:off x="2033588" y="1138238"/>
            <a:ext cx="4595812" cy="1503362"/>
            <a:chOff x="2013587" y="671449"/>
            <a:chExt cx="4595926" cy="1503467"/>
          </a:xfrm>
        </p:grpSpPr>
        <p:grpSp>
          <p:nvGrpSpPr>
            <p:cNvPr id="11269" name="Group 1"/>
            <p:cNvGrpSpPr>
              <a:grpSpLocks/>
            </p:cNvGrpSpPr>
            <p:nvPr/>
          </p:nvGrpSpPr>
          <p:grpSpPr bwMode="auto">
            <a:xfrm>
              <a:off x="2013587" y="671449"/>
              <a:ext cx="4595926" cy="1103356"/>
              <a:chOff x="1076172" y="2831685"/>
              <a:chExt cx="4595935" cy="1103299"/>
            </a:xfrm>
          </p:grpSpPr>
          <p:grpSp>
            <p:nvGrpSpPr>
              <p:cNvPr id="11272" name="Group 5"/>
              <p:cNvGrpSpPr>
                <a:grpSpLocks/>
              </p:cNvGrpSpPr>
              <p:nvPr/>
            </p:nvGrpSpPr>
            <p:grpSpPr bwMode="auto">
              <a:xfrm>
                <a:off x="1076172" y="2831685"/>
                <a:ext cx="4595935" cy="1103299"/>
                <a:chOff x="1076172" y="2831685"/>
                <a:chExt cx="4595935" cy="1103299"/>
              </a:xfrm>
            </p:grpSpPr>
            <p:grpSp>
              <p:nvGrpSpPr>
                <p:cNvPr id="11274" name="Group 25"/>
                <p:cNvGrpSpPr>
                  <a:grpSpLocks/>
                </p:cNvGrpSpPr>
                <p:nvPr/>
              </p:nvGrpSpPr>
              <p:grpSpPr bwMode="auto">
                <a:xfrm>
                  <a:off x="1076172" y="2831685"/>
                  <a:ext cx="2008285" cy="1103296"/>
                  <a:chOff x="4885645" y="3480088"/>
                  <a:chExt cx="2008428" cy="1102933"/>
                </a:xfrm>
              </p:grpSpPr>
              <p:sp>
                <p:nvSpPr>
                  <p:cNvPr id="19" name="Oval 18"/>
                  <p:cNvSpPr/>
                  <p:nvPr/>
                </p:nvSpPr>
                <p:spPr bwMode="auto">
                  <a:xfrm>
                    <a:off x="5789021" y="3480088"/>
                    <a:ext cx="287366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4885645" y="4295809"/>
                    <a:ext cx="287365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cxnSp>
                <p:nvCxnSpPr>
                  <p:cNvPr id="23" name="Straight Connector 22"/>
                  <p:cNvCxnSpPr>
                    <a:stCxn id="19" idx="6"/>
                    <a:endCxn id="14" idx="1"/>
                  </p:cNvCxnSpPr>
                  <p:nvPr/>
                </p:nvCxnSpPr>
                <p:spPr bwMode="auto">
                  <a:xfrm>
                    <a:off x="6076387" y="3622919"/>
                    <a:ext cx="817642" cy="7157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75" name="Group 25"/>
                <p:cNvGrpSpPr>
                  <a:grpSpLocks/>
                </p:cNvGrpSpPr>
                <p:nvPr/>
              </p:nvGrpSpPr>
              <p:grpSpPr bwMode="auto">
                <a:xfrm>
                  <a:off x="1363511" y="3224616"/>
                  <a:ext cx="4308596" cy="710368"/>
                  <a:chOff x="5173004" y="2640285"/>
                  <a:chExt cx="4308901" cy="710134"/>
                </a:xfrm>
              </p:grpSpPr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6852749" y="3063204"/>
                    <a:ext cx="287366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8186379" y="3063204"/>
                    <a:ext cx="287366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9194540" y="2641061"/>
                    <a:ext cx="287365" cy="288835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cxnSp>
                <p:nvCxnSpPr>
                  <p:cNvPr id="17" name="Straight Connector 16"/>
                  <p:cNvCxnSpPr>
                    <a:stCxn id="21" idx="6"/>
                    <a:endCxn id="14" idx="2"/>
                  </p:cNvCxnSpPr>
                  <p:nvPr/>
                </p:nvCxnSpPr>
                <p:spPr bwMode="auto">
                  <a:xfrm flipV="1">
                    <a:off x="5173010" y="3207621"/>
                    <a:ext cx="167973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5" idx="6"/>
                    <a:endCxn id="16" idx="3"/>
                  </p:cNvCxnSpPr>
                  <p:nvPr/>
                </p:nvCxnSpPr>
                <p:spPr bwMode="auto">
                  <a:xfrm flipV="1">
                    <a:off x="8473745" y="2887046"/>
                    <a:ext cx="763661" cy="32057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" name="Straight Connector 5"/>
              <p:cNvCxnSpPr>
                <a:stCxn id="19" idx="2"/>
                <a:endCxn id="21" idx="0"/>
              </p:cNvCxnSpPr>
              <p:nvPr/>
            </p:nvCxnSpPr>
            <p:spPr bwMode="auto">
              <a:xfrm flipH="1">
                <a:off x="1219051" y="2974563"/>
                <a:ext cx="760432" cy="6731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270" name="TextBox 83"/>
            <p:cNvSpPr txBox="1">
              <a:spLocks noChangeArrowheads="1"/>
            </p:cNvSpPr>
            <p:nvPr/>
          </p:nvSpPr>
          <p:spPr bwMode="auto">
            <a:xfrm>
              <a:off x="2997908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A</a:t>
              </a:r>
              <a:endParaRPr lang="en-US" altLang="en-US" sz="2000"/>
            </a:p>
          </p:txBody>
        </p:sp>
        <p:sp>
          <p:nvSpPr>
            <p:cNvPr id="11271" name="TextBox 84"/>
            <p:cNvSpPr txBox="1">
              <a:spLocks noChangeArrowheads="1"/>
            </p:cNvSpPr>
            <p:nvPr/>
          </p:nvSpPr>
          <p:spPr bwMode="auto">
            <a:xfrm>
              <a:off x="5771845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B</a:t>
              </a:r>
              <a:endParaRPr lang="en-US" altLang="en-US" sz="2000"/>
            </a:p>
          </p:txBody>
        </p:sp>
      </p:grpSp>
      <p:sp>
        <p:nvSpPr>
          <p:cNvPr id="11267" name="TextBox 93"/>
          <p:cNvSpPr txBox="1">
            <a:spLocks noChangeArrowheads="1"/>
          </p:cNvSpPr>
          <p:nvPr/>
        </p:nvSpPr>
        <p:spPr bwMode="auto">
          <a:xfrm>
            <a:off x="611188" y="260350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0840" y="2803019"/>
                <a:ext cx="7632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Atvaizduokime visas grafo A viršūnes į vieną grafo B viršūnę, pvz.,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0" y="2803019"/>
                <a:ext cx="7632848" cy="707886"/>
              </a:xfrm>
              <a:prstGeom prst="rect">
                <a:avLst/>
              </a:prstGeom>
              <a:blipFill>
                <a:blip r:embed="rId2"/>
                <a:stretch>
                  <a:fillRect l="-879" t="-5172" b="-862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0840" y="3785175"/>
                <a:ext cx="7632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Pagal </a:t>
                </a:r>
                <a:r>
                  <a:rPr lang="en-US" dirty="0" err="1" smtClean="0"/>
                  <a:t>apib</a:t>
                </a:r>
                <a:r>
                  <a:rPr lang="lt-LT" dirty="0" smtClean="0"/>
                  <a:t>rėžimą, jei grafo </a:t>
                </a:r>
                <a14:m>
                  <m:oMath xmlns:m="http://schemas.openxmlformats.org/officeDocument/2006/math">
                    <m:r>
                      <a:rPr lang="lt-LT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lt-LT" dirty="0" smtClean="0"/>
                  <a:t> viršūnes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lt-LT" dirty="0" smtClean="0"/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lt-LT" dirty="0" smtClean="0"/>
                  <a:t> jungė briauna, tai ji turi būti ir grafe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lt-LT" dirty="0" smtClean="0"/>
                  <a:t>. Patikrinkime: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0" y="3785175"/>
                <a:ext cx="7632848" cy="707886"/>
              </a:xfrm>
              <a:prstGeom prst="rect">
                <a:avLst/>
              </a:prstGeom>
              <a:blipFill>
                <a:blip r:embed="rId3"/>
                <a:stretch>
                  <a:fillRect l="-879" t="-5172" r="-1198" b="-1465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0840" y="4751752"/>
                <a:ext cx="7632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Grafe </a:t>
                </a:r>
                <a14:m>
                  <m:oMath xmlns:m="http://schemas.openxmlformats.org/officeDocument/2006/math">
                    <m:r>
                      <a:rPr lang="lt-LT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lt-LT" dirty="0" smtClean="0"/>
                  <a:t> buvo briauna </a:t>
                </a:r>
                <a14:m>
                  <m:oMath xmlns:m="http://schemas.openxmlformats.org/officeDocument/2006/math">
                    <m:r>
                      <a:rPr lang="lt-LT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1,3}</m:t>
                    </m:r>
                  </m:oMath>
                </a14:m>
                <a:r>
                  <a:rPr lang="lt-LT" dirty="0" smtClean="0"/>
                  <a:t>, taigi ji turi būti atvaizduota į grafo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lt-LT" dirty="0" smtClean="0"/>
                  <a:t> briauną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lt-L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lt-L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lt-LT" dirty="0" smtClean="0"/>
                  <a:t>. </a:t>
                </a:r>
                <a:r>
                  <a:rPr lang="en-US" dirty="0" err="1" smtClean="0"/>
                  <a:t>Kilpos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grafe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lt-LT" dirty="0" smtClean="0"/>
                  <a:t> nėra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0" y="4751752"/>
                <a:ext cx="7632848" cy="707886"/>
              </a:xfrm>
              <a:prstGeom prst="rect">
                <a:avLst/>
              </a:prstGeom>
              <a:blipFill>
                <a:blip r:embed="rId4"/>
                <a:stretch>
                  <a:fillRect l="-879" t="-4274" b="-136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4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92"/>
          <p:cNvGrpSpPr>
            <a:grpSpLocks/>
          </p:cNvGrpSpPr>
          <p:nvPr/>
        </p:nvGrpSpPr>
        <p:grpSpPr bwMode="auto">
          <a:xfrm>
            <a:off x="2033588" y="1138238"/>
            <a:ext cx="4595812" cy="1503362"/>
            <a:chOff x="2013587" y="671449"/>
            <a:chExt cx="4595926" cy="1503467"/>
          </a:xfrm>
        </p:grpSpPr>
        <p:grpSp>
          <p:nvGrpSpPr>
            <p:cNvPr id="11269" name="Group 1"/>
            <p:cNvGrpSpPr>
              <a:grpSpLocks/>
            </p:cNvGrpSpPr>
            <p:nvPr/>
          </p:nvGrpSpPr>
          <p:grpSpPr bwMode="auto">
            <a:xfrm>
              <a:off x="2013587" y="671449"/>
              <a:ext cx="4595926" cy="1103356"/>
              <a:chOff x="1076172" y="2831685"/>
              <a:chExt cx="4595935" cy="1103299"/>
            </a:xfrm>
          </p:grpSpPr>
          <p:grpSp>
            <p:nvGrpSpPr>
              <p:cNvPr id="11272" name="Group 5"/>
              <p:cNvGrpSpPr>
                <a:grpSpLocks/>
              </p:cNvGrpSpPr>
              <p:nvPr/>
            </p:nvGrpSpPr>
            <p:grpSpPr bwMode="auto">
              <a:xfrm>
                <a:off x="1076172" y="2831685"/>
                <a:ext cx="4595935" cy="1103299"/>
                <a:chOff x="1076172" y="2831685"/>
                <a:chExt cx="4595935" cy="1103299"/>
              </a:xfrm>
            </p:grpSpPr>
            <p:grpSp>
              <p:nvGrpSpPr>
                <p:cNvPr id="11274" name="Group 25"/>
                <p:cNvGrpSpPr>
                  <a:grpSpLocks/>
                </p:cNvGrpSpPr>
                <p:nvPr/>
              </p:nvGrpSpPr>
              <p:grpSpPr bwMode="auto">
                <a:xfrm>
                  <a:off x="1076172" y="2831685"/>
                  <a:ext cx="2008285" cy="1103296"/>
                  <a:chOff x="4885645" y="3480088"/>
                  <a:chExt cx="2008428" cy="1102933"/>
                </a:xfrm>
              </p:grpSpPr>
              <p:sp>
                <p:nvSpPr>
                  <p:cNvPr id="19" name="Oval 18"/>
                  <p:cNvSpPr/>
                  <p:nvPr/>
                </p:nvSpPr>
                <p:spPr bwMode="auto">
                  <a:xfrm>
                    <a:off x="5789021" y="3480088"/>
                    <a:ext cx="287366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4885645" y="4295809"/>
                    <a:ext cx="287365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cxnSp>
                <p:nvCxnSpPr>
                  <p:cNvPr id="23" name="Straight Connector 22"/>
                  <p:cNvCxnSpPr>
                    <a:stCxn id="19" idx="6"/>
                    <a:endCxn id="14" idx="1"/>
                  </p:cNvCxnSpPr>
                  <p:nvPr/>
                </p:nvCxnSpPr>
                <p:spPr bwMode="auto">
                  <a:xfrm>
                    <a:off x="6076387" y="3622919"/>
                    <a:ext cx="817642" cy="7157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75" name="Group 25"/>
                <p:cNvGrpSpPr>
                  <a:grpSpLocks/>
                </p:cNvGrpSpPr>
                <p:nvPr/>
              </p:nvGrpSpPr>
              <p:grpSpPr bwMode="auto">
                <a:xfrm>
                  <a:off x="1363511" y="3224616"/>
                  <a:ext cx="4308596" cy="710368"/>
                  <a:chOff x="5173004" y="2640285"/>
                  <a:chExt cx="4308901" cy="710134"/>
                </a:xfrm>
              </p:grpSpPr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6852749" y="3063204"/>
                    <a:ext cx="287366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8186379" y="3063204"/>
                    <a:ext cx="287366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9194540" y="2641061"/>
                    <a:ext cx="287365" cy="288835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cxnSp>
                <p:nvCxnSpPr>
                  <p:cNvPr id="17" name="Straight Connector 16"/>
                  <p:cNvCxnSpPr>
                    <a:stCxn id="21" idx="6"/>
                    <a:endCxn id="14" idx="2"/>
                  </p:cNvCxnSpPr>
                  <p:nvPr/>
                </p:nvCxnSpPr>
                <p:spPr bwMode="auto">
                  <a:xfrm flipV="1">
                    <a:off x="5173010" y="3207621"/>
                    <a:ext cx="167973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5" idx="6"/>
                    <a:endCxn id="16" idx="3"/>
                  </p:cNvCxnSpPr>
                  <p:nvPr/>
                </p:nvCxnSpPr>
                <p:spPr bwMode="auto">
                  <a:xfrm flipV="1">
                    <a:off x="8473745" y="2887046"/>
                    <a:ext cx="763661" cy="32057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" name="Straight Connector 5"/>
              <p:cNvCxnSpPr>
                <a:stCxn id="19" idx="2"/>
                <a:endCxn id="21" idx="0"/>
              </p:cNvCxnSpPr>
              <p:nvPr/>
            </p:nvCxnSpPr>
            <p:spPr bwMode="auto">
              <a:xfrm flipH="1">
                <a:off x="1219051" y="2974563"/>
                <a:ext cx="760432" cy="6731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270" name="TextBox 83"/>
            <p:cNvSpPr txBox="1">
              <a:spLocks noChangeArrowheads="1"/>
            </p:cNvSpPr>
            <p:nvPr/>
          </p:nvSpPr>
          <p:spPr bwMode="auto">
            <a:xfrm>
              <a:off x="2997908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A</a:t>
              </a:r>
              <a:endParaRPr lang="en-US" altLang="en-US" sz="2000"/>
            </a:p>
          </p:txBody>
        </p:sp>
        <p:sp>
          <p:nvSpPr>
            <p:cNvPr id="11271" name="TextBox 84"/>
            <p:cNvSpPr txBox="1">
              <a:spLocks noChangeArrowheads="1"/>
            </p:cNvSpPr>
            <p:nvPr/>
          </p:nvSpPr>
          <p:spPr bwMode="auto">
            <a:xfrm>
              <a:off x="5771845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B</a:t>
              </a:r>
              <a:endParaRPr lang="en-US" altLang="en-US" sz="2000"/>
            </a:p>
          </p:txBody>
        </p:sp>
      </p:grpSp>
      <p:sp>
        <p:nvSpPr>
          <p:cNvPr id="11267" name="TextBox 93"/>
          <p:cNvSpPr txBox="1">
            <a:spLocks noChangeArrowheads="1"/>
          </p:cNvSpPr>
          <p:nvPr/>
        </p:nvSpPr>
        <p:spPr bwMode="auto">
          <a:xfrm>
            <a:off x="611188" y="260350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0840" y="2803019"/>
                <a:ext cx="76328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Atvaizduokime dvi grafo A viršūnes į vieną grafo B viršūnę, o trečią – į kitą, pvz.,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0" y="2803019"/>
                <a:ext cx="7632848" cy="1015663"/>
              </a:xfrm>
              <a:prstGeom prst="rect">
                <a:avLst/>
              </a:prstGeom>
              <a:blipFill>
                <a:blip r:embed="rId2"/>
                <a:stretch>
                  <a:fillRect l="-879" t="-3614" b="-602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0840" y="3785175"/>
                <a:ext cx="7632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Pagal </a:t>
                </a:r>
                <a:r>
                  <a:rPr lang="en-US" dirty="0" err="1" smtClean="0"/>
                  <a:t>apib</a:t>
                </a:r>
                <a:r>
                  <a:rPr lang="lt-LT" dirty="0" smtClean="0"/>
                  <a:t>rėžimą, jei grafo </a:t>
                </a:r>
                <a14:m>
                  <m:oMath xmlns:m="http://schemas.openxmlformats.org/officeDocument/2006/math">
                    <m:r>
                      <a:rPr lang="lt-LT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lt-LT" dirty="0" smtClean="0"/>
                  <a:t> viršūnes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lt-LT" dirty="0" smtClean="0"/>
                  <a:t> ir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lt-LT" dirty="0" smtClean="0"/>
                  <a:t> jungė briauna, tai ji turi būti ir grafe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lt-LT" dirty="0" smtClean="0"/>
                  <a:t>. Patikrinkime: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0" y="3785175"/>
                <a:ext cx="7632848" cy="707886"/>
              </a:xfrm>
              <a:prstGeom prst="rect">
                <a:avLst/>
              </a:prstGeom>
              <a:blipFill>
                <a:blip r:embed="rId3"/>
                <a:stretch>
                  <a:fillRect l="-879" t="-5172" r="-1198" b="-1465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0840" y="4751752"/>
                <a:ext cx="7632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Grafe </a:t>
                </a:r>
                <a14:m>
                  <m:oMath xmlns:m="http://schemas.openxmlformats.org/officeDocument/2006/math">
                    <m:r>
                      <a:rPr lang="lt-LT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lt-LT" dirty="0" smtClean="0"/>
                  <a:t> buvo briauna </a:t>
                </a:r>
                <a14:m>
                  <m:oMath xmlns:m="http://schemas.openxmlformats.org/officeDocument/2006/math">
                    <m:r>
                      <a:rPr lang="lt-LT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1,3}</m:t>
                    </m:r>
                  </m:oMath>
                </a14:m>
                <a:r>
                  <a:rPr lang="lt-LT" dirty="0" smtClean="0"/>
                  <a:t>, taigi ji turi būti atvaizduota į grafo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lt-LT" dirty="0" smtClean="0"/>
                  <a:t> briauną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lt-L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lt-L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lt-LT" dirty="0" smtClean="0"/>
                  <a:t>. Tokia briauna grafe 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lt-LT" dirty="0" smtClean="0"/>
                  <a:t> yra.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0" y="4751752"/>
                <a:ext cx="7632848" cy="707886"/>
              </a:xfrm>
              <a:prstGeom prst="rect">
                <a:avLst/>
              </a:prstGeom>
              <a:blipFill>
                <a:blip r:embed="rId4"/>
                <a:stretch>
                  <a:fillRect l="-879" t="-4274" b="-136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0840" y="5718329"/>
                <a:ext cx="7632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Grafe </a:t>
                </a:r>
                <a14:m>
                  <m:oMath xmlns:m="http://schemas.openxmlformats.org/officeDocument/2006/math">
                    <m:r>
                      <a:rPr lang="lt-LT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lt-LT" dirty="0" smtClean="0"/>
                  <a:t> buvo briauna </a:t>
                </a:r>
                <a14:m>
                  <m:oMath xmlns:m="http://schemas.openxmlformats.org/officeDocument/2006/math">
                    <m:r>
                      <a:rPr lang="lt-LT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1,2}</m:t>
                    </m:r>
                  </m:oMath>
                </a14:m>
                <a:r>
                  <a:rPr lang="lt-LT" dirty="0" smtClean="0"/>
                  <a:t>, taigi ji turi būti atvaizduota į grafo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lt-LT" dirty="0" smtClean="0"/>
                  <a:t> briauną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lt-L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lt-L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lt-LT" dirty="0" smtClean="0"/>
                  <a:t>. Tokios briaunos grafe  </a:t>
                </a:r>
                <a14:m>
                  <m:oMath xmlns:m="http://schemas.openxmlformats.org/officeDocument/2006/math">
                    <m:r>
                      <a:rPr lang="lt-LT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lt-LT" dirty="0" smtClean="0"/>
                  <a:t> nėra.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0" y="5718329"/>
                <a:ext cx="7632848" cy="707886"/>
              </a:xfrm>
              <a:prstGeom prst="rect">
                <a:avLst/>
              </a:prstGeom>
              <a:blipFill>
                <a:blip r:embed="rId5"/>
                <a:stretch>
                  <a:fillRect l="-879" t="-4310" b="-1465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2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4"/>
          <p:cNvGrpSpPr>
            <a:grpSpLocks/>
          </p:cNvGrpSpPr>
          <p:nvPr/>
        </p:nvGrpSpPr>
        <p:grpSpPr bwMode="auto">
          <a:xfrm>
            <a:off x="5476875" y="1230313"/>
            <a:ext cx="906463" cy="723900"/>
            <a:chOff x="5045087" y="6136879"/>
            <a:chExt cx="906524" cy="723112"/>
          </a:xfrm>
        </p:grpSpPr>
        <p:cxnSp>
          <p:nvCxnSpPr>
            <p:cNvPr id="60" name="Straight Connector 59"/>
            <p:cNvCxnSpPr>
              <a:stCxn id="13" idx="6"/>
              <a:endCxn id="16" idx="1"/>
            </p:cNvCxnSpPr>
            <p:nvPr/>
          </p:nvCxnSpPr>
          <p:spPr bwMode="auto">
            <a:xfrm>
              <a:off x="5187972" y="6136879"/>
              <a:ext cx="763639" cy="3425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3" idx="4"/>
              <a:endCxn id="15" idx="0"/>
            </p:cNvCxnSpPr>
            <p:nvPr/>
          </p:nvCxnSpPr>
          <p:spPr bwMode="auto">
            <a:xfrm>
              <a:off x="5045087" y="6281184"/>
              <a:ext cx="0" cy="578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243" name="Group 92"/>
          <p:cNvGrpSpPr>
            <a:grpSpLocks/>
          </p:cNvGrpSpPr>
          <p:nvPr/>
        </p:nvGrpSpPr>
        <p:grpSpPr bwMode="auto">
          <a:xfrm>
            <a:off x="2033588" y="1087438"/>
            <a:ext cx="4595812" cy="1554162"/>
            <a:chOff x="2013588" y="620688"/>
            <a:chExt cx="4595925" cy="1554228"/>
          </a:xfrm>
        </p:grpSpPr>
        <p:grpSp>
          <p:nvGrpSpPr>
            <p:cNvPr id="10246" name="Group 1"/>
            <p:cNvGrpSpPr>
              <a:grpSpLocks/>
            </p:cNvGrpSpPr>
            <p:nvPr/>
          </p:nvGrpSpPr>
          <p:grpSpPr bwMode="auto">
            <a:xfrm>
              <a:off x="2013588" y="620688"/>
              <a:ext cx="4595925" cy="1154118"/>
              <a:chOff x="1076173" y="2780926"/>
              <a:chExt cx="4595934" cy="1154058"/>
            </a:xfrm>
          </p:grpSpPr>
          <p:grpSp>
            <p:nvGrpSpPr>
              <p:cNvPr id="10252" name="Group 5"/>
              <p:cNvGrpSpPr>
                <a:grpSpLocks/>
              </p:cNvGrpSpPr>
              <p:nvPr/>
            </p:nvGrpSpPr>
            <p:grpSpPr bwMode="auto">
              <a:xfrm>
                <a:off x="1076173" y="2780926"/>
                <a:ext cx="4595934" cy="1154058"/>
                <a:chOff x="1076173" y="2780926"/>
                <a:chExt cx="4595934" cy="1154058"/>
              </a:xfrm>
            </p:grpSpPr>
            <p:grpSp>
              <p:nvGrpSpPr>
                <p:cNvPr id="10254" name="Group 25"/>
                <p:cNvGrpSpPr>
                  <a:grpSpLocks/>
                </p:cNvGrpSpPr>
                <p:nvPr/>
              </p:nvGrpSpPr>
              <p:grpSpPr bwMode="auto">
                <a:xfrm>
                  <a:off x="1076173" y="2780927"/>
                  <a:ext cx="2253541" cy="1154055"/>
                  <a:chOff x="4885645" y="3429346"/>
                  <a:chExt cx="2253701" cy="1153675"/>
                </a:xfrm>
              </p:grpSpPr>
              <p:sp>
                <p:nvSpPr>
                  <p:cNvPr id="19" name="Oval 18"/>
                  <p:cNvSpPr/>
                  <p:nvPr/>
                </p:nvSpPr>
                <p:spPr bwMode="auto">
                  <a:xfrm>
                    <a:off x="4885645" y="3429345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 bwMode="auto">
                  <a:xfrm>
                    <a:off x="5869991" y="3873694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5</a:t>
                    </a:r>
                    <a:endParaRPr lang="en-US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4885645" y="4295826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6852749" y="3430931"/>
                    <a:ext cx="287366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cxnSp>
                <p:nvCxnSpPr>
                  <p:cNvPr id="23" name="Straight Connector 22"/>
                  <p:cNvCxnSpPr>
                    <a:stCxn id="19" idx="6"/>
                    <a:endCxn id="20" idx="1"/>
                  </p:cNvCxnSpPr>
                  <p:nvPr/>
                </p:nvCxnSpPr>
                <p:spPr bwMode="auto">
                  <a:xfrm>
                    <a:off x="5173010" y="3572172"/>
                    <a:ext cx="739847" cy="3443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>
                    <a:stCxn id="20" idx="5"/>
                    <a:endCxn id="14" idx="2"/>
                  </p:cNvCxnSpPr>
                  <p:nvPr/>
                </p:nvCxnSpPr>
                <p:spPr bwMode="auto">
                  <a:xfrm>
                    <a:off x="6116077" y="4118087"/>
                    <a:ext cx="736672" cy="3221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55" name="Group 25"/>
                <p:cNvGrpSpPr>
                  <a:grpSpLocks/>
                </p:cNvGrpSpPr>
                <p:nvPr/>
              </p:nvGrpSpPr>
              <p:grpSpPr bwMode="auto">
                <a:xfrm>
                  <a:off x="1363512" y="2780926"/>
                  <a:ext cx="4308595" cy="1154058"/>
                  <a:chOff x="5173005" y="2196741"/>
                  <a:chExt cx="4308900" cy="1153678"/>
                </a:xfrm>
              </p:grpSpPr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8186379" y="2196741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685274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818637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9194540" y="2641090"/>
                    <a:ext cx="287365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cxnSp>
                <p:nvCxnSpPr>
                  <p:cNvPr id="17" name="Straight Connector 16"/>
                  <p:cNvCxnSpPr>
                    <a:stCxn id="21" idx="6"/>
                    <a:endCxn id="20" idx="3"/>
                  </p:cNvCxnSpPr>
                  <p:nvPr/>
                </p:nvCxnSpPr>
                <p:spPr bwMode="auto">
                  <a:xfrm flipV="1">
                    <a:off x="5173011" y="2885483"/>
                    <a:ext cx="739847" cy="320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5" idx="6"/>
                    <a:endCxn id="16" idx="3"/>
                  </p:cNvCxnSpPr>
                  <p:nvPr/>
                </p:nvCxnSpPr>
                <p:spPr bwMode="auto">
                  <a:xfrm flipV="1">
                    <a:off x="8473745" y="2887069"/>
                    <a:ext cx="763661" cy="320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Straight Connector 11"/>
                <p:cNvCxnSpPr>
                  <a:stCxn id="22" idx="2"/>
                  <a:endCxn id="20" idx="7"/>
                </p:cNvCxnSpPr>
                <p:nvPr/>
              </p:nvCxnSpPr>
              <p:spPr bwMode="auto">
                <a:xfrm flipH="1">
                  <a:off x="2306518" y="2926975"/>
                  <a:ext cx="736620" cy="3413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>
                <a:stCxn id="19" idx="4"/>
                <a:endCxn id="21" idx="0"/>
              </p:cNvCxnSpPr>
              <p:nvPr/>
            </p:nvCxnSpPr>
            <p:spPr bwMode="auto">
              <a:xfrm>
                <a:off x="1219052" y="3068260"/>
                <a:ext cx="0" cy="5794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>
              <a:stCxn id="22" idx="4"/>
              <a:endCxn id="14" idx="0"/>
            </p:cNvCxnSpPr>
            <p:nvPr/>
          </p:nvCxnSpPr>
          <p:spPr bwMode="auto">
            <a:xfrm>
              <a:off x="4123427" y="911212"/>
              <a:ext cx="0" cy="576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248" name="TextBox 83"/>
            <p:cNvSpPr txBox="1">
              <a:spLocks noChangeArrowheads="1"/>
            </p:cNvSpPr>
            <p:nvPr/>
          </p:nvSpPr>
          <p:spPr bwMode="auto">
            <a:xfrm>
              <a:off x="2997908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A</a:t>
              </a:r>
              <a:endParaRPr lang="en-US" altLang="en-US" sz="2000"/>
            </a:p>
          </p:txBody>
        </p:sp>
        <p:sp>
          <p:nvSpPr>
            <p:cNvPr id="10249" name="TextBox 84"/>
            <p:cNvSpPr txBox="1">
              <a:spLocks noChangeArrowheads="1"/>
            </p:cNvSpPr>
            <p:nvPr/>
          </p:nvSpPr>
          <p:spPr bwMode="auto">
            <a:xfrm>
              <a:off x="5771845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B</a:t>
              </a:r>
              <a:endParaRPr lang="en-US" altLang="en-US" sz="2000"/>
            </a:p>
          </p:txBody>
        </p:sp>
        <p:cxnSp>
          <p:nvCxnSpPr>
            <p:cNvPr id="86" name="Straight Connector 85"/>
            <p:cNvCxnSpPr>
              <a:stCxn id="13" idx="6"/>
              <a:endCxn id="16" idx="1"/>
            </p:cNvCxnSpPr>
            <p:nvPr/>
          </p:nvCxnSpPr>
          <p:spPr bwMode="auto">
            <a:xfrm>
              <a:off x="5601426" y="763569"/>
              <a:ext cx="763606" cy="342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" idx="4"/>
              <a:endCxn id="15" idx="0"/>
            </p:cNvCxnSpPr>
            <p:nvPr/>
          </p:nvCxnSpPr>
          <p:spPr bwMode="auto">
            <a:xfrm>
              <a:off x="5456960" y="908037"/>
              <a:ext cx="0" cy="5794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244" name="TextBox 93"/>
          <p:cNvSpPr txBox="1">
            <a:spLocks noChangeArrowheads="1"/>
          </p:cNvSpPr>
          <p:nvPr/>
        </p:nvSpPr>
        <p:spPr bwMode="auto">
          <a:xfrm>
            <a:off x="611188" y="260350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p:sp>
        <p:nvSpPr>
          <p:cNvPr id="27" name="TextBox 26"/>
          <p:cNvSpPr txBox="1"/>
          <p:nvPr/>
        </p:nvSpPr>
        <p:spPr>
          <a:xfrm>
            <a:off x="467544" y="2852936"/>
            <a:ext cx="367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Ar galime atvaizduoti B į A?</a:t>
            </a:r>
            <a:endParaRPr lang="lt-LT" dirty="0"/>
          </a:p>
        </p:txBody>
      </p:sp>
      <p:grpSp>
        <p:nvGrpSpPr>
          <p:cNvPr id="61" name="Group 92"/>
          <p:cNvGrpSpPr>
            <a:grpSpLocks/>
          </p:cNvGrpSpPr>
          <p:nvPr/>
        </p:nvGrpSpPr>
        <p:grpSpPr bwMode="auto">
          <a:xfrm>
            <a:off x="467544" y="3685977"/>
            <a:ext cx="2254253" cy="1154110"/>
            <a:chOff x="2013588" y="620689"/>
            <a:chExt cx="2254308" cy="1154159"/>
          </a:xfrm>
        </p:grpSpPr>
        <p:grpSp>
          <p:nvGrpSpPr>
            <p:cNvPr id="62" name="Group 1"/>
            <p:cNvGrpSpPr>
              <a:grpSpLocks/>
            </p:cNvGrpSpPr>
            <p:nvPr/>
          </p:nvGrpSpPr>
          <p:grpSpPr bwMode="auto">
            <a:xfrm>
              <a:off x="2013588" y="620689"/>
              <a:ext cx="2254308" cy="1154159"/>
              <a:chOff x="1076173" y="2780927"/>
              <a:chExt cx="2254312" cy="1154099"/>
            </a:xfrm>
          </p:grpSpPr>
          <p:grpSp>
            <p:nvGrpSpPr>
              <p:cNvPr id="71" name="Group 5"/>
              <p:cNvGrpSpPr>
                <a:grpSpLocks/>
              </p:cNvGrpSpPr>
              <p:nvPr/>
            </p:nvGrpSpPr>
            <p:grpSpPr bwMode="auto">
              <a:xfrm>
                <a:off x="1076173" y="2780927"/>
                <a:ext cx="2254312" cy="1154099"/>
                <a:chOff x="1076173" y="2780927"/>
                <a:chExt cx="2254312" cy="1154099"/>
              </a:xfrm>
            </p:grpSpPr>
            <p:grpSp>
              <p:nvGrpSpPr>
                <p:cNvPr id="73" name="Group 25"/>
                <p:cNvGrpSpPr>
                  <a:grpSpLocks/>
                </p:cNvGrpSpPr>
                <p:nvPr/>
              </p:nvGrpSpPr>
              <p:grpSpPr bwMode="auto">
                <a:xfrm>
                  <a:off x="1076173" y="2780927"/>
                  <a:ext cx="2253541" cy="1154055"/>
                  <a:chOff x="4885645" y="3429346"/>
                  <a:chExt cx="2253701" cy="1153675"/>
                </a:xfrm>
              </p:grpSpPr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4885645" y="3429345"/>
                    <a:ext cx="287365" cy="28724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 bwMode="auto">
                  <a:xfrm>
                    <a:off x="5869991" y="3873694"/>
                    <a:ext cx="287365" cy="28724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5</a:t>
                    </a:r>
                    <a:endParaRPr lang="en-US" dirty="0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 bwMode="auto">
                  <a:xfrm>
                    <a:off x="4885645" y="4295826"/>
                    <a:ext cx="287365" cy="28724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auto">
                  <a:xfrm>
                    <a:off x="6852749" y="3430931"/>
                    <a:ext cx="287366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cxnSp>
                <p:nvCxnSpPr>
                  <p:cNvPr id="87" name="Straight Connector 86"/>
                  <p:cNvCxnSpPr>
                    <a:stCxn id="82" idx="6"/>
                    <a:endCxn id="83" idx="1"/>
                  </p:cNvCxnSpPr>
                  <p:nvPr/>
                </p:nvCxnSpPr>
                <p:spPr bwMode="auto">
                  <a:xfrm>
                    <a:off x="5173010" y="3572172"/>
                    <a:ext cx="739847" cy="34437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>
                    <a:stCxn id="83" idx="5"/>
                    <a:endCxn id="77" idx="2"/>
                  </p:cNvCxnSpPr>
                  <p:nvPr/>
                </p:nvCxnSpPr>
                <p:spPr bwMode="auto">
                  <a:xfrm>
                    <a:off x="6116077" y="4118087"/>
                    <a:ext cx="736672" cy="3221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" name="Group 25"/>
                <p:cNvGrpSpPr>
                  <a:grpSpLocks/>
                </p:cNvGrpSpPr>
                <p:nvPr/>
              </p:nvGrpSpPr>
              <p:grpSpPr bwMode="auto">
                <a:xfrm>
                  <a:off x="1363520" y="3469894"/>
                  <a:ext cx="1966965" cy="465132"/>
                  <a:chOff x="5173011" y="2885483"/>
                  <a:chExt cx="1967104" cy="464979"/>
                </a:xfrm>
              </p:grpSpPr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685274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cxnSp>
                <p:nvCxnSpPr>
                  <p:cNvPr id="80" name="Straight Connector 79"/>
                  <p:cNvCxnSpPr>
                    <a:stCxn id="84" idx="6"/>
                    <a:endCxn id="83" idx="3"/>
                  </p:cNvCxnSpPr>
                  <p:nvPr/>
                </p:nvCxnSpPr>
                <p:spPr bwMode="auto">
                  <a:xfrm flipV="1">
                    <a:off x="5173011" y="2885483"/>
                    <a:ext cx="739847" cy="32056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5" name="Straight Connector 74"/>
                <p:cNvCxnSpPr>
                  <a:stCxn id="85" idx="2"/>
                  <a:endCxn id="83" idx="7"/>
                </p:cNvCxnSpPr>
                <p:nvPr/>
              </p:nvCxnSpPr>
              <p:spPr bwMode="auto">
                <a:xfrm flipH="1">
                  <a:off x="2306518" y="2926975"/>
                  <a:ext cx="736620" cy="3413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>
                <a:stCxn id="82" idx="4"/>
                <a:endCxn id="84" idx="0"/>
              </p:cNvCxnSpPr>
              <p:nvPr/>
            </p:nvCxnSpPr>
            <p:spPr bwMode="auto">
              <a:xfrm>
                <a:off x="1219052" y="3068260"/>
                <a:ext cx="0" cy="57943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>
              <a:stCxn id="85" idx="4"/>
              <a:endCxn id="77" idx="0"/>
            </p:cNvCxnSpPr>
            <p:nvPr/>
          </p:nvCxnSpPr>
          <p:spPr bwMode="auto">
            <a:xfrm>
              <a:off x="4123427" y="911212"/>
              <a:ext cx="0" cy="576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0" name="Group 92"/>
          <p:cNvGrpSpPr>
            <a:grpSpLocks/>
          </p:cNvGrpSpPr>
          <p:nvPr/>
        </p:nvGrpSpPr>
        <p:grpSpPr bwMode="auto">
          <a:xfrm>
            <a:off x="5502273" y="3685977"/>
            <a:ext cx="2254253" cy="1154110"/>
            <a:chOff x="2013588" y="620689"/>
            <a:chExt cx="2254308" cy="1154159"/>
          </a:xfrm>
        </p:grpSpPr>
        <p:grpSp>
          <p:nvGrpSpPr>
            <p:cNvPr id="91" name="Group 1"/>
            <p:cNvGrpSpPr>
              <a:grpSpLocks/>
            </p:cNvGrpSpPr>
            <p:nvPr/>
          </p:nvGrpSpPr>
          <p:grpSpPr bwMode="auto">
            <a:xfrm>
              <a:off x="2013588" y="620689"/>
              <a:ext cx="2254308" cy="1154159"/>
              <a:chOff x="1076173" y="2780927"/>
              <a:chExt cx="2254312" cy="1154099"/>
            </a:xfrm>
          </p:grpSpPr>
          <p:grpSp>
            <p:nvGrpSpPr>
              <p:cNvPr id="93" name="Group 5"/>
              <p:cNvGrpSpPr>
                <a:grpSpLocks/>
              </p:cNvGrpSpPr>
              <p:nvPr/>
            </p:nvGrpSpPr>
            <p:grpSpPr bwMode="auto">
              <a:xfrm>
                <a:off x="1076173" y="2780927"/>
                <a:ext cx="2254312" cy="1154099"/>
                <a:chOff x="1076173" y="2780927"/>
                <a:chExt cx="2254312" cy="1154099"/>
              </a:xfrm>
            </p:grpSpPr>
            <p:grpSp>
              <p:nvGrpSpPr>
                <p:cNvPr id="96" name="Group 25"/>
                <p:cNvGrpSpPr>
                  <a:grpSpLocks/>
                </p:cNvGrpSpPr>
                <p:nvPr/>
              </p:nvGrpSpPr>
              <p:grpSpPr bwMode="auto">
                <a:xfrm>
                  <a:off x="1076173" y="2780927"/>
                  <a:ext cx="2253541" cy="1154055"/>
                  <a:chOff x="4885645" y="3429346"/>
                  <a:chExt cx="2253701" cy="1153675"/>
                </a:xfrm>
              </p:grpSpPr>
              <p:sp>
                <p:nvSpPr>
                  <p:cNvPr id="101" name="Oval 100"/>
                  <p:cNvSpPr/>
                  <p:nvPr/>
                </p:nvSpPr>
                <p:spPr bwMode="auto">
                  <a:xfrm>
                    <a:off x="4885645" y="3429345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 bwMode="auto">
                  <a:xfrm>
                    <a:off x="5869991" y="3873694"/>
                    <a:ext cx="287365" cy="28724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5</a:t>
                    </a:r>
                    <a:endParaRPr lang="en-US" dirty="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 bwMode="auto">
                  <a:xfrm>
                    <a:off x="4885645" y="4295826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 bwMode="auto">
                  <a:xfrm>
                    <a:off x="6852749" y="3430931"/>
                    <a:ext cx="287366" cy="28882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cxnSp>
                <p:nvCxnSpPr>
                  <p:cNvPr id="105" name="Straight Connector 104"/>
                  <p:cNvCxnSpPr>
                    <a:stCxn id="101" idx="6"/>
                    <a:endCxn id="102" idx="1"/>
                  </p:cNvCxnSpPr>
                  <p:nvPr/>
                </p:nvCxnSpPr>
                <p:spPr bwMode="auto">
                  <a:xfrm>
                    <a:off x="5173010" y="3572172"/>
                    <a:ext cx="739847" cy="3443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>
                    <a:stCxn id="102" idx="5"/>
                    <a:endCxn id="99" idx="2"/>
                  </p:cNvCxnSpPr>
                  <p:nvPr/>
                </p:nvCxnSpPr>
                <p:spPr bwMode="auto">
                  <a:xfrm>
                    <a:off x="6116077" y="4118087"/>
                    <a:ext cx="736672" cy="322153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1363520" y="3469894"/>
                  <a:ext cx="1966965" cy="465132"/>
                  <a:chOff x="5173011" y="2885483"/>
                  <a:chExt cx="1967104" cy="464979"/>
                </a:xfrm>
              </p:grpSpPr>
              <p:sp>
                <p:nvSpPr>
                  <p:cNvPr id="99" name="Oval 98"/>
                  <p:cNvSpPr/>
                  <p:nvPr/>
                </p:nvSpPr>
                <p:spPr bwMode="auto">
                  <a:xfrm>
                    <a:off x="6852749" y="3063222"/>
                    <a:ext cx="287366" cy="28724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cxnSp>
                <p:nvCxnSpPr>
                  <p:cNvPr id="100" name="Straight Connector 99"/>
                  <p:cNvCxnSpPr>
                    <a:stCxn id="103" idx="6"/>
                    <a:endCxn id="102" idx="3"/>
                  </p:cNvCxnSpPr>
                  <p:nvPr/>
                </p:nvCxnSpPr>
                <p:spPr bwMode="auto">
                  <a:xfrm flipV="1">
                    <a:off x="5173011" y="2885483"/>
                    <a:ext cx="739847" cy="320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" name="Straight Connector 97"/>
                <p:cNvCxnSpPr>
                  <a:stCxn id="104" idx="2"/>
                  <a:endCxn id="102" idx="7"/>
                </p:cNvCxnSpPr>
                <p:nvPr/>
              </p:nvCxnSpPr>
              <p:spPr bwMode="auto">
                <a:xfrm flipH="1">
                  <a:off x="2306518" y="2926975"/>
                  <a:ext cx="736620" cy="34130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Connector 93"/>
              <p:cNvCxnSpPr>
                <a:stCxn id="101" idx="4"/>
                <a:endCxn id="103" idx="0"/>
              </p:cNvCxnSpPr>
              <p:nvPr/>
            </p:nvCxnSpPr>
            <p:spPr bwMode="auto">
              <a:xfrm>
                <a:off x="1219052" y="3068260"/>
                <a:ext cx="0" cy="5794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>
              <a:stCxn id="104" idx="4"/>
              <a:endCxn id="99" idx="0"/>
            </p:cNvCxnSpPr>
            <p:nvPr/>
          </p:nvCxnSpPr>
          <p:spPr bwMode="auto">
            <a:xfrm>
              <a:off x="4123427" y="911212"/>
              <a:ext cx="0" cy="5762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24669" y="5248296"/>
                <a:ext cx="3675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9" y="5248296"/>
                <a:ext cx="3675831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24669" y="5774327"/>
                <a:ext cx="3675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9" y="5774327"/>
                <a:ext cx="3675831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50819" y="6213008"/>
                <a:ext cx="3675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………..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19" y="6213008"/>
                <a:ext cx="367583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4935944" y="5216294"/>
                <a:ext cx="3675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944" y="5216294"/>
                <a:ext cx="3675831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076056" y="5703489"/>
                <a:ext cx="3675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………..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703489"/>
                <a:ext cx="367583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5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4"/>
          <p:cNvGrpSpPr>
            <a:grpSpLocks/>
          </p:cNvGrpSpPr>
          <p:nvPr/>
        </p:nvGrpSpPr>
        <p:grpSpPr bwMode="auto">
          <a:xfrm>
            <a:off x="5476875" y="1230313"/>
            <a:ext cx="906463" cy="723900"/>
            <a:chOff x="5045087" y="6136879"/>
            <a:chExt cx="906524" cy="723112"/>
          </a:xfrm>
        </p:grpSpPr>
        <p:cxnSp>
          <p:nvCxnSpPr>
            <p:cNvPr id="60" name="Straight Connector 59"/>
            <p:cNvCxnSpPr>
              <a:stCxn id="13" idx="6"/>
              <a:endCxn id="16" idx="1"/>
            </p:cNvCxnSpPr>
            <p:nvPr/>
          </p:nvCxnSpPr>
          <p:spPr bwMode="auto">
            <a:xfrm>
              <a:off x="5187972" y="6136879"/>
              <a:ext cx="763639" cy="3425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3" idx="4"/>
              <a:endCxn id="15" idx="0"/>
            </p:cNvCxnSpPr>
            <p:nvPr/>
          </p:nvCxnSpPr>
          <p:spPr bwMode="auto">
            <a:xfrm>
              <a:off x="5045087" y="6281184"/>
              <a:ext cx="0" cy="578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243" name="Group 92"/>
          <p:cNvGrpSpPr>
            <a:grpSpLocks/>
          </p:cNvGrpSpPr>
          <p:nvPr/>
        </p:nvGrpSpPr>
        <p:grpSpPr bwMode="auto">
          <a:xfrm>
            <a:off x="2033588" y="1087438"/>
            <a:ext cx="4595812" cy="1554162"/>
            <a:chOff x="2013588" y="620688"/>
            <a:chExt cx="4595925" cy="1554228"/>
          </a:xfrm>
        </p:grpSpPr>
        <p:grpSp>
          <p:nvGrpSpPr>
            <p:cNvPr id="10246" name="Group 1"/>
            <p:cNvGrpSpPr>
              <a:grpSpLocks/>
            </p:cNvGrpSpPr>
            <p:nvPr/>
          </p:nvGrpSpPr>
          <p:grpSpPr bwMode="auto">
            <a:xfrm>
              <a:off x="2013588" y="620688"/>
              <a:ext cx="4595925" cy="1154118"/>
              <a:chOff x="1076173" y="2780926"/>
              <a:chExt cx="4595934" cy="1154058"/>
            </a:xfrm>
          </p:grpSpPr>
          <p:grpSp>
            <p:nvGrpSpPr>
              <p:cNvPr id="10252" name="Group 5"/>
              <p:cNvGrpSpPr>
                <a:grpSpLocks/>
              </p:cNvGrpSpPr>
              <p:nvPr/>
            </p:nvGrpSpPr>
            <p:grpSpPr bwMode="auto">
              <a:xfrm>
                <a:off x="1076173" y="2780926"/>
                <a:ext cx="4595934" cy="1154058"/>
                <a:chOff x="1076173" y="2780926"/>
                <a:chExt cx="4595934" cy="1154058"/>
              </a:xfrm>
            </p:grpSpPr>
            <p:grpSp>
              <p:nvGrpSpPr>
                <p:cNvPr id="10254" name="Group 25"/>
                <p:cNvGrpSpPr>
                  <a:grpSpLocks/>
                </p:cNvGrpSpPr>
                <p:nvPr/>
              </p:nvGrpSpPr>
              <p:grpSpPr bwMode="auto">
                <a:xfrm>
                  <a:off x="1076173" y="2780927"/>
                  <a:ext cx="2253541" cy="1154055"/>
                  <a:chOff x="4885645" y="3429346"/>
                  <a:chExt cx="2253701" cy="1153675"/>
                </a:xfrm>
              </p:grpSpPr>
              <p:sp>
                <p:nvSpPr>
                  <p:cNvPr id="19" name="Oval 18"/>
                  <p:cNvSpPr/>
                  <p:nvPr/>
                </p:nvSpPr>
                <p:spPr bwMode="auto">
                  <a:xfrm>
                    <a:off x="4885645" y="3429345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 bwMode="auto">
                  <a:xfrm>
                    <a:off x="5869991" y="3873694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5</a:t>
                    </a:r>
                    <a:endParaRPr lang="en-US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4885645" y="4295826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6852749" y="3430931"/>
                    <a:ext cx="287366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cxnSp>
                <p:nvCxnSpPr>
                  <p:cNvPr id="23" name="Straight Connector 22"/>
                  <p:cNvCxnSpPr>
                    <a:stCxn id="19" idx="6"/>
                    <a:endCxn id="20" idx="1"/>
                  </p:cNvCxnSpPr>
                  <p:nvPr/>
                </p:nvCxnSpPr>
                <p:spPr bwMode="auto">
                  <a:xfrm>
                    <a:off x="5173010" y="3572172"/>
                    <a:ext cx="739847" cy="3443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>
                    <a:stCxn id="20" idx="5"/>
                    <a:endCxn id="14" idx="2"/>
                  </p:cNvCxnSpPr>
                  <p:nvPr/>
                </p:nvCxnSpPr>
                <p:spPr bwMode="auto">
                  <a:xfrm>
                    <a:off x="6116077" y="4118087"/>
                    <a:ext cx="736672" cy="3221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55" name="Group 25"/>
                <p:cNvGrpSpPr>
                  <a:grpSpLocks/>
                </p:cNvGrpSpPr>
                <p:nvPr/>
              </p:nvGrpSpPr>
              <p:grpSpPr bwMode="auto">
                <a:xfrm>
                  <a:off x="1363512" y="2780926"/>
                  <a:ext cx="4308595" cy="1154058"/>
                  <a:chOff x="5173005" y="2196741"/>
                  <a:chExt cx="4308900" cy="1153678"/>
                </a:xfrm>
              </p:grpSpPr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8186379" y="2196741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685274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818637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9194540" y="2641090"/>
                    <a:ext cx="287365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cxnSp>
                <p:nvCxnSpPr>
                  <p:cNvPr id="17" name="Straight Connector 16"/>
                  <p:cNvCxnSpPr>
                    <a:stCxn id="21" idx="6"/>
                    <a:endCxn id="20" idx="3"/>
                  </p:cNvCxnSpPr>
                  <p:nvPr/>
                </p:nvCxnSpPr>
                <p:spPr bwMode="auto">
                  <a:xfrm flipV="1">
                    <a:off x="5173011" y="2885483"/>
                    <a:ext cx="739847" cy="320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5" idx="6"/>
                    <a:endCxn id="16" idx="3"/>
                  </p:cNvCxnSpPr>
                  <p:nvPr/>
                </p:nvCxnSpPr>
                <p:spPr bwMode="auto">
                  <a:xfrm flipV="1">
                    <a:off x="8473745" y="2887069"/>
                    <a:ext cx="763661" cy="320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Straight Connector 11"/>
                <p:cNvCxnSpPr>
                  <a:stCxn id="22" idx="2"/>
                  <a:endCxn id="20" idx="7"/>
                </p:cNvCxnSpPr>
                <p:nvPr/>
              </p:nvCxnSpPr>
              <p:spPr bwMode="auto">
                <a:xfrm flipH="1">
                  <a:off x="2306518" y="2926975"/>
                  <a:ext cx="736620" cy="3413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>
                <a:stCxn id="19" idx="4"/>
                <a:endCxn id="21" idx="0"/>
              </p:cNvCxnSpPr>
              <p:nvPr/>
            </p:nvCxnSpPr>
            <p:spPr bwMode="auto">
              <a:xfrm>
                <a:off x="1219052" y="3068260"/>
                <a:ext cx="0" cy="5794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>
              <a:stCxn id="22" idx="4"/>
              <a:endCxn id="14" idx="0"/>
            </p:cNvCxnSpPr>
            <p:nvPr/>
          </p:nvCxnSpPr>
          <p:spPr bwMode="auto">
            <a:xfrm>
              <a:off x="4123427" y="911212"/>
              <a:ext cx="0" cy="576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248" name="TextBox 83"/>
            <p:cNvSpPr txBox="1">
              <a:spLocks noChangeArrowheads="1"/>
            </p:cNvSpPr>
            <p:nvPr/>
          </p:nvSpPr>
          <p:spPr bwMode="auto">
            <a:xfrm>
              <a:off x="2997908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A</a:t>
              </a:r>
              <a:endParaRPr lang="en-US" altLang="en-US" sz="2000"/>
            </a:p>
          </p:txBody>
        </p:sp>
        <p:sp>
          <p:nvSpPr>
            <p:cNvPr id="10249" name="TextBox 84"/>
            <p:cNvSpPr txBox="1">
              <a:spLocks noChangeArrowheads="1"/>
            </p:cNvSpPr>
            <p:nvPr/>
          </p:nvSpPr>
          <p:spPr bwMode="auto">
            <a:xfrm>
              <a:off x="5771845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B</a:t>
              </a:r>
              <a:endParaRPr lang="en-US" altLang="en-US" sz="2000"/>
            </a:p>
          </p:txBody>
        </p:sp>
        <p:cxnSp>
          <p:nvCxnSpPr>
            <p:cNvPr id="86" name="Straight Connector 85"/>
            <p:cNvCxnSpPr>
              <a:stCxn id="13" idx="6"/>
              <a:endCxn id="16" idx="1"/>
            </p:cNvCxnSpPr>
            <p:nvPr/>
          </p:nvCxnSpPr>
          <p:spPr bwMode="auto">
            <a:xfrm>
              <a:off x="5601426" y="763569"/>
              <a:ext cx="763606" cy="342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" idx="4"/>
              <a:endCxn id="15" idx="0"/>
            </p:cNvCxnSpPr>
            <p:nvPr/>
          </p:nvCxnSpPr>
          <p:spPr bwMode="auto">
            <a:xfrm>
              <a:off x="5456960" y="908037"/>
              <a:ext cx="0" cy="5794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244" name="TextBox 93"/>
          <p:cNvSpPr txBox="1">
            <a:spLocks noChangeArrowheads="1"/>
          </p:cNvSpPr>
          <p:nvPr/>
        </p:nvSpPr>
        <p:spPr bwMode="auto">
          <a:xfrm>
            <a:off x="611188" y="260350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p:sp>
        <p:nvSpPr>
          <p:cNvPr id="95" name="TextBox 9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3406" y="3717032"/>
            <a:ext cx="5562929" cy="103746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50513" y="4723942"/>
            <a:ext cx="5148262" cy="1926722"/>
            <a:chOff x="2150513" y="4723942"/>
            <a:chExt cx="5148262" cy="1926722"/>
          </a:xfrm>
        </p:grpSpPr>
        <p:grpSp>
          <p:nvGrpSpPr>
            <p:cNvPr id="10" name="Group 9"/>
            <p:cNvGrpSpPr/>
            <p:nvPr/>
          </p:nvGrpSpPr>
          <p:grpSpPr>
            <a:xfrm>
              <a:off x="2150513" y="4723942"/>
              <a:ext cx="4595812" cy="1926722"/>
              <a:chOff x="2150513" y="4723942"/>
              <a:chExt cx="4595812" cy="1926722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3293316" y="4723942"/>
                <a:ext cx="11859" cy="1926722"/>
              </a:xfrm>
              <a:prstGeom prst="line">
                <a:avLst/>
              </a:prstGeom>
              <a:ln w="412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92"/>
              <p:cNvGrpSpPr>
                <a:grpSpLocks/>
              </p:cNvGrpSpPr>
              <p:nvPr/>
            </p:nvGrpSpPr>
            <p:grpSpPr bwMode="auto">
              <a:xfrm>
                <a:off x="2150513" y="5096503"/>
                <a:ext cx="4595812" cy="1154114"/>
                <a:chOff x="2013588" y="620689"/>
                <a:chExt cx="4595925" cy="1154163"/>
              </a:xfrm>
            </p:grpSpPr>
            <p:grpSp>
              <p:nvGrpSpPr>
                <p:cNvPr id="32" name="Group 1"/>
                <p:cNvGrpSpPr>
                  <a:grpSpLocks/>
                </p:cNvGrpSpPr>
                <p:nvPr/>
              </p:nvGrpSpPr>
              <p:grpSpPr bwMode="auto">
                <a:xfrm>
                  <a:off x="2013588" y="620689"/>
                  <a:ext cx="4595925" cy="1154163"/>
                  <a:chOff x="1076173" y="2780927"/>
                  <a:chExt cx="4595934" cy="1154103"/>
                </a:xfrm>
              </p:grpSpPr>
              <p:grpSp>
                <p:nvGrpSpPr>
                  <p:cNvPr id="38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076173" y="2780927"/>
                    <a:ext cx="4595934" cy="1154103"/>
                    <a:chOff x="1076173" y="2780927"/>
                    <a:chExt cx="4595934" cy="1154103"/>
                  </a:xfrm>
                </p:grpSpPr>
                <p:grpSp>
                  <p:nvGrpSpPr>
                    <p:cNvPr id="4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6173" y="2780927"/>
                      <a:ext cx="2253541" cy="1154055"/>
                      <a:chOff x="4885645" y="3429346"/>
                      <a:chExt cx="2253701" cy="1153675"/>
                    </a:xfrm>
                  </p:grpSpPr>
                  <p:sp>
                    <p:nvSpPr>
                      <p:cNvPr id="49" name="Oval 48"/>
                      <p:cNvSpPr/>
                      <p:nvPr/>
                    </p:nvSpPr>
                    <p:spPr bwMode="auto">
                      <a:xfrm>
                        <a:off x="4885645" y="3429345"/>
                        <a:ext cx="287365" cy="28724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3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0" name="Oval 49"/>
                      <p:cNvSpPr/>
                      <p:nvPr/>
                    </p:nvSpPr>
                    <p:spPr bwMode="auto">
                      <a:xfrm>
                        <a:off x="5869991" y="3873694"/>
                        <a:ext cx="287365" cy="28724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5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 bwMode="auto">
                      <a:xfrm>
                        <a:off x="4885645" y="4295826"/>
                        <a:ext cx="287365" cy="28724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 bwMode="auto">
                      <a:xfrm>
                        <a:off x="6852749" y="3430931"/>
                        <a:ext cx="287366" cy="28882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4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54" name="Straight Connector 53"/>
                      <p:cNvCxnSpPr>
                        <a:stCxn id="49" idx="6"/>
                        <a:endCxn id="50" idx="1"/>
                      </p:cNvCxnSpPr>
                      <p:nvPr/>
                    </p:nvCxnSpPr>
                    <p:spPr bwMode="auto">
                      <a:xfrm>
                        <a:off x="5173010" y="3572172"/>
                        <a:ext cx="739847" cy="34437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/>
                      <p:cNvCxnSpPr>
                        <a:stCxn id="50" idx="5"/>
                        <a:endCxn id="44" idx="2"/>
                      </p:cNvCxnSpPr>
                      <p:nvPr/>
                    </p:nvCxnSpPr>
                    <p:spPr bwMode="auto">
                      <a:xfrm>
                        <a:off x="6116077" y="4118087"/>
                        <a:ext cx="736672" cy="32215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63518" y="2780928"/>
                      <a:ext cx="4308589" cy="1154102"/>
                      <a:chOff x="5173011" y="2196741"/>
                      <a:chExt cx="4308894" cy="1153721"/>
                    </a:xfrm>
                  </p:grpSpPr>
                  <p:sp>
                    <p:nvSpPr>
                      <p:cNvPr id="43" name="Oval 42"/>
                      <p:cNvSpPr/>
                      <p:nvPr/>
                    </p:nvSpPr>
                    <p:spPr bwMode="auto">
                      <a:xfrm>
                        <a:off x="8186379" y="2196741"/>
                        <a:ext cx="287366" cy="28724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44" name="Oval 43"/>
                      <p:cNvSpPr/>
                      <p:nvPr/>
                    </p:nvSpPr>
                    <p:spPr bwMode="auto">
                      <a:xfrm>
                        <a:off x="6852749" y="3063222"/>
                        <a:ext cx="287366" cy="28724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2</a:t>
                        </a:r>
                        <a:endParaRPr lang="en-US" dirty="0"/>
                      </a:p>
                    </p:txBody>
                  </p:sp>
                  <p:sp>
                    <p:nvSpPr>
                      <p:cNvPr id="45" name="Oval 44"/>
                      <p:cNvSpPr/>
                      <p:nvPr/>
                    </p:nvSpPr>
                    <p:spPr bwMode="auto">
                      <a:xfrm>
                        <a:off x="8186379" y="3063222"/>
                        <a:ext cx="287366" cy="28724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46" name="Oval 45"/>
                      <p:cNvSpPr/>
                      <p:nvPr/>
                    </p:nvSpPr>
                    <p:spPr bwMode="auto">
                      <a:xfrm>
                        <a:off x="9194540" y="2641090"/>
                        <a:ext cx="287365" cy="28882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47" name="Straight Connector 46"/>
                      <p:cNvCxnSpPr>
                        <a:stCxn id="52" idx="6"/>
                        <a:endCxn id="50" idx="3"/>
                      </p:cNvCxnSpPr>
                      <p:nvPr/>
                    </p:nvCxnSpPr>
                    <p:spPr bwMode="auto">
                      <a:xfrm flipV="1">
                        <a:off x="5173011" y="2885483"/>
                        <a:ext cx="739847" cy="32056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Connector 47"/>
                      <p:cNvCxnSpPr>
                        <a:stCxn id="45" idx="6"/>
                        <a:endCxn id="46" idx="3"/>
                      </p:cNvCxnSpPr>
                      <p:nvPr/>
                    </p:nvCxnSpPr>
                    <p:spPr bwMode="auto">
                      <a:xfrm flipV="1">
                        <a:off x="8473745" y="2887069"/>
                        <a:ext cx="763661" cy="32056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2" name="Straight Connector 41"/>
                    <p:cNvCxnSpPr>
                      <a:stCxn id="53" idx="2"/>
                      <a:endCxn id="50" idx="7"/>
                    </p:cNvCxnSpPr>
                    <p:nvPr/>
                  </p:nvCxnSpPr>
                  <p:spPr bwMode="auto">
                    <a:xfrm flipH="1">
                      <a:off x="2306518" y="2926975"/>
                      <a:ext cx="736620" cy="34130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" name="Straight Connector 38"/>
                  <p:cNvCxnSpPr>
                    <a:stCxn id="49" idx="4"/>
                    <a:endCxn id="52" idx="0"/>
                  </p:cNvCxnSpPr>
                  <p:nvPr/>
                </p:nvCxnSpPr>
                <p:spPr bwMode="auto">
                  <a:xfrm>
                    <a:off x="1219052" y="3068260"/>
                    <a:ext cx="0" cy="5794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>
                  <a:stCxn id="53" idx="4"/>
                  <a:endCxn id="44" idx="0"/>
                </p:cNvCxnSpPr>
                <p:nvPr/>
              </p:nvCxnSpPr>
              <p:spPr bwMode="auto">
                <a:xfrm>
                  <a:off x="4123427" y="911212"/>
                  <a:ext cx="0" cy="5762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stCxn id="43" idx="6"/>
                  <a:endCxn id="46" idx="1"/>
                </p:cNvCxnSpPr>
                <p:nvPr/>
              </p:nvCxnSpPr>
              <p:spPr bwMode="auto">
                <a:xfrm>
                  <a:off x="5601426" y="763569"/>
                  <a:ext cx="763606" cy="3429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43" idx="4"/>
                  <a:endCxn id="45" idx="0"/>
                </p:cNvCxnSpPr>
                <p:nvPr/>
              </p:nvCxnSpPr>
              <p:spPr bwMode="auto">
                <a:xfrm>
                  <a:off x="5456960" y="908037"/>
                  <a:ext cx="0" cy="5794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TextBox 10"/>
            <p:cNvSpPr txBox="1"/>
            <p:nvPr/>
          </p:nvSpPr>
          <p:spPr>
            <a:xfrm>
              <a:off x="4929675" y="5129651"/>
              <a:ext cx="552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3,4</a:t>
              </a:r>
              <a:endParaRPr lang="lt-LT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24425" y="5904917"/>
              <a:ext cx="552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1,2</a:t>
              </a:r>
              <a:endParaRPr lang="lt-LT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46325" y="5523251"/>
              <a:ext cx="552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5</a:t>
              </a:r>
              <a:endParaRPr lang="lt-LT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7544" y="2852936"/>
            <a:ext cx="498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Ar galime atvaizduoti A į B?</a:t>
            </a:r>
            <a:endParaRPr lang="lt-LT" dirty="0"/>
          </a:p>
        </p:txBody>
      </p:sp>
      <p:sp>
        <p:nvSpPr>
          <p:cNvPr id="69" name="TextBox 68"/>
          <p:cNvSpPr txBox="1"/>
          <p:nvPr/>
        </p:nvSpPr>
        <p:spPr>
          <a:xfrm>
            <a:off x="6804249" y="357301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visos</a:t>
            </a:r>
            <a:r>
              <a:rPr lang="en-US" dirty="0" smtClean="0"/>
              <a:t> </a:t>
            </a:r>
            <a:r>
              <a:rPr lang="en-US" dirty="0" err="1" smtClean="0"/>
              <a:t>briaunos</a:t>
            </a:r>
            <a:r>
              <a:rPr lang="en-US" dirty="0" smtClean="0"/>
              <a:t> </a:t>
            </a:r>
            <a:r>
              <a:rPr lang="en-US" dirty="0" err="1" smtClean="0"/>
              <a:t>atvaizduotos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4"/>
          <p:cNvGrpSpPr>
            <a:grpSpLocks/>
          </p:cNvGrpSpPr>
          <p:nvPr/>
        </p:nvGrpSpPr>
        <p:grpSpPr bwMode="auto">
          <a:xfrm>
            <a:off x="5476875" y="1230313"/>
            <a:ext cx="906463" cy="723900"/>
            <a:chOff x="5045087" y="6136879"/>
            <a:chExt cx="906524" cy="723112"/>
          </a:xfrm>
        </p:grpSpPr>
        <p:cxnSp>
          <p:nvCxnSpPr>
            <p:cNvPr id="60" name="Straight Connector 59"/>
            <p:cNvCxnSpPr>
              <a:stCxn id="13" idx="6"/>
              <a:endCxn id="16" idx="1"/>
            </p:cNvCxnSpPr>
            <p:nvPr/>
          </p:nvCxnSpPr>
          <p:spPr bwMode="auto">
            <a:xfrm>
              <a:off x="5187972" y="6136879"/>
              <a:ext cx="763639" cy="3425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3" idx="4"/>
              <a:endCxn id="15" idx="0"/>
            </p:cNvCxnSpPr>
            <p:nvPr/>
          </p:nvCxnSpPr>
          <p:spPr bwMode="auto">
            <a:xfrm>
              <a:off x="5045087" y="6281184"/>
              <a:ext cx="0" cy="578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291" name="Group 92"/>
          <p:cNvGrpSpPr>
            <a:grpSpLocks/>
          </p:cNvGrpSpPr>
          <p:nvPr/>
        </p:nvGrpSpPr>
        <p:grpSpPr bwMode="auto">
          <a:xfrm>
            <a:off x="2033588" y="1087438"/>
            <a:ext cx="4595812" cy="1554162"/>
            <a:chOff x="2013588" y="620688"/>
            <a:chExt cx="4595925" cy="1554228"/>
          </a:xfrm>
        </p:grpSpPr>
        <p:grpSp>
          <p:nvGrpSpPr>
            <p:cNvPr id="12294" name="Group 1"/>
            <p:cNvGrpSpPr>
              <a:grpSpLocks/>
            </p:cNvGrpSpPr>
            <p:nvPr/>
          </p:nvGrpSpPr>
          <p:grpSpPr bwMode="auto">
            <a:xfrm>
              <a:off x="2013588" y="620688"/>
              <a:ext cx="4595925" cy="1154118"/>
              <a:chOff x="1076173" y="2780926"/>
              <a:chExt cx="4595934" cy="1154058"/>
            </a:xfrm>
          </p:grpSpPr>
          <p:grpSp>
            <p:nvGrpSpPr>
              <p:cNvPr id="12300" name="Group 5"/>
              <p:cNvGrpSpPr>
                <a:grpSpLocks/>
              </p:cNvGrpSpPr>
              <p:nvPr/>
            </p:nvGrpSpPr>
            <p:grpSpPr bwMode="auto">
              <a:xfrm>
                <a:off x="1076173" y="2780926"/>
                <a:ext cx="4595934" cy="1154058"/>
                <a:chOff x="1076173" y="2780926"/>
                <a:chExt cx="4595934" cy="1154058"/>
              </a:xfrm>
            </p:grpSpPr>
            <p:grpSp>
              <p:nvGrpSpPr>
                <p:cNvPr id="12302" name="Group 25"/>
                <p:cNvGrpSpPr>
                  <a:grpSpLocks/>
                </p:cNvGrpSpPr>
                <p:nvPr/>
              </p:nvGrpSpPr>
              <p:grpSpPr bwMode="auto">
                <a:xfrm>
                  <a:off x="1076173" y="2780927"/>
                  <a:ext cx="2253541" cy="1154055"/>
                  <a:chOff x="4885645" y="3429346"/>
                  <a:chExt cx="2253701" cy="1153675"/>
                </a:xfrm>
              </p:grpSpPr>
              <p:sp>
                <p:nvSpPr>
                  <p:cNvPr id="19" name="Oval 18"/>
                  <p:cNvSpPr/>
                  <p:nvPr/>
                </p:nvSpPr>
                <p:spPr bwMode="auto">
                  <a:xfrm>
                    <a:off x="4885645" y="3429345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4885645" y="4295826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6852749" y="3430931"/>
                    <a:ext cx="287366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cxnSp>
                <p:nvCxnSpPr>
                  <p:cNvPr id="23" name="Straight Connector 22"/>
                  <p:cNvCxnSpPr>
                    <a:stCxn id="19" idx="6"/>
                    <a:endCxn id="22" idx="2"/>
                  </p:cNvCxnSpPr>
                  <p:nvPr/>
                </p:nvCxnSpPr>
                <p:spPr bwMode="auto">
                  <a:xfrm>
                    <a:off x="5173010" y="3572172"/>
                    <a:ext cx="1679739" cy="317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>
                    <a:stCxn id="19" idx="5"/>
                    <a:endCxn id="14" idx="1"/>
                  </p:cNvCxnSpPr>
                  <p:nvPr/>
                </p:nvCxnSpPr>
                <p:spPr bwMode="auto">
                  <a:xfrm>
                    <a:off x="5131731" y="3673737"/>
                    <a:ext cx="1762297" cy="66493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03" name="Group 25"/>
                <p:cNvGrpSpPr>
                  <a:grpSpLocks/>
                </p:cNvGrpSpPr>
                <p:nvPr/>
              </p:nvGrpSpPr>
              <p:grpSpPr bwMode="auto">
                <a:xfrm>
                  <a:off x="1363512" y="2780926"/>
                  <a:ext cx="4308595" cy="1154058"/>
                  <a:chOff x="5173005" y="2196741"/>
                  <a:chExt cx="4308900" cy="1153678"/>
                </a:xfrm>
              </p:grpSpPr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8186379" y="2196741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685274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818637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9194540" y="2641090"/>
                    <a:ext cx="287365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cxnSp>
                <p:nvCxnSpPr>
                  <p:cNvPr id="17" name="Straight Connector 16"/>
                  <p:cNvCxnSpPr>
                    <a:stCxn id="21" idx="6"/>
                    <a:endCxn id="14" idx="2"/>
                  </p:cNvCxnSpPr>
                  <p:nvPr/>
                </p:nvCxnSpPr>
                <p:spPr bwMode="auto">
                  <a:xfrm flipV="1">
                    <a:off x="5173011" y="3206049"/>
                    <a:ext cx="167973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5" idx="6"/>
                    <a:endCxn id="16" idx="3"/>
                  </p:cNvCxnSpPr>
                  <p:nvPr/>
                </p:nvCxnSpPr>
                <p:spPr bwMode="auto">
                  <a:xfrm flipV="1">
                    <a:off x="8473745" y="2887069"/>
                    <a:ext cx="763661" cy="320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" name="Straight Connector 5"/>
              <p:cNvCxnSpPr>
                <a:stCxn id="19" idx="4"/>
                <a:endCxn id="21" idx="0"/>
              </p:cNvCxnSpPr>
              <p:nvPr/>
            </p:nvCxnSpPr>
            <p:spPr bwMode="auto">
              <a:xfrm>
                <a:off x="1219052" y="3068260"/>
                <a:ext cx="0" cy="5794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>
              <a:stCxn id="22" idx="4"/>
              <a:endCxn id="14" idx="0"/>
            </p:cNvCxnSpPr>
            <p:nvPr/>
          </p:nvCxnSpPr>
          <p:spPr bwMode="auto">
            <a:xfrm>
              <a:off x="4123427" y="911212"/>
              <a:ext cx="0" cy="576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296" name="TextBox 83"/>
            <p:cNvSpPr txBox="1">
              <a:spLocks noChangeArrowheads="1"/>
            </p:cNvSpPr>
            <p:nvPr/>
          </p:nvSpPr>
          <p:spPr bwMode="auto">
            <a:xfrm>
              <a:off x="2997908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A</a:t>
              </a:r>
              <a:endParaRPr lang="en-US" altLang="en-US" sz="2000"/>
            </a:p>
          </p:txBody>
        </p:sp>
        <p:sp>
          <p:nvSpPr>
            <p:cNvPr id="12297" name="TextBox 84"/>
            <p:cNvSpPr txBox="1">
              <a:spLocks noChangeArrowheads="1"/>
            </p:cNvSpPr>
            <p:nvPr/>
          </p:nvSpPr>
          <p:spPr bwMode="auto">
            <a:xfrm>
              <a:off x="5771845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B</a:t>
              </a:r>
              <a:endParaRPr lang="en-US" altLang="en-US" sz="2000"/>
            </a:p>
          </p:txBody>
        </p:sp>
        <p:cxnSp>
          <p:nvCxnSpPr>
            <p:cNvPr id="86" name="Straight Connector 85"/>
            <p:cNvCxnSpPr>
              <a:stCxn id="13" idx="6"/>
              <a:endCxn id="16" idx="1"/>
            </p:cNvCxnSpPr>
            <p:nvPr/>
          </p:nvCxnSpPr>
          <p:spPr bwMode="auto">
            <a:xfrm>
              <a:off x="5601426" y="763569"/>
              <a:ext cx="763606" cy="342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" idx="4"/>
              <a:endCxn id="15" idx="0"/>
            </p:cNvCxnSpPr>
            <p:nvPr/>
          </p:nvCxnSpPr>
          <p:spPr bwMode="auto">
            <a:xfrm>
              <a:off x="5456960" y="908037"/>
              <a:ext cx="0" cy="5794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292" name="TextBox 93"/>
          <p:cNvSpPr txBox="1">
            <a:spLocks noChangeArrowheads="1"/>
          </p:cNvSpPr>
          <p:nvPr/>
        </p:nvSpPr>
        <p:spPr bwMode="auto">
          <a:xfrm>
            <a:off x="611188" y="260350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3212976"/>
                <a:ext cx="7632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Grafą B lengvai atvaizduosime į grafą A, nes grafe A yra </a:t>
                </a:r>
                <a:r>
                  <a:rPr lang="lt-LT" dirty="0" err="1" smtClean="0"/>
                  <a:t>pografių</a:t>
                </a:r>
                <a:r>
                  <a:rPr lang="lt-LT" dirty="0" smtClean="0"/>
                  <a:t> pavidalo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 smtClean="0"/>
                  <a:t>. Pavyzdžiui, </a:t>
                </a:r>
                <a:endParaRPr lang="lt-LT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12976"/>
                <a:ext cx="7632848" cy="707886"/>
              </a:xfrm>
              <a:prstGeom prst="rect">
                <a:avLst/>
              </a:prstGeom>
              <a:blipFill>
                <a:blip r:embed="rId2"/>
                <a:stretch>
                  <a:fillRect l="-879" t="-4310" b="-1465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92"/>
          <p:cNvGrpSpPr>
            <a:grpSpLocks/>
          </p:cNvGrpSpPr>
          <p:nvPr/>
        </p:nvGrpSpPr>
        <p:grpSpPr bwMode="auto">
          <a:xfrm>
            <a:off x="853906" y="4535895"/>
            <a:ext cx="2254251" cy="1154116"/>
            <a:chOff x="2013588" y="620689"/>
            <a:chExt cx="2254306" cy="1154165"/>
          </a:xfrm>
        </p:grpSpPr>
        <p:grpSp>
          <p:nvGrpSpPr>
            <p:cNvPr id="31" name="Group 1"/>
            <p:cNvGrpSpPr>
              <a:grpSpLocks/>
            </p:cNvGrpSpPr>
            <p:nvPr/>
          </p:nvGrpSpPr>
          <p:grpSpPr bwMode="auto">
            <a:xfrm>
              <a:off x="2013588" y="620689"/>
              <a:ext cx="2254306" cy="1154165"/>
              <a:chOff x="1076173" y="2780927"/>
              <a:chExt cx="2254310" cy="1154105"/>
            </a:xfrm>
          </p:grpSpPr>
          <p:grpSp>
            <p:nvGrpSpPr>
              <p:cNvPr id="37" name="Group 5"/>
              <p:cNvGrpSpPr>
                <a:grpSpLocks/>
              </p:cNvGrpSpPr>
              <p:nvPr/>
            </p:nvGrpSpPr>
            <p:grpSpPr bwMode="auto">
              <a:xfrm>
                <a:off x="1076173" y="2780927"/>
                <a:ext cx="2254310" cy="1154105"/>
                <a:chOff x="1076173" y="2780927"/>
                <a:chExt cx="2254310" cy="1154105"/>
              </a:xfrm>
            </p:grpSpPr>
            <p:grpSp>
              <p:nvGrpSpPr>
                <p:cNvPr id="39" name="Group 25"/>
                <p:cNvGrpSpPr>
                  <a:grpSpLocks/>
                </p:cNvGrpSpPr>
                <p:nvPr/>
              </p:nvGrpSpPr>
              <p:grpSpPr bwMode="auto">
                <a:xfrm>
                  <a:off x="1076173" y="2780927"/>
                  <a:ext cx="2253541" cy="1154055"/>
                  <a:chOff x="4885645" y="3429346"/>
                  <a:chExt cx="2253701" cy="1153675"/>
                </a:xfrm>
              </p:grpSpPr>
              <p:sp>
                <p:nvSpPr>
                  <p:cNvPr id="47" name="Oval 46"/>
                  <p:cNvSpPr/>
                  <p:nvPr/>
                </p:nvSpPr>
                <p:spPr bwMode="auto">
                  <a:xfrm>
                    <a:off x="4885645" y="3429345"/>
                    <a:ext cx="287365" cy="28724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 bwMode="auto">
                  <a:xfrm>
                    <a:off x="4885645" y="4295826"/>
                    <a:ext cx="287365" cy="28724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6852749" y="3430931"/>
                    <a:ext cx="287366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cxnSp>
                <p:nvCxnSpPr>
                  <p:cNvPr id="50" name="Straight Connector 49"/>
                  <p:cNvCxnSpPr>
                    <a:stCxn id="47" idx="6"/>
                    <a:endCxn id="49" idx="2"/>
                  </p:cNvCxnSpPr>
                  <p:nvPr/>
                </p:nvCxnSpPr>
                <p:spPr bwMode="auto">
                  <a:xfrm>
                    <a:off x="5173010" y="3572172"/>
                    <a:ext cx="1679739" cy="317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>
                    <a:stCxn id="47" idx="5"/>
                    <a:endCxn id="42" idx="1"/>
                  </p:cNvCxnSpPr>
                  <p:nvPr/>
                </p:nvCxnSpPr>
                <p:spPr bwMode="auto">
                  <a:xfrm>
                    <a:off x="5131731" y="3673737"/>
                    <a:ext cx="1762297" cy="664937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25"/>
                <p:cNvGrpSpPr>
                  <a:grpSpLocks/>
                </p:cNvGrpSpPr>
                <p:nvPr/>
              </p:nvGrpSpPr>
              <p:grpSpPr bwMode="auto">
                <a:xfrm>
                  <a:off x="1363518" y="3647697"/>
                  <a:ext cx="1966965" cy="287335"/>
                  <a:chOff x="5173011" y="3063222"/>
                  <a:chExt cx="1967104" cy="287240"/>
                </a:xfrm>
              </p:grpSpPr>
              <p:sp>
                <p:nvSpPr>
                  <p:cNvPr id="42" name="Oval 41"/>
                  <p:cNvSpPr/>
                  <p:nvPr/>
                </p:nvSpPr>
                <p:spPr bwMode="auto">
                  <a:xfrm>
                    <a:off x="6852749" y="3063222"/>
                    <a:ext cx="287366" cy="28724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cxnSp>
                <p:nvCxnSpPr>
                  <p:cNvPr id="45" name="Straight Connector 44"/>
                  <p:cNvCxnSpPr>
                    <a:stCxn id="48" idx="6"/>
                    <a:endCxn id="42" idx="2"/>
                  </p:cNvCxnSpPr>
                  <p:nvPr/>
                </p:nvCxnSpPr>
                <p:spPr bwMode="auto">
                  <a:xfrm flipV="1">
                    <a:off x="5173011" y="3206049"/>
                    <a:ext cx="167973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8" name="Straight Connector 37"/>
              <p:cNvCxnSpPr>
                <a:stCxn id="47" idx="4"/>
                <a:endCxn id="48" idx="0"/>
              </p:cNvCxnSpPr>
              <p:nvPr/>
            </p:nvCxnSpPr>
            <p:spPr bwMode="auto">
              <a:xfrm>
                <a:off x="1219052" y="3068260"/>
                <a:ext cx="0" cy="57943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>
              <a:stCxn id="49" idx="4"/>
              <a:endCxn id="42" idx="0"/>
            </p:cNvCxnSpPr>
            <p:nvPr/>
          </p:nvCxnSpPr>
          <p:spPr bwMode="auto">
            <a:xfrm>
              <a:off x="4123427" y="911212"/>
              <a:ext cx="0" cy="576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1920" y="4327917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327917"/>
                <a:ext cx="4320480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4"/>
          <p:cNvGrpSpPr>
            <a:grpSpLocks/>
          </p:cNvGrpSpPr>
          <p:nvPr/>
        </p:nvGrpSpPr>
        <p:grpSpPr bwMode="auto">
          <a:xfrm>
            <a:off x="5476875" y="1230313"/>
            <a:ext cx="906463" cy="723900"/>
            <a:chOff x="5045087" y="6136879"/>
            <a:chExt cx="906524" cy="723112"/>
          </a:xfrm>
        </p:grpSpPr>
        <p:cxnSp>
          <p:nvCxnSpPr>
            <p:cNvPr id="60" name="Straight Connector 59"/>
            <p:cNvCxnSpPr>
              <a:stCxn id="13" idx="6"/>
              <a:endCxn id="16" idx="1"/>
            </p:cNvCxnSpPr>
            <p:nvPr/>
          </p:nvCxnSpPr>
          <p:spPr bwMode="auto">
            <a:xfrm>
              <a:off x="5187972" y="6136879"/>
              <a:ext cx="763639" cy="3425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3" idx="4"/>
              <a:endCxn id="15" idx="0"/>
            </p:cNvCxnSpPr>
            <p:nvPr/>
          </p:nvCxnSpPr>
          <p:spPr bwMode="auto">
            <a:xfrm>
              <a:off x="5045087" y="6281184"/>
              <a:ext cx="0" cy="578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291" name="Group 92"/>
          <p:cNvGrpSpPr>
            <a:grpSpLocks/>
          </p:cNvGrpSpPr>
          <p:nvPr/>
        </p:nvGrpSpPr>
        <p:grpSpPr bwMode="auto">
          <a:xfrm>
            <a:off x="2033588" y="1087438"/>
            <a:ext cx="4595812" cy="1554162"/>
            <a:chOff x="2013588" y="620688"/>
            <a:chExt cx="4595925" cy="1554228"/>
          </a:xfrm>
        </p:grpSpPr>
        <p:grpSp>
          <p:nvGrpSpPr>
            <p:cNvPr id="12294" name="Group 1"/>
            <p:cNvGrpSpPr>
              <a:grpSpLocks/>
            </p:cNvGrpSpPr>
            <p:nvPr/>
          </p:nvGrpSpPr>
          <p:grpSpPr bwMode="auto">
            <a:xfrm>
              <a:off x="2013588" y="620688"/>
              <a:ext cx="4595925" cy="1154118"/>
              <a:chOff x="1076173" y="2780926"/>
              <a:chExt cx="4595934" cy="1154058"/>
            </a:xfrm>
          </p:grpSpPr>
          <p:grpSp>
            <p:nvGrpSpPr>
              <p:cNvPr id="12300" name="Group 5"/>
              <p:cNvGrpSpPr>
                <a:grpSpLocks/>
              </p:cNvGrpSpPr>
              <p:nvPr/>
            </p:nvGrpSpPr>
            <p:grpSpPr bwMode="auto">
              <a:xfrm>
                <a:off x="1076173" y="2780926"/>
                <a:ext cx="4595934" cy="1154058"/>
                <a:chOff x="1076173" y="2780926"/>
                <a:chExt cx="4595934" cy="1154058"/>
              </a:xfrm>
            </p:grpSpPr>
            <p:grpSp>
              <p:nvGrpSpPr>
                <p:cNvPr id="12302" name="Group 25"/>
                <p:cNvGrpSpPr>
                  <a:grpSpLocks/>
                </p:cNvGrpSpPr>
                <p:nvPr/>
              </p:nvGrpSpPr>
              <p:grpSpPr bwMode="auto">
                <a:xfrm>
                  <a:off x="1076173" y="2780927"/>
                  <a:ext cx="2253541" cy="1154055"/>
                  <a:chOff x="4885645" y="3429346"/>
                  <a:chExt cx="2253701" cy="1153675"/>
                </a:xfrm>
              </p:grpSpPr>
              <p:sp>
                <p:nvSpPr>
                  <p:cNvPr id="19" name="Oval 18"/>
                  <p:cNvSpPr/>
                  <p:nvPr/>
                </p:nvSpPr>
                <p:spPr bwMode="auto">
                  <a:xfrm>
                    <a:off x="4885645" y="3429345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4885645" y="4295826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6852749" y="3430931"/>
                    <a:ext cx="287366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cxnSp>
                <p:nvCxnSpPr>
                  <p:cNvPr id="23" name="Straight Connector 22"/>
                  <p:cNvCxnSpPr>
                    <a:stCxn id="19" idx="6"/>
                    <a:endCxn id="22" idx="2"/>
                  </p:cNvCxnSpPr>
                  <p:nvPr/>
                </p:nvCxnSpPr>
                <p:spPr bwMode="auto">
                  <a:xfrm>
                    <a:off x="5173010" y="3572172"/>
                    <a:ext cx="1679739" cy="317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>
                    <a:stCxn id="19" idx="5"/>
                    <a:endCxn id="14" idx="1"/>
                  </p:cNvCxnSpPr>
                  <p:nvPr/>
                </p:nvCxnSpPr>
                <p:spPr bwMode="auto">
                  <a:xfrm>
                    <a:off x="5131731" y="3673737"/>
                    <a:ext cx="1762297" cy="66493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03" name="Group 25"/>
                <p:cNvGrpSpPr>
                  <a:grpSpLocks/>
                </p:cNvGrpSpPr>
                <p:nvPr/>
              </p:nvGrpSpPr>
              <p:grpSpPr bwMode="auto">
                <a:xfrm>
                  <a:off x="1363512" y="2780926"/>
                  <a:ext cx="4308595" cy="1154058"/>
                  <a:chOff x="5173005" y="2196741"/>
                  <a:chExt cx="4308900" cy="1153678"/>
                </a:xfrm>
              </p:grpSpPr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8186379" y="2196741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685274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818637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9194540" y="2641090"/>
                    <a:ext cx="287365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cxnSp>
                <p:nvCxnSpPr>
                  <p:cNvPr id="17" name="Straight Connector 16"/>
                  <p:cNvCxnSpPr>
                    <a:stCxn id="21" idx="6"/>
                    <a:endCxn id="14" idx="2"/>
                  </p:cNvCxnSpPr>
                  <p:nvPr/>
                </p:nvCxnSpPr>
                <p:spPr bwMode="auto">
                  <a:xfrm flipV="1">
                    <a:off x="5173011" y="3206049"/>
                    <a:ext cx="167973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5" idx="6"/>
                    <a:endCxn id="16" idx="3"/>
                  </p:cNvCxnSpPr>
                  <p:nvPr/>
                </p:nvCxnSpPr>
                <p:spPr bwMode="auto">
                  <a:xfrm flipV="1">
                    <a:off x="8473745" y="2887069"/>
                    <a:ext cx="763661" cy="320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" name="Straight Connector 5"/>
              <p:cNvCxnSpPr>
                <a:stCxn id="19" idx="4"/>
                <a:endCxn id="21" idx="0"/>
              </p:cNvCxnSpPr>
              <p:nvPr/>
            </p:nvCxnSpPr>
            <p:spPr bwMode="auto">
              <a:xfrm>
                <a:off x="1219052" y="3068260"/>
                <a:ext cx="0" cy="5794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>
              <a:stCxn id="22" idx="4"/>
              <a:endCxn id="14" idx="0"/>
            </p:cNvCxnSpPr>
            <p:nvPr/>
          </p:nvCxnSpPr>
          <p:spPr bwMode="auto">
            <a:xfrm>
              <a:off x="4123427" y="911212"/>
              <a:ext cx="0" cy="576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296" name="TextBox 83"/>
            <p:cNvSpPr txBox="1">
              <a:spLocks noChangeArrowheads="1"/>
            </p:cNvSpPr>
            <p:nvPr/>
          </p:nvSpPr>
          <p:spPr bwMode="auto">
            <a:xfrm>
              <a:off x="2997908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A</a:t>
              </a:r>
              <a:endParaRPr lang="en-US" altLang="en-US" sz="2000"/>
            </a:p>
          </p:txBody>
        </p:sp>
        <p:sp>
          <p:nvSpPr>
            <p:cNvPr id="12297" name="TextBox 84"/>
            <p:cNvSpPr txBox="1">
              <a:spLocks noChangeArrowheads="1"/>
            </p:cNvSpPr>
            <p:nvPr/>
          </p:nvSpPr>
          <p:spPr bwMode="auto">
            <a:xfrm>
              <a:off x="5771845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B</a:t>
              </a:r>
              <a:endParaRPr lang="en-US" altLang="en-US" sz="2000"/>
            </a:p>
          </p:txBody>
        </p:sp>
        <p:cxnSp>
          <p:nvCxnSpPr>
            <p:cNvPr id="86" name="Straight Connector 85"/>
            <p:cNvCxnSpPr>
              <a:stCxn id="13" idx="6"/>
              <a:endCxn id="16" idx="1"/>
            </p:cNvCxnSpPr>
            <p:nvPr/>
          </p:nvCxnSpPr>
          <p:spPr bwMode="auto">
            <a:xfrm>
              <a:off x="5601426" y="763569"/>
              <a:ext cx="763606" cy="342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" idx="4"/>
              <a:endCxn id="15" idx="0"/>
            </p:cNvCxnSpPr>
            <p:nvPr/>
          </p:nvCxnSpPr>
          <p:spPr bwMode="auto">
            <a:xfrm>
              <a:off x="5456960" y="908037"/>
              <a:ext cx="0" cy="5794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292" name="TextBox 93"/>
          <p:cNvSpPr txBox="1">
            <a:spLocks noChangeArrowheads="1"/>
          </p:cNvSpPr>
          <p:nvPr/>
        </p:nvSpPr>
        <p:spPr bwMode="auto">
          <a:xfrm>
            <a:off x="611188" y="260350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p:sp>
        <p:nvSpPr>
          <p:cNvPr id="29" name="TextBox 28"/>
          <p:cNvSpPr txBox="1"/>
          <p:nvPr/>
        </p:nvSpPr>
        <p:spPr>
          <a:xfrm>
            <a:off x="326951" y="278443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Ar galime atvaizduoti A į B? 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4719" y="3392158"/>
                <a:ext cx="76328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„Perlenkime“ grafą A išilgai briaunos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{2,3}</m:t>
                    </m:r>
                  </m:oMath>
                </a14:m>
                <a:r>
                  <a:rPr lang="lt-LT" dirty="0" smtClean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19" y="3392158"/>
                <a:ext cx="7632848" cy="400110"/>
              </a:xfrm>
              <a:prstGeom prst="rect">
                <a:avLst/>
              </a:prstGeom>
              <a:blipFill>
                <a:blip r:embed="rId2"/>
                <a:stretch>
                  <a:fillRect l="-799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92"/>
          <p:cNvGrpSpPr>
            <a:grpSpLocks/>
          </p:cNvGrpSpPr>
          <p:nvPr/>
        </p:nvGrpSpPr>
        <p:grpSpPr bwMode="auto">
          <a:xfrm>
            <a:off x="395536" y="4365582"/>
            <a:ext cx="2254250" cy="1154116"/>
            <a:chOff x="2013588" y="620689"/>
            <a:chExt cx="2254306" cy="1154165"/>
          </a:xfrm>
        </p:grpSpPr>
        <p:grpSp>
          <p:nvGrpSpPr>
            <p:cNvPr id="32" name="Group 1"/>
            <p:cNvGrpSpPr>
              <a:grpSpLocks/>
            </p:cNvGrpSpPr>
            <p:nvPr/>
          </p:nvGrpSpPr>
          <p:grpSpPr bwMode="auto">
            <a:xfrm>
              <a:off x="2013588" y="620689"/>
              <a:ext cx="2254306" cy="1154165"/>
              <a:chOff x="1076173" y="2780927"/>
              <a:chExt cx="2254311" cy="1154105"/>
            </a:xfrm>
          </p:grpSpPr>
          <p:grpSp>
            <p:nvGrpSpPr>
              <p:cNvPr id="38" name="Group 5"/>
              <p:cNvGrpSpPr>
                <a:grpSpLocks/>
              </p:cNvGrpSpPr>
              <p:nvPr/>
            </p:nvGrpSpPr>
            <p:grpSpPr bwMode="auto">
              <a:xfrm>
                <a:off x="1076173" y="2780927"/>
                <a:ext cx="2254311" cy="1154105"/>
                <a:chOff x="1076173" y="2780927"/>
                <a:chExt cx="2254311" cy="1154105"/>
              </a:xfrm>
            </p:grpSpPr>
            <p:grpSp>
              <p:nvGrpSpPr>
                <p:cNvPr id="40" name="Group 25"/>
                <p:cNvGrpSpPr>
                  <a:grpSpLocks/>
                </p:cNvGrpSpPr>
                <p:nvPr/>
              </p:nvGrpSpPr>
              <p:grpSpPr bwMode="auto">
                <a:xfrm>
                  <a:off x="1076173" y="2780927"/>
                  <a:ext cx="2253541" cy="1154055"/>
                  <a:chOff x="4885645" y="3429346"/>
                  <a:chExt cx="2253701" cy="1153675"/>
                </a:xfrm>
              </p:grpSpPr>
              <p:sp>
                <p:nvSpPr>
                  <p:cNvPr id="48" name="Oval 47"/>
                  <p:cNvSpPr/>
                  <p:nvPr/>
                </p:nvSpPr>
                <p:spPr bwMode="auto">
                  <a:xfrm>
                    <a:off x="4885645" y="3429345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4885645" y="4295826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 bwMode="auto">
                  <a:xfrm>
                    <a:off x="6852749" y="3430931"/>
                    <a:ext cx="287366" cy="2888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cxnSp>
                <p:nvCxnSpPr>
                  <p:cNvPr id="52" name="Straight Connector 51"/>
                  <p:cNvCxnSpPr>
                    <a:stCxn id="48" idx="6"/>
                    <a:endCxn id="50" idx="2"/>
                  </p:cNvCxnSpPr>
                  <p:nvPr/>
                </p:nvCxnSpPr>
                <p:spPr bwMode="auto">
                  <a:xfrm>
                    <a:off x="5173010" y="3572172"/>
                    <a:ext cx="1679739" cy="317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48" idx="5"/>
                    <a:endCxn id="43" idx="1"/>
                  </p:cNvCxnSpPr>
                  <p:nvPr/>
                </p:nvCxnSpPr>
                <p:spPr bwMode="auto">
                  <a:xfrm>
                    <a:off x="5131731" y="3673737"/>
                    <a:ext cx="1762297" cy="664937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25"/>
                <p:cNvGrpSpPr>
                  <a:grpSpLocks/>
                </p:cNvGrpSpPr>
                <p:nvPr/>
              </p:nvGrpSpPr>
              <p:grpSpPr bwMode="auto">
                <a:xfrm>
                  <a:off x="1363519" y="3647697"/>
                  <a:ext cx="1966965" cy="287335"/>
                  <a:chOff x="5173011" y="3063222"/>
                  <a:chExt cx="1967104" cy="287240"/>
                </a:xfrm>
              </p:grpSpPr>
              <p:sp>
                <p:nvSpPr>
                  <p:cNvPr id="43" name="Oval 42"/>
                  <p:cNvSpPr/>
                  <p:nvPr/>
                </p:nvSpPr>
                <p:spPr bwMode="auto">
                  <a:xfrm>
                    <a:off x="685274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cxnSp>
                <p:nvCxnSpPr>
                  <p:cNvPr id="46" name="Straight Connector 45"/>
                  <p:cNvCxnSpPr>
                    <a:stCxn id="49" idx="6"/>
                    <a:endCxn id="43" idx="2"/>
                  </p:cNvCxnSpPr>
                  <p:nvPr/>
                </p:nvCxnSpPr>
                <p:spPr bwMode="auto">
                  <a:xfrm flipV="1">
                    <a:off x="5173011" y="3206049"/>
                    <a:ext cx="167973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9" name="Straight Connector 38"/>
              <p:cNvCxnSpPr>
                <a:stCxn id="48" idx="4"/>
                <a:endCxn id="49" idx="0"/>
              </p:cNvCxnSpPr>
              <p:nvPr/>
            </p:nvCxnSpPr>
            <p:spPr bwMode="auto">
              <a:xfrm>
                <a:off x="1219052" y="3068260"/>
                <a:ext cx="0" cy="5794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>
              <a:stCxn id="50" idx="4"/>
              <a:endCxn id="43" idx="0"/>
            </p:cNvCxnSpPr>
            <p:nvPr/>
          </p:nvCxnSpPr>
          <p:spPr bwMode="auto">
            <a:xfrm>
              <a:off x="4123427" y="911212"/>
              <a:ext cx="0" cy="576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747293" y="4365581"/>
            <a:ext cx="2254251" cy="1154116"/>
            <a:chOff x="3747293" y="4365581"/>
            <a:chExt cx="2254251" cy="1154116"/>
          </a:xfrm>
        </p:grpSpPr>
        <p:grpSp>
          <p:nvGrpSpPr>
            <p:cNvPr id="55" name="Group 1"/>
            <p:cNvGrpSpPr>
              <a:grpSpLocks/>
            </p:cNvGrpSpPr>
            <p:nvPr/>
          </p:nvGrpSpPr>
          <p:grpSpPr bwMode="auto">
            <a:xfrm>
              <a:off x="3747293" y="4365581"/>
              <a:ext cx="2254251" cy="1154116"/>
              <a:chOff x="1076172" y="2780926"/>
              <a:chExt cx="2254312" cy="1154106"/>
            </a:xfrm>
          </p:grpSpPr>
          <p:grpSp>
            <p:nvGrpSpPr>
              <p:cNvPr id="57" name="Group 5"/>
              <p:cNvGrpSpPr>
                <a:grpSpLocks/>
              </p:cNvGrpSpPr>
              <p:nvPr/>
            </p:nvGrpSpPr>
            <p:grpSpPr bwMode="auto">
              <a:xfrm>
                <a:off x="1076172" y="2780926"/>
                <a:ext cx="2254312" cy="1154106"/>
                <a:chOff x="1076172" y="2780926"/>
                <a:chExt cx="2254312" cy="1154106"/>
              </a:xfrm>
            </p:grpSpPr>
            <p:grpSp>
              <p:nvGrpSpPr>
                <p:cNvPr id="59" name="Group 25"/>
                <p:cNvGrpSpPr>
                  <a:grpSpLocks/>
                </p:cNvGrpSpPr>
                <p:nvPr/>
              </p:nvGrpSpPr>
              <p:grpSpPr bwMode="auto">
                <a:xfrm>
                  <a:off x="1076172" y="2780926"/>
                  <a:ext cx="2008240" cy="1154103"/>
                  <a:chOff x="4885645" y="3429345"/>
                  <a:chExt cx="2008383" cy="1153723"/>
                </a:xfrm>
              </p:grpSpPr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4885645" y="3429345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 bwMode="auto">
                  <a:xfrm>
                    <a:off x="4885645" y="4295828"/>
                    <a:ext cx="287365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 smtClean="0"/>
                      <a:t>1</a:t>
                    </a:r>
                    <a:endParaRPr lang="en-US" dirty="0"/>
                  </a:p>
                </p:txBody>
              </p:sp>
              <p:cxnSp>
                <p:nvCxnSpPr>
                  <p:cNvPr id="69" name="Straight Connector 68"/>
                  <p:cNvCxnSpPr>
                    <a:stCxn id="65" idx="5"/>
                    <a:endCxn id="62" idx="1"/>
                  </p:cNvCxnSpPr>
                  <p:nvPr/>
                </p:nvCxnSpPr>
                <p:spPr bwMode="auto">
                  <a:xfrm>
                    <a:off x="5131731" y="3673737"/>
                    <a:ext cx="1762297" cy="664937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25"/>
                <p:cNvGrpSpPr>
                  <a:grpSpLocks/>
                </p:cNvGrpSpPr>
                <p:nvPr/>
              </p:nvGrpSpPr>
              <p:grpSpPr bwMode="auto">
                <a:xfrm>
                  <a:off x="1363518" y="3647697"/>
                  <a:ext cx="1966966" cy="287335"/>
                  <a:chOff x="5173010" y="3063222"/>
                  <a:chExt cx="1967105" cy="287240"/>
                </a:xfrm>
              </p:grpSpPr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6852749" y="3063222"/>
                    <a:ext cx="287366" cy="2872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cxnSp>
                <p:nvCxnSpPr>
                  <p:cNvPr id="64" name="Straight Connector 63"/>
                  <p:cNvCxnSpPr>
                    <a:stCxn id="66" idx="6"/>
                    <a:endCxn id="62" idx="2"/>
                  </p:cNvCxnSpPr>
                  <p:nvPr/>
                </p:nvCxnSpPr>
                <p:spPr bwMode="auto">
                  <a:xfrm flipV="1">
                    <a:off x="5173011" y="3206049"/>
                    <a:ext cx="167973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8" name="Straight Connector 57"/>
              <p:cNvCxnSpPr>
                <a:stCxn id="65" idx="4"/>
                <a:endCxn id="66" idx="0"/>
              </p:cNvCxnSpPr>
              <p:nvPr/>
            </p:nvCxnSpPr>
            <p:spPr bwMode="auto">
              <a:xfrm>
                <a:off x="1219052" y="3068260"/>
                <a:ext cx="0" cy="5794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0" name="Oval 69"/>
            <p:cNvSpPr/>
            <p:nvPr/>
          </p:nvSpPr>
          <p:spPr bwMode="auto">
            <a:xfrm>
              <a:off x="3939627" y="5230772"/>
              <a:ext cx="287338" cy="2889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4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001541" y="4399337"/>
                <a:ext cx="25314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lt-LT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lt-LT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541" y="4399337"/>
                <a:ext cx="2531418" cy="1015663"/>
              </a:xfrm>
              <a:prstGeom prst="rect">
                <a:avLst/>
              </a:prstGeom>
              <a:blipFill>
                <a:blip r:embed="rId3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288769" y="594928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visos</a:t>
            </a:r>
            <a:r>
              <a:rPr lang="en-US" dirty="0" smtClean="0"/>
              <a:t> </a:t>
            </a:r>
            <a:r>
              <a:rPr lang="en-US" dirty="0" err="1" smtClean="0"/>
              <a:t>briaunos</a:t>
            </a:r>
            <a:r>
              <a:rPr lang="en-US" dirty="0" smtClean="0"/>
              <a:t> </a:t>
            </a:r>
            <a:r>
              <a:rPr lang="en-US" dirty="0" err="1" smtClean="0"/>
              <a:t>atvaizduotos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634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93"/>
          <p:cNvSpPr txBox="1">
            <a:spLocks noChangeArrowheads="1"/>
          </p:cNvSpPr>
          <p:nvPr/>
        </p:nvSpPr>
        <p:spPr bwMode="auto">
          <a:xfrm>
            <a:off x="195263" y="188913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p:sp>
        <p:nvSpPr>
          <p:cNvPr id="95" name="TextBox 9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3406" y="3717032"/>
            <a:ext cx="5562929" cy="103746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3316" name="Group 61"/>
          <p:cNvGrpSpPr>
            <a:grpSpLocks/>
          </p:cNvGrpSpPr>
          <p:nvPr/>
        </p:nvGrpSpPr>
        <p:grpSpPr bwMode="auto">
          <a:xfrm>
            <a:off x="2157413" y="766763"/>
            <a:ext cx="4471987" cy="1866900"/>
            <a:chOff x="2156890" y="766857"/>
            <a:chExt cx="4472442" cy="1866926"/>
          </a:xfrm>
        </p:grpSpPr>
        <p:cxnSp>
          <p:nvCxnSpPr>
            <p:cNvPr id="60" name="Straight Connector 59"/>
            <p:cNvCxnSpPr>
              <a:stCxn id="13" idx="6"/>
              <a:endCxn id="16" idx="1"/>
            </p:cNvCxnSpPr>
            <p:nvPr/>
          </p:nvCxnSpPr>
          <p:spPr bwMode="auto">
            <a:xfrm>
              <a:off x="5621167" y="1181200"/>
              <a:ext cx="763665" cy="3841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3318" name="Group 92"/>
            <p:cNvGrpSpPr>
              <a:grpSpLocks/>
            </p:cNvGrpSpPr>
            <p:nvPr/>
          </p:nvGrpSpPr>
          <p:grpSpPr bwMode="auto">
            <a:xfrm>
              <a:off x="2156893" y="910527"/>
              <a:ext cx="4472439" cy="1723256"/>
              <a:chOff x="2137075" y="451660"/>
              <a:chExt cx="4472439" cy="1723256"/>
            </a:xfrm>
          </p:grpSpPr>
          <p:grpSp>
            <p:nvGrpSpPr>
              <p:cNvPr id="13322" name="Group 1"/>
              <p:cNvGrpSpPr>
                <a:grpSpLocks/>
              </p:cNvGrpSpPr>
              <p:nvPr/>
            </p:nvGrpSpPr>
            <p:grpSpPr bwMode="auto">
              <a:xfrm>
                <a:off x="2137075" y="578607"/>
                <a:ext cx="4472439" cy="1233571"/>
                <a:chOff x="1199660" y="2738848"/>
                <a:chExt cx="4472448" cy="1233507"/>
              </a:xfrm>
            </p:grpSpPr>
            <p:grpSp>
              <p:nvGrpSpPr>
                <p:cNvPr id="13327" name="Group 5"/>
                <p:cNvGrpSpPr>
                  <a:grpSpLocks/>
                </p:cNvGrpSpPr>
                <p:nvPr/>
              </p:nvGrpSpPr>
              <p:grpSpPr bwMode="auto">
                <a:xfrm>
                  <a:off x="1199660" y="2738848"/>
                  <a:ext cx="4472448" cy="1233507"/>
                  <a:chOff x="1199660" y="2738848"/>
                  <a:chExt cx="4472448" cy="1233507"/>
                </a:xfrm>
              </p:grpSpPr>
              <p:grpSp>
                <p:nvGrpSpPr>
                  <p:cNvPr id="1332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199660" y="2767595"/>
                    <a:ext cx="1993971" cy="1061100"/>
                    <a:chOff x="5009138" y="3416020"/>
                    <a:chExt cx="1994112" cy="1060751"/>
                  </a:xfrm>
                </p:grpSpPr>
                <p:sp>
                  <p:nvSpPr>
                    <p:cNvPr id="19" name="Oval 18"/>
                    <p:cNvSpPr/>
                    <p:nvPr/>
                  </p:nvSpPr>
                  <p:spPr bwMode="auto">
                    <a:xfrm>
                      <a:off x="6715995" y="4045115"/>
                      <a:ext cx="287388" cy="28723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3</a:t>
                      </a:r>
                      <a:endParaRPr lang="en-US" dirty="0"/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 bwMode="auto">
                    <a:xfrm>
                      <a:off x="5009135" y="4037181"/>
                      <a:ext cx="287387" cy="2872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 bwMode="auto">
                    <a:xfrm>
                      <a:off x="6709644" y="3411935"/>
                      <a:ext cx="287388" cy="29199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4</a:t>
                      </a:r>
                      <a:endParaRPr lang="en-US" dirty="0"/>
                    </a:p>
                  </p:txBody>
                </p:sp>
                <p:cxnSp>
                  <p:nvCxnSpPr>
                    <p:cNvPr id="23" name="Straight Connector 22"/>
                    <p:cNvCxnSpPr>
                      <a:stCxn id="19" idx="0"/>
                      <a:endCxn id="22" idx="4"/>
                    </p:cNvCxnSpPr>
                    <p:nvPr/>
                  </p:nvCxnSpPr>
                  <p:spPr bwMode="auto">
                    <a:xfrm flipH="1" flipV="1">
                      <a:off x="6854132" y="3703928"/>
                      <a:ext cx="6351" cy="34118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>
                      <a:stCxn id="19" idx="3"/>
                      <a:endCxn id="14" idx="6"/>
                    </p:cNvCxnSpPr>
                    <p:nvPr/>
                  </p:nvCxnSpPr>
                  <p:spPr bwMode="auto">
                    <a:xfrm flipH="1">
                      <a:off x="6225372" y="4291088"/>
                      <a:ext cx="533493" cy="18566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33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444918" y="2738848"/>
                    <a:ext cx="4227190" cy="1233507"/>
                    <a:chOff x="5254416" y="2154678"/>
                    <a:chExt cx="4227489" cy="1233101"/>
                  </a:xfrm>
                </p:grpSpPr>
                <p:sp>
                  <p:nvSpPr>
                    <p:cNvPr id="13" name="Oval 12"/>
                    <p:cNvSpPr/>
                    <p:nvPr/>
                  </p:nvSpPr>
                  <p:spPr bwMode="auto">
                    <a:xfrm>
                      <a:off x="8186279" y="2153940"/>
                      <a:ext cx="287388" cy="28723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c</a:t>
                      </a:r>
                      <a:endParaRPr lang="en-US" dirty="0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 bwMode="auto">
                    <a:xfrm>
                      <a:off x="5936399" y="3099743"/>
                      <a:ext cx="287387" cy="28405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 bwMode="auto">
                    <a:xfrm>
                      <a:off x="8186279" y="3061657"/>
                      <a:ext cx="287388" cy="28405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a</a:t>
                      </a:r>
                      <a:endParaRPr lang="en-US" dirty="0"/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 bwMode="auto">
                    <a:xfrm>
                      <a:off x="9194518" y="2639537"/>
                      <a:ext cx="287387" cy="28881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b</a:t>
                      </a:r>
                      <a:endParaRPr lang="en-US" dirty="0"/>
                    </a:p>
                  </p:txBody>
                </p:sp>
                <p:cxnSp>
                  <p:nvCxnSpPr>
                    <p:cNvPr id="17" name="Straight Connector 16"/>
                    <p:cNvCxnSpPr>
                      <a:stCxn id="21" idx="5"/>
                      <a:endCxn id="14" idx="2"/>
                    </p:cNvCxnSpPr>
                    <p:nvPr/>
                  </p:nvCxnSpPr>
                  <p:spPr bwMode="auto">
                    <a:xfrm>
                      <a:off x="5253655" y="3048961"/>
                      <a:ext cx="682744" cy="192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>
                      <a:stCxn id="15" idx="6"/>
                      <a:endCxn id="16" idx="3"/>
                    </p:cNvCxnSpPr>
                    <p:nvPr/>
                  </p:nvCxnSpPr>
                  <p:spPr bwMode="auto">
                    <a:xfrm flipV="1">
                      <a:off x="8473667" y="2885509"/>
                      <a:ext cx="762133" cy="31738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" name="Straight Connector 5"/>
                <p:cNvCxnSpPr>
                  <a:stCxn id="32" idx="4"/>
                  <a:endCxn id="21" idx="0"/>
                </p:cNvCxnSpPr>
                <p:nvPr/>
              </p:nvCxnSpPr>
              <p:spPr bwMode="auto">
                <a:xfrm>
                  <a:off x="1342547" y="3074647"/>
                  <a:ext cx="0" cy="3143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>
                <a:stCxn id="22" idx="1"/>
                <a:endCxn id="31" idx="6"/>
              </p:cNvCxnSpPr>
              <p:nvPr/>
            </p:nvCxnSpPr>
            <p:spPr bwMode="auto">
              <a:xfrm flipH="1" flipV="1">
                <a:off x="3353221" y="450867"/>
                <a:ext cx="527104" cy="1984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324" name="TextBox 83"/>
              <p:cNvSpPr txBox="1">
                <a:spLocks noChangeArrowheads="1"/>
              </p:cNvSpPr>
              <p:nvPr/>
            </p:nvSpPr>
            <p:spPr bwMode="auto">
              <a:xfrm>
                <a:off x="2997908" y="1774806"/>
                <a:ext cx="421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A</a:t>
                </a:r>
                <a:endParaRPr lang="en-US" altLang="en-US" sz="2000"/>
              </a:p>
            </p:txBody>
          </p:sp>
          <p:sp>
            <p:nvSpPr>
              <p:cNvPr id="13325" name="TextBox 84"/>
              <p:cNvSpPr txBox="1">
                <a:spLocks noChangeArrowheads="1"/>
              </p:cNvSpPr>
              <p:nvPr/>
            </p:nvSpPr>
            <p:spPr bwMode="auto">
              <a:xfrm>
                <a:off x="5771845" y="1774806"/>
                <a:ext cx="421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B</a:t>
                </a:r>
                <a:endParaRPr lang="en-US" altLang="en-US" sz="2000"/>
              </a:p>
            </p:txBody>
          </p:sp>
          <p:cxnSp>
            <p:nvCxnSpPr>
              <p:cNvPr id="86" name="Straight Connector 85"/>
              <p:cNvCxnSpPr>
                <a:stCxn id="13" idx="6"/>
                <a:endCxn id="16" idx="1"/>
              </p:cNvCxnSpPr>
              <p:nvPr/>
            </p:nvCxnSpPr>
            <p:spPr bwMode="auto">
              <a:xfrm>
                <a:off x="5601349" y="722333"/>
                <a:ext cx="763665" cy="3841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/>
            <p:cNvSpPr/>
            <p:nvPr/>
          </p:nvSpPr>
          <p:spPr bwMode="auto">
            <a:xfrm>
              <a:off x="3085671" y="766857"/>
              <a:ext cx="287367" cy="2873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5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156890" y="1085948"/>
              <a:ext cx="287366" cy="287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6</a:t>
              </a:r>
              <a:endParaRPr lang="en-US" dirty="0"/>
            </a:p>
          </p:txBody>
        </p:sp>
        <p:cxnSp>
          <p:nvCxnSpPr>
            <p:cNvPr id="43" name="Straight Connector 42"/>
            <p:cNvCxnSpPr>
              <a:stCxn id="31" idx="2"/>
              <a:endCxn id="32" idx="7"/>
            </p:cNvCxnSpPr>
            <p:nvPr/>
          </p:nvCxnSpPr>
          <p:spPr bwMode="auto">
            <a:xfrm flipH="1">
              <a:off x="2401390" y="909734"/>
              <a:ext cx="684282" cy="2190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08121" y="4280556"/>
            <a:ext cx="1993767" cy="2252975"/>
            <a:chOff x="992187" y="4235764"/>
            <a:chExt cx="1993767" cy="2252975"/>
          </a:xfrm>
        </p:grpSpPr>
        <p:cxnSp>
          <p:nvCxnSpPr>
            <p:cNvPr id="3" name="Straight Connector 2"/>
            <p:cNvCxnSpPr>
              <a:endCxn id="95" idx="1"/>
            </p:cNvCxnSpPr>
            <p:nvPr/>
          </p:nvCxnSpPr>
          <p:spPr>
            <a:xfrm flipV="1">
              <a:off x="2032794" y="4235764"/>
              <a:ext cx="612" cy="225297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61"/>
            <p:cNvGrpSpPr>
              <a:grpSpLocks/>
            </p:cNvGrpSpPr>
            <p:nvPr/>
          </p:nvGrpSpPr>
          <p:grpSpPr bwMode="auto">
            <a:xfrm>
              <a:off x="992187" y="4660007"/>
              <a:ext cx="1993767" cy="1500184"/>
              <a:chOff x="2156890" y="766857"/>
              <a:chExt cx="1993970" cy="1500205"/>
            </a:xfrm>
          </p:grpSpPr>
          <p:grpSp>
            <p:nvGrpSpPr>
              <p:cNvPr id="34" name="Group 92"/>
              <p:cNvGrpSpPr>
                <a:grpSpLocks/>
              </p:cNvGrpSpPr>
              <p:nvPr/>
            </p:nvGrpSpPr>
            <p:grpSpPr bwMode="auto">
              <a:xfrm>
                <a:off x="2156893" y="909734"/>
                <a:ext cx="1993967" cy="1357328"/>
                <a:chOff x="2137075" y="450867"/>
                <a:chExt cx="1993967" cy="1357328"/>
              </a:xfrm>
            </p:grpSpPr>
            <p:grpSp>
              <p:nvGrpSpPr>
                <p:cNvPr id="38" name="Group 1"/>
                <p:cNvGrpSpPr>
                  <a:grpSpLocks/>
                </p:cNvGrpSpPr>
                <p:nvPr/>
              </p:nvGrpSpPr>
              <p:grpSpPr bwMode="auto">
                <a:xfrm>
                  <a:off x="2137075" y="607355"/>
                  <a:ext cx="1993967" cy="1200840"/>
                  <a:chOff x="1199660" y="2767595"/>
                  <a:chExt cx="1993971" cy="1200778"/>
                </a:xfrm>
              </p:grpSpPr>
              <p:grpSp>
                <p:nvGrpSpPr>
                  <p:cNvPr id="44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199660" y="2767595"/>
                    <a:ext cx="1993971" cy="1200778"/>
                    <a:chOff x="1199660" y="2767595"/>
                    <a:chExt cx="1993971" cy="1200778"/>
                  </a:xfrm>
                </p:grpSpPr>
                <p:grpSp>
                  <p:nvGrpSpPr>
                    <p:cNvPr id="4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9660" y="2767595"/>
                      <a:ext cx="1993971" cy="1061100"/>
                      <a:chOff x="5009138" y="3416020"/>
                      <a:chExt cx="1994112" cy="1060751"/>
                    </a:xfrm>
                  </p:grpSpPr>
                  <p:sp>
                    <p:nvSpPr>
                      <p:cNvPr id="55" name="Oval 54"/>
                      <p:cNvSpPr/>
                      <p:nvPr/>
                    </p:nvSpPr>
                    <p:spPr bwMode="auto">
                      <a:xfrm>
                        <a:off x="6715995" y="4045115"/>
                        <a:ext cx="287388" cy="28723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3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 bwMode="auto">
                      <a:xfrm>
                        <a:off x="5009135" y="4037181"/>
                        <a:ext cx="287387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 bwMode="auto">
                      <a:xfrm>
                        <a:off x="6709644" y="3411935"/>
                        <a:ext cx="287388" cy="29199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4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58" name="Straight Connector 57"/>
                      <p:cNvCxnSpPr>
                        <a:stCxn id="55" idx="0"/>
                        <a:endCxn id="57" idx="4"/>
                      </p:cNvCxnSpPr>
                      <p:nvPr/>
                    </p:nvCxnSpPr>
                    <p:spPr bwMode="auto">
                      <a:xfrm flipH="1" flipV="1">
                        <a:off x="6854132" y="3703928"/>
                        <a:ext cx="6351" cy="341187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Connector 58"/>
                      <p:cNvCxnSpPr>
                        <a:stCxn id="55" idx="3"/>
                        <a:endCxn id="49" idx="6"/>
                      </p:cNvCxnSpPr>
                      <p:nvPr/>
                    </p:nvCxnSpPr>
                    <p:spPr bwMode="auto">
                      <a:xfrm flipH="1">
                        <a:off x="6225372" y="4291088"/>
                        <a:ext cx="533493" cy="18566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4154" y="3633423"/>
                      <a:ext cx="970062" cy="334950"/>
                      <a:chOff x="5253655" y="3048961"/>
                      <a:chExt cx="970131" cy="334840"/>
                    </a:xfrm>
                  </p:grpSpPr>
                  <p:sp>
                    <p:nvSpPr>
                      <p:cNvPr id="49" name="Oval 48"/>
                      <p:cNvSpPr/>
                      <p:nvPr/>
                    </p:nvSpPr>
                    <p:spPr bwMode="auto">
                      <a:xfrm>
                        <a:off x="5936399" y="3099743"/>
                        <a:ext cx="287387" cy="28405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2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53" name="Straight Connector 52"/>
                      <p:cNvCxnSpPr>
                        <a:stCxn id="56" idx="5"/>
                        <a:endCxn id="49" idx="2"/>
                      </p:cNvCxnSpPr>
                      <p:nvPr/>
                    </p:nvCxnSpPr>
                    <p:spPr bwMode="auto">
                      <a:xfrm>
                        <a:off x="5253655" y="3048961"/>
                        <a:ext cx="682744" cy="1920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45" name="Straight Connector 44"/>
                  <p:cNvCxnSpPr>
                    <a:stCxn id="36" idx="4"/>
                    <a:endCxn id="56" idx="0"/>
                  </p:cNvCxnSpPr>
                  <p:nvPr/>
                </p:nvCxnSpPr>
                <p:spPr bwMode="auto">
                  <a:xfrm>
                    <a:off x="1342547" y="3074647"/>
                    <a:ext cx="0" cy="3143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Straight Connector 38"/>
                <p:cNvCxnSpPr>
                  <a:stCxn id="57" idx="1"/>
                  <a:endCxn id="35" idx="6"/>
                </p:cNvCxnSpPr>
                <p:nvPr/>
              </p:nvCxnSpPr>
              <p:spPr bwMode="auto">
                <a:xfrm flipH="1" flipV="1">
                  <a:off x="3353221" y="450867"/>
                  <a:ext cx="527104" cy="1984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Oval 34"/>
              <p:cNvSpPr/>
              <p:nvPr/>
            </p:nvSpPr>
            <p:spPr bwMode="auto">
              <a:xfrm>
                <a:off x="3085671" y="766857"/>
                <a:ext cx="287367" cy="28734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5</a:t>
                </a:r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6</a:t>
                </a:r>
                <a:endParaRPr lang="en-US" dirty="0"/>
              </a:p>
            </p:txBody>
          </p:sp>
          <p:cxnSp>
            <p:nvCxnSpPr>
              <p:cNvPr id="37" name="Straight Connector 36"/>
              <p:cNvCxnSpPr>
                <a:stCxn id="35" idx="2"/>
                <a:endCxn id="36" idx="7"/>
              </p:cNvCxnSpPr>
              <p:nvPr/>
            </p:nvCxnSpPr>
            <p:spPr bwMode="auto">
              <a:xfrm flipH="1">
                <a:off x="2401390" y="909734"/>
                <a:ext cx="684282" cy="2190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ight Arrow 4"/>
          <p:cNvSpPr/>
          <p:nvPr/>
        </p:nvSpPr>
        <p:spPr>
          <a:xfrm>
            <a:off x="2627784" y="5445224"/>
            <a:ext cx="60039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10" name="Group 9"/>
          <p:cNvGrpSpPr/>
          <p:nvPr/>
        </p:nvGrpSpPr>
        <p:grpSpPr>
          <a:xfrm>
            <a:off x="2839337" y="4911156"/>
            <a:ext cx="2280246" cy="1500185"/>
            <a:chOff x="2839337" y="4911156"/>
            <a:chExt cx="2280246" cy="1500185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2839337" y="5407043"/>
              <a:ext cx="2280246" cy="100429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1"/>
            <p:cNvGrpSpPr>
              <a:grpSpLocks/>
            </p:cNvGrpSpPr>
            <p:nvPr/>
          </p:nvGrpSpPr>
          <p:grpSpPr bwMode="auto">
            <a:xfrm>
              <a:off x="3495889" y="4911156"/>
              <a:ext cx="1216024" cy="1500185"/>
              <a:chOff x="2156890" y="766857"/>
              <a:chExt cx="1216148" cy="1500206"/>
            </a:xfrm>
          </p:grpSpPr>
          <p:grpSp>
            <p:nvGrpSpPr>
              <p:cNvPr id="68" name="Group 1"/>
              <p:cNvGrpSpPr>
                <a:grpSpLocks/>
              </p:cNvGrpSpPr>
              <p:nvPr/>
            </p:nvGrpSpPr>
            <p:grpSpPr bwMode="auto">
              <a:xfrm>
                <a:off x="2156891" y="1092828"/>
                <a:ext cx="1214556" cy="1174235"/>
                <a:chOff x="1199658" y="2794199"/>
                <a:chExt cx="1214558" cy="1174174"/>
              </a:xfrm>
            </p:grpSpPr>
            <p:grpSp>
              <p:nvGrpSpPr>
                <p:cNvPr id="70" name="Group 5"/>
                <p:cNvGrpSpPr>
                  <a:grpSpLocks/>
                </p:cNvGrpSpPr>
                <p:nvPr/>
              </p:nvGrpSpPr>
              <p:grpSpPr bwMode="auto">
                <a:xfrm>
                  <a:off x="1199658" y="2794199"/>
                  <a:ext cx="1214558" cy="1174174"/>
                  <a:chOff x="1199658" y="2794199"/>
                  <a:chExt cx="1214558" cy="1174174"/>
                </a:xfrm>
              </p:grpSpPr>
              <p:grpSp>
                <p:nvGrpSpPr>
                  <p:cNvPr id="72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199658" y="2794199"/>
                    <a:ext cx="511806" cy="882081"/>
                    <a:chOff x="5009135" y="3442621"/>
                    <a:chExt cx="511842" cy="881792"/>
                  </a:xfrm>
                </p:grpSpPr>
                <p:sp>
                  <p:nvSpPr>
                    <p:cNvPr id="76" name="Oval 75"/>
                    <p:cNvSpPr/>
                    <p:nvPr/>
                  </p:nvSpPr>
                  <p:spPr bwMode="auto">
                    <a:xfrm>
                      <a:off x="5220610" y="4037180"/>
                      <a:ext cx="287388" cy="28723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3</a:t>
                      </a:r>
                      <a:endParaRPr lang="en-US" dirty="0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 bwMode="auto">
                    <a:xfrm>
                      <a:off x="5009135" y="4037181"/>
                      <a:ext cx="287387" cy="2872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 bwMode="auto">
                    <a:xfrm>
                      <a:off x="5233589" y="3442621"/>
                      <a:ext cx="287388" cy="29199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4</a:t>
                      </a:r>
                      <a:endParaRPr lang="en-US" dirty="0"/>
                    </a:p>
                  </p:txBody>
                </p:sp>
              </p:grpSp>
              <p:grpSp>
                <p:nvGrpSpPr>
                  <p:cNvPr id="7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444154" y="3633423"/>
                    <a:ext cx="970062" cy="334950"/>
                    <a:chOff x="5253655" y="3048961"/>
                    <a:chExt cx="970131" cy="334840"/>
                  </a:xfrm>
                </p:grpSpPr>
                <p:sp>
                  <p:nvSpPr>
                    <p:cNvPr id="74" name="Oval 73"/>
                    <p:cNvSpPr/>
                    <p:nvPr/>
                  </p:nvSpPr>
                  <p:spPr bwMode="auto">
                    <a:xfrm>
                      <a:off x="5936399" y="3099743"/>
                      <a:ext cx="287387" cy="28405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2</a:t>
                      </a:r>
                      <a:endParaRPr lang="en-US" dirty="0"/>
                    </a:p>
                  </p:txBody>
                </p:sp>
                <p:cxnSp>
                  <p:nvCxnSpPr>
                    <p:cNvPr id="75" name="Straight Connector 74"/>
                    <p:cNvCxnSpPr>
                      <a:stCxn id="77" idx="5"/>
                      <a:endCxn id="74" idx="2"/>
                    </p:cNvCxnSpPr>
                    <p:nvPr/>
                  </p:nvCxnSpPr>
                  <p:spPr bwMode="auto">
                    <a:xfrm>
                      <a:off x="5253655" y="3048961"/>
                      <a:ext cx="682744" cy="192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1" name="Straight Connector 70"/>
                <p:cNvCxnSpPr>
                  <a:stCxn id="66" idx="4"/>
                  <a:endCxn id="77" idx="0"/>
                </p:cNvCxnSpPr>
                <p:nvPr/>
              </p:nvCxnSpPr>
              <p:spPr bwMode="auto">
                <a:xfrm>
                  <a:off x="1342547" y="3074647"/>
                  <a:ext cx="0" cy="3143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Oval 64"/>
              <p:cNvSpPr/>
              <p:nvPr/>
            </p:nvSpPr>
            <p:spPr bwMode="auto">
              <a:xfrm>
                <a:off x="3085671" y="766857"/>
                <a:ext cx="287367" cy="28734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5</a:t>
                </a:r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6</a:t>
                </a:r>
                <a:endParaRPr lang="en-US" dirty="0"/>
              </a:p>
            </p:txBody>
          </p:sp>
          <p:cxnSp>
            <p:nvCxnSpPr>
              <p:cNvPr id="67" name="Straight Connector 66"/>
              <p:cNvCxnSpPr>
                <a:stCxn id="65" idx="2"/>
                <a:endCxn id="66" idx="7"/>
              </p:cNvCxnSpPr>
              <p:nvPr/>
            </p:nvCxnSpPr>
            <p:spPr bwMode="auto">
              <a:xfrm flipH="1">
                <a:off x="2401390" y="909734"/>
                <a:ext cx="684282" cy="2190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Right Arrow 84"/>
          <p:cNvSpPr/>
          <p:nvPr/>
        </p:nvSpPr>
        <p:spPr>
          <a:xfrm>
            <a:off x="5530166" y="5512493"/>
            <a:ext cx="60039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89" name="Group 61"/>
          <p:cNvGrpSpPr>
            <a:grpSpLocks/>
          </p:cNvGrpSpPr>
          <p:nvPr/>
        </p:nvGrpSpPr>
        <p:grpSpPr bwMode="auto">
          <a:xfrm>
            <a:off x="6703231" y="4949195"/>
            <a:ext cx="1216024" cy="1208082"/>
            <a:chOff x="2156890" y="766857"/>
            <a:chExt cx="1216148" cy="1208099"/>
          </a:xfrm>
        </p:grpSpPr>
        <p:grpSp>
          <p:nvGrpSpPr>
            <p:cNvPr id="90" name="Group 1"/>
            <p:cNvGrpSpPr>
              <a:grpSpLocks/>
            </p:cNvGrpSpPr>
            <p:nvPr/>
          </p:nvGrpSpPr>
          <p:grpSpPr bwMode="auto">
            <a:xfrm>
              <a:off x="2156891" y="1092829"/>
              <a:ext cx="756306" cy="882127"/>
              <a:chOff x="1199658" y="2794199"/>
              <a:chExt cx="756307" cy="882081"/>
            </a:xfrm>
          </p:grpSpPr>
          <p:grpSp>
            <p:nvGrpSpPr>
              <p:cNvPr id="94" name="Group 5"/>
              <p:cNvGrpSpPr>
                <a:grpSpLocks/>
              </p:cNvGrpSpPr>
              <p:nvPr/>
            </p:nvGrpSpPr>
            <p:grpSpPr bwMode="auto">
              <a:xfrm>
                <a:off x="1199658" y="2794199"/>
                <a:ext cx="756307" cy="882081"/>
                <a:chOff x="1199658" y="2794199"/>
                <a:chExt cx="756307" cy="882081"/>
              </a:xfrm>
            </p:grpSpPr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1199658" y="2794199"/>
                  <a:ext cx="511806" cy="882081"/>
                  <a:chOff x="5009135" y="3442621"/>
                  <a:chExt cx="511842" cy="881792"/>
                </a:xfrm>
              </p:grpSpPr>
              <p:sp>
                <p:nvSpPr>
                  <p:cNvPr id="101" name="Oval 100"/>
                  <p:cNvSpPr/>
                  <p:nvPr/>
                </p:nvSpPr>
                <p:spPr bwMode="auto">
                  <a:xfrm>
                    <a:off x="5220610" y="4037180"/>
                    <a:ext cx="287388" cy="287233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 bwMode="auto">
                  <a:xfrm>
                    <a:off x="5009135" y="4037181"/>
                    <a:ext cx="287387" cy="28723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 bwMode="auto">
                  <a:xfrm>
                    <a:off x="5233589" y="3442621"/>
                    <a:ext cx="287388" cy="291993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</p:grpSp>
            <p:sp>
              <p:nvSpPr>
                <p:cNvPr id="99" name="Oval 98"/>
                <p:cNvSpPr/>
                <p:nvPr/>
              </p:nvSpPr>
              <p:spPr bwMode="auto">
                <a:xfrm>
                  <a:off x="1668598" y="2822633"/>
                  <a:ext cx="287367" cy="28415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</p:grpSp>
          <p:cxnSp>
            <p:nvCxnSpPr>
              <p:cNvPr id="96" name="Straight Connector 95"/>
              <p:cNvCxnSpPr>
                <a:stCxn id="92" idx="4"/>
                <a:endCxn id="102" idx="0"/>
              </p:cNvCxnSpPr>
              <p:nvPr/>
            </p:nvCxnSpPr>
            <p:spPr bwMode="auto">
              <a:xfrm>
                <a:off x="1342547" y="3074647"/>
                <a:ext cx="0" cy="3143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1" name="Oval 90"/>
            <p:cNvSpPr/>
            <p:nvPr/>
          </p:nvSpPr>
          <p:spPr bwMode="auto">
            <a:xfrm>
              <a:off x="3085671" y="766857"/>
              <a:ext cx="287367" cy="2873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5</a:t>
              </a:r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2156890" y="1085948"/>
              <a:ext cx="287366" cy="287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6</a:t>
              </a:r>
              <a:endParaRPr lang="en-US" dirty="0"/>
            </a:p>
          </p:txBody>
        </p:sp>
        <p:cxnSp>
          <p:nvCxnSpPr>
            <p:cNvPr id="93" name="Straight Connector 92"/>
            <p:cNvCxnSpPr>
              <a:stCxn id="91" idx="2"/>
              <a:endCxn id="92" idx="7"/>
            </p:cNvCxnSpPr>
            <p:nvPr/>
          </p:nvCxnSpPr>
          <p:spPr bwMode="auto">
            <a:xfrm flipH="1">
              <a:off x="2401390" y="909734"/>
              <a:ext cx="684282" cy="2190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5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93"/>
          <p:cNvSpPr txBox="1">
            <a:spLocks noChangeArrowheads="1"/>
          </p:cNvSpPr>
          <p:nvPr/>
        </p:nvSpPr>
        <p:spPr bwMode="auto">
          <a:xfrm>
            <a:off x="195263" y="188913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p:sp>
        <p:nvSpPr>
          <p:cNvPr id="95" name="TextBox 9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3406" y="3717032"/>
            <a:ext cx="5562929" cy="103746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4340" name="Group 61"/>
          <p:cNvGrpSpPr>
            <a:grpSpLocks/>
          </p:cNvGrpSpPr>
          <p:nvPr/>
        </p:nvGrpSpPr>
        <p:grpSpPr bwMode="auto">
          <a:xfrm>
            <a:off x="2403475" y="442913"/>
            <a:ext cx="4248150" cy="2244725"/>
            <a:chOff x="2382595" y="388695"/>
            <a:chExt cx="4246735" cy="2245088"/>
          </a:xfrm>
        </p:grpSpPr>
        <p:cxnSp>
          <p:nvCxnSpPr>
            <p:cNvPr id="60" name="Straight Connector 59"/>
            <p:cNvCxnSpPr>
              <a:stCxn id="13" idx="6"/>
              <a:endCxn id="16" idx="1"/>
            </p:cNvCxnSpPr>
            <p:nvPr/>
          </p:nvCxnSpPr>
          <p:spPr bwMode="auto">
            <a:xfrm>
              <a:off x="5621604" y="1180985"/>
              <a:ext cx="761746" cy="3842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4343" name="Group 92"/>
            <p:cNvGrpSpPr>
              <a:grpSpLocks/>
            </p:cNvGrpSpPr>
            <p:nvPr/>
          </p:nvGrpSpPr>
          <p:grpSpPr bwMode="auto">
            <a:xfrm>
              <a:off x="2382595" y="1012117"/>
              <a:ext cx="4246735" cy="1621666"/>
              <a:chOff x="2362777" y="553250"/>
              <a:chExt cx="4246735" cy="1621666"/>
            </a:xfrm>
          </p:grpSpPr>
          <p:grpSp>
            <p:nvGrpSpPr>
              <p:cNvPr id="14347" name="Group 1"/>
              <p:cNvGrpSpPr>
                <a:grpSpLocks/>
              </p:cNvGrpSpPr>
              <p:nvPr/>
            </p:nvGrpSpPr>
            <p:grpSpPr bwMode="auto">
              <a:xfrm>
                <a:off x="2362777" y="553250"/>
                <a:ext cx="4246735" cy="1565280"/>
                <a:chOff x="1425363" y="2713493"/>
                <a:chExt cx="4246744" cy="1565199"/>
              </a:xfrm>
            </p:grpSpPr>
            <p:grpSp>
              <p:nvGrpSpPr>
                <p:cNvPr id="14352" name="Group 5"/>
                <p:cNvGrpSpPr>
                  <a:grpSpLocks/>
                </p:cNvGrpSpPr>
                <p:nvPr/>
              </p:nvGrpSpPr>
              <p:grpSpPr bwMode="auto">
                <a:xfrm>
                  <a:off x="1425363" y="2713493"/>
                  <a:ext cx="4246744" cy="1565199"/>
                  <a:chOff x="1425363" y="2713493"/>
                  <a:chExt cx="4246744" cy="1565199"/>
                </a:xfrm>
              </p:grpSpPr>
              <p:grpSp>
                <p:nvGrpSpPr>
                  <p:cNvPr id="1435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425363" y="2713493"/>
                    <a:ext cx="2432276" cy="1565199"/>
                    <a:chOff x="5234857" y="3361935"/>
                    <a:chExt cx="2432448" cy="1564684"/>
                  </a:xfrm>
                </p:grpSpPr>
                <p:sp>
                  <p:nvSpPr>
                    <p:cNvPr id="19" name="Oval 18"/>
                    <p:cNvSpPr/>
                    <p:nvPr/>
                  </p:nvSpPr>
                  <p:spPr bwMode="auto">
                    <a:xfrm>
                      <a:off x="6715610" y="4046564"/>
                      <a:ext cx="287262" cy="28568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3</a:t>
                      </a:r>
                      <a:endParaRPr lang="en-US" dirty="0"/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 bwMode="auto">
                    <a:xfrm>
                      <a:off x="5234857" y="4638571"/>
                      <a:ext cx="287263" cy="28727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 bwMode="auto">
                    <a:xfrm>
                      <a:off x="7380599" y="4017995"/>
                      <a:ext cx="287263" cy="28727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4</a:t>
                      </a:r>
                      <a:endParaRPr lang="en-US" dirty="0"/>
                    </a:p>
                  </p:txBody>
                </p:sp>
                <p:cxnSp>
                  <p:nvCxnSpPr>
                    <p:cNvPr id="23" name="Straight Connector 22"/>
                    <p:cNvCxnSpPr>
                      <a:stCxn id="19" idx="0"/>
                      <a:endCxn id="31" idx="5"/>
                    </p:cNvCxnSpPr>
                    <p:nvPr/>
                  </p:nvCxnSpPr>
                  <p:spPr bwMode="auto">
                    <a:xfrm flipH="1" flipV="1">
                      <a:off x="6182348" y="3362501"/>
                      <a:ext cx="677686" cy="68406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>
                      <a:stCxn id="19" idx="3"/>
                      <a:endCxn id="14" idx="6"/>
                    </p:cNvCxnSpPr>
                    <p:nvPr/>
                  </p:nvCxnSpPr>
                  <p:spPr bwMode="auto">
                    <a:xfrm flipH="1">
                      <a:off x="6225199" y="4290985"/>
                      <a:ext cx="533261" cy="18569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355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127809" y="2738848"/>
                    <a:ext cx="3544298" cy="1233507"/>
                    <a:chOff x="5937356" y="2154678"/>
                    <a:chExt cx="3544549" cy="1233101"/>
                  </a:xfrm>
                </p:grpSpPr>
                <p:sp>
                  <p:nvSpPr>
                    <p:cNvPr id="13" name="Oval 12"/>
                    <p:cNvSpPr/>
                    <p:nvPr/>
                  </p:nvSpPr>
                  <p:spPr bwMode="auto">
                    <a:xfrm>
                      <a:off x="8186842" y="2155292"/>
                      <a:ext cx="287263" cy="28727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c</a:t>
                      </a:r>
                      <a:endParaRPr lang="en-US" dirty="0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 bwMode="auto">
                    <a:xfrm>
                      <a:off x="5937940" y="3099648"/>
                      <a:ext cx="287262" cy="2841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 bwMode="auto">
                    <a:xfrm>
                      <a:off x="8186842" y="3063143"/>
                      <a:ext cx="287263" cy="28251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a</a:t>
                      </a:r>
                      <a:endParaRPr lang="en-US" dirty="0"/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 bwMode="auto">
                    <a:xfrm>
                      <a:off x="9194643" y="2640961"/>
                      <a:ext cx="287262" cy="28727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b</a:t>
                      </a:r>
                      <a:endParaRPr lang="en-US" dirty="0"/>
                    </a:p>
                  </p:txBody>
                </p:sp>
                <p:cxnSp>
                  <p:nvCxnSpPr>
                    <p:cNvPr id="17" name="Straight Connector 16"/>
                    <p:cNvCxnSpPr>
                      <a:stCxn id="31" idx="4"/>
                      <a:endCxn id="14" idx="0"/>
                    </p:cNvCxnSpPr>
                    <p:nvPr/>
                  </p:nvCxnSpPr>
                  <p:spPr bwMode="auto">
                    <a:xfrm>
                      <a:off x="6082364" y="2172751"/>
                      <a:ext cx="0" cy="92689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>
                      <a:stCxn id="15" idx="6"/>
                      <a:endCxn id="16" idx="3"/>
                    </p:cNvCxnSpPr>
                    <p:nvPr/>
                  </p:nvCxnSpPr>
                  <p:spPr bwMode="auto">
                    <a:xfrm flipV="1">
                      <a:off x="8474105" y="2886970"/>
                      <a:ext cx="761802" cy="31901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" name="Straight Connector 5"/>
                <p:cNvCxnSpPr>
                  <a:stCxn id="14" idx="3"/>
                  <a:endCxn id="21" idx="6"/>
                </p:cNvCxnSpPr>
                <p:nvPr/>
              </p:nvCxnSpPr>
              <p:spPr bwMode="auto">
                <a:xfrm flipH="1">
                  <a:off x="1712606" y="3930218"/>
                  <a:ext cx="457049" cy="2048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>
                <a:stCxn id="22" idx="2"/>
                <a:endCxn id="19" idx="6"/>
              </p:cNvCxnSpPr>
              <p:nvPr/>
            </p:nvCxnSpPr>
            <p:spPr bwMode="auto">
              <a:xfrm flipH="1">
                <a:off x="4130663" y="1354045"/>
                <a:ext cx="377699" cy="269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4349" name="TextBox 83"/>
              <p:cNvSpPr txBox="1">
                <a:spLocks noChangeArrowheads="1"/>
              </p:cNvSpPr>
              <p:nvPr/>
            </p:nvSpPr>
            <p:spPr bwMode="auto">
              <a:xfrm>
                <a:off x="2997908" y="1774806"/>
                <a:ext cx="421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A</a:t>
                </a:r>
                <a:endParaRPr lang="en-US" altLang="en-US" sz="2000"/>
              </a:p>
            </p:txBody>
          </p:sp>
          <p:sp>
            <p:nvSpPr>
              <p:cNvPr id="14350" name="TextBox 84"/>
              <p:cNvSpPr txBox="1">
                <a:spLocks noChangeArrowheads="1"/>
              </p:cNvSpPr>
              <p:nvPr/>
            </p:nvSpPr>
            <p:spPr bwMode="auto">
              <a:xfrm>
                <a:off x="5771845" y="1774806"/>
                <a:ext cx="421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B</a:t>
                </a:r>
                <a:endParaRPr lang="en-US" altLang="en-US" sz="2000"/>
              </a:p>
            </p:txBody>
          </p:sp>
          <p:cxnSp>
            <p:nvCxnSpPr>
              <p:cNvPr id="86" name="Straight Connector 85"/>
              <p:cNvCxnSpPr>
                <a:stCxn id="13" idx="6"/>
                <a:endCxn id="16" idx="1"/>
              </p:cNvCxnSpPr>
              <p:nvPr/>
            </p:nvCxnSpPr>
            <p:spPr bwMode="auto">
              <a:xfrm>
                <a:off x="5601786" y="722118"/>
                <a:ext cx="761746" cy="3842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/>
            <p:cNvSpPr/>
            <p:nvPr/>
          </p:nvSpPr>
          <p:spPr bwMode="auto">
            <a:xfrm>
              <a:off x="3085624" y="766581"/>
              <a:ext cx="287241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5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527010" y="388695"/>
              <a:ext cx="287241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6</a:t>
              </a:r>
              <a:endParaRPr lang="en-US" dirty="0"/>
            </a:p>
          </p:txBody>
        </p:sp>
        <p:cxnSp>
          <p:nvCxnSpPr>
            <p:cNvPr id="43" name="Straight Connector 42"/>
            <p:cNvCxnSpPr>
              <a:stCxn id="31" idx="1"/>
              <a:endCxn id="32" idx="5"/>
            </p:cNvCxnSpPr>
            <p:nvPr/>
          </p:nvCxnSpPr>
          <p:spPr bwMode="auto">
            <a:xfrm flipH="1" flipV="1">
              <a:off x="2771403" y="633210"/>
              <a:ext cx="355482" cy="1762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>
            <a:stCxn id="13" idx="4"/>
            <a:endCxn id="15" idx="0"/>
          </p:cNvCxnSpPr>
          <p:nvPr/>
        </p:nvCxnSpPr>
        <p:spPr bwMode="auto">
          <a:xfrm>
            <a:off x="5499100" y="1379538"/>
            <a:ext cx="0" cy="620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19134" y="4320489"/>
            <a:ext cx="3167029" cy="2344669"/>
            <a:chOff x="0" y="4261545"/>
            <a:chExt cx="3167029" cy="2344669"/>
          </a:xfrm>
        </p:grpSpPr>
        <p:grpSp>
          <p:nvGrpSpPr>
            <p:cNvPr id="33" name="Group 61"/>
            <p:cNvGrpSpPr>
              <a:grpSpLocks/>
            </p:cNvGrpSpPr>
            <p:nvPr/>
          </p:nvGrpSpPr>
          <p:grpSpPr bwMode="auto">
            <a:xfrm>
              <a:off x="668338" y="4261545"/>
              <a:ext cx="2433081" cy="2188348"/>
              <a:chOff x="2382595" y="388695"/>
              <a:chExt cx="2432271" cy="2188702"/>
            </a:xfrm>
          </p:grpSpPr>
          <p:grpSp>
            <p:nvGrpSpPr>
              <p:cNvPr id="35" name="Group 92"/>
              <p:cNvGrpSpPr>
                <a:grpSpLocks/>
              </p:cNvGrpSpPr>
              <p:nvPr/>
            </p:nvGrpSpPr>
            <p:grpSpPr bwMode="auto">
              <a:xfrm>
                <a:off x="2382595" y="1012117"/>
                <a:ext cx="2432271" cy="1565280"/>
                <a:chOff x="2362777" y="553250"/>
                <a:chExt cx="2432271" cy="1565280"/>
              </a:xfrm>
            </p:grpSpPr>
            <p:grpSp>
              <p:nvGrpSpPr>
                <p:cNvPr id="39" name="Group 1"/>
                <p:cNvGrpSpPr>
                  <a:grpSpLocks/>
                </p:cNvGrpSpPr>
                <p:nvPr/>
              </p:nvGrpSpPr>
              <p:grpSpPr bwMode="auto">
                <a:xfrm>
                  <a:off x="2362777" y="553250"/>
                  <a:ext cx="2432271" cy="1565280"/>
                  <a:chOff x="1425363" y="2713493"/>
                  <a:chExt cx="2432276" cy="1565199"/>
                </a:xfrm>
              </p:grpSpPr>
              <p:grpSp>
                <p:nvGrpSpPr>
                  <p:cNvPr id="45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425363" y="2713493"/>
                    <a:ext cx="2432276" cy="1565199"/>
                    <a:chOff x="1425363" y="2713493"/>
                    <a:chExt cx="2432276" cy="1565199"/>
                  </a:xfrm>
                </p:grpSpPr>
                <p:grpSp>
                  <p:nvGrpSpPr>
                    <p:cNvPr id="4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5363" y="2713493"/>
                      <a:ext cx="2432276" cy="1565199"/>
                      <a:chOff x="5234857" y="3361935"/>
                      <a:chExt cx="2432448" cy="1564684"/>
                    </a:xfrm>
                  </p:grpSpPr>
                  <p:sp>
                    <p:nvSpPr>
                      <p:cNvPr id="56" name="Oval 55"/>
                      <p:cNvSpPr/>
                      <p:nvPr/>
                    </p:nvSpPr>
                    <p:spPr bwMode="auto">
                      <a:xfrm>
                        <a:off x="6715610" y="4046564"/>
                        <a:ext cx="287262" cy="28568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3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 bwMode="auto">
                      <a:xfrm>
                        <a:off x="5234857" y="4638571"/>
                        <a:ext cx="287263" cy="28727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8" name="Oval 57"/>
                      <p:cNvSpPr/>
                      <p:nvPr/>
                    </p:nvSpPr>
                    <p:spPr bwMode="auto">
                      <a:xfrm>
                        <a:off x="7380599" y="4017995"/>
                        <a:ext cx="287263" cy="287274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4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59" name="Straight Connector 58"/>
                      <p:cNvCxnSpPr>
                        <a:stCxn id="56" idx="0"/>
                        <a:endCxn id="36" idx="5"/>
                      </p:cNvCxnSpPr>
                      <p:nvPr/>
                    </p:nvCxnSpPr>
                    <p:spPr bwMode="auto">
                      <a:xfrm flipH="1" flipV="1">
                        <a:off x="6182348" y="3362501"/>
                        <a:ext cx="677686" cy="68406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Connector 60"/>
                      <p:cNvCxnSpPr>
                        <a:stCxn id="56" idx="3"/>
                        <a:endCxn id="50" idx="6"/>
                      </p:cNvCxnSpPr>
                      <p:nvPr/>
                    </p:nvCxnSpPr>
                    <p:spPr bwMode="auto">
                      <a:xfrm flipH="1">
                        <a:off x="6225199" y="4290985"/>
                        <a:ext cx="533261" cy="18569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8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28400" y="2756925"/>
                      <a:ext cx="287242" cy="1211395"/>
                      <a:chOff x="5937940" y="2172751"/>
                      <a:chExt cx="287262" cy="1210997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 bwMode="auto">
                      <a:xfrm>
                        <a:off x="5937940" y="3099648"/>
                        <a:ext cx="287262" cy="2841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2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54" name="Straight Connector 53"/>
                      <p:cNvCxnSpPr>
                        <a:stCxn id="36" idx="4"/>
                        <a:endCxn id="50" idx="0"/>
                      </p:cNvCxnSpPr>
                      <p:nvPr/>
                    </p:nvCxnSpPr>
                    <p:spPr bwMode="auto">
                      <a:xfrm>
                        <a:off x="6082364" y="2172751"/>
                        <a:ext cx="0" cy="926897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46" name="Straight Connector 45"/>
                  <p:cNvCxnSpPr>
                    <a:stCxn id="50" idx="3"/>
                    <a:endCxn id="57" idx="6"/>
                  </p:cNvCxnSpPr>
                  <p:nvPr/>
                </p:nvCxnSpPr>
                <p:spPr bwMode="auto">
                  <a:xfrm flipH="1">
                    <a:off x="1712606" y="3930218"/>
                    <a:ext cx="457049" cy="20481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Connector 39"/>
                <p:cNvCxnSpPr>
                  <a:stCxn id="58" idx="2"/>
                  <a:endCxn id="56" idx="6"/>
                </p:cNvCxnSpPr>
                <p:nvPr/>
              </p:nvCxnSpPr>
              <p:spPr bwMode="auto">
                <a:xfrm flipH="1">
                  <a:off x="4130663" y="1354045"/>
                  <a:ext cx="377699" cy="269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Oval 35"/>
              <p:cNvSpPr/>
              <p:nvPr/>
            </p:nvSpPr>
            <p:spPr bwMode="auto">
              <a:xfrm>
                <a:off x="3085624" y="766581"/>
                <a:ext cx="287241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5</a:t>
                </a:r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527010" y="388695"/>
                <a:ext cx="287241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6</a:t>
                </a:r>
                <a:endParaRPr lang="en-US" dirty="0"/>
              </a:p>
            </p:txBody>
          </p:sp>
          <p:cxnSp>
            <p:nvCxnSpPr>
              <p:cNvPr id="38" name="Straight Connector 37"/>
              <p:cNvCxnSpPr>
                <a:stCxn id="36" idx="1"/>
                <a:endCxn id="37" idx="5"/>
              </p:cNvCxnSpPr>
              <p:nvPr/>
            </p:nvCxnSpPr>
            <p:spPr bwMode="auto">
              <a:xfrm flipH="1" flipV="1">
                <a:off x="2771403" y="633210"/>
                <a:ext cx="355482" cy="1762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" name="Arc 1"/>
            <p:cNvSpPr/>
            <p:nvPr/>
          </p:nvSpPr>
          <p:spPr>
            <a:xfrm>
              <a:off x="0" y="4337745"/>
              <a:ext cx="2403475" cy="2268469"/>
            </a:xfrm>
            <a:prstGeom prst="arc">
              <a:avLst/>
            </a:prstGeom>
            <a:ln w="349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2" name="Arc 61"/>
            <p:cNvSpPr/>
            <p:nvPr/>
          </p:nvSpPr>
          <p:spPr>
            <a:xfrm rot="7220498">
              <a:off x="1129973" y="4284378"/>
              <a:ext cx="1805643" cy="2268469"/>
            </a:xfrm>
            <a:prstGeom prst="arc">
              <a:avLst/>
            </a:prstGeom>
            <a:ln w="349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3" name="Arc 62"/>
            <p:cNvSpPr/>
            <p:nvPr/>
          </p:nvSpPr>
          <p:spPr>
            <a:xfrm rot="14038805">
              <a:off x="926273" y="4376321"/>
              <a:ext cx="1510053" cy="2191315"/>
            </a:xfrm>
            <a:prstGeom prst="arc">
              <a:avLst/>
            </a:prstGeom>
            <a:ln w="349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64" name="Right Arrow 63"/>
          <p:cNvSpPr/>
          <p:nvPr/>
        </p:nvSpPr>
        <p:spPr>
          <a:xfrm>
            <a:off x="3873293" y="5595677"/>
            <a:ext cx="60039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66" name="Group 61"/>
          <p:cNvGrpSpPr>
            <a:grpSpLocks/>
          </p:cNvGrpSpPr>
          <p:nvPr/>
        </p:nvGrpSpPr>
        <p:grpSpPr bwMode="auto">
          <a:xfrm>
            <a:off x="4898380" y="5077411"/>
            <a:ext cx="1513552" cy="1527255"/>
            <a:chOff x="2870592" y="743474"/>
            <a:chExt cx="1513048" cy="1527503"/>
          </a:xfrm>
        </p:grpSpPr>
        <p:grpSp>
          <p:nvGrpSpPr>
            <p:cNvPr id="77" name="Group 5"/>
            <p:cNvGrpSpPr>
              <a:grpSpLocks/>
            </p:cNvGrpSpPr>
            <p:nvPr/>
          </p:nvGrpSpPr>
          <p:grpSpPr bwMode="auto">
            <a:xfrm>
              <a:off x="2870592" y="743474"/>
              <a:ext cx="1279890" cy="1527503"/>
              <a:chOff x="1913362" y="2444864"/>
              <a:chExt cx="1279893" cy="1527424"/>
            </a:xfrm>
          </p:grpSpPr>
          <p:grpSp>
            <p:nvGrpSpPr>
              <p:cNvPr id="79" name="Group 25"/>
              <p:cNvGrpSpPr>
                <a:grpSpLocks/>
              </p:cNvGrpSpPr>
              <p:nvPr/>
            </p:nvGrpSpPr>
            <p:grpSpPr bwMode="auto">
              <a:xfrm>
                <a:off x="1913362" y="2444864"/>
                <a:ext cx="1279893" cy="1527424"/>
                <a:chOff x="5722889" y="3093395"/>
                <a:chExt cx="1279983" cy="1526922"/>
              </a:xfrm>
            </p:grpSpPr>
            <p:sp>
              <p:nvSpPr>
                <p:cNvPr id="83" name="Oval 82"/>
                <p:cNvSpPr/>
                <p:nvPr/>
              </p:nvSpPr>
              <p:spPr bwMode="auto">
                <a:xfrm>
                  <a:off x="6715610" y="4046564"/>
                  <a:ext cx="287262" cy="28568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 bwMode="auto">
                <a:xfrm>
                  <a:off x="6181547" y="3093395"/>
                  <a:ext cx="287263" cy="28727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 bwMode="auto">
                <a:xfrm>
                  <a:off x="5722889" y="4333043"/>
                  <a:ext cx="287263" cy="28727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cxnSp>
              <p:nvCxnSpPr>
                <p:cNvPr id="87" name="Straight Connector 86"/>
                <p:cNvCxnSpPr>
                  <a:stCxn id="83" idx="0"/>
                  <a:endCxn id="71" idx="5"/>
                </p:cNvCxnSpPr>
                <p:nvPr/>
              </p:nvCxnSpPr>
              <p:spPr bwMode="auto">
                <a:xfrm flipH="1" flipV="1">
                  <a:off x="6182348" y="3362501"/>
                  <a:ext cx="677686" cy="6840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83" idx="3"/>
                  <a:endCxn id="81" idx="6"/>
                </p:cNvCxnSpPr>
                <p:nvPr/>
              </p:nvCxnSpPr>
              <p:spPr bwMode="auto">
                <a:xfrm flipH="1">
                  <a:off x="6225199" y="4290985"/>
                  <a:ext cx="533261" cy="1856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25"/>
              <p:cNvGrpSpPr>
                <a:grpSpLocks/>
              </p:cNvGrpSpPr>
              <p:nvPr/>
            </p:nvGrpSpPr>
            <p:grpSpPr bwMode="auto">
              <a:xfrm>
                <a:off x="2128400" y="2756925"/>
                <a:ext cx="287242" cy="1211395"/>
                <a:chOff x="5937940" y="2172751"/>
                <a:chExt cx="287262" cy="1210997"/>
              </a:xfrm>
            </p:grpSpPr>
            <p:sp>
              <p:nvSpPr>
                <p:cNvPr id="81" name="Oval 80"/>
                <p:cNvSpPr/>
                <p:nvPr/>
              </p:nvSpPr>
              <p:spPr bwMode="auto">
                <a:xfrm>
                  <a:off x="5937940" y="3099648"/>
                  <a:ext cx="287262" cy="2841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cxnSp>
              <p:nvCxnSpPr>
                <p:cNvPr id="82" name="Straight Connector 81"/>
                <p:cNvCxnSpPr>
                  <a:stCxn id="71" idx="4"/>
                  <a:endCxn id="81" idx="0"/>
                </p:cNvCxnSpPr>
                <p:nvPr/>
              </p:nvCxnSpPr>
              <p:spPr bwMode="auto">
                <a:xfrm>
                  <a:off x="6082364" y="2172751"/>
                  <a:ext cx="0" cy="9268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Oval 70"/>
            <p:cNvSpPr/>
            <p:nvPr/>
          </p:nvSpPr>
          <p:spPr bwMode="auto">
            <a:xfrm>
              <a:off x="3085624" y="766581"/>
              <a:ext cx="287241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5</a:t>
              </a:r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096399" y="1730622"/>
              <a:ext cx="287241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6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93"/>
          <p:cNvSpPr txBox="1">
            <a:spLocks noChangeArrowheads="1"/>
          </p:cNvSpPr>
          <p:nvPr/>
        </p:nvSpPr>
        <p:spPr bwMode="auto">
          <a:xfrm>
            <a:off x="195263" y="188913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p:grpSp>
        <p:nvGrpSpPr>
          <p:cNvPr id="2" name="Group 1"/>
          <p:cNvGrpSpPr/>
          <p:nvPr/>
        </p:nvGrpSpPr>
        <p:grpSpPr>
          <a:xfrm>
            <a:off x="2111375" y="514350"/>
            <a:ext cx="4533900" cy="2154238"/>
            <a:chOff x="2111375" y="514350"/>
            <a:chExt cx="4533900" cy="2154238"/>
          </a:xfrm>
        </p:grpSpPr>
        <p:grpSp>
          <p:nvGrpSpPr>
            <p:cNvPr id="15364" name="Group 61"/>
            <p:cNvGrpSpPr>
              <a:grpSpLocks/>
            </p:cNvGrpSpPr>
            <p:nvPr/>
          </p:nvGrpSpPr>
          <p:grpSpPr bwMode="auto">
            <a:xfrm>
              <a:off x="2398713" y="514350"/>
              <a:ext cx="4246562" cy="2154238"/>
              <a:chOff x="2382596" y="479518"/>
              <a:chExt cx="4246734" cy="2154265"/>
            </a:xfrm>
          </p:grpSpPr>
          <p:cxnSp>
            <p:nvCxnSpPr>
              <p:cNvPr id="60" name="Straight Connector 59"/>
              <p:cNvCxnSpPr>
                <a:stCxn id="13" idx="6"/>
                <a:endCxn id="16" idx="1"/>
              </p:cNvCxnSpPr>
              <p:nvPr/>
            </p:nvCxnSpPr>
            <p:spPr bwMode="auto">
              <a:xfrm>
                <a:off x="5621227" y="1181202"/>
                <a:ext cx="763618" cy="3841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15375" name="Group 92"/>
              <p:cNvGrpSpPr>
                <a:grpSpLocks/>
              </p:cNvGrpSpPr>
              <p:nvPr/>
            </p:nvGrpSpPr>
            <p:grpSpPr bwMode="auto">
              <a:xfrm>
                <a:off x="2382596" y="766857"/>
                <a:ext cx="4246734" cy="1866926"/>
                <a:chOff x="2362778" y="307990"/>
                <a:chExt cx="4246734" cy="1866926"/>
              </a:xfrm>
            </p:grpSpPr>
            <p:grpSp>
              <p:nvGrpSpPr>
                <p:cNvPr id="15379" name="Group 1"/>
                <p:cNvGrpSpPr>
                  <a:grpSpLocks/>
                </p:cNvGrpSpPr>
                <p:nvPr/>
              </p:nvGrpSpPr>
              <p:grpSpPr bwMode="auto">
                <a:xfrm>
                  <a:off x="2362778" y="307990"/>
                  <a:ext cx="4246734" cy="1810541"/>
                  <a:chOff x="1425364" y="2468245"/>
                  <a:chExt cx="4246743" cy="1810447"/>
                </a:xfrm>
              </p:grpSpPr>
              <p:grpSp>
                <p:nvGrpSpPr>
                  <p:cNvPr id="15384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425364" y="2468245"/>
                    <a:ext cx="4246743" cy="1810447"/>
                    <a:chOff x="1425364" y="2468245"/>
                    <a:chExt cx="4246743" cy="1810447"/>
                  </a:xfrm>
                </p:grpSpPr>
                <p:grpSp>
                  <p:nvGrpSpPr>
                    <p:cNvPr id="1538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5364" y="3048005"/>
                      <a:ext cx="2055607" cy="1230687"/>
                      <a:chOff x="5234857" y="3696337"/>
                      <a:chExt cx="2055752" cy="1230282"/>
                    </a:xfrm>
                  </p:grpSpPr>
                  <p:sp>
                    <p:nvSpPr>
                      <p:cNvPr id="19" name="Oval 18"/>
                      <p:cNvSpPr/>
                      <p:nvPr/>
                    </p:nvSpPr>
                    <p:spPr bwMode="auto">
                      <a:xfrm>
                        <a:off x="6917798" y="4537059"/>
                        <a:ext cx="287370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3</a:t>
                        </a:r>
                        <a:endParaRPr lang="en-US" dirty="0"/>
                      </a:p>
                    </p:txBody>
                  </p:sp>
                  <p:sp>
                    <p:nvSpPr>
                      <p:cNvPr id="21" name="Oval 20"/>
                      <p:cNvSpPr/>
                      <p:nvPr/>
                    </p:nvSpPr>
                    <p:spPr bwMode="auto">
                      <a:xfrm>
                        <a:off x="5234857" y="4638621"/>
                        <a:ext cx="287370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22" name="Oval 21"/>
                      <p:cNvSpPr/>
                      <p:nvPr/>
                    </p:nvSpPr>
                    <p:spPr bwMode="auto">
                      <a:xfrm>
                        <a:off x="7003532" y="3695994"/>
                        <a:ext cx="287370" cy="28881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4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23" name="Straight Connector 22"/>
                      <p:cNvCxnSpPr>
                        <a:stCxn id="19" idx="0"/>
                        <a:endCxn id="22" idx="4"/>
                      </p:cNvCxnSpPr>
                      <p:nvPr/>
                    </p:nvCxnSpPr>
                    <p:spPr bwMode="auto">
                      <a:xfrm flipV="1">
                        <a:off x="7060689" y="3984813"/>
                        <a:ext cx="85735" cy="55224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>
                        <a:stCxn id="19" idx="2"/>
                        <a:endCxn id="14" idx="6"/>
                      </p:cNvCxnSpPr>
                      <p:nvPr/>
                    </p:nvCxnSpPr>
                    <p:spPr bwMode="auto">
                      <a:xfrm flipH="1" flipV="1">
                        <a:off x="6225569" y="4476756"/>
                        <a:ext cx="692228" cy="20312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38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27809" y="2468245"/>
                      <a:ext cx="3544298" cy="1504110"/>
                      <a:chOff x="5937356" y="1884164"/>
                      <a:chExt cx="3544549" cy="1503615"/>
                    </a:xfrm>
                  </p:grpSpPr>
                  <p:sp>
                    <p:nvSpPr>
                      <p:cNvPr id="13" name="Oval 12"/>
                      <p:cNvSpPr/>
                      <p:nvPr/>
                    </p:nvSpPr>
                    <p:spPr bwMode="auto">
                      <a:xfrm>
                        <a:off x="8186358" y="2153942"/>
                        <a:ext cx="287371" cy="28723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c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 bwMode="auto">
                      <a:xfrm>
                        <a:off x="5936616" y="3099743"/>
                        <a:ext cx="287370" cy="28405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2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5" name="Oval 14"/>
                      <p:cNvSpPr/>
                      <p:nvPr/>
                    </p:nvSpPr>
                    <p:spPr bwMode="auto">
                      <a:xfrm>
                        <a:off x="8186358" y="3063244"/>
                        <a:ext cx="287371" cy="28564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a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6" name="Oval 15"/>
                      <p:cNvSpPr/>
                      <p:nvPr/>
                    </p:nvSpPr>
                    <p:spPr bwMode="auto">
                      <a:xfrm>
                        <a:off x="9194535" y="2639538"/>
                        <a:ext cx="287370" cy="28881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b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17" name="Straight Connector 16"/>
                      <p:cNvCxnSpPr>
                        <a:stCxn id="31" idx="4"/>
                        <a:endCxn id="22" idx="0"/>
                      </p:cNvCxnSpPr>
                      <p:nvPr/>
                    </p:nvCxnSpPr>
                    <p:spPr bwMode="auto">
                      <a:xfrm flipH="1">
                        <a:off x="7146428" y="1884167"/>
                        <a:ext cx="57156" cy="57922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>
                        <a:stCxn id="15" idx="6"/>
                        <a:endCxn id="16" idx="3"/>
                      </p:cNvCxnSpPr>
                      <p:nvPr/>
                    </p:nvCxnSpPr>
                    <p:spPr bwMode="auto">
                      <a:xfrm flipV="1">
                        <a:off x="8473729" y="2885509"/>
                        <a:ext cx="762086" cy="320557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6" name="Straight Connector 5"/>
                  <p:cNvCxnSpPr>
                    <a:stCxn id="14" idx="3"/>
                    <a:endCxn id="21" idx="6"/>
                  </p:cNvCxnSpPr>
                  <p:nvPr/>
                </p:nvCxnSpPr>
                <p:spPr bwMode="auto">
                  <a:xfrm flipH="1">
                    <a:off x="1712713" y="3930277"/>
                    <a:ext cx="457219" cy="2047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>
                  <a:stCxn id="22" idx="3"/>
                  <a:endCxn id="14" idx="7"/>
                </p:cNvCxnSpPr>
                <p:nvPr/>
              </p:nvCxnSpPr>
              <p:spPr bwMode="auto">
                <a:xfrm flipH="1">
                  <a:off x="3310553" y="1135090"/>
                  <a:ext cx="862048" cy="4318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5381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2997908" y="1774806"/>
                  <a:ext cx="42196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lt-LT" altLang="en-US" sz="2000"/>
                    <a:t>A</a:t>
                  </a:r>
                  <a:endParaRPr lang="en-US" altLang="en-US" sz="2000"/>
                </a:p>
              </p:txBody>
            </p:sp>
            <p:sp>
              <p:nvSpPr>
                <p:cNvPr id="15382" name="TextBox 84"/>
                <p:cNvSpPr txBox="1">
                  <a:spLocks noChangeArrowheads="1"/>
                </p:cNvSpPr>
                <p:nvPr/>
              </p:nvSpPr>
              <p:spPr bwMode="auto">
                <a:xfrm>
                  <a:off x="5771845" y="1774806"/>
                  <a:ext cx="42196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lt-LT" altLang="en-US" sz="2000"/>
                    <a:t>B</a:t>
                  </a:r>
                  <a:endParaRPr lang="en-US" altLang="en-US" sz="2000"/>
                </a:p>
              </p:txBody>
            </p:sp>
            <p:cxnSp>
              <p:nvCxnSpPr>
                <p:cNvPr id="86" name="Straight Connector 85"/>
                <p:cNvCxnSpPr>
                  <a:stCxn id="13" idx="6"/>
                  <a:endCxn id="16" idx="1"/>
                </p:cNvCxnSpPr>
                <p:nvPr/>
              </p:nvCxnSpPr>
              <p:spPr bwMode="auto">
                <a:xfrm>
                  <a:off x="5601409" y="722335"/>
                  <a:ext cx="763618" cy="3841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Oval 30"/>
              <p:cNvSpPr/>
              <p:nvPr/>
            </p:nvSpPr>
            <p:spPr bwMode="auto">
              <a:xfrm>
                <a:off x="4208295" y="47951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5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3043023" y="88909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6</a:t>
                </a:r>
                <a:endParaRPr lang="en-US" dirty="0"/>
              </a:p>
            </p:txBody>
          </p:sp>
          <p:cxnSp>
            <p:nvCxnSpPr>
              <p:cNvPr id="43" name="Straight Connector 42"/>
              <p:cNvCxnSpPr>
                <a:stCxn id="31" idx="2"/>
                <a:endCxn id="32" idx="7"/>
              </p:cNvCxnSpPr>
              <p:nvPr/>
            </p:nvCxnSpPr>
            <p:spPr bwMode="auto">
              <a:xfrm flipH="1">
                <a:off x="3287508" y="622395"/>
                <a:ext cx="920787" cy="3095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>
              <a:stCxn id="13" idx="4"/>
              <a:endCxn id="15" idx="0"/>
            </p:cNvCxnSpPr>
            <p:nvPr/>
          </p:nvCxnSpPr>
          <p:spPr bwMode="auto">
            <a:xfrm>
              <a:off x="5492750" y="1358900"/>
              <a:ext cx="0" cy="622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 bwMode="auto">
            <a:xfrm>
              <a:off x="2111375" y="523875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7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255838" y="1379538"/>
              <a:ext cx="287337" cy="2873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8</a:t>
              </a:r>
              <a:endParaRPr lang="en-US" dirty="0"/>
            </a:p>
          </p:txBody>
        </p:sp>
        <p:cxnSp>
          <p:nvCxnSpPr>
            <p:cNvPr id="46" name="Straight Connector 45"/>
            <p:cNvCxnSpPr>
              <a:stCxn id="22" idx="1"/>
              <a:endCxn id="32" idx="6"/>
            </p:cNvCxnSpPr>
            <p:nvPr/>
          </p:nvCxnSpPr>
          <p:spPr bwMode="auto">
            <a:xfrm flipH="1" flipV="1">
              <a:off x="3346450" y="1066800"/>
              <a:ext cx="862013" cy="355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4" idx="1"/>
              <a:endCxn id="34" idx="5"/>
            </p:cNvCxnSpPr>
            <p:nvPr/>
          </p:nvCxnSpPr>
          <p:spPr bwMode="auto">
            <a:xfrm flipH="1" flipV="1">
              <a:off x="2500313" y="1624013"/>
              <a:ext cx="642937" cy="4365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1" idx="0"/>
              <a:endCxn id="34" idx="4"/>
            </p:cNvCxnSpPr>
            <p:nvPr/>
          </p:nvCxnSpPr>
          <p:spPr bwMode="auto">
            <a:xfrm flipH="1" flipV="1">
              <a:off x="2398713" y="1666875"/>
              <a:ext cx="142875" cy="6572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2" idx="2"/>
              <a:endCxn id="34" idx="7"/>
            </p:cNvCxnSpPr>
            <p:nvPr/>
          </p:nvCxnSpPr>
          <p:spPr bwMode="auto">
            <a:xfrm flipH="1">
              <a:off x="2500313" y="1066800"/>
              <a:ext cx="558800" cy="3540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4" idx="0"/>
              <a:endCxn id="33" idx="4"/>
            </p:cNvCxnSpPr>
            <p:nvPr/>
          </p:nvCxnSpPr>
          <p:spPr bwMode="auto">
            <a:xfrm flipH="1" flipV="1">
              <a:off x="2255838" y="811213"/>
              <a:ext cx="142875" cy="5683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2" idx="1"/>
              <a:endCxn id="33" idx="6"/>
            </p:cNvCxnSpPr>
            <p:nvPr/>
          </p:nvCxnSpPr>
          <p:spPr bwMode="auto">
            <a:xfrm flipH="1" flipV="1">
              <a:off x="2398713" y="668338"/>
              <a:ext cx="701675" cy="296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95263" y="3237722"/>
            <a:ext cx="3192462" cy="2097854"/>
            <a:chOff x="195263" y="3237722"/>
            <a:chExt cx="3192462" cy="209785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95263" y="4246578"/>
              <a:ext cx="3192462" cy="0"/>
            </a:xfrm>
            <a:prstGeom prst="line">
              <a:avLst/>
            </a:prstGeom>
            <a:ln w="34925">
              <a:solidFill>
                <a:schemeClr val="accent1">
                  <a:shade val="95000"/>
                  <a:satMod val="10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419100" y="3237722"/>
              <a:ext cx="2400299" cy="2097854"/>
              <a:chOff x="2111375" y="514350"/>
              <a:chExt cx="2400299" cy="2097854"/>
            </a:xfrm>
          </p:grpSpPr>
          <p:grpSp>
            <p:nvGrpSpPr>
              <p:cNvPr id="75" name="Group 61"/>
              <p:cNvGrpSpPr>
                <a:grpSpLocks/>
              </p:cNvGrpSpPr>
              <p:nvPr/>
            </p:nvGrpSpPr>
            <p:grpSpPr bwMode="auto">
              <a:xfrm>
                <a:off x="2398712" y="514350"/>
                <a:ext cx="2112962" cy="2097854"/>
                <a:chOff x="2382596" y="479518"/>
                <a:chExt cx="2113048" cy="2097880"/>
              </a:xfrm>
            </p:grpSpPr>
            <p:grpSp>
              <p:nvGrpSpPr>
                <p:cNvPr id="87" name="Group 92"/>
                <p:cNvGrpSpPr>
                  <a:grpSpLocks/>
                </p:cNvGrpSpPr>
                <p:nvPr/>
              </p:nvGrpSpPr>
              <p:grpSpPr bwMode="auto">
                <a:xfrm>
                  <a:off x="2382596" y="766860"/>
                  <a:ext cx="2055603" cy="1810538"/>
                  <a:chOff x="2362778" y="307993"/>
                  <a:chExt cx="2055603" cy="1810538"/>
                </a:xfrm>
              </p:grpSpPr>
              <p:grpSp>
                <p:nvGrpSpPr>
                  <p:cNvPr id="91" name="Group 1"/>
                  <p:cNvGrpSpPr>
                    <a:grpSpLocks/>
                  </p:cNvGrpSpPr>
                  <p:nvPr/>
                </p:nvGrpSpPr>
                <p:grpSpPr bwMode="auto">
                  <a:xfrm>
                    <a:off x="2362778" y="307993"/>
                    <a:ext cx="2055603" cy="1810538"/>
                    <a:chOff x="1425364" y="2468248"/>
                    <a:chExt cx="2055607" cy="1810444"/>
                  </a:xfrm>
                </p:grpSpPr>
                <p:grpSp>
                  <p:nvGrpSpPr>
                    <p:cNvPr id="97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5364" y="2468248"/>
                      <a:ext cx="2055607" cy="1810444"/>
                      <a:chOff x="1425364" y="2468248"/>
                      <a:chExt cx="2055607" cy="1810444"/>
                    </a:xfrm>
                  </p:grpSpPr>
                  <p:grpSp>
                    <p:nvGrpSpPr>
                      <p:cNvPr id="99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5364" y="3048005"/>
                        <a:ext cx="2055607" cy="1230687"/>
                        <a:chOff x="5234857" y="3696337"/>
                        <a:chExt cx="2055752" cy="1230282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 bwMode="auto">
                        <a:xfrm>
                          <a:off x="6917798" y="4537059"/>
                          <a:ext cx="287370" cy="28723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3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 bwMode="auto">
                        <a:xfrm>
                          <a:off x="5234857" y="4638621"/>
                          <a:ext cx="287370" cy="28723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09" name="Oval 108"/>
                        <p:cNvSpPr/>
                        <p:nvPr/>
                      </p:nvSpPr>
                      <p:spPr bwMode="auto">
                        <a:xfrm>
                          <a:off x="7003532" y="3695994"/>
                          <a:ext cx="287370" cy="28881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4</a:t>
                          </a:r>
                          <a:endParaRPr lang="en-US" dirty="0"/>
                        </a:p>
                      </p:txBody>
                    </p:sp>
                    <p:cxnSp>
                      <p:nvCxnSpPr>
                        <p:cNvPr id="110" name="Straight Connector 109"/>
                        <p:cNvCxnSpPr>
                          <a:stCxn id="107" idx="0"/>
                          <a:endCxn id="109" idx="4"/>
                        </p:cNvCxnSpPr>
                        <p:nvPr/>
                      </p:nvCxnSpPr>
                      <p:spPr bwMode="auto">
                        <a:xfrm flipV="1">
                          <a:off x="7060689" y="3984813"/>
                          <a:ext cx="85735" cy="552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" name="Straight Connector 110"/>
                        <p:cNvCxnSpPr>
                          <a:stCxn id="107" idx="2"/>
                          <a:endCxn id="102" idx="6"/>
                        </p:cNvCxnSpPr>
                        <p:nvPr/>
                      </p:nvCxnSpPr>
                      <p:spPr bwMode="auto">
                        <a:xfrm flipH="1" flipV="1">
                          <a:off x="6225569" y="4476756"/>
                          <a:ext cx="692228" cy="20312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00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27067" y="2468248"/>
                        <a:ext cx="1266878" cy="1500127"/>
                        <a:chOff x="5936616" y="1884167"/>
                        <a:chExt cx="1266968" cy="1499633"/>
                      </a:xfrm>
                    </p:grpSpPr>
                    <p:sp>
                      <p:nvSpPr>
                        <p:cNvPr id="102" name="Oval 101"/>
                        <p:cNvSpPr/>
                        <p:nvPr/>
                      </p:nvSpPr>
                      <p:spPr bwMode="auto">
                        <a:xfrm>
                          <a:off x="5936616" y="3099743"/>
                          <a:ext cx="287370" cy="284057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cxnSp>
                      <p:nvCxnSpPr>
                        <p:cNvPr id="105" name="Straight Connector 104"/>
                        <p:cNvCxnSpPr>
                          <a:stCxn id="88" idx="4"/>
                          <a:endCxn id="109" idx="0"/>
                        </p:cNvCxnSpPr>
                        <p:nvPr/>
                      </p:nvCxnSpPr>
                      <p:spPr bwMode="auto">
                        <a:xfrm flipH="1">
                          <a:off x="7146428" y="1884167"/>
                          <a:ext cx="57156" cy="579223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98" name="Straight Connector 97"/>
                    <p:cNvCxnSpPr>
                      <a:stCxn id="102" idx="3"/>
                      <a:endCxn id="108" idx="6"/>
                    </p:cNvCxnSpPr>
                    <p:nvPr/>
                  </p:nvCxnSpPr>
                  <p:spPr bwMode="auto">
                    <a:xfrm flipH="1">
                      <a:off x="1712713" y="3930277"/>
                      <a:ext cx="457219" cy="2047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2" name="Straight Connector 91"/>
                  <p:cNvCxnSpPr>
                    <a:stCxn id="109" idx="3"/>
                    <a:endCxn id="102" idx="7"/>
                  </p:cNvCxnSpPr>
                  <p:nvPr/>
                </p:nvCxnSpPr>
                <p:spPr bwMode="auto">
                  <a:xfrm flipH="1">
                    <a:off x="3310553" y="1135090"/>
                    <a:ext cx="862048" cy="43180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Oval 87"/>
                <p:cNvSpPr/>
                <p:nvPr/>
              </p:nvSpPr>
              <p:spPr bwMode="auto">
                <a:xfrm>
                  <a:off x="4208295" y="479518"/>
                  <a:ext cx="287349" cy="28734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 bwMode="auto">
                <a:xfrm>
                  <a:off x="3043023" y="889098"/>
                  <a:ext cx="287349" cy="28734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cxnSp>
              <p:nvCxnSpPr>
                <p:cNvPr id="90" name="Straight Connector 89"/>
                <p:cNvCxnSpPr>
                  <a:stCxn id="88" idx="2"/>
                  <a:endCxn id="89" idx="7"/>
                </p:cNvCxnSpPr>
                <p:nvPr/>
              </p:nvCxnSpPr>
              <p:spPr bwMode="auto">
                <a:xfrm flipH="1">
                  <a:off x="3287508" y="622395"/>
                  <a:ext cx="920787" cy="3095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Oval 76"/>
              <p:cNvSpPr/>
              <p:nvPr/>
            </p:nvSpPr>
            <p:spPr bwMode="auto">
              <a:xfrm>
                <a:off x="2111375" y="523875"/>
                <a:ext cx="287338" cy="2873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7</a:t>
                </a:r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255838" y="1379538"/>
                <a:ext cx="287337" cy="2873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8</a:t>
                </a:r>
                <a:endParaRPr lang="en-US" dirty="0"/>
              </a:p>
            </p:txBody>
          </p:sp>
          <p:cxnSp>
            <p:nvCxnSpPr>
              <p:cNvPr id="79" name="Straight Connector 78"/>
              <p:cNvCxnSpPr>
                <a:stCxn id="109" idx="1"/>
                <a:endCxn id="89" idx="6"/>
              </p:cNvCxnSpPr>
              <p:nvPr/>
            </p:nvCxnSpPr>
            <p:spPr bwMode="auto">
              <a:xfrm flipH="1" flipV="1">
                <a:off x="3346450" y="1066800"/>
                <a:ext cx="862013" cy="355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102" idx="1"/>
                <a:endCxn id="78" idx="5"/>
              </p:cNvCxnSpPr>
              <p:nvPr/>
            </p:nvCxnSpPr>
            <p:spPr bwMode="auto">
              <a:xfrm flipH="1" flipV="1">
                <a:off x="2500313" y="1624013"/>
                <a:ext cx="642937" cy="436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108" idx="0"/>
                <a:endCxn id="78" idx="4"/>
              </p:cNvCxnSpPr>
              <p:nvPr/>
            </p:nvCxnSpPr>
            <p:spPr bwMode="auto">
              <a:xfrm flipH="1" flipV="1">
                <a:off x="2398713" y="1666875"/>
                <a:ext cx="142875" cy="6572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89" idx="2"/>
                <a:endCxn id="78" idx="7"/>
              </p:cNvCxnSpPr>
              <p:nvPr/>
            </p:nvCxnSpPr>
            <p:spPr bwMode="auto">
              <a:xfrm flipH="1">
                <a:off x="2500313" y="1066800"/>
                <a:ext cx="558800" cy="3540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8" idx="0"/>
                <a:endCxn id="77" idx="4"/>
              </p:cNvCxnSpPr>
              <p:nvPr/>
            </p:nvCxnSpPr>
            <p:spPr bwMode="auto">
              <a:xfrm flipH="1" flipV="1">
                <a:off x="2255838" y="811213"/>
                <a:ext cx="142875" cy="5683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9" idx="1"/>
                <a:endCxn id="77" idx="6"/>
              </p:cNvCxnSpPr>
              <p:nvPr/>
            </p:nvCxnSpPr>
            <p:spPr bwMode="auto">
              <a:xfrm flipH="1" flipV="1">
                <a:off x="2398713" y="668338"/>
                <a:ext cx="701675" cy="29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Right Arrow 111"/>
          <p:cNvSpPr/>
          <p:nvPr/>
        </p:nvSpPr>
        <p:spPr>
          <a:xfrm>
            <a:off x="3103400" y="4633073"/>
            <a:ext cx="60039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113" name="Group 112"/>
          <p:cNvGrpSpPr/>
          <p:nvPr/>
        </p:nvGrpSpPr>
        <p:grpSpPr>
          <a:xfrm>
            <a:off x="3784598" y="3821820"/>
            <a:ext cx="2368336" cy="2078803"/>
            <a:chOff x="480851" y="3791760"/>
            <a:chExt cx="2368336" cy="2078803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623636" y="3791760"/>
              <a:ext cx="22028" cy="2078803"/>
            </a:xfrm>
            <a:prstGeom prst="line">
              <a:avLst/>
            </a:prstGeom>
            <a:ln w="34925">
              <a:solidFill>
                <a:schemeClr val="accent1">
                  <a:shade val="95000"/>
                  <a:satMod val="10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/>
            <p:cNvGrpSpPr/>
            <p:nvPr/>
          </p:nvGrpSpPr>
          <p:grpSpPr>
            <a:xfrm>
              <a:off x="480851" y="4102910"/>
              <a:ext cx="2368336" cy="1273969"/>
              <a:chOff x="2173126" y="1379538"/>
              <a:chExt cx="2368336" cy="1273969"/>
            </a:xfrm>
          </p:grpSpPr>
          <p:grpSp>
            <p:nvGrpSpPr>
              <p:cNvPr id="116" name="Group 61"/>
              <p:cNvGrpSpPr>
                <a:grpSpLocks/>
              </p:cNvGrpSpPr>
              <p:nvPr/>
            </p:nvGrpSpPr>
            <p:grpSpPr bwMode="auto">
              <a:xfrm>
                <a:off x="2398712" y="1381469"/>
                <a:ext cx="2142750" cy="1230736"/>
                <a:chOff x="2382596" y="1346647"/>
                <a:chExt cx="2142837" cy="1230751"/>
              </a:xfrm>
            </p:grpSpPr>
            <p:grpSp>
              <p:nvGrpSpPr>
                <p:cNvPr id="125" name="Group 92"/>
                <p:cNvGrpSpPr>
                  <a:grpSpLocks/>
                </p:cNvGrpSpPr>
                <p:nvPr/>
              </p:nvGrpSpPr>
              <p:grpSpPr bwMode="auto">
                <a:xfrm>
                  <a:off x="2382596" y="1346647"/>
                  <a:ext cx="2055603" cy="1230751"/>
                  <a:chOff x="2362778" y="887780"/>
                  <a:chExt cx="2055603" cy="1230751"/>
                </a:xfrm>
              </p:grpSpPr>
              <p:grpSp>
                <p:nvGrpSpPr>
                  <p:cNvPr id="129" name="Group 1"/>
                  <p:cNvGrpSpPr>
                    <a:grpSpLocks/>
                  </p:cNvGrpSpPr>
                  <p:nvPr/>
                </p:nvGrpSpPr>
                <p:grpSpPr bwMode="auto">
                  <a:xfrm>
                    <a:off x="2362778" y="887780"/>
                    <a:ext cx="2055603" cy="1230751"/>
                    <a:chOff x="1425364" y="3048005"/>
                    <a:chExt cx="2055607" cy="1230687"/>
                  </a:xfrm>
                </p:grpSpPr>
                <p:grpSp>
                  <p:nvGrpSpPr>
                    <p:cNvPr id="131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5364" y="3048005"/>
                      <a:ext cx="2055607" cy="1230687"/>
                      <a:chOff x="1425364" y="3048005"/>
                      <a:chExt cx="2055607" cy="1230687"/>
                    </a:xfrm>
                  </p:grpSpPr>
                  <p:grpSp>
                    <p:nvGrpSpPr>
                      <p:cNvPr id="133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5364" y="3048005"/>
                        <a:ext cx="2055607" cy="1230687"/>
                        <a:chOff x="5234857" y="3696337"/>
                        <a:chExt cx="2055752" cy="1230282"/>
                      </a:xfrm>
                    </p:grpSpPr>
                    <p:sp>
                      <p:nvSpPr>
                        <p:cNvPr id="137" name="Oval 136"/>
                        <p:cNvSpPr/>
                        <p:nvPr/>
                      </p:nvSpPr>
                      <p:spPr bwMode="auto">
                        <a:xfrm>
                          <a:off x="6917798" y="4537059"/>
                          <a:ext cx="287370" cy="28723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3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38" name="Oval 137"/>
                        <p:cNvSpPr/>
                        <p:nvPr/>
                      </p:nvSpPr>
                      <p:spPr bwMode="auto">
                        <a:xfrm>
                          <a:off x="5234857" y="4638621"/>
                          <a:ext cx="287370" cy="28723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39" name="Oval 138"/>
                        <p:cNvSpPr/>
                        <p:nvPr/>
                      </p:nvSpPr>
                      <p:spPr bwMode="auto">
                        <a:xfrm>
                          <a:off x="7003532" y="3695994"/>
                          <a:ext cx="287370" cy="28881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4</a:t>
                          </a:r>
                          <a:endParaRPr lang="en-US" dirty="0"/>
                        </a:p>
                      </p:txBody>
                    </p:sp>
                    <p:cxnSp>
                      <p:nvCxnSpPr>
                        <p:cNvPr id="140" name="Straight Connector 139"/>
                        <p:cNvCxnSpPr>
                          <a:stCxn id="137" idx="0"/>
                          <a:endCxn id="139" idx="4"/>
                        </p:cNvCxnSpPr>
                        <p:nvPr/>
                      </p:nvCxnSpPr>
                      <p:spPr bwMode="auto">
                        <a:xfrm flipV="1">
                          <a:off x="7060689" y="3984813"/>
                          <a:ext cx="85735" cy="552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Straight Connector 140"/>
                        <p:cNvCxnSpPr>
                          <a:stCxn id="137" idx="2"/>
                          <a:endCxn id="135" idx="6"/>
                        </p:cNvCxnSpPr>
                        <p:nvPr/>
                      </p:nvCxnSpPr>
                      <p:spPr bwMode="auto">
                        <a:xfrm flipH="1" flipV="1">
                          <a:off x="6225569" y="4476756"/>
                          <a:ext cx="692228" cy="20312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Oval 134"/>
                      <p:cNvSpPr/>
                      <p:nvPr/>
                    </p:nvSpPr>
                    <p:spPr bwMode="auto">
                      <a:xfrm>
                        <a:off x="2127076" y="3684229"/>
                        <a:ext cx="287350" cy="28415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2</a:t>
                        </a:r>
                        <a:endParaRPr lang="en-US" dirty="0"/>
                      </a:p>
                    </p:txBody>
                  </p:sp>
                </p:grpSp>
                <p:cxnSp>
                  <p:nvCxnSpPr>
                    <p:cNvPr id="132" name="Straight Connector 131"/>
                    <p:cNvCxnSpPr>
                      <a:stCxn id="135" idx="3"/>
                      <a:endCxn id="138" idx="6"/>
                    </p:cNvCxnSpPr>
                    <p:nvPr/>
                  </p:nvCxnSpPr>
                  <p:spPr bwMode="auto">
                    <a:xfrm flipH="1">
                      <a:off x="1712713" y="3930277"/>
                      <a:ext cx="457219" cy="2047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0" name="Straight Connector 129"/>
                  <p:cNvCxnSpPr>
                    <a:stCxn id="139" idx="3"/>
                    <a:endCxn id="135" idx="7"/>
                  </p:cNvCxnSpPr>
                  <p:nvPr/>
                </p:nvCxnSpPr>
                <p:spPr bwMode="auto">
                  <a:xfrm flipH="1">
                    <a:off x="3310553" y="1135090"/>
                    <a:ext cx="862048" cy="43180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Oval 125"/>
                <p:cNvSpPr/>
                <p:nvPr/>
              </p:nvSpPr>
              <p:spPr bwMode="auto">
                <a:xfrm>
                  <a:off x="4238084" y="2230141"/>
                  <a:ext cx="287349" cy="28734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127" name="Oval 126"/>
                <p:cNvSpPr/>
                <p:nvPr/>
              </p:nvSpPr>
              <p:spPr bwMode="auto">
                <a:xfrm>
                  <a:off x="3264304" y="2142855"/>
                  <a:ext cx="287349" cy="28734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</p:grpSp>
          <p:sp>
            <p:nvSpPr>
              <p:cNvPr id="117" name="Oval 116"/>
              <p:cNvSpPr/>
              <p:nvPr/>
            </p:nvSpPr>
            <p:spPr bwMode="auto">
              <a:xfrm>
                <a:off x="2173126" y="2366169"/>
                <a:ext cx="287338" cy="2873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7</a:t>
                </a: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2255838" y="1379538"/>
                <a:ext cx="287337" cy="2873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8</a:t>
                </a:r>
                <a:endParaRPr lang="en-US" dirty="0"/>
              </a:p>
            </p:txBody>
          </p:sp>
          <p:cxnSp>
            <p:nvCxnSpPr>
              <p:cNvPr id="120" name="Straight Connector 119"/>
              <p:cNvCxnSpPr>
                <a:stCxn id="135" idx="1"/>
                <a:endCxn id="118" idx="5"/>
              </p:cNvCxnSpPr>
              <p:nvPr/>
            </p:nvCxnSpPr>
            <p:spPr bwMode="auto">
              <a:xfrm flipH="1" flipV="1">
                <a:off x="2500313" y="1624013"/>
                <a:ext cx="642937" cy="436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38" idx="0"/>
                <a:endCxn id="118" idx="4"/>
              </p:cNvCxnSpPr>
              <p:nvPr/>
            </p:nvCxnSpPr>
            <p:spPr bwMode="auto">
              <a:xfrm flipH="1" flipV="1">
                <a:off x="2398713" y="1666875"/>
                <a:ext cx="142875" cy="6572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142" name="Right Arrow 141"/>
          <p:cNvSpPr/>
          <p:nvPr/>
        </p:nvSpPr>
        <p:spPr>
          <a:xfrm>
            <a:off x="6357938" y="4759757"/>
            <a:ext cx="60039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145" name="Group 144"/>
          <p:cNvGrpSpPr/>
          <p:nvPr/>
        </p:nvGrpSpPr>
        <p:grpSpPr>
          <a:xfrm>
            <a:off x="7251653" y="4347385"/>
            <a:ext cx="1394595" cy="1508093"/>
            <a:chOff x="2173126" y="1373812"/>
            <a:chExt cx="1394595" cy="1508093"/>
          </a:xfrm>
        </p:grpSpPr>
        <p:grpSp>
          <p:nvGrpSpPr>
            <p:cNvPr id="146" name="Group 61"/>
            <p:cNvGrpSpPr>
              <a:grpSpLocks/>
            </p:cNvGrpSpPr>
            <p:nvPr/>
          </p:nvGrpSpPr>
          <p:grpSpPr bwMode="auto">
            <a:xfrm>
              <a:off x="2316796" y="1373812"/>
              <a:ext cx="1250925" cy="1508093"/>
              <a:chOff x="2300677" y="1338990"/>
              <a:chExt cx="1250976" cy="1508111"/>
            </a:xfrm>
          </p:grpSpPr>
          <p:grpSp>
            <p:nvGrpSpPr>
              <p:cNvPr id="154" name="Group 1"/>
              <p:cNvGrpSpPr>
                <a:grpSpLocks/>
              </p:cNvGrpSpPr>
              <p:nvPr/>
            </p:nvGrpSpPr>
            <p:grpSpPr bwMode="auto">
              <a:xfrm>
                <a:off x="2300677" y="1338990"/>
                <a:ext cx="1070979" cy="1508111"/>
                <a:chOff x="1343445" y="3040349"/>
                <a:chExt cx="1070981" cy="1508033"/>
              </a:xfrm>
            </p:grpSpPr>
            <p:grpSp>
              <p:nvGrpSpPr>
                <p:cNvPr id="156" name="Group 5"/>
                <p:cNvGrpSpPr>
                  <a:grpSpLocks/>
                </p:cNvGrpSpPr>
                <p:nvPr/>
              </p:nvGrpSpPr>
              <p:grpSpPr bwMode="auto">
                <a:xfrm>
                  <a:off x="1343445" y="3040349"/>
                  <a:ext cx="1070981" cy="1508033"/>
                  <a:chOff x="1343445" y="3040349"/>
                  <a:chExt cx="1070981" cy="1508033"/>
                </a:xfrm>
              </p:grpSpPr>
              <p:grpSp>
                <p:nvGrpSpPr>
                  <p:cNvPr id="15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343445" y="3040349"/>
                    <a:ext cx="440711" cy="1508033"/>
                    <a:chOff x="5152931" y="3688685"/>
                    <a:chExt cx="440742" cy="1507537"/>
                  </a:xfrm>
                </p:grpSpPr>
                <p:sp>
                  <p:nvSpPr>
                    <p:cNvPr id="160" name="Oval 159"/>
                    <p:cNvSpPr/>
                    <p:nvPr/>
                  </p:nvSpPr>
                  <p:spPr bwMode="auto">
                    <a:xfrm>
                      <a:off x="5152931" y="4908990"/>
                      <a:ext cx="287370" cy="2872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3</a:t>
                      </a:r>
                      <a:endParaRPr lang="en-US" dirty="0"/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 bwMode="auto">
                    <a:xfrm>
                      <a:off x="5234857" y="4638621"/>
                      <a:ext cx="287370" cy="2872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 bwMode="auto">
                    <a:xfrm>
                      <a:off x="5306302" y="3688685"/>
                      <a:ext cx="287371" cy="28881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4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159" name="Oval 158"/>
                  <p:cNvSpPr/>
                  <p:nvPr/>
                </p:nvSpPr>
                <p:spPr bwMode="auto">
                  <a:xfrm>
                    <a:off x="2127076" y="3684229"/>
                    <a:ext cx="287350" cy="284151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</p:grpSp>
            <p:cxnSp>
              <p:nvCxnSpPr>
                <p:cNvPr id="157" name="Straight Connector 156"/>
                <p:cNvCxnSpPr>
                  <a:stCxn id="159" idx="3"/>
                  <a:endCxn id="161" idx="6"/>
                </p:cNvCxnSpPr>
                <p:nvPr/>
              </p:nvCxnSpPr>
              <p:spPr bwMode="auto">
                <a:xfrm flipH="1">
                  <a:off x="1712713" y="3930277"/>
                  <a:ext cx="457219" cy="2047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2" name="Oval 151"/>
              <p:cNvSpPr/>
              <p:nvPr/>
            </p:nvSpPr>
            <p:spPr bwMode="auto">
              <a:xfrm>
                <a:off x="2499959" y="248544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5</a:t>
                </a:r>
                <a:endParaRPr lang="en-US" dirty="0"/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3264304" y="2142855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6</a:t>
                </a:r>
                <a:endParaRPr lang="en-US" dirty="0"/>
              </a:p>
            </p:txBody>
          </p:sp>
        </p:grpSp>
        <p:sp>
          <p:nvSpPr>
            <p:cNvPr id="147" name="Oval 146"/>
            <p:cNvSpPr/>
            <p:nvPr/>
          </p:nvSpPr>
          <p:spPr bwMode="auto">
            <a:xfrm>
              <a:off x="2173126" y="2366169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7</a:t>
              </a:r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2255838" y="1379538"/>
              <a:ext cx="287337" cy="2873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8</a:t>
              </a:r>
              <a:endParaRPr lang="en-US" dirty="0"/>
            </a:p>
          </p:txBody>
        </p:sp>
        <p:cxnSp>
          <p:nvCxnSpPr>
            <p:cNvPr id="149" name="Straight Connector 148"/>
            <p:cNvCxnSpPr>
              <a:stCxn id="159" idx="1"/>
              <a:endCxn id="148" idx="5"/>
            </p:cNvCxnSpPr>
            <p:nvPr/>
          </p:nvCxnSpPr>
          <p:spPr bwMode="auto">
            <a:xfrm flipH="1" flipV="1">
              <a:off x="2500313" y="1624013"/>
              <a:ext cx="642937" cy="4365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61" idx="0"/>
              <a:endCxn id="148" idx="4"/>
            </p:cNvCxnSpPr>
            <p:nvPr/>
          </p:nvCxnSpPr>
          <p:spPr bwMode="auto">
            <a:xfrm flipH="1" flipV="1">
              <a:off x="2398713" y="1666875"/>
              <a:ext cx="142875" cy="6572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94671" y="2843173"/>
                <a:ext cx="429393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71" y="2843173"/>
                <a:ext cx="4293939" cy="1015663"/>
              </a:xfrm>
              <a:prstGeom prst="rect">
                <a:avLst/>
              </a:prstGeom>
              <a:blipFill>
                <a:blip r:embed="rId2"/>
                <a:stretch>
                  <a:fillRect b="-538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42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175" y="2133600"/>
            <a:ext cx="7772400" cy="1470025"/>
          </a:xfrm>
        </p:spPr>
        <p:txBody>
          <a:bodyPr/>
          <a:lstStyle/>
          <a:p>
            <a:pPr eaLnBrk="1" hangingPunct="1"/>
            <a:r>
              <a:rPr lang="lt-LT" altLang="en-US" smtClean="0"/>
              <a:t>Grafų </a:t>
            </a:r>
            <a:r>
              <a:rPr lang="en-US" altLang="en-US" smtClean="0"/>
              <a:t>izomorfizmas</a:t>
            </a:r>
            <a:endParaRPr lang="lt-LT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4248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en-US" sz="2000"/>
              <a:t>Sąryšis </a:t>
            </a:r>
            <a:r>
              <a:rPr lang="en-US" altLang="en-US" sz="2000"/>
              <a:t>f</a:t>
            </a:r>
            <a:r>
              <a:rPr lang="lt-LT" altLang="en-US" sz="2000"/>
              <a:t> </a:t>
            </a:r>
            <a:r>
              <a:rPr lang="lt-LT" altLang="en-US" sz="2000">
                <a:sym typeface="Symbol" panose="05050102010706020507" pitchFamily="18" charset="2"/>
              </a:rPr>
              <a:t> A  B vadinamas </a:t>
            </a:r>
            <a:r>
              <a:rPr lang="lt-LT" altLang="en-US" sz="2000" b="1" i="1">
                <a:sym typeface="Symbol" panose="05050102010706020507" pitchFamily="18" charset="2"/>
              </a:rPr>
              <a:t>funkcija</a:t>
            </a:r>
            <a:r>
              <a:rPr lang="lt-LT" altLang="en-US" sz="2000">
                <a:sym typeface="Symbol" panose="05050102010706020507" pitchFamily="18" charset="2"/>
              </a:rPr>
              <a:t>, kai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t-LT" altLang="en-US" sz="2000">
                <a:sym typeface="Symbol" panose="05050102010706020507" pitchFamily="18" charset="2"/>
              </a:rPr>
              <a:t> (a, b)  </a:t>
            </a:r>
            <a:r>
              <a:rPr lang="en-US" altLang="en-US" sz="2000">
                <a:sym typeface="Symbol" panose="05050102010706020507" pitchFamily="18" charset="2"/>
              </a:rPr>
              <a:t>f 	&amp; 	(a, c) </a:t>
            </a:r>
            <a:r>
              <a:rPr lang="lt-LT" altLang="en-US" sz="2000">
                <a:sym typeface="Symbol" panose="05050102010706020507" pitchFamily="18" charset="2"/>
              </a:rPr>
              <a:t></a:t>
            </a:r>
            <a:r>
              <a:rPr lang="en-US" altLang="en-US" sz="2000">
                <a:sym typeface="Symbol" panose="05050102010706020507" pitchFamily="18" charset="2"/>
              </a:rPr>
              <a:t> f 	</a:t>
            </a:r>
            <a:r>
              <a:rPr lang="lt-LT" altLang="en-US" sz="2000">
                <a:sym typeface="Symbol" panose="05050102010706020507" pitchFamily="18" charset="2"/>
              </a:rPr>
              <a:t></a:t>
            </a:r>
            <a:r>
              <a:rPr lang="en-US" altLang="en-US" sz="2000">
                <a:sym typeface="Symbol" panose="05050102010706020507" pitchFamily="18" charset="2"/>
              </a:rPr>
              <a:t> 	b = c</a:t>
            </a:r>
            <a:endParaRPr lang="lt-LT" altLang="en-US" sz="2000">
              <a:sym typeface="Symbol" panose="05050102010706020507" pitchFamily="18" charset="2"/>
            </a:endParaRPr>
          </a:p>
        </p:txBody>
      </p:sp>
      <p:pic>
        <p:nvPicPr>
          <p:cNvPr id="151557" name="Picture 5" descr="funkci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1375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908175" y="6021388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en-US" sz="2000"/>
              <a:t>funkcija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6011863" y="6021388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en-US" sz="2000"/>
              <a:t>nėra funkcija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1515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45259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25425" y="115888"/>
            <a:ext cx="86407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Grafo viršūnes galima pažymėti (sunumeruoti) įvairiais būdais</a:t>
            </a:r>
            <a:endParaRPr lang="en-US" altLang="en-US" sz="2000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2321" y="4082128"/>
            <a:ext cx="1066702" cy="400110"/>
          </a:xfrm>
          <a:prstGeom prst="rect">
            <a:avLst/>
          </a:prstGeom>
          <a:blipFill rotWithShape="1">
            <a:blip r:embed="rId3"/>
            <a:stretch>
              <a:fillRect b="-1692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35896" y="4073035"/>
            <a:ext cx="1078629" cy="400110"/>
          </a:xfrm>
          <a:prstGeom prst="rect">
            <a:avLst/>
          </a:prstGeom>
          <a:blipFill rotWithShape="1">
            <a:blip r:embed="rId4"/>
            <a:stretch>
              <a:fillRect r="-565" b="-151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650" y="5573713"/>
            <a:ext cx="4392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Vir</a:t>
            </a:r>
            <a:r>
              <a:rPr lang="lt-LT" altLang="en-US" sz="2000"/>
              <a:t>šūnių laipsniai tokie pat (lygūs 3)</a:t>
            </a: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Ar tai tas pats grafas, pavaizduotas skirtingais būdais?</a:t>
            </a:r>
            <a:endParaRPr lang="en-US" altLang="en-US" sz="2000"/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970" y="4797152"/>
            <a:ext cx="3169266" cy="400110"/>
          </a:xfrm>
          <a:prstGeom prst="rect">
            <a:avLst/>
          </a:prstGeom>
          <a:blipFill rotWithShape="1">
            <a:blip r:embed="rId5"/>
            <a:stretch>
              <a:fillRect b="-151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148263" y="765175"/>
            <a:ext cx="3816350" cy="5976938"/>
            <a:chOff x="5148064" y="764704"/>
            <a:chExt cx="3816424" cy="5976664"/>
          </a:xfrm>
        </p:grpSpPr>
        <p:sp>
          <p:nvSpPr>
            <p:cNvPr id="11" name="Rectangle 10"/>
            <p:cNvSpPr/>
            <p:nvPr/>
          </p:nvSpPr>
          <p:spPr>
            <a:xfrm>
              <a:off x="5148064" y="764704"/>
              <a:ext cx="3816424" cy="5976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6" name="TextBox 11"/>
            <p:cNvSpPr txBox="1">
              <a:spLocks noChangeArrowheads="1"/>
            </p:cNvSpPr>
            <p:nvPr/>
          </p:nvSpPr>
          <p:spPr bwMode="auto">
            <a:xfrm>
              <a:off x="5436096" y="1052736"/>
              <a:ext cx="33123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 b="1" i="1"/>
                <a:t>Apibrėžimas. </a:t>
              </a:r>
              <a:r>
                <a:rPr lang="lt-LT" altLang="en-US" sz="2000"/>
                <a:t> Grafai</a:t>
              </a:r>
              <a:endParaRPr lang="en-US" altLang="en-US" sz="2000" b="1" i="1"/>
            </a:p>
          </p:txBody>
        </p:sp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92080" y="1580119"/>
              <a:ext cx="1669624" cy="400110"/>
            </a:xfrm>
            <a:prstGeom prst="rect">
              <a:avLst/>
            </a:prstGeom>
            <a:blipFill rotWithShape="1">
              <a:blip r:embed="rId6"/>
              <a:stretch>
                <a:fillRect b="-1515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4" name="TextBox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64968" y="1584396"/>
              <a:ext cx="1687513" cy="400110"/>
            </a:xfrm>
            <a:prstGeom prst="rect">
              <a:avLst/>
            </a:prstGeom>
            <a:blipFill rotWithShape="1">
              <a:blip r:embed="rId7"/>
              <a:stretch>
                <a:fillRect b="-1515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9709" name="TextBox 14"/>
            <p:cNvSpPr txBox="1">
              <a:spLocks noChangeArrowheads="1"/>
            </p:cNvSpPr>
            <p:nvPr/>
          </p:nvSpPr>
          <p:spPr bwMode="auto">
            <a:xfrm>
              <a:off x="6934617" y="1580119"/>
              <a:ext cx="3887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ir</a:t>
              </a:r>
            </a:p>
          </p:txBody>
        </p:sp>
        <p:sp>
          <p:nvSpPr>
            <p:cNvPr id="29710" name="TextBox 15"/>
            <p:cNvSpPr txBox="1">
              <a:spLocks noChangeArrowheads="1"/>
            </p:cNvSpPr>
            <p:nvPr/>
          </p:nvSpPr>
          <p:spPr bwMode="auto">
            <a:xfrm>
              <a:off x="5436096" y="2132856"/>
              <a:ext cx="338437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vadinami </a:t>
              </a:r>
              <a:r>
                <a:rPr lang="lt-LT" altLang="en-US" sz="2000" b="1" i="1"/>
                <a:t>izomorfiniais </a:t>
              </a:r>
              <a:r>
                <a:rPr lang="lt-LT" altLang="en-US" sz="2000"/>
                <a:t>, ir rašoma</a:t>
              </a:r>
              <a:endParaRPr lang="en-US" altLang="en-US" sz="2000"/>
            </a:p>
          </p:txBody>
        </p:sp>
        <p:sp>
          <p:nvSpPr>
            <p:cNvPr id="17" name="TextBox 1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30156" y="2708920"/>
              <a:ext cx="1237967" cy="400110"/>
            </a:xfrm>
            <a:prstGeom prst="rect">
              <a:avLst/>
            </a:prstGeom>
            <a:blipFill rotWithShape="1">
              <a:blip r:embed="rId8"/>
              <a:stretch>
                <a:fillRect t="-7576" r="-4433" b="-2575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9712" name="TextBox 17"/>
            <p:cNvSpPr txBox="1">
              <a:spLocks noChangeArrowheads="1"/>
            </p:cNvSpPr>
            <p:nvPr/>
          </p:nvSpPr>
          <p:spPr bwMode="auto">
            <a:xfrm>
              <a:off x="5436096" y="3276709"/>
              <a:ext cx="33123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jei egzistuoja tokia </a:t>
              </a:r>
              <a:r>
                <a:rPr lang="lt-LT" altLang="en-US" sz="2000" b="1" i="1"/>
                <a:t>bijekcija</a:t>
              </a:r>
              <a:endParaRPr lang="en-US" altLang="en-US" sz="2000"/>
            </a:p>
          </p:txBody>
        </p:sp>
        <p:sp>
          <p:nvSpPr>
            <p:cNvPr id="19" name="TextBox 1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509300" y="3789040"/>
              <a:ext cx="1496628" cy="400110"/>
            </a:xfrm>
            <a:prstGeom prst="rect">
              <a:avLst/>
            </a:prstGeom>
            <a:blipFill rotWithShape="1">
              <a:blip r:embed="rId9"/>
              <a:stretch>
                <a:fillRect l="-2041" t="-7692" r="-1224" b="-2769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9714" name="TextBox 19"/>
            <p:cNvSpPr txBox="1">
              <a:spLocks noChangeArrowheads="1"/>
            </p:cNvSpPr>
            <p:nvPr/>
          </p:nvSpPr>
          <p:spPr bwMode="auto">
            <a:xfrm>
              <a:off x="5436096" y="4189150"/>
              <a:ext cx="1426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kad</a:t>
              </a:r>
              <a:endParaRPr lang="en-US" altLang="en-US" sz="2000"/>
            </a:p>
          </p:txBody>
        </p:sp>
        <p:sp>
          <p:nvSpPr>
            <p:cNvPr id="22" name="TextBox 2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94397" y="4585253"/>
              <a:ext cx="3454067" cy="1962653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80"/>
          <p:cNvGrpSpPr>
            <a:grpSpLocks/>
          </p:cNvGrpSpPr>
          <p:nvPr/>
        </p:nvGrpSpPr>
        <p:grpSpPr bwMode="auto">
          <a:xfrm>
            <a:off x="2149475" y="776288"/>
            <a:ext cx="1368425" cy="1762125"/>
            <a:chOff x="2149475" y="777081"/>
            <a:chExt cx="1368425" cy="1760538"/>
          </a:xfrm>
        </p:grpSpPr>
        <p:grpSp>
          <p:nvGrpSpPr>
            <p:cNvPr id="30800" name="Group 18"/>
            <p:cNvGrpSpPr>
              <a:grpSpLocks/>
            </p:cNvGrpSpPr>
            <p:nvPr/>
          </p:nvGrpSpPr>
          <p:grpSpPr bwMode="auto">
            <a:xfrm>
              <a:off x="2149475" y="777081"/>
              <a:ext cx="1368425" cy="1760538"/>
              <a:chOff x="780257" y="764704"/>
              <a:chExt cx="1368425" cy="1761667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780257" y="764704"/>
                <a:ext cx="287338" cy="2888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1861345" y="764704"/>
                <a:ext cx="287337" cy="2888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780257" y="1847098"/>
                <a:ext cx="287338" cy="28726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1861345" y="1858207"/>
                <a:ext cx="287337" cy="2888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30" name="Straight Connector 29"/>
              <p:cNvCxnSpPr>
                <a:stCxn id="26" idx="6"/>
                <a:endCxn id="27" idx="2"/>
              </p:cNvCxnSpPr>
              <p:nvPr/>
            </p:nvCxnSpPr>
            <p:spPr bwMode="auto">
              <a:xfrm>
                <a:off x="1067595" y="909128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067595" y="2002632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8" idx="7"/>
                <a:endCxn id="27" idx="3"/>
              </p:cNvCxnSpPr>
              <p:nvPr/>
            </p:nvCxnSpPr>
            <p:spPr bwMode="auto">
              <a:xfrm flipV="1">
                <a:off x="1026320" y="1010702"/>
                <a:ext cx="876300" cy="8776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0810" name="TextBox 27"/>
              <p:cNvSpPr txBox="1">
                <a:spLocks noChangeArrowheads="1"/>
              </p:cNvSpPr>
              <p:nvPr/>
            </p:nvSpPr>
            <p:spPr bwMode="auto">
              <a:xfrm>
                <a:off x="1319934" y="2126316"/>
                <a:ext cx="288004" cy="4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G</a:t>
                </a:r>
                <a:endParaRPr lang="en-US" altLang="en-US" sz="2000"/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>
                <a:off x="2004220" y="1047206"/>
                <a:ext cx="0" cy="7935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>
              <a:stCxn id="26" idx="5"/>
              <a:endCxn id="29" idx="1"/>
            </p:cNvCxnSpPr>
            <p:nvPr/>
          </p:nvCxnSpPr>
          <p:spPr bwMode="auto">
            <a:xfrm>
              <a:off x="2393950" y="1022921"/>
              <a:ext cx="879475" cy="888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4"/>
              <a:endCxn id="28" idx="0"/>
            </p:cNvCxnSpPr>
            <p:nvPr/>
          </p:nvCxnSpPr>
          <p:spPr bwMode="auto">
            <a:xfrm>
              <a:off x="2293938" y="1065746"/>
              <a:ext cx="0" cy="7930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0723" name="Group 81"/>
          <p:cNvGrpSpPr>
            <a:grpSpLocks/>
          </p:cNvGrpSpPr>
          <p:nvPr/>
        </p:nvGrpSpPr>
        <p:grpSpPr bwMode="auto">
          <a:xfrm>
            <a:off x="4668838" y="620713"/>
            <a:ext cx="1368425" cy="1917700"/>
            <a:chOff x="4668838" y="621287"/>
            <a:chExt cx="1368425" cy="1916333"/>
          </a:xfrm>
        </p:grpSpPr>
        <p:grpSp>
          <p:nvGrpSpPr>
            <p:cNvPr id="30788" name="Group 19"/>
            <p:cNvGrpSpPr>
              <a:grpSpLocks/>
            </p:cNvGrpSpPr>
            <p:nvPr/>
          </p:nvGrpSpPr>
          <p:grpSpPr bwMode="auto">
            <a:xfrm>
              <a:off x="4668838" y="621287"/>
              <a:ext cx="1368425" cy="1916333"/>
              <a:chOff x="3299619" y="608814"/>
              <a:chExt cx="1368425" cy="1917557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3839369" y="1299325"/>
                <a:ext cx="287337" cy="28890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3</a:t>
                </a:r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3839369" y="608814"/>
                <a:ext cx="287337" cy="28890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2</a:t>
                </a:r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3299619" y="1840622"/>
                <a:ext cx="287337" cy="28572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4</a:t>
                </a:r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4380706" y="1851733"/>
                <a:ext cx="287338" cy="2873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1</a:t>
                </a:r>
                <a:endParaRPr lang="en-US" dirty="0"/>
              </a:p>
            </p:txBody>
          </p:sp>
          <p:cxnSp>
            <p:nvCxnSpPr>
              <p:cNvPr id="40" name="Straight Connector 39"/>
              <p:cNvCxnSpPr>
                <a:stCxn id="36" idx="3"/>
                <a:endCxn id="38" idx="7"/>
              </p:cNvCxnSpPr>
              <p:nvPr/>
            </p:nvCxnSpPr>
            <p:spPr bwMode="auto">
              <a:xfrm flipH="1">
                <a:off x="3544094" y="1545369"/>
                <a:ext cx="338137" cy="336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0797" name="TextBox 28"/>
              <p:cNvSpPr txBox="1">
                <a:spLocks noChangeArrowheads="1"/>
              </p:cNvSpPr>
              <p:nvPr/>
            </p:nvSpPr>
            <p:spPr bwMode="auto">
              <a:xfrm>
                <a:off x="3921594" y="2126316"/>
                <a:ext cx="144002" cy="4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T</a:t>
                </a:r>
                <a:endParaRPr lang="en-US" altLang="en-US" sz="2000"/>
              </a:p>
            </p:txBody>
          </p:sp>
          <p:cxnSp>
            <p:nvCxnSpPr>
              <p:cNvPr id="42" name="Straight Connector 41"/>
              <p:cNvCxnSpPr>
                <a:stCxn id="38" idx="0"/>
                <a:endCxn id="37" idx="3"/>
              </p:cNvCxnSpPr>
              <p:nvPr/>
            </p:nvCxnSpPr>
            <p:spPr bwMode="auto">
              <a:xfrm flipV="1">
                <a:off x="3444081" y="854858"/>
                <a:ext cx="438150" cy="9857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7" idx="5"/>
                <a:endCxn id="39" idx="0"/>
              </p:cNvCxnSpPr>
              <p:nvPr/>
            </p:nvCxnSpPr>
            <p:spPr bwMode="auto">
              <a:xfrm>
                <a:off x="4085431" y="854858"/>
                <a:ext cx="438150" cy="996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>
              <a:stCxn id="36" idx="5"/>
              <a:endCxn id="39" idx="1"/>
            </p:cNvCxnSpPr>
            <p:nvPr/>
          </p:nvCxnSpPr>
          <p:spPr bwMode="auto">
            <a:xfrm>
              <a:off x="5454650" y="1557244"/>
              <a:ext cx="338138" cy="3474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7" idx="4"/>
              <a:endCxn id="36" idx="0"/>
            </p:cNvCxnSpPr>
            <p:nvPr/>
          </p:nvCxnSpPr>
          <p:spPr bwMode="auto">
            <a:xfrm>
              <a:off x="5353050" y="910006"/>
              <a:ext cx="0" cy="401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9" idx="2"/>
              <a:endCxn id="38" idx="6"/>
            </p:cNvCxnSpPr>
            <p:nvPr/>
          </p:nvCxnSpPr>
          <p:spPr bwMode="auto">
            <a:xfrm flipH="1" flipV="1">
              <a:off x="4956175" y="1995082"/>
              <a:ext cx="793750" cy="11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617538" y="3217863"/>
            <a:ext cx="1368425" cy="1381125"/>
            <a:chOff x="2149475" y="777081"/>
            <a:chExt cx="1368425" cy="1381124"/>
          </a:xfrm>
        </p:grpSpPr>
        <p:grpSp>
          <p:nvGrpSpPr>
            <p:cNvPr id="30777" name="Group 18"/>
            <p:cNvGrpSpPr>
              <a:grpSpLocks/>
            </p:cNvGrpSpPr>
            <p:nvPr/>
          </p:nvGrpSpPr>
          <p:grpSpPr bwMode="auto">
            <a:xfrm>
              <a:off x="2149475" y="777081"/>
              <a:ext cx="1368425" cy="1381124"/>
              <a:chOff x="780257" y="764704"/>
              <a:chExt cx="1368425" cy="1382010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780257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1861344" y="76470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780257" y="1846484"/>
                <a:ext cx="287337" cy="2875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1861344" y="185760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91" name="Straight Connector 90"/>
              <p:cNvCxnSpPr>
                <a:stCxn id="87" idx="6"/>
                <a:endCxn id="88" idx="2"/>
              </p:cNvCxnSpPr>
              <p:nvPr/>
            </p:nvCxnSpPr>
            <p:spPr bwMode="auto">
              <a:xfrm>
                <a:off x="1067594" y="909259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1067594" y="2002158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9" idx="7"/>
                <a:endCxn id="88" idx="3"/>
              </p:cNvCxnSpPr>
              <p:nvPr/>
            </p:nvCxnSpPr>
            <p:spPr bwMode="auto">
              <a:xfrm flipV="1">
                <a:off x="1026319" y="1010924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2004219" y="1047460"/>
                <a:ext cx="0" cy="7926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Connector 84"/>
            <p:cNvCxnSpPr>
              <a:stCxn id="87" idx="5"/>
              <a:endCxn id="90" idx="1"/>
            </p:cNvCxnSpPr>
            <p:nvPr/>
          </p:nvCxnSpPr>
          <p:spPr bwMode="auto">
            <a:xfrm>
              <a:off x="2393950" y="1023143"/>
              <a:ext cx="879475" cy="8889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7" idx="4"/>
              <a:endCxn id="89" idx="0"/>
            </p:cNvCxnSpPr>
            <p:nvPr/>
          </p:nvCxnSpPr>
          <p:spPr bwMode="auto">
            <a:xfrm>
              <a:off x="2293937" y="1066006"/>
              <a:ext cx="0" cy="7921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2262188" y="3217863"/>
            <a:ext cx="1368425" cy="1381125"/>
            <a:chOff x="2149475" y="777081"/>
            <a:chExt cx="1368425" cy="1381124"/>
          </a:xfrm>
        </p:grpSpPr>
        <p:grpSp>
          <p:nvGrpSpPr>
            <p:cNvPr id="30766" name="Group 18"/>
            <p:cNvGrpSpPr>
              <a:grpSpLocks/>
            </p:cNvGrpSpPr>
            <p:nvPr/>
          </p:nvGrpSpPr>
          <p:grpSpPr bwMode="auto">
            <a:xfrm>
              <a:off x="2149475" y="777081"/>
              <a:ext cx="1368425" cy="1381124"/>
              <a:chOff x="780257" y="764704"/>
              <a:chExt cx="1368425" cy="1382010"/>
            </a:xfrm>
          </p:grpSpPr>
          <p:sp>
            <p:nvSpPr>
              <p:cNvPr id="113" name="Oval 112"/>
              <p:cNvSpPr/>
              <p:nvPr/>
            </p:nvSpPr>
            <p:spPr bwMode="auto">
              <a:xfrm>
                <a:off x="780257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>
                <a:off x="1607344" y="101092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780257" y="1846484"/>
                <a:ext cx="287337" cy="2875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 bwMode="auto">
              <a:xfrm>
                <a:off x="1861344" y="185760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117" name="Straight Connector 116"/>
              <p:cNvCxnSpPr>
                <a:stCxn id="113" idx="6"/>
                <a:endCxn id="114" idx="1"/>
              </p:cNvCxnSpPr>
              <p:nvPr/>
            </p:nvCxnSpPr>
            <p:spPr bwMode="auto">
              <a:xfrm>
                <a:off x="1067594" y="909259"/>
                <a:ext cx="582613" cy="1445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>
                <a:off x="1067594" y="2002158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15" idx="7"/>
                <a:endCxn id="114" idx="3"/>
              </p:cNvCxnSpPr>
              <p:nvPr/>
            </p:nvCxnSpPr>
            <p:spPr bwMode="auto">
              <a:xfrm flipV="1">
                <a:off x="1024732" y="1257144"/>
                <a:ext cx="625475" cy="6322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4" idx="5"/>
                <a:endCxn id="116" idx="0"/>
              </p:cNvCxnSpPr>
              <p:nvPr/>
            </p:nvCxnSpPr>
            <p:spPr bwMode="auto">
              <a:xfrm>
                <a:off x="1853407" y="1257144"/>
                <a:ext cx="152400" cy="6004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Straight Connector 110"/>
            <p:cNvCxnSpPr>
              <a:stCxn id="113" idx="5"/>
              <a:endCxn id="116" idx="1"/>
            </p:cNvCxnSpPr>
            <p:nvPr/>
          </p:nvCxnSpPr>
          <p:spPr bwMode="auto">
            <a:xfrm>
              <a:off x="2393950" y="1023143"/>
              <a:ext cx="879475" cy="8889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3" idx="4"/>
              <a:endCxn id="115" idx="0"/>
            </p:cNvCxnSpPr>
            <p:nvPr/>
          </p:nvCxnSpPr>
          <p:spPr bwMode="auto">
            <a:xfrm>
              <a:off x="2293937" y="1066006"/>
              <a:ext cx="0" cy="7921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3924300" y="3219450"/>
            <a:ext cx="1368425" cy="1381125"/>
            <a:chOff x="2149475" y="777081"/>
            <a:chExt cx="1368425" cy="1381124"/>
          </a:xfrm>
        </p:grpSpPr>
        <p:grpSp>
          <p:nvGrpSpPr>
            <p:cNvPr id="30755" name="Group 18"/>
            <p:cNvGrpSpPr>
              <a:grpSpLocks/>
            </p:cNvGrpSpPr>
            <p:nvPr/>
          </p:nvGrpSpPr>
          <p:grpSpPr bwMode="auto">
            <a:xfrm>
              <a:off x="2149475" y="777081"/>
              <a:ext cx="1368425" cy="1381124"/>
              <a:chOff x="780257" y="764704"/>
              <a:chExt cx="1368425" cy="1382010"/>
            </a:xfrm>
          </p:grpSpPr>
          <p:sp>
            <p:nvSpPr>
              <p:cNvPr id="129" name="Oval 128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1464470" y="1153891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133" name="Straight Connector 132"/>
              <p:cNvCxnSpPr>
                <a:stCxn id="129" idx="6"/>
                <a:endCxn id="130" idx="1"/>
              </p:cNvCxnSpPr>
              <p:nvPr/>
            </p:nvCxnSpPr>
            <p:spPr bwMode="auto">
              <a:xfrm>
                <a:off x="1067595" y="909260"/>
                <a:ext cx="439737" cy="2859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067595" y="2002159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31" idx="7"/>
                <a:endCxn id="130" idx="3"/>
              </p:cNvCxnSpPr>
              <p:nvPr/>
            </p:nvCxnSpPr>
            <p:spPr bwMode="auto">
              <a:xfrm flipV="1">
                <a:off x="1024732" y="1400111"/>
                <a:ext cx="482600" cy="489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0" idx="5"/>
                <a:endCxn id="132" idx="0"/>
              </p:cNvCxnSpPr>
              <p:nvPr/>
            </p:nvCxnSpPr>
            <p:spPr bwMode="auto">
              <a:xfrm>
                <a:off x="1708945" y="1400111"/>
                <a:ext cx="296862" cy="4574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>
              <a:stCxn id="129" idx="5"/>
              <a:endCxn id="132" idx="1"/>
            </p:cNvCxnSpPr>
            <p:nvPr/>
          </p:nvCxnSpPr>
          <p:spPr bwMode="auto">
            <a:xfrm>
              <a:off x="2393950" y="1023144"/>
              <a:ext cx="879475" cy="8889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9" idx="4"/>
              <a:endCxn id="131" idx="0"/>
            </p:cNvCxnSpPr>
            <p:nvPr/>
          </p:nvCxnSpPr>
          <p:spPr bwMode="auto">
            <a:xfrm>
              <a:off x="2293938" y="1066006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>
            <a:grpSpLocks/>
          </p:cNvGrpSpPr>
          <p:nvPr/>
        </p:nvGrpSpPr>
        <p:grpSpPr bwMode="auto">
          <a:xfrm>
            <a:off x="5540375" y="3219450"/>
            <a:ext cx="1368425" cy="1381125"/>
            <a:chOff x="2149475" y="777081"/>
            <a:chExt cx="1368425" cy="1381124"/>
          </a:xfrm>
        </p:grpSpPr>
        <p:grpSp>
          <p:nvGrpSpPr>
            <p:cNvPr id="30744" name="Group 18"/>
            <p:cNvGrpSpPr>
              <a:grpSpLocks/>
            </p:cNvGrpSpPr>
            <p:nvPr/>
          </p:nvGrpSpPr>
          <p:grpSpPr bwMode="auto">
            <a:xfrm>
              <a:off x="2149475" y="777081"/>
              <a:ext cx="1368425" cy="1381124"/>
              <a:chOff x="780257" y="764704"/>
              <a:chExt cx="1368425" cy="1382010"/>
            </a:xfrm>
          </p:grpSpPr>
          <p:sp>
            <p:nvSpPr>
              <p:cNvPr id="148" name="Oval 147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>
                <a:off x="1153320" y="1411231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150" name="Oval 149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152" name="Straight Connector 151"/>
              <p:cNvCxnSpPr>
                <a:stCxn id="148" idx="5"/>
                <a:endCxn id="149" idx="1"/>
              </p:cNvCxnSpPr>
              <p:nvPr/>
            </p:nvCxnSpPr>
            <p:spPr bwMode="auto">
              <a:xfrm>
                <a:off x="1024732" y="1010925"/>
                <a:ext cx="169863" cy="441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auto">
              <a:xfrm>
                <a:off x="1067595" y="2002159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50" idx="7"/>
                <a:endCxn id="149" idx="3"/>
              </p:cNvCxnSpPr>
              <p:nvPr/>
            </p:nvCxnSpPr>
            <p:spPr bwMode="auto">
              <a:xfrm flipV="1">
                <a:off x="1024732" y="1657451"/>
                <a:ext cx="169863" cy="2319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49" idx="5"/>
                <a:endCxn id="151" idx="1"/>
              </p:cNvCxnSpPr>
              <p:nvPr/>
            </p:nvCxnSpPr>
            <p:spPr bwMode="auto">
              <a:xfrm>
                <a:off x="1397795" y="1657451"/>
                <a:ext cx="506412" cy="243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/>
            <p:cNvCxnSpPr>
              <a:stCxn id="148" idx="6"/>
              <a:endCxn id="151" idx="0"/>
            </p:cNvCxnSpPr>
            <p:nvPr/>
          </p:nvCxnSpPr>
          <p:spPr bwMode="auto">
            <a:xfrm>
              <a:off x="2436813" y="921544"/>
              <a:ext cx="938212" cy="9477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48" idx="4"/>
              <a:endCxn id="150" idx="0"/>
            </p:cNvCxnSpPr>
            <p:nvPr/>
          </p:nvCxnSpPr>
          <p:spPr bwMode="auto">
            <a:xfrm>
              <a:off x="2293938" y="1066006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>
            <a:grpSpLocks/>
          </p:cNvGrpSpPr>
          <p:nvPr/>
        </p:nvGrpSpPr>
        <p:grpSpPr bwMode="auto">
          <a:xfrm>
            <a:off x="7386638" y="3187700"/>
            <a:ext cx="1368425" cy="1425575"/>
            <a:chOff x="2149475" y="733700"/>
            <a:chExt cx="1368425" cy="1424505"/>
          </a:xfrm>
        </p:grpSpPr>
        <p:grpSp>
          <p:nvGrpSpPr>
            <p:cNvPr id="30733" name="Group 18"/>
            <p:cNvGrpSpPr>
              <a:grpSpLocks/>
            </p:cNvGrpSpPr>
            <p:nvPr/>
          </p:nvGrpSpPr>
          <p:grpSpPr bwMode="auto">
            <a:xfrm>
              <a:off x="2149475" y="733700"/>
              <a:ext cx="1368425" cy="1424505"/>
              <a:chOff x="780257" y="721295"/>
              <a:chExt cx="1368425" cy="1425419"/>
            </a:xfrm>
          </p:grpSpPr>
          <p:sp>
            <p:nvSpPr>
              <p:cNvPr id="166" name="Oval 165"/>
              <p:cNvSpPr/>
              <p:nvPr/>
            </p:nvSpPr>
            <p:spPr bwMode="auto">
              <a:xfrm>
                <a:off x="1194594" y="721295"/>
                <a:ext cx="287338" cy="28889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 bwMode="auto">
              <a:xfrm>
                <a:off x="1202532" y="1410195"/>
                <a:ext cx="287337" cy="2904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>
                <a:off x="780257" y="1846710"/>
                <a:ext cx="287337" cy="2873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861344" y="1857821"/>
                <a:ext cx="287338" cy="28889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170" name="Straight Connector 169"/>
              <p:cNvCxnSpPr>
                <a:stCxn id="166" idx="4"/>
                <a:endCxn id="167" idx="0"/>
              </p:cNvCxnSpPr>
              <p:nvPr/>
            </p:nvCxnSpPr>
            <p:spPr bwMode="auto">
              <a:xfrm>
                <a:off x="1339057" y="1010188"/>
                <a:ext cx="6350" cy="4000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>
                <a:off x="1067594" y="2002268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68" idx="7"/>
                <a:endCxn id="167" idx="3"/>
              </p:cNvCxnSpPr>
              <p:nvPr/>
            </p:nvCxnSpPr>
            <p:spPr bwMode="auto">
              <a:xfrm flipV="1">
                <a:off x="1024732" y="1657818"/>
                <a:ext cx="219075" cy="2301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67" idx="5"/>
                <a:endCxn id="169" idx="1"/>
              </p:cNvCxnSpPr>
              <p:nvPr/>
            </p:nvCxnSpPr>
            <p:spPr bwMode="auto">
              <a:xfrm>
                <a:off x="1447007" y="1657818"/>
                <a:ext cx="457200" cy="2428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>
              <a:stCxn id="166" idx="5"/>
              <a:endCxn id="169" idx="0"/>
            </p:cNvCxnSpPr>
            <p:nvPr/>
          </p:nvCxnSpPr>
          <p:spPr bwMode="auto">
            <a:xfrm>
              <a:off x="2809875" y="979578"/>
              <a:ext cx="565150" cy="8899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66" idx="3"/>
              <a:endCxn id="168" idx="0"/>
            </p:cNvCxnSpPr>
            <p:nvPr/>
          </p:nvCxnSpPr>
          <p:spPr bwMode="auto">
            <a:xfrm flipH="1">
              <a:off x="2293937" y="979578"/>
              <a:ext cx="312738" cy="878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8" name="TextBox 18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27909" y="5517232"/>
            <a:ext cx="985847" cy="40011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9" name="TextBox 18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61100" y="5517232"/>
            <a:ext cx="985847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0" name="TextBox 18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9854" y="5517232"/>
            <a:ext cx="985847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1" name="TextBox 19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23045" y="5517232"/>
            <a:ext cx="985847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smtClean="0"/>
              <a:t>Grafų </a:t>
            </a:r>
            <a:r>
              <a:rPr lang="lt-LT" sz="3200" b="1" i="1" dirty="0" err="1" smtClean="0"/>
              <a:t>izomorfizmas</a:t>
            </a:r>
            <a:r>
              <a:rPr lang="lt-LT" sz="3200" b="1" i="1" dirty="0" smtClean="0"/>
              <a:t> yra ekvivalentumo sąryšis</a:t>
            </a:r>
            <a:endParaRPr lang="lt-LT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6795" y="1196752"/>
                <a:ext cx="46805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1) </a:t>
                </a:r>
                <a:r>
                  <a:rPr lang="lt-LT" sz="2800" dirty="0" err="1" smtClean="0"/>
                  <a:t>refleksyvumas</a:t>
                </a:r>
                <a:r>
                  <a:rPr lang="lt-LT" sz="2800" dirty="0" smtClean="0"/>
                  <a:t>: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lt-L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lt-L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lt-LT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5" y="1196752"/>
                <a:ext cx="4680520" cy="954107"/>
              </a:xfrm>
              <a:prstGeom prst="rect">
                <a:avLst/>
              </a:prstGeom>
              <a:blipFill>
                <a:blip r:embed="rId2"/>
                <a:stretch>
                  <a:fillRect l="-2738" t="-636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6795" y="3005083"/>
                <a:ext cx="48245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2</a:t>
                </a:r>
                <a:r>
                  <a:rPr lang="lt-LT" sz="2800" dirty="0" smtClean="0"/>
                  <a:t>) simetriškumas: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lt-LT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lt-L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lt-L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lt-L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lt-L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lt-L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lt-L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lt-L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lt-L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lt-L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lt-L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lt-L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5" y="3005083"/>
                <a:ext cx="4824536" cy="954107"/>
              </a:xfrm>
              <a:prstGeom prst="rect">
                <a:avLst/>
              </a:prstGeom>
              <a:blipFill>
                <a:blip r:embed="rId3"/>
                <a:stretch>
                  <a:fillRect l="-2655" t="-705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11724" y="1133309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i="1" dirty="0">
                <a:solidFill>
                  <a:srgbClr val="0070C0"/>
                </a:solidFill>
              </a:rPr>
              <a:t>G</a:t>
            </a:r>
            <a:r>
              <a:rPr lang="lt-LT" sz="2800" i="1" dirty="0" smtClean="0">
                <a:solidFill>
                  <a:srgbClr val="0070C0"/>
                </a:solidFill>
              </a:rPr>
              <a:t>rafas </a:t>
            </a:r>
            <a:r>
              <a:rPr lang="en-US" sz="2800" i="1" dirty="0" err="1" smtClean="0">
                <a:solidFill>
                  <a:srgbClr val="0070C0"/>
                </a:solidFill>
              </a:rPr>
              <a:t>yra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lt-LT" sz="2800" i="1" dirty="0" err="1" smtClean="0">
                <a:solidFill>
                  <a:srgbClr val="0070C0"/>
                </a:solidFill>
              </a:rPr>
              <a:t>izomorfinis</a:t>
            </a:r>
            <a:r>
              <a:rPr lang="lt-LT" sz="2800" i="1" dirty="0" smtClean="0">
                <a:solidFill>
                  <a:srgbClr val="0070C0"/>
                </a:solidFill>
              </a:rPr>
              <a:t> pats sau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11724" y="2447310"/>
                <a:ext cx="34563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i="1" dirty="0" smtClean="0">
                    <a:solidFill>
                      <a:srgbClr val="0070C0"/>
                    </a:solidFill>
                  </a:rPr>
                  <a:t>Jei 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sz="2800" i="1" dirty="0" smtClean="0">
                    <a:solidFill>
                      <a:srgbClr val="0070C0"/>
                    </a:solidFill>
                  </a:rPr>
                  <a:t> yra </a:t>
                </a:r>
                <a:r>
                  <a:rPr lang="lt-LT" sz="2800" i="1" dirty="0" err="1" smtClean="0">
                    <a:solidFill>
                      <a:srgbClr val="0070C0"/>
                    </a:solidFill>
                  </a:rPr>
                  <a:t>izomorfinis</a:t>
                </a:r>
                <a:r>
                  <a:rPr lang="lt-LT" sz="2800" i="1" dirty="0" smtClean="0">
                    <a:solidFill>
                      <a:srgbClr val="0070C0"/>
                    </a:solidFill>
                  </a:rPr>
                  <a:t> grafui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sz="2800" i="1" dirty="0" smtClean="0">
                    <a:solidFill>
                      <a:srgbClr val="0070C0"/>
                    </a:solidFill>
                  </a:rPr>
                  <a:t>, tai </a:t>
                </a:r>
                <a:r>
                  <a:rPr lang="lt-LT" sz="2800" i="1" dirty="0">
                    <a:solidFill>
                      <a:srgbClr val="0070C0"/>
                    </a:solidFill>
                  </a:rPr>
                  <a:t>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sz="2800" i="1" dirty="0">
                    <a:solidFill>
                      <a:srgbClr val="0070C0"/>
                    </a:solidFill>
                  </a:rPr>
                  <a:t> yra </a:t>
                </a:r>
                <a:r>
                  <a:rPr lang="lt-LT" sz="2800" i="1" dirty="0" err="1">
                    <a:solidFill>
                      <a:srgbClr val="0070C0"/>
                    </a:solidFill>
                  </a:rPr>
                  <a:t>izomorfinis</a:t>
                </a:r>
                <a:r>
                  <a:rPr lang="lt-LT" sz="2800" i="1" dirty="0">
                    <a:solidFill>
                      <a:srgbClr val="0070C0"/>
                    </a:solidFill>
                  </a:rPr>
                  <a:t> grafui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lt-LT" sz="2800" i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24" y="2447310"/>
                <a:ext cx="3456384" cy="1815882"/>
              </a:xfrm>
              <a:prstGeom prst="rect">
                <a:avLst/>
              </a:prstGeom>
              <a:blipFill>
                <a:blip r:embed="rId4"/>
                <a:stretch>
                  <a:fillRect l="-3704" t="-3356" r="-1411" b="-838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6795" y="5013175"/>
                <a:ext cx="4824536" cy="137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3</a:t>
                </a:r>
                <a:r>
                  <a:rPr lang="lt-LT" sz="2800" dirty="0" smtClean="0"/>
                  <a:t>) tranzityvumas: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lt-LT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lt-L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lt-L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lt-L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lt-L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lt-L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lt-L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&amp;</m:t>
                      </m:r>
                      <m:r>
                        <a:rPr lang="lt-L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lt-L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lt-L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lt-L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lt-L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lt-L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lt-LT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lt-L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lt-L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5" y="5013175"/>
                <a:ext cx="4824536" cy="1375056"/>
              </a:xfrm>
              <a:prstGeom prst="rect">
                <a:avLst/>
              </a:prstGeom>
              <a:blipFill>
                <a:blip r:embed="rId5"/>
                <a:stretch>
                  <a:fillRect l="-2655" t="-442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11724" y="4577319"/>
                <a:ext cx="345638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i="1" dirty="0" smtClean="0">
                    <a:solidFill>
                      <a:srgbClr val="0070C0"/>
                    </a:solidFill>
                  </a:rPr>
                  <a:t>Jei 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sz="2800" i="1" dirty="0" smtClean="0">
                    <a:solidFill>
                      <a:srgbClr val="0070C0"/>
                    </a:solidFill>
                  </a:rPr>
                  <a:t> yra </a:t>
                </a:r>
                <a:r>
                  <a:rPr lang="lt-LT" sz="2800" i="1" dirty="0" err="1" smtClean="0">
                    <a:solidFill>
                      <a:srgbClr val="0070C0"/>
                    </a:solidFill>
                  </a:rPr>
                  <a:t>izomorfinis</a:t>
                </a:r>
                <a:r>
                  <a:rPr lang="lt-LT" sz="2800" i="1" dirty="0" smtClean="0">
                    <a:solidFill>
                      <a:srgbClr val="0070C0"/>
                    </a:solidFill>
                  </a:rPr>
                  <a:t> grafui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sz="2800" i="1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800" i="1" dirty="0" smtClean="0">
                    <a:solidFill>
                      <a:srgbClr val="0070C0"/>
                    </a:solidFill>
                  </a:rPr>
                  <a:t>o</a:t>
                </a:r>
                <a:r>
                  <a:rPr lang="lt-LT" sz="2800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lt-LT" sz="2800" i="1" dirty="0">
                    <a:solidFill>
                      <a:srgbClr val="0070C0"/>
                    </a:solidFill>
                  </a:rPr>
                  <a:t>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sz="28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rgbClr val="0070C0"/>
                    </a:solidFill>
                  </a:rPr>
                  <a:t> - </a:t>
                </a:r>
                <a:r>
                  <a:rPr lang="lt-LT" sz="2800" i="1" dirty="0" smtClean="0">
                    <a:solidFill>
                      <a:srgbClr val="0070C0"/>
                    </a:solidFill>
                  </a:rPr>
                  <a:t>grafui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𝑡𝑎𝑖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lt-LT" sz="2800" i="1" dirty="0">
                    <a:solidFill>
                      <a:srgbClr val="0070C0"/>
                    </a:solidFill>
                  </a:rPr>
                  <a:t>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sz="2800" i="1" dirty="0">
                    <a:solidFill>
                      <a:srgbClr val="0070C0"/>
                    </a:solidFill>
                  </a:rPr>
                  <a:t> yra </a:t>
                </a:r>
                <a:r>
                  <a:rPr lang="lt-LT" sz="2800" i="1" dirty="0" err="1">
                    <a:solidFill>
                      <a:srgbClr val="0070C0"/>
                    </a:solidFill>
                  </a:rPr>
                  <a:t>izomorfinis</a:t>
                </a:r>
                <a:r>
                  <a:rPr lang="lt-LT" sz="2800" i="1" dirty="0">
                    <a:solidFill>
                      <a:srgbClr val="0070C0"/>
                    </a:solidFill>
                  </a:rPr>
                  <a:t> grafui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lt-LT" sz="2800" i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24" y="4577319"/>
                <a:ext cx="3456384" cy="2246769"/>
              </a:xfrm>
              <a:prstGeom prst="rect">
                <a:avLst/>
              </a:prstGeom>
              <a:blipFill>
                <a:blip r:embed="rId6"/>
                <a:stretch>
                  <a:fillRect l="-3704" t="-2989" r="-1411" b="-679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9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smtClean="0"/>
              <a:t>Žymėtieji ir nežymėtieji grafai</a:t>
            </a:r>
            <a:endParaRPr lang="lt-LT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6794" y="1196752"/>
            <a:ext cx="881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Visų </a:t>
            </a:r>
            <a:r>
              <a:rPr lang="lt-LT" sz="2800" dirty="0" err="1" smtClean="0"/>
              <a:t>izomorfinių</a:t>
            </a:r>
            <a:r>
              <a:rPr lang="lt-LT" sz="2800" dirty="0" smtClean="0"/>
              <a:t> grafų klasė vadinama </a:t>
            </a:r>
            <a:r>
              <a:rPr lang="lt-LT" sz="2800" b="1" i="1" dirty="0" smtClean="0"/>
              <a:t>nežymėtuoju grafu.</a:t>
            </a:r>
            <a:endParaRPr lang="lt-LT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6794" y="2143309"/>
            <a:ext cx="853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Šios klasės (aibės) elementai  - </a:t>
            </a:r>
            <a:r>
              <a:rPr lang="lt-LT" sz="2800" b="1" i="1" dirty="0" smtClean="0"/>
              <a:t>žymėtieji grafai.</a:t>
            </a:r>
            <a:endParaRPr lang="lt-LT" sz="2800" dirty="0"/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611560" y="3356992"/>
            <a:ext cx="1295400" cy="1595440"/>
            <a:chOff x="5334359" y="1038086"/>
            <a:chExt cx="1294968" cy="1595697"/>
          </a:xfrm>
        </p:grpSpPr>
        <p:cxnSp>
          <p:nvCxnSpPr>
            <p:cNvPr id="10" name="Straight Connector 9"/>
            <p:cNvCxnSpPr>
              <a:stCxn id="24" idx="6"/>
              <a:endCxn id="27" idx="1"/>
            </p:cNvCxnSpPr>
            <p:nvPr/>
          </p:nvCxnSpPr>
          <p:spPr bwMode="auto">
            <a:xfrm>
              <a:off x="5621604" y="1180985"/>
              <a:ext cx="761746" cy="3842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1" name="Group 92"/>
            <p:cNvGrpSpPr>
              <a:grpSpLocks/>
            </p:cNvGrpSpPr>
            <p:nvPr/>
          </p:nvGrpSpPr>
          <p:grpSpPr bwMode="auto">
            <a:xfrm>
              <a:off x="5334359" y="1038086"/>
              <a:ext cx="1294968" cy="1595697"/>
              <a:chOff x="5314541" y="579219"/>
              <a:chExt cx="1294968" cy="1595697"/>
            </a:xfrm>
          </p:grpSpPr>
          <p:grpSp>
            <p:nvGrpSpPr>
              <p:cNvPr id="23" name="Group 25"/>
              <p:cNvGrpSpPr>
                <a:grpSpLocks/>
              </p:cNvGrpSpPr>
              <p:nvPr/>
            </p:nvGrpSpPr>
            <p:grpSpPr bwMode="auto">
              <a:xfrm>
                <a:off x="5314541" y="579219"/>
                <a:ext cx="1294968" cy="1190817"/>
                <a:chOff x="8186842" y="2155292"/>
                <a:chExt cx="1295063" cy="1190364"/>
              </a:xfrm>
            </p:grpSpPr>
            <p:sp>
              <p:nvSpPr>
                <p:cNvPr id="24" name="Oval 23"/>
                <p:cNvSpPr/>
                <p:nvPr/>
              </p:nvSpPr>
              <p:spPr bwMode="auto">
                <a:xfrm>
                  <a:off x="8186842" y="2155292"/>
                  <a:ext cx="287263" cy="28727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8186842" y="3063143"/>
                  <a:ext cx="287263" cy="282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9194643" y="2640961"/>
                  <a:ext cx="287262" cy="28727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cxnSp>
              <p:nvCxnSpPr>
                <p:cNvPr id="29" name="Straight Connector 28"/>
                <p:cNvCxnSpPr>
                  <a:stCxn id="26" idx="6"/>
                  <a:endCxn id="27" idx="3"/>
                </p:cNvCxnSpPr>
                <p:nvPr/>
              </p:nvCxnSpPr>
              <p:spPr bwMode="auto">
                <a:xfrm flipV="1">
                  <a:off x="8474105" y="2886970"/>
                  <a:ext cx="761802" cy="3190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84"/>
              <p:cNvSpPr txBox="1">
                <a:spLocks noChangeArrowheads="1"/>
              </p:cNvSpPr>
              <p:nvPr/>
            </p:nvSpPr>
            <p:spPr bwMode="auto">
              <a:xfrm>
                <a:off x="5771845" y="1774806"/>
                <a:ext cx="421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 smtClean="0"/>
                  <a:t>A</a:t>
                </a:r>
                <a:endParaRPr lang="en-US" altLang="en-US" sz="2000" dirty="0"/>
              </a:p>
            </p:txBody>
          </p:sp>
        </p:grpSp>
      </p:grpSp>
      <p:grpSp>
        <p:nvGrpSpPr>
          <p:cNvPr id="35" name="Group 61"/>
          <p:cNvGrpSpPr>
            <a:grpSpLocks/>
          </p:cNvGrpSpPr>
          <p:nvPr/>
        </p:nvGrpSpPr>
        <p:grpSpPr bwMode="auto">
          <a:xfrm>
            <a:off x="2943692" y="3356992"/>
            <a:ext cx="1295400" cy="1595440"/>
            <a:chOff x="5334359" y="1038086"/>
            <a:chExt cx="1294968" cy="1595697"/>
          </a:xfrm>
        </p:grpSpPr>
        <p:cxnSp>
          <p:nvCxnSpPr>
            <p:cNvPr id="36" name="Straight Connector 35"/>
            <p:cNvCxnSpPr>
              <a:stCxn id="41" idx="4"/>
              <a:endCxn id="42" idx="0"/>
            </p:cNvCxnSpPr>
            <p:nvPr/>
          </p:nvCxnSpPr>
          <p:spPr bwMode="auto">
            <a:xfrm>
              <a:off x="5477980" y="1325470"/>
              <a:ext cx="0" cy="620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37" name="Group 92"/>
            <p:cNvGrpSpPr>
              <a:grpSpLocks/>
            </p:cNvGrpSpPr>
            <p:nvPr/>
          </p:nvGrpSpPr>
          <p:grpSpPr bwMode="auto">
            <a:xfrm>
              <a:off x="5334359" y="1038086"/>
              <a:ext cx="1294968" cy="1595697"/>
              <a:chOff x="5314541" y="579219"/>
              <a:chExt cx="1294968" cy="1595697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5314541" y="579219"/>
                <a:ext cx="1294968" cy="1190817"/>
                <a:chOff x="8186842" y="2155292"/>
                <a:chExt cx="1295063" cy="1190364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8186842" y="2155292"/>
                  <a:ext cx="287263" cy="28727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8186842" y="3063143"/>
                  <a:ext cx="287263" cy="282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9194643" y="2640961"/>
                  <a:ext cx="287262" cy="28727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cxnSp>
              <p:nvCxnSpPr>
                <p:cNvPr id="44" name="Straight Connector 43"/>
                <p:cNvCxnSpPr>
                  <a:stCxn id="42" idx="6"/>
                  <a:endCxn id="43" idx="3"/>
                </p:cNvCxnSpPr>
                <p:nvPr/>
              </p:nvCxnSpPr>
              <p:spPr bwMode="auto">
                <a:xfrm flipV="1">
                  <a:off x="8474105" y="2886970"/>
                  <a:ext cx="761802" cy="3190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84"/>
              <p:cNvSpPr txBox="1">
                <a:spLocks noChangeArrowheads="1"/>
              </p:cNvSpPr>
              <p:nvPr/>
            </p:nvSpPr>
            <p:spPr bwMode="auto">
              <a:xfrm>
                <a:off x="5771845" y="1774806"/>
                <a:ext cx="421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 smtClean="0"/>
                  <a:t>B</a:t>
                </a:r>
                <a:endParaRPr lang="en-US" altLang="en-US" sz="2000" dirty="0"/>
              </a:p>
            </p:txBody>
          </p:sp>
        </p:grpSp>
      </p:grpSp>
      <p:grpSp>
        <p:nvGrpSpPr>
          <p:cNvPr id="50" name="Group 61"/>
          <p:cNvGrpSpPr>
            <a:grpSpLocks/>
          </p:cNvGrpSpPr>
          <p:nvPr/>
        </p:nvGrpSpPr>
        <p:grpSpPr bwMode="auto">
          <a:xfrm>
            <a:off x="5175319" y="3356992"/>
            <a:ext cx="1295400" cy="1595440"/>
            <a:chOff x="5334359" y="1038086"/>
            <a:chExt cx="1294968" cy="1595697"/>
          </a:xfrm>
        </p:grpSpPr>
        <p:cxnSp>
          <p:nvCxnSpPr>
            <p:cNvPr id="51" name="Straight Connector 50"/>
            <p:cNvCxnSpPr>
              <a:stCxn id="55" idx="4"/>
              <a:endCxn id="56" idx="0"/>
            </p:cNvCxnSpPr>
            <p:nvPr/>
          </p:nvCxnSpPr>
          <p:spPr bwMode="auto">
            <a:xfrm>
              <a:off x="5477980" y="1325470"/>
              <a:ext cx="0" cy="620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52" name="Group 92"/>
            <p:cNvGrpSpPr>
              <a:grpSpLocks/>
            </p:cNvGrpSpPr>
            <p:nvPr/>
          </p:nvGrpSpPr>
          <p:grpSpPr bwMode="auto">
            <a:xfrm>
              <a:off x="5334359" y="1038086"/>
              <a:ext cx="1294968" cy="1595697"/>
              <a:chOff x="5314541" y="579219"/>
              <a:chExt cx="1294968" cy="1595697"/>
            </a:xfrm>
          </p:grpSpPr>
          <p:grpSp>
            <p:nvGrpSpPr>
              <p:cNvPr id="53" name="Group 25"/>
              <p:cNvGrpSpPr>
                <a:grpSpLocks/>
              </p:cNvGrpSpPr>
              <p:nvPr/>
            </p:nvGrpSpPr>
            <p:grpSpPr bwMode="auto">
              <a:xfrm>
                <a:off x="5314541" y="579219"/>
                <a:ext cx="1294968" cy="1190817"/>
                <a:chOff x="8186842" y="2155292"/>
                <a:chExt cx="1295063" cy="1190364"/>
              </a:xfrm>
            </p:grpSpPr>
            <p:sp>
              <p:nvSpPr>
                <p:cNvPr id="55" name="Oval 54"/>
                <p:cNvSpPr/>
                <p:nvPr/>
              </p:nvSpPr>
              <p:spPr bwMode="auto">
                <a:xfrm>
                  <a:off x="8186842" y="2155292"/>
                  <a:ext cx="287263" cy="28727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8186842" y="3063143"/>
                  <a:ext cx="287263" cy="282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9194643" y="2640961"/>
                  <a:ext cx="287262" cy="28727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cxnSp>
              <p:nvCxnSpPr>
                <p:cNvPr id="58" name="Straight Connector 57"/>
                <p:cNvCxnSpPr>
                  <a:stCxn id="55" idx="6"/>
                  <a:endCxn id="57" idx="1"/>
                </p:cNvCxnSpPr>
                <p:nvPr/>
              </p:nvCxnSpPr>
              <p:spPr bwMode="auto">
                <a:xfrm>
                  <a:off x="8474105" y="2298930"/>
                  <a:ext cx="762607" cy="3841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84"/>
              <p:cNvSpPr txBox="1">
                <a:spLocks noChangeArrowheads="1"/>
              </p:cNvSpPr>
              <p:nvPr/>
            </p:nvSpPr>
            <p:spPr bwMode="auto">
              <a:xfrm>
                <a:off x="5771845" y="1774806"/>
                <a:ext cx="421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 smtClean="0"/>
                  <a:t>C</a:t>
                </a:r>
                <a:endParaRPr lang="en-US" altLang="en-US" sz="2000" dirty="0"/>
              </a:p>
            </p:txBody>
          </p:sp>
        </p:grpSp>
      </p:grpSp>
      <p:grpSp>
        <p:nvGrpSpPr>
          <p:cNvPr id="61" name="Group 61"/>
          <p:cNvGrpSpPr>
            <a:grpSpLocks/>
          </p:cNvGrpSpPr>
          <p:nvPr/>
        </p:nvGrpSpPr>
        <p:grpSpPr bwMode="auto">
          <a:xfrm>
            <a:off x="7261312" y="4722139"/>
            <a:ext cx="1295400" cy="1595440"/>
            <a:chOff x="5334359" y="1038086"/>
            <a:chExt cx="1294968" cy="1595697"/>
          </a:xfrm>
        </p:grpSpPr>
        <p:cxnSp>
          <p:nvCxnSpPr>
            <p:cNvPr id="62" name="Straight Connector 61"/>
            <p:cNvCxnSpPr>
              <a:stCxn id="66" idx="4"/>
              <a:endCxn id="67" idx="0"/>
            </p:cNvCxnSpPr>
            <p:nvPr/>
          </p:nvCxnSpPr>
          <p:spPr bwMode="auto">
            <a:xfrm>
              <a:off x="5477980" y="1325470"/>
              <a:ext cx="0" cy="620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63" name="Group 92"/>
            <p:cNvGrpSpPr>
              <a:grpSpLocks/>
            </p:cNvGrpSpPr>
            <p:nvPr/>
          </p:nvGrpSpPr>
          <p:grpSpPr bwMode="auto">
            <a:xfrm>
              <a:off x="5334359" y="1038086"/>
              <a:ext cx="1294968" cy="1595697"/>
              <a:chOff x="5314541" y="579219"/>
              <a:chExt cx="1294968" cy="1595697"/>
            </a:xfrm>
          </p:grpSpPr>
          <p:grpSp>
            <p:nvGrpSpPr>
              <p:cNvPr id="64" name="Group 25"/>
              <p:cNvGrpSpPr>
                <a:grpSpLocks/>
              </p:cNvGrpSpPr>
              <p:nvPr/>
            </p:nvGrpSpPr>
            <p:grpSpPr bwMode="auto">
              <a:xfrm>
                <a:off x="5314541" y="579219"/>
                <a:ext cx="1294968" cy="1190817"/>
                <a:chOff x="8186842" y="2155292"/>
                <a:chExt cx="1295063" cy="1190364"/>
              </a:xfrm>
            </p:grpSpPr>
            <p:sp>
              <p:nvSpPr>
                <p:cNvPr id="66" name="Oval 65"/>
                <p:cNvSpPr/>
                <p:nvPr/>
              </p:nvSpPr>
              <p:spPr bwMode="auto">
                <a:xfrm>
                  <a:off x="8186842" y="2155292"/>
                  <a:ext cx="287263" cy="28727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67" name="Oval 66"/>
                <p:cNvSpPr/>
                <p:nvPr/>
              </p:nvSpPr>
              <p:spPr bwMode="auto">
                <a:xfrm>
                  <a:off x="8186842" y="3063143"/>
                  <a:ext cx="287263" cy="282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 bwMode="auto">
                <a:xfrm>
                  <a:off x="9194643" y="2640961"/>
                  <a:ext cx="287262" cy="28727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cxnSp>
              <p:nvCxnSpPr>
                <p:cNvPr id="69" name="Straight Connector 68"/>
                <p:cNvCxnSpPr>
                  <a:stCxn id="66" idx="6"/>
                  <a:endCxn id="68" idx="1"/>
                </p:cNvCxnSpPr>
                <p:nvPr/>
              </p:nvCxnSpPr>
              <p:spPr bwMode="auto">
                <a:xfrm>
                  <a:off x="8474105" y="2298930"/>
                  <a:ext cx="762607" cy="3841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84"/>
              <p:cNvSpPr txBox="1">
                <a:spLocks noChangeArrowheads="1"/>
              </p:cNvSpPr>
              <p:nvPr/>
            </p:nvSpPr>
            <p:spPr bwMode="auto">
              <a:xfrm>
                <a:off x="5771845" y="1774806"/>
                <a:ext cx="421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 smtClean="0"/>
                  <a:t>D</a:t>
                </a:r>
                <a:endParaRPr lang="en-US" altLang="en-US" sz="2000" dirty="0"/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467544" y="5351583"/>
            <a:ext cx="600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A, B, C – žymėtieji grafai (jie vienas kitam </a:t>
            </a:r>
            <a:r>
              <a:rPr lang="lt-LT" dirty="0" err="1" smtClean="0"/>
              <a:t>izomorfiniai</a:t>
            </a:r>
            <a:r>
              <a:rPr lang="lt-LT" dirty="0" smtClean="0"/>
              <a:t>)</a:t>
            </a:r>
            <a:endParaRPr lang="lt-LT" dirty="0"/>
          </a:p>
        </p:txBody>
      </p:sp>
      <p:sp>
        <p:nvSpPr>
          <p:cNvPr id="71" name="TextBox 70"/>
          <p:cNvSpPr txBox="1"/>
          <p:nvPr/>
        </p:nvSpPr>
        <p:spPr>
          <a:xfrm>
            <a:off x="467543" y="5917469"/>
            <a:ext cx="600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D – nežymėtasis grafas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0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0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Invariantai</a:t>
            </a:r>
            <a:endParaRPr lang="lt-LT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6794" y="1196752"/>
            <a:ext cx="881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Grafo funkcijos, įgyjančios tas pačias reikšmes su visais </a:t>
            </a:r>
            <a:r>
              <a:rPr lang="lt-LT" sz="2800" dirty="0" err="1" smtClean="0"/>
              <a:t>izomorfiniais</a:t>
            </a:r>
            <a:r>
              <a:rPr lang="lt-LT" sz="2800" dirty="0" smtClean="0"/>
              <a:t> grafais, vadinami grafų teorijos </a:t>
            </a:r>
            <a:r>
              <a:rPr lang="lt-LT" sz="2800" b="1" i="1" dirty="0" err="1" smtClean="0"/>
              <a:t>invariantais</a:t>
            </a:r>
            <a:r>
              <a:rPr lang="lt-LT" sz="2800" b="1" i="1" dirty="0" smtClean="0"/>
              <a:t>.</a:t>
            </a:r>
            <a:endParaRPr lang="lt-LT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8363" y="2492896"/>
            <a:ext cx="8531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i="1" dirty="0" smtClean="0"/>
              <a:t>Pavyzdžiui, </a:t>
            </a:r>
            <a:r>
              <a:rPr lang="lt-LT" sz="2800" dirty="0" smtClean="0"/>
              <a:t>viršūnių skaičius (grafo eilė), briaunų skaičius, viršūnių laipsnių aibė – </a:t>
            </a:r>
            <a:r>
              <a:rPr lang="lt-LT" sz="2800" b="1" i="1" dirty="0" err="1" smtClean="0"/>
              <a:t>invariantai</a:t>
            </a:r>
            <a:r>
              <a:rPr lang="lt-LT" sz="28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1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3" y="1580583"/>
            <a:ext cx="8796809" cy="3702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73325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Visi trečiosios eilės žymėtieji grafai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smtClean="0"/>
              <a:t>Grafų skaičius</a:t>
            </a:r>
            <a:endParaRPr lang="lt-LT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1432" y="101673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Kiek yra žymėtųjų ir nežymėtųjų grafų?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19887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smtClean="0"/>
              <a:t>Grafų skaičius - </a:t>
            </a:r>
            <a:r>
              <a:rPr lang="lt-LT" sz="3200" dirty="0" smtClean="0"/>
              <a:t>kiek </a:t>
            </a:r>
            <a:r>
              <a:rPr lang="lt-LT" sz="3200" dirty="0"/>
              <a:t>yra žymėtųjų grafų?</a:t>
            </a:r>
          </a:p>
          <a:p>
            <a:endParaRPr lang="lt-LT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196752"/>
                <a:ext cx="8784976" cy="153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Tegu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lt-L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 err="1" smtClean="0"/>
                  <a:t>tada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skirti</a:t>
                </a:r>
                <a:r>
                  <a:rPr lang="lt-LT" sz="3200" dirty="0" err="1" smtClean="0"/>
                  <a:t>ngų</a:t>
                </a:r>
                <a:r>
                  <a:rPr lang="lt-LT" sz="3200" dirty="0" smtClean="0"/>
                  <a:t> grafo viršūnių porų yra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6752"/>
                <a:ext cx="8784976" cy="1537280"/>
              </a:xfrm>
              <a:prstGeom prst="rect">
                <a:avLst/>
              </a:prstGeom>
              <a:blipFill>
                <a:blip r:embed="rId2"/>
                <a:stretch>
                  <a:fillRect l="-1734" t="-5556" r="-3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621" y="2780928"/>
                <a:ext cx="8795774" cy="108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Jeigu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lt-L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 err="1" smtClean="0"/>
                  <a:t>i</a:t>
                </a:r>
                <a:r>
                  <a:rPr lang="lt-LT" sz="3200" dirty="0" smtClean="0"/>
                  <a:t>š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lt-LT" sz="3200" dirty="0" smtClean="0"/>
                  <a:t>briaunų išsirinkti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lt-LT" sz="3200" dirty="0" smtClean="0"/>
                  <a:t>galima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lt-LT" sz="3200" dirty="0" smtClean="0"/>
                  <a:t> būdais</a:t>
                </a:r>
                <a:endParaRPr lang="lt-LT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1" y="2780928"/>
                <a:ext cx="8795774" cy="1086067"/>
              </a:xfrm>
              <a:prstGeom prst="rect">
                <a:avLst/>
              </a:prstGeom>
              <a:blipFill>
                <a:blip r:embed="rId3"/>
                <a:stretch>
                  <a:fillRect l="-1733" t="-7865" b="-1741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714" y="4155027"/>
                <a:ext cx="8795774" cy="2513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3200" dirty="0" smtClean="0"/>
                  <a:t>-</a:t>
                </a:r>
                <a:r>
                  <a:rPr lang="lt-LT" sz="3200" dirty="0" err="1" smtClean="0"/>
                  <a:t>osios</a:t>
                </a:r>
                <a:r>
                  <a:rPr lang="lt-LT" sz="3200" dirty="0" smtClean="0"/>
                  <a:t> eilės žymėtųjų grafų skaičių </a:t>
                </a:r>
                <a:r>
                  <a:rPr lang="lt-LT" sz="3200" i="1" dirty="0" smtClean="0"/>
                  <a:t>generuojančioji funkcija: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4" y="4155027"/>
                <a:ext cx="8795774" cy="2513830"/>
              </a:xfrm>
              <a:prstGeom prst="rect">
                <a:avLst/>
              </a:prstGeom>
              <a:blipFill>
                <a:blip r:embed="rId4"/>
                <a:stretch>
                  <a:fillRect l="-1802" t="-3398" r="-228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1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smtClean="0"/>
              <a:t>Grafų skaičius - </a:t>
            </a:r>
            <a:r>
              <a:rPr lang="lt-LT" sz="3200" dirty="0" smtClean="0"/>
              <a:t>kiek </a:t>
            </a:r>
            <a:r>
              <a:rPr lang="lt-LT" sz="3200" dirty="0"/>
              <a:t>yra žymėtųjų grafų?</a:t>
            </a:r>
          </a:p>
          <a:p>
            <a:endParaRPr lang="lt-LT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706" y="980728"/>
                <a:ext cx="8795774" cy="2513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3200" dirty="0" smtClean="0"/>
                  <a:t>-</a:t>
                </a:r>
                <a:r>
                  <a:rPr lang="lt-LT" sz="3200" dirty="0" err="1" smtClean="0"/>
                  <a:t>osios</a:t>
                </a:r>
                <a:r>
                  <a:rPr lang="lt-LT" sz="3200" dirty="0" smtClean="0"/>
                  <a:t> eilės žymėtųjų grafų skaičių </a:t>
                </a:r>
                <a:r>
                  <a:rPr lang="lt-LT" sz="3200" i="1" dirty="0" smtClean="0"/>
                  <a:t>generuojančioji funkcija: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6" y="980728"/>
                <a:ext cx="8795774" cy="2513830"/>
              </a:xfrm>
              <a:prstGeom prst="rect">
                <a:avLst/>
              </a:prstGeom>
              <a:blipFill>
                <a:blip r:embed="rId2"/>
                <a:stretch>
                  <a:fillRect l="-1802" t="-3398" r="-228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706" y="3645024"/>
                <a:ext cx="8795774" cy="1284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Visų žymėtųjų grafų skaičius:</a:t>
                </a:r>
                <a:endParaRPr lang="lt-LT" sz="32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6" y="3645024"/>
                <a:ext cx="8795774" cy="1284391"/>
              </a:xfrm>
              <a:prstGeom prst="rect">
                <a:avLst/>
              </a:prstGeom>
              <a:blipFill>
                <a:blip r:embed="rId3"/>
                <a:stretch>
                  <a:fillRect l="-1802" t="-663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4929415"/>
                <a:ext cx="8795774" cy="1086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3. </m:t>
                    </m:r>
                  </m:oMath>
                </a14:m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=3,  </m:t>
                      </m:r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929415"/>
                <a:ext cx="8795774" cy="1086388"/>
              </a:xfrm>
              <a:prstGeom prst="rect">
                <a:avLst/>
              </a:prstGeom>
              <a:blipFill>
                <a:blip r:embed="rId4"/>
                <a:stretch>
                  <a:fillRect l="-1733" t="-786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52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smtClean="0"/>
              <a:t>Grafų skaičius - </a:t>
            </a:r>
            <a:r>
              <a:rPr lang="lt-LT" sz="3200" dirty="0" smtClean="0"/>
              <a:t>kiek </a:t>
            </a:r>
            <a:r>
              <a:rPr lang="lt-LT" sz="3200" dirty="0"/>
              <a:t>yra </a:t>
            </a:r>
            <a:r>
              <a:rPr lang="en-US" sz="3200" dirty="0" smtClean="0"/>
              <a:t>ne</a:t>
            </a:r>
            <a:r>
              <a:rPr lang="lt-LT" sz="3200" dirty="0" smtClean="0"/>
              <a:t>žymėtųjų </a:t>
            </a:r>
            <a:r>
              <a:rPr lang="lt-LT" sz="3200" dirty="0"/>
              <a:t>grafų?</a:t>
            </a:r>
          </a:p>
          <a:p>
            <a:endParaRPr lang="lt-LT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2132856"/>
                <a:ext cx="8795774" cy="202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3200" dirty="0" smtClean="0"/>
                  <a:t>-</a:t>
                </a:r>
                <a:r>
                  <a:rPr lang="lt-LT" sz="3200" dirty="0" err="1" smtClean="0"/>
                  <a:t>osios</a:t>
                </a:r>
                <a:r>
                  <a:rPr lang="lt-LT" sz="3200" dirty="0" smtClean="0"/>
                  <a:t> eilės </a:t>
                </a:r>
                <a:r>
                  <a:rPr lang="en-US" sz="3200" dirty="0" smtClean="0"/>
                  <a:t>ne</a:t>
                </a:r>
                <a:r>
                  <a:rPr lang="lt-LT" sz="3200" dirty="0" smtClean="0"/>
                  <a:t>žymėtųjų grafų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yra</a:t>
                </a:r>
                <a:endParaRPr lang="en-US" sz="3200" dirty="0" smtClean="0"/>
              </a:p>
              <a:p>
                <a:endParaRPr lang="lt-LT" sz="32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lt-L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32856"/>
                <a:ext cx="8795774" cy="2025298"/>
              </a:xfrm>
              <a:prstGeom prst="rect">
                <a:avLst/>
              </a:prstGeom>
              <a:blipFill>
                <a:blip r:embed="rId2"/>
                <a:stretch>
                  <a:fillRect t="-421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2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smtClean="0"/>
              <a:t>Kaip patikrinti, ar grafai </a:t>
            </a:r>
            <a:r>
              <a:rPr lang="lt-LT" sz="3200" b="1" i="1" dirty="0" err="1" smtClean="0"/>
              <a:t>izomorfiniai</a:t>
            </a:r>
            <a:r>
              <a:rPr lang="lt-LT" sz="3200" b="1" i="1" dirty="0" smtClean="0"/>
              <a:t>? </a:t>
            </a:r>
            <a:endParaRPr lang="lt-LT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6794" y="1196752"/>
            <a:ext cx="88197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Pasinaudosime </a:t>
            </a:r>
            <a:r>
              <a:rPr lang="lt-LT" sz="2800" b="1" i="1" dirty="0" err="1" smtClean="0"/>
              <a:t>invariantais</a:t>
            </a:r>
            <a:r>
              <a:rPr lang="lt-LT" sz="2800" dirty="0" smtClean="0"/>
              <a:t>, </a:t>
            </a:r>
            <a:r>
              <a:rPr lang="lt-LT" sz="2800" dirty="0" err="1" smtClean="0"/>
              <a:t>t.y</a:t>
            </a:r>
            <a:r>
              <a:rPr lang="lt-LT" sz="2800" dirty="0" smtClean="0"/>
              <a:t>. tikrinsime, ar sutampa grafų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 smtClean="0"/>
              <a:t>Viršūnių skaičius;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 smtClean="0"/>
              <a:t>Briaunų skaičius;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 smtClean="0"/>
              <a:t>Viršūnių laipsnių aibės;</a:t>
            </a:r>
          </a:p>
          <a:p>
            <a:endParaRPr lang="lt-LT" sz="2800" dirty="0"/>
          </a:p>
          <a:p>
            <a:r>
              <a:rPr lang="lt-LT" sz="2800" dirty="0" smtClean="0"/>
              <a:t>Taip pat galime lyginti</a:t>
            </a:r>
          </a:p>
          <a:p>
            <a:pPr marL="514350" indent="-514350">
              <a:buAutoNum type="alphaLcParenR"/>
            </a:pPr>
            <a:r>
              <a:rPr lang="lt-LT" sz="2800" dirty="0" err="1" smtClean="0"/>
              <a:t>Atstumų</a:t>
            </a:r>
            <a:r>
              <a:rPr lang="lt-LT" sz="2800" dirty="0" smtClean="0"/>
              <a:t> matricas;</a:t>
            </a:r>
          </a:p>
          <a:p>
            <a:pPr marL="514350" indent="-514350">
              <a:buAutoNum type="alphaLcParenR"/>
            </a:pPr>
            <a:r>
              <a:rPr lang="lt-LT" sz="2800" dirty="0" smtClean="0"/>
              <a:t>Ciklų ilgius;</a:t>
            </a:r>
          </a:p>
          <a:p>
            <a:pPr marL="514350" indent="-514350">
              <a:buAutoNum type="alphaLcParenR"/>
            </a:pPr>
            <a:r>
              <a:rPr lang="lt-LT" sz="2800" dirty="0" smtClean="0"/>
              <a:t>...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3268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67568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en-US" sz="2000"/>
              <a:t>Funkcija </a:t>
            </a:r>
            <a:r>
              <a:rPr lang="en-US" altLang="en-US" sz="2000"/>
              <a:t>f</a:t>
            </a:r>
            <a:r>
              <a:rPr lang="lt-LT" altLang="en-US" sz="2000"/>
              <a:t> </a:t>
            </a:r>
            <a:r>
              <a:rPr lang="lt-LT" altLang="en-US" sz="2000">
                <a:sym typeface="Symbol" panose="05050102010706020507" pitchFamily="18" charset="2"/>
              </a:rPr>
              <a:t> A  B </a:t>
            </a:r>
            <a:r>
              <a:rPr lang="lt-LT" altLang="en-US" sz="2000"/>
              <a:t>vadinama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en-US" sz="2000" b="1" i="1"/>
              <a:t>injekcija	 	</a:t>
            </a:r>
            <a:r>
              <a:rPr lang="lt-LT" altLang="en-US" sz="2000"/>
              <a:t>jeigu 	b </a:t>
            </a:r>
            <a:r>
              <a:rPr lang="en-US" altLang="en-US" sz="2000"/>
              <a:t>=</a:t>
            </a:r>
            <a:r>
              <a:rPr lang="lt-LT" altLang="en-US" sz="2000"/>
              <a:t> </a:t>
            </a:r>
            <a:r>
              <a:rPr lang="en-US" altLang="en-US" sz="2000"/>
              <a:t>f(a</a:t>
            </a:r>
            <a:r>
              <a:rPr lang="en-US" altLang="en-US" sz="2000" baseline="-25000"/>
              <a:t>1</a:t>
            </a:r>
            <a:r>
              <a:rPr lang="en-US" altLang="en-US" sz="2000"/>
              <a:t>)</a:t>
            </a:r>
            <a:r>
              <a:rPr lang="lt-LT" altLang="en-US" sz="2000"/>
              <a:t> 	</a:t>
            </a:r>
            <a:r>
              <a:rPr lang="en-US" altLang="en-US" sz="2000"/>
              <a:t>&amp;</a:t>
            </a:r>
            <a:r>
              <a:rPr lang="lt-LT" altLang="en-US" sz="2000"/>
              <a:t> 	</a:t>
            </a:r>
            <a:r>
              <a:rPr lang="en-US" altLang="en-US" sz="2000"/>
              <a:t>b</a:t>
            </a:r>
            <a:r>
              <a:rPr lang="lt-LT" altLang="en-US" sz="2000"/>
              <a:t> </a:t>
            </a:r>
            <a:r>
              <a:rPr lang="en-US" altLang="en-US" sz="2000"/>
              <a:t>=</a:t>
            </a:r>
            <a:r>
              <a:rPr lang="lt-LT" altLang="en-US" sz="2000"/>
              <a:t>  </a:t>
            </a:r>
            <a:r>
              <a:rPr lang="en-US" altLang="en-US" sz="2000"/>
              <a:t>f(a</a:t>
            </a:r>
            <a:r>
              <a:rPr lang="en-US" altLang="en-US" sz="2000" baseline="-25000"/>
              <a:t>2</a:t>
            </a:r>
            <a:r>
              <a:rPr lang="en-US" altLang="en-US" sz="2000"/>
              <a:t>)</a:t>
            </a:r>
            <a:r>
              <a:rPr lang="lt-LT" altLang="en-US" sz="2000"/>
              <a:t> 	</a:t>
            </a:r>
            <a:r>
              <a:rPr lang="en-US" altLang="en-US" sz="2000">
                <a:sym typeface="Symbol" panose="05050102010706020507" pitchFamily="18" charset="2"/>
              </a:rPr>
              <a:t></a:t>
            </a:r>
            <a:r>
              <a:rPr lang="lt-LT" altLang="en-US" sz="2000">
                <a:sym typeface="Symbol" panose="05050102010706020507" pitchFamily="18" charset="2"/>
              </a:rPr>
              <a:t> 	</a:t>
            </a:r>
            <a:r>
              <a:rPr lang="en-US" altLang="en-US" sz="2000">
                <a:sym typeface="Symbol" panose="05050102010706020507" pitchFamily="18" charset="2"/>
              </a:rPr>
              <a:t>a</a:t>
            </a:r>
            <a:r>
              <a:rPr lang="en-US" altLang="en-US" sz="2000" baseline="-25000">
                <a:sym typeface="Symbol" panose="05050102010706020507" pitchFamily="18" charset="2"/>
              </a:rPr>
              <a:t>1</a:t>
            </a:r>
            <a:r>
              <a:rPr lang="lt-LT" altLang="en-US" sz="2000" baseline="-25000">
                <a:sym typeface="Symbol" panose="05050102010706020507" pitchFamily="18" charset="2"/>
              </a:rPr>
              <a:t> </a:t>
            </a:r>
            <a:r>
              <a:rPr lang="en-US" altLang="en-US" sz="2000">
                <a:sym typeface="Symbol" panose="05050102010706020507" pitchFamily="18" charset="2"/>
              </a:rPr>
              <a:t>=</a:t>
            </a:r>
            <a:r>
              <a:rPr lang="lt-LT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sym typeface="Symbol" panose="05050102010706020507" pitchFamily="18" charset="2"/>
              </a:rPr>
              <a:t>a</a:t>
            </a:r>
            <a:r>
              <a:rPr lang="en-US" altLang="en-US" sz="2000" baseline="-25000">
                <a:sym typeface="Symbol" panose="05050102010706020507" pitchFamily="18" charset="2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en-US" sz="2000" b="1" i="1">
                <a:sym typeface="Symbol" panose="05050102010706020507" pitchFamily="18" charset="2"/>
              </a:rPr>
              <a:t>siurjekcija</a:t>
            </a:r>
            <a:r>
              <a:rPr lang="en-US" altLang="en-US" sz="2000" b="1" i="1">
                <a:sym typeface="Symbol" panose="05050102010706020507" pitchFamily="18" charset="2"/>
              </a:rPr>
              <a:t> 	</a:t>
            </a:r>
            <a:r>
              <a:rPr lang="lt-LT" altLang="en-US" sz="2000">
                <a:sym typeface="Symbol" panose="05050102010706020507" pitchFamily="18" charset="2"/>
              </a:rPr>
              <a:t>jeigu 	 b  B 		 a  A :	 b </a:t>
            </a:r>
            <a:r>
              <a:rPr lang="en-US" altLang="en-US" sz="2000">
                <a:sym typeface="Symbol" panose="05050102010706020507" pitchFamily="18" charset="2"/>
              </a:rPr>
              <a:t>=</a:t>
            </a:r>
            <a:r>
              <a:rPr lang="lt-LT" altLang="en-US" sz="2000">
                <a:sym typeface="Symbol" panose="05050102010706020507" pitchFamily="18" charset="2"/>
              </a:rPr>
              <a:t> f(a)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en-US" sz="2000" b="1" i="1">
                <a:sym typeface="Symbol" panose="05050102010706020507" pitchFamily="18" charset="2"/>
              </a:rPr>
              <a:t>bijekcija 	</a:t>
            </a:r>
            <a:r>
              <a:rPr lang="lt-LT" altLang="en-US" sz="2000">
                <a:sym typeface="Symbol" panose="05050102010706020507" pitchFamily="18" charset="2"/>
              </a:rPr>
              <a:t>jeigu ji yra injekcija ir siurjekcija</a:t>
            </a:r>
            <a:endParaRPr lang="en-US" altLang="en-US" sz="2000">
              <a:sym typeface="Symbol" panose="05050102010706020507" pitchFamily="18" charset="2"/>
            </a:endParaRPr>
          </a:p>
        </p:txBody>
      </p:sp>
      <p:pic>
        <p:nvPicPr>
          <p:cNvPr id="152581" name="Picture 5" descr="injek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52738"/>
            <a:ext cx="6858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124075" y="60928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en-US" sz="2000"/>
              <a:t>funkcija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5795963" y="6092825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en-US" sz="2000"/>
              <a:t>nėra injekcija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  <p:bldP spid="1525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755650" y="404813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lt-LT" altLang="en-US" sz="2000" dirty="0"/>
              <a:t>Ar sutampa viršūnių skaičius?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2187575" y="1898650"/>
            <a:ext cx="1368425" cy="1760538"/>
            <a:chOff x="2149475" y="777081"/>
            <a:chExt cx="1368425" cy="1760538"/>
          </a:xfrm>
        </p:grpSpPr>
        <p:grpSp>
          <p:nvGrpSpPr>
            <p:cNvPr id="31759" name="Group 18"/>
            <p:cNvGrpSpPr>
              <a:grpSpLocks/>
            </p:cNvGrpSpPr>
            <p:nvPr/>
          </p:nvGrpSpPr>
          <p:grpSpPr bwMode="auto">
            <a:xfrm>
              <a:off x="2149475" y="777081"/>
              <a:ext cx="1368425" cy="1760538"/>
              <a:chOff x="780257" y="764704"/>
              <a:chExt cx="1368425" cy="1761667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11" name="Straight Connector 10"/>
              <p:cNvCxnSpPr>
                <a:stCxn id="7" idx="6"/>
                <a:endCxn id="8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9" idx="7"/>
                <a:endCxn id="8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1769" name="TextBox 27"/>
              <p:cNvSpPr txBox="1">
                <a:spLocks noChangeArrowheads="1"/>
              </p:cNvSpPr>
              <p:nvPr/>
            </p:nvSpPr>
            <p:spPr bwMode="auto">
              <a:xfrm>
                <a:off x="1319934" y="2126316"/>
                <a:ext cx="288004" cy="4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G</a:t>
                </a:r>
                <a:endParaRPr lang="en-US" altLang="en-US" sz="2000"/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>
              <a:stCxn id="7" idx="5"/>
              <a:endCxn id="10" idx="1"/>
            </p:cNvCxnSpPr>
            <p:nvPr/>
          </p:nvCxnSpPr>
          <p:spPr bwMode="auto">
            <a:xfrm>
              <a:off x="2393950" y="1023144"/>
              <a:ext cx="879475" cy="88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7" idx="4"/>
              <a:endCxn id="9" idx="0"/>
            </p:cNvCxnSpPr>
            <p:nvPr/>
          </p:nvCxnSpPr>
          <p:spPr bwMode="auto">
            <a:xfrm>
              <a:off x="2293938" y="1066006"/>
              <a:ext cx="0" cy="7921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748" name="Group 15"/>
          <p:cNvGrpSpPr>
            <a:grpSpLocks/>
          </p:cNvGrpSpPr>
          <p:nvPr/>
        </p:nvGrpSpPr>
        <p:grpSpPr bwMode="auto">
          <a:xfrm>
            <a:off x="4716463" y="1898650"/>
            <a:ext cx="1368425" cy="1728788"/>
            <a:chOff x="4668838" y="807861"/>
            <a:chExt cx="1368425" cy="1729760"/>
          </a:xfrm>
        </p:grpSpPr>
        <p:grpSp>
          <p:nvGrpSpPr>
            <p:cNvPr id="31751" name="Group 19"/>
            <p:cNvGrpSpPr>
              <a:grpSpLocks/>
            </p:cNvGrpSpPr>
            <p:nvPr/>
          </p:nvGrpSpPr>
          <p:grpSpPr bwMode="auto">
            <a:xfrm>
              <a:off x="4668838" y="807861"/>
              <a:ext cx="1368425" cy="1729760"/>
              <a:chOff x="3299619" y="795506"/>
              <a:chExt cx="1368425" cy="1730865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3821906" y="795506"/>
                <a:ext cx="287338" cy="289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3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3299619" y="1839747"/>
                <a:ext cx="287337" cy="28609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2</a:t>
                </a:r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4380706" y="1850872"/>
                <a:ext cx="287338" cy="2876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1</a:t>
                </a:r>
                <a:endParaRPr lang="en-US" dirty="0"/>
              </a:p>
            </p:txBody>
          </p:sp>
          <p:cxnSp>
            <p:nvCxnSpPr>
              <p:cNvPr id="25" name="Straight Connector 24"/>
              <p:cNvCxnSpPr>
                <a:stCxn id="21" idx="3"/>
                <a:endCxn id="23" idx="7"/>
              </p:cNvCxnSpPr>
              <p:nvPr/>
            </p:nvCxnSpPr>
            <p:spPr bwMode="auto">
              <a:xfrm flipH="1">
                <a:off x="3544094" y="1041865"/>
                <a:ext cx="320675" cy="8407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1758" name="TextBox 28"/>
              <p:cNvSpPr txBox="1">
                <a:spLocks noChangeArrowheads="1"/>
              </p:cNvSpPr>
              <p:nvPr/>
            </p:nvSpPr>
            <p:spPr bwMode="auto">
              <a:xfrm>
                <a:off x="3921594" y="2126316"/>
                <a:ext cx="144002" cy="4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T</a:t>
                </a:r>
                <a:endParaRPr lang="en-US" altLang="en-US" sz="2000"/>
              </a:p>
            </p:txBody>
          </p:sp>
        </p:grpSp>
        <p:cxnSp>
          <p:nvCxnSpPr>
            <p:cNvPr id="18" name="Straight Connector 17"/>
            <p:cNvCxnSpPr>
              <a:stCxn id="21" idx="5"/>
              <a:endCxn id="24" idx="1"/>
            </p:cNvCxnSpPr>
            <p:nvPr/>
          </p:nvCxnSpPr>
          <p:spPr bwMode="auto">
            <a:xfrm>
              <a:off x="5437188" y="1054062"/>
              <a:ext cx="355600" cy="851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4" idx="2"/>
              <a:endCxn id="23" idx="6"/>
            </p:cNvCxnSpPr>
            <p:nvPr/>
          </p:nvCxnSpPr>
          <p:spPr bwMode="auto">
            <a:xfrm flipH="1" flipV="1">
              <a:off x="4956175" y="1994391"/>
              <a:ext cx="793750" cy="127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1749" name="TextBox 32"/>
          <p:cNvSpPr txBox="1">
            <a:spLocks noChangeArrowheads="1"/>
          </p:cNvSpPr>
          <p:nvPr/>
        </p:nvSpPr>
        <p:spPr bwMode="auto">
          <a:xfrm>
            <a:off x="2122488" y="3860800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4 viršūnės</a:t>
            </a:r>
            <a:endParaRPr lang="en-US" altLang="en-US" sz="2000" dirty="0"/>
          </a:p>
        </p:txBody>
      </p:sp>
      <p:sp>
        <p:nvSpPr>
          <p:cNvPr id="31750" name="TextBox 33"/>
          <p:cNvSpPr txBox="1">
            <a:spLocks noChangeArrowheads="1"/>
          </p:cNvSpPr>
          <p:nvPr/>
        </p:nvSpPr>
        <p:spPr bwMode="auto">
          <a:xfrm>
            <a:off x="4716463" y="3860800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3 viršūnės</a:t>
            </a:r>
            <a:endParaRPr lang="en-US" altLang="en-US" sz="2000"/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3131840" y="4986336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>
                <a:solidFill>
                  <a:srgbClr val="FF0000"/>
                </a:solidFill>
              </a:rPr>
              <a:t>Grafai nėra </a:t>
            </a:r>
            <a:r>
              <a:rPr lang="lt-LT" altLang="en-US" sz="2000" dirty="0" err="1" smtClean="0">
                <a:solidFill>
                  <a:srgbClr val="FF0000"/>
                </a:solidFill>
              </a:rPr>
              <a:t>izomorfiniai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9" grpId="0"/>
      <p:bldP spid="31750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680244" y="1117600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2.  </a:t>
            </a:r>
            <a:r>
              <a:rPr lang="lt-LT" altLang="en-US" sz="2000" dirty="0" smtClean="0"/>
              <a:t>Ar </a:t>
            </a:r>
            <a:r>
              <a:rPr lang="lt-LT" altLang="en-US" sz="2000" dirty="0"/>
              <a:t>sutampa briaunų skaičius?</a:t>
            </a:r>
          </a:p>
        </p:txBody>
      </p:sp>
      <p:grpSp>
        <p:nvGrpSpPr>
          <p:cNvPr id="32771" name="Group 26"/>
          <p:cNvGrpSpPr>
            <a:grpSpLocks/>
          </p:cNvGrpSpPr>
          <p:nvPr/>
        </p:nvGrpSpPr>
        <p:grpSpPr bwMode="auto">
          <a:xfrm>
            <a:off x="2120900" y="1960563"/>
            <a:ext cx="1368425" cy="1760537"/>
            <a:chOff x="2149475" y="777081"/>
            <a:chExt cx="1368425" cy="1760538"/>
          </a:xfrm>
        </p:grpSpPr>
        <p:grpSp>
          <p:nvGrpSpPr>
            <p:cNvPr id="32787" name="Group 18"/>
            <p:cNvGrpSpPr>
              <a:grpSpLocks/>
            </p:cNvGrpSpPr>
            <p:nvPr/>
          </p:nvGrpSpPr>
          <p:grpSpPr bwMode="auto">
            <a:xfrm>
              <a:off x="2149475" y="777081"/>
              <a:ext cx="1368425" cy="1760538"/>
              <a:chOff x="780257" y="764704"/>
              <a:chExt cx="1368425" cy="1761667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80257" y="1846485"/>
                <a:ext cx="287338" cy="2875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1861345" y="1857605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35" name="Straight Connector 34"/>
              <p:cNvCxnSpPr>
                <a:stCxn id="31" idx="6"/>
                <a:endCxn id="32" idx="2"/>
              </p:cNvCxnSpPr>
              <p:nvPr/>
            </p:nvCxnSpPr>
            <p:spPr bwMode="auto">
              <a:xfrm>
                <a:off x="1067595" y="909259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2796" name="TextBox 27"/>
              <p:cNvSpPr txBox="1">
                <a:spLocks noChangeArrowheads="1"/>
              </p:cNvSpPr>
              <p:nvPr/>
            </p:nvSpPr>
            <p:spPr bwMode="auto">
              <a:xfrm>
                <a:off x="1319934" y="2126316"/>
                <a:ext cx="288004" cy="4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G</a:t>
                </a:r>
                <a:endParaRPr lang="en-US" altLang="en-US" sz="2000"/>
              </a:p>
            </p:txBody>
          </p:sp>
          <p:cxnSp>
            <p:nvCxnSpPr>
              <p:cNvPr id="39" name="Straight Connector 38"/>
              <p:cNvCxnSpPr/>
              <p:nvPr/>
            </p:nvCxnSpPr>
            <p:spPr bwMode="auto">
              <a:xfrm>
                <a:off x="2004220" y="1047460"/>
                <a:ext cx="0" cy="7926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>
              <a:stCxn id="31" idx="5"/>
              <a:endCxn id="34" idx="1"/>
            </p:cNvCxnSpPr>
            <p:nvPr/>
          </p:nvCxnSpPr>
          <p:spPr bwMode="auto">
            <a:xfrm>
              <a:off x="2393950" y="1023143"/>
              <a:ext cx="879475" cy="8890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1" idx="4"/>
              <a:endCxn id="33" idx="0"/>
            </p:cNvCxnSpPr>
            <p:nvPr/>
          </p:nvCxnSpPr>
          <p:spPr bwMode="auto">
            <a:xfrm>
              <a:off x="2293938" y="1066006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2772" name="Group 39"/>
          <p:cNvGrpSpPr>
            <a:grpSpLocks/>
          </p:cNvGrpSpPr>
          <p:nvPr/>
        </p:nvGrpSpPr>
        <p:grpSpPr bwMode="auto">
          <a:xfrm>
            <a:off x="4640263" y="1804988"/>
            <a:ext cx="1368425" cy="1916112"/>
            <a:chOff x="4668838" y="621287"/>
            <a:chExt cx="1368425" cy="1916333"/>
          </a:xfrm>
        </p:grpSpPr>
        <p:grpSp>
          <p:nvGrpSpPr>
            <p:cNvPr id="32775" name="Group 19"/>
            <p:cNvGrpSpPr>
              <a:grpSpLocks/>
            </p:cNvGrpSpPr>
            <p:nvPr/>
          </p:nvGrpSpPr>
          <p:grpSpPr bwMode="auto">
            <a:xfrm>
              <a:off x="4668838" y="621287"/>
              <a:ext cx="1368425" cy="1916333"/>
              <a:chOff x="3299619" y="608814"/>
              <a:chExt cx="1368425" cy="1917557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3839369" y="1299897"/>
                <a:ext cx="287337" cy="2891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3</a:t>
                </a:r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839369" y="608814"/>
                <a:ext cx="287337" cy="28914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2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3299619" y="1840054"/>
                <a:ext cx="287337" cy="2859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4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380706" y="1851175"/>
                <a:ext cx="287338" cy="28755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1</a:t>
                </a:r>
                <a:endParaRPr lang="en-US" dirty="0"/>
              </a:p>
            </p:txBody>
          </p:sp>
          <p:cxnSp>
            <p:nvCxnSpPr>
              <p:cNvPr id="49" name="Straight Connector 48"/>
              <p:cNvCxnSpPr>
                <a:stCxn id="45" idx="3"/>
                <a:endCxn id="47" idx="7"/>
              </p:cNvCxnSpPr>
              <p:nvPr/>
            </p:nvCxnSpPr>
            <p:spPr bwMode="auto">
              <a:xfrm flipH="1">
                <a:off x="3544094" y="1546145"/>
                <a:ext cx="338137" cy="335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2784" name="TextBox 28"/>
              <p:cNvSpPr txBox="1">
                <a:spLocks noChangeArrowheads="1"/>
              </p:cNvSpPr>
              <p:nvPr/>
            </p:nvSpPr>
            <p:spPr bwMode="auto">
              <a:xfrm>
                <a:off x="3921594" y="2126316"/>
                <a:ext cx="144002" cy="4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T</a:t>
                </a:r>
                <a:endParaRPr lang="en-US" altLang="en-US" sz="2000"/>
              </a:p>
            </p:txBody>
          </p:sp>
          <p:cxnSp>
            <p:nvCxnSpPr>
              <p:cNvPr id="51" name="Straight Connector 50"/>
              <p:cNvCxnSpPr>
                <a:stCxn id="47" idx="0"/>
                <a:endCxn id="46" idx="3"/>
              </p:cNvCxnSpPr>
              <p:nvPr/>
            </p:nvCxnSpPr>
            <p:spPr bwMode="auto">
              <a:xfrm flipV="1">
                <a:off x="3444081" y="855062"/>
                <a:ext cx="438150" cy="9849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6" idx="5"/>
                <a:endCxn id="48" idx="0"/>
              </p:cNvCxnSpPr>
              <p:nvPr/>
            </p:nvCxnSpPr>
            <p:spPr bwMode="auto">
              <a:xfrm>
                <a:off x="4085431" y="855062"/>
                <a:ext cx="438150" cy="9961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>
              <a:stCxn id="45" idx="5"/>
              <a:endCxn id="48" idx="1"/>
            </p:cNvCxnSpPr>
            <p:nvPr/>
          </p:nvCxnSpPr>
          <p:spPr bwMode="auto">
            <a:xfrm>
              <a:off x="5454650" y="1558020"/>
              <a:ext cx="338138" cy="3477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6" idx="4"/>
              <a:endCxn id="45" idx="0"/>
            </p:cNvCxnSpPr>
            <p:nvPr/>
          </p:nvCxnSpPr>
          <p:spPr bwMode="auto">
            <a:xfrm>
              <a:off x="5353050" y="910245"/>
              <a:ext cx="0" cy="4016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8" idx="2"/>
              <a:endCxn id="47" idx="6"/>
            </p:cNvCxnSpPr>
            <p:nvPr/>
          </p:nvCxnSpPr>
          <p:spPr bwMode="auto">
            <a:xfrm flipH="1" flipV="1">
              <a:off x="4956175" y="1994632"/>
              <a:ext cx="793750" cy="127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2773" name="TextBox 52"/>
          <p:cNvSpPr txBox="1">
            <a:spLocks noChangeArrowheads="1"/>
          </p:cNvSpPr>
          <p:nvPr/>
        </p:nvSpPr>
        <p:spPr bwMode="auto">
          <a:xfrm>
            <a:off x="2058988" y="4706664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5 briaunos</a:t>
            </a:r>
            <a:endParaRPr lang="en-US" altLang="en-US" sz="2000" dirty="0"/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680244" y="768351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lt-LT" altLang="en-US" sz="2000" dirty="0" smtClean="0"/>
              <a:t>1.  Ar </a:t>
            </a:r>
            <a:r>
              <a:rPr lang="lt-LT" altLang="en-US" sz="2000" dirty="0"/>
              <a:t>sutampa viršūnių skaičius?</a:t>
            </a:r>
          </a:p>
        </p:txBody>
      </p:sp>
      <p:sp>
        <p:nvSpPr>
          <p:cNvPr id="38" name="TextBox 52"/>
          <p:cNvSpPr txBox="1">
            <a:spLocks noChangeArrowheads="1"/>
          </p:cNvSpPr>
          <p:nvPr/>
        </p:nvSpPr>
        <p:spPr bwMode="auto">
          <a:xfrm>
            <a:off x="2120900" y="4060552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4 viršūnės</a:t>
            </a:r>
            <a:endParaRPr lang="en-US" altLang="en-US" sz="2000" dirty="0"/>
          </a:p>
        </p:txBody>
      </p:sp>
      <p:sp>
        <p:nvSpPr>
          <p:cNvPr id="41" name="TextBox 52"/>
          <p:cNvSpPr txBox="1">
            <a:spLocks noChangeArrowheads="1"/>
          </p:cNvSpPr>
          <p:nvPr/>
        </p:nvSpPr>
        <p:spPr bwMode="auto">
          <a:xfrm>
            <a:off x="4784725" y="4757801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6 </a:t>
            </a:r>
            <a:r>
              <a:rPr lang="lt-LT" altLang="en-US" sz="2000" dirty="0"/>
              <a:t>briaunos</a:t>
            </a:r>
            <a:endParaRPr lang="en-US" altLang="en-US" sz="2000" dirty="0"/>
          </a:p>
        </p:txBody>
      </p:sp>
      <p:sp>
        <p:nvSpPr>
          <p:cNvPr id="50" name="TextBox 52"/>
          <p:cNvSpPr txBox="1">
            <a:spLocks noChangeArrowheads="1"/>
          </p:cNvSpPr>
          <p:nvPr/>
        </p:nvSpPr>
        <p:spPr bwMode="auto">
          <a:xfrm>
            <a:off x="4846637" y="4111689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4 viršūnės</a:t>
            </a:r>
            <a:endParaRPr lang="en-US" altLang="en-US" sz="2000" dirty="0"/>
          </a:p>
        </p:txBody>
      </p:sp>
      <p:sp>
        <p:nvSpPr>
          <p:cNvPr id="53" name="TextBox 32"/>
          <p:cNvSpPr txBox="1">
            <a:spLocks noChangeArrowheads="1"/>
          </p:cNvSpPr>
          <p:nvPr/>
        </p:nvSpPr>
        <p:spPr bwMode="auto">
          <a:xfrm>
            <a:off x="2929771" y="5619477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>
                <a:solidFill>
                  <a:srgbClr val="FF0000"/>
                </a:solidFill>
              </a:rPr>
              <a:t>Grafai nėra </a:t>
            </a:r>
            <a:r>
              <a:rPr lang="lt-LT" altLang="en-US" sz="2000" dirty="0" err="1" smtClean="0">
                <a:solidFill>
                  <a:srgbClr val="FF0000"/>
                </a:solidFill>
              </a:rPr>
              <a:t>izomorfiniai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/>
      <p:bldP spid="37" grpId="0"/>
      <p:bldP spid="38" grpId="0"/>
      <p:bldP spid="41" grpId="0"/>
      <p:bldP spid="50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736947" y="1253300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3. Ar sutampa viršūnių laipsnių sekos?</a:t>
            </a:r>
          </a:p>
        </p:txBody>
      </p:sp>
      <p:grpSp>
        <p:nvGrpSpPr>
          <p:cNvPr id="33795" name="Group 26"/>
          <p:cNvGrpSpPr>
            <a:grpSpLocks/>
          </p:cNvGrpSpPr>
          <p:nvPr/>
        </p:nvGrpSpPr>
        <p:grpSpPr bwMode="auto">
          <a:xfrm>
            <a:off x="2102991" y="2752899"/>
            <a:ext cx="1368425" cy="1760537"/>
            <a:chOff x="2149475" y="777081"/>
            <a:chExt cx="1368425" cy="1760538"/>
          </a:xfrm>
        </p:grpSpPr>
        <p:grpSp>
          <p:nvGrpSpPr>
            <p:cNvPr id="33809" name="Group 18"/>
            <p:cNvGrpSpPr>
              <a:grpSpLocks/>
            </p:cNvGrpSpPr>
            <p:nvPr/>
          </p:nvGrpSpPr>
          <p:grpSpPr bwMode="auto">
            <a:xfrm>
              <a:off x="2149475" y="777081"/>
              <a:ext cx="1368425" cy="1760538"/>
              <a:chOff x="780257" y="764704"/>
              <a:chExt cx="1368425" cy="1761667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80257" y="1846485"/>
                <a:ext cx="287338" cy="2875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1861345" y="1857605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35" name="Straight Connector 34"/>
              <p:cNvCxnSpPr>
                <a:stCxn id="31" idx="6"/>
                <a:endCxn id="32" idx="2"/>
              </p:cNvCxnSpPr>
              <p:nvPr/>
            </p:nvCxnSpPr>
            <p:spPr bwMode="auto">
              <a:xfrm>
                <a:off x="1067595" y="909259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3817" name="TextBox 27"/>
              <p:cNvSpPr txBox="1">
                <a:spLocks noChangeArrowheads="1"/>
              </p:cNvSpPr>
              <p:nvPr/>
            </p:nvSpPr>
            <p:spPr bwMode="auto">
              <a:xfrm>
                <a:off x="1319934" y="2126316"/>
                <a:ext cx="288004" cy="4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G</a:t>
                </a:r>
                <a:endParaRPr lang="en-US" altLang="en-US" sz="2000"/>
              </a:p>
            </p:txBody>
          </p:sp>
          <p:cxnSp>
            <p:nvCxnSpPr>
              <p:cNvPr id="39" name="Straight Connector 38"/>
              <p:cNvCxnSpPr/>
              <p:nvPr/>
            </p:nvCxnSpPr>
            <p:spPr bwMode="auto">
              <a:xfrm>
                <a:off x="2004220" y="1047460"/>
                <a:ext cx="0" cy="7926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>
              <a:stCxn id="31" idx="4"/>
              <a:endCxn id="33" idx="0"/>
            </p:cNvCxnSpPr>
            <p:nvPr/>
          </p:nvCxnSpPr>
          <p:spPr bwMode="auto">
            <a:xfrm>
              <a:off x="2293938" y="1066006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796" name="TextBox 52"/>
          <p:cNvSpPr txBox="1">
            <a:spLocks noChangeArrowheads="1"/>
          </p:cNvSpPr>
          <p:nvPr/>
        </p:nvSpPr>
        <p:spPr bwMode="auto">
          <a:xfrm>
            <a:off x="2020441" y="5661248"/>
            <a:ext cx="1717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laipsnių </a:t>
            </a:r>
            <a:r>
              <a:rPr lang="lt-LT" altLang="en-US" sz="2000" dirty="0"/>
              <a:t>seka: 2, 2, 2, 2</a:t>
            </a:r>
            <a:endParaRPr lang="en-US" altLang="en-US" sz="2000" dirty="0"/>
          </a:p>
        </p:txBody>
      </p:sp>
      <p:grpSp>
        <p:nvGrpSpPr>
          <p:cNvPr id="33797" name="Group 36"/>
          <p:cNvGrpSpPr>
            <a:grpSpLocks/>
          </p:cNvGrpSpPr>
          <p:nvPr/>
        </p:nvGrpSpPr>
        <p:grpSpPr bwMode="auto">
          <a:xfrm>
            <a:off x="4696966" y="2792586"/>
            <a:ext cx="1368425" cy="1760538"/>
            <a:chOff x="2149475" y="777081"/>
            <a:chExt cx="1368425" cy="1760538"/>
          </a:xfrm>
        </p:grpSpPr>
        <p:grpSp>
          <p:nvGrpSpPr>
            <p:cNvPr id="33799" name="Group 18"/>
            <p:cNvGrpSpPr>
              <a:grpSpLocks/>
            </p:cNvGrpSpPr>
            <p:nvPr/>
          </p:nvGrpSpPr>
          <p:grpSpPr bwMode="auto">
            <a:xfrm>
              <a:off x="2149475" y="777081"/>
              <a:ext cx="1368425" cy="1760538"/>
              <a:chOff x="780257" y="764704"/>
              <a:chExt cx="1368425" cy="1761667"/>
            </a:xfrm>
          </p:grpSpPr>
          <p:sp>
            <p:nvSpPr>
              <p:cNvPr id="58" name="Oval 57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3807" name="TextBox 27"/>
              <p:cNvSpPr txBox="1">
                <a:spLocks noChangeArrowheads="1"/>
              </p:cNvSpPr>
              <p:nvPr/>
            </p:nvSpPr>
            <p:spPr bwMode="auto">
              <a:xfrm>
                <a:off x="1319934" y="2126316"/>
                <a:ext cx="288004" cy="4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T</a:t>
                </a:r>
                <a:endParaRPr lang="en-US" altLang="en-US" sz="2000"/>
              </a:p>
            </p:txBody>
          </p:sp>
          <p:cxnSp>
            <p:nvCxnSpPr>
              <p:cNvPr id="65" name="Straight Connector 64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>
              <a:stCxn id="58" idx="5"/>
              <a:endCxn id="61" idx="1"/>
            </p:cNvCxnSpPr>
            <p:nvPr/>
          </p:nvCxnSpPr>
          <p:spPr bwMode="auto">
            <a:xfrm>
              <a:off x="2393950" y="1023144"/>
              <a:ext cx="879475" cy="88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9" idx="3"/>
              <a:endCxn id="60" idx="7"/>
            </p:cNvCxnSpPr>
            <p:nvPr/>
          </p:nvCxnSpPr>
          <p:spPr bwMode="auto">
            <a:xfrm flipH="1">
              <a:off x="2393950" y="1023144"/>
              <a:ext cx="879475" cy="877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798" name="TextBox 65"/>
          <p:cNvSpPr txBox="1">
            <a:spLocks noChangeArrowheads="1"/>
          </p:cNvSpPr>
          <p:nvPr/>
        </p:nvSpPr>
        <p:spPr bwMode="auto">
          <a:xfrm>
            <a:off x="4919216" y="5661248"/>
            <a:ext cx="1717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laipsnių </a:t>
            </a:r>
            <a:r>
              <a:rPr lang="lt-LT" altLang="en-US" sz="2000" dirty="0"/>
              <a:t>seka: 2, 3, 2, 1</a:t>
            </a:r>
            <a:endParaRPr lang="en-US" altLang="en-US" sz="2000" dirty="0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729784" y="904843"/>
            <a:ext cx="45068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2.  </a:t>
            </a:r>
            <a:r>
              <a:rPr lang="lt-LT" altLang="en-US" sz="2000" dirty="0" smtClean="0"/>
              <a:t>Ar </a:t>
            </a:r>
            <a:r>
              <a:rPr lang="lt-LT" altLang="en-US" sz="2000" dirty="0"/>
              <a:t>sutampa briaunų skaičius?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729784" y="555594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lt-LT" altLang="en-US" sz="2000" dirty="0" smtClean="0"/>
              <a:t>1.  Ar </a:t>
            </a:r>
            <a:r>
              <a:rPr lang="lt-LT" altLang="en-US" sz="2000" dirty="0"/>
              <a:t>sutampa viršūnių skaičius?</a:t>
            </a:r>
          </a:p>
        </p:txBody>
      </p:sp>
      <p:sp>
        <p:nvSpPr>
          <p:cNvPr id="29" name="TextBox 52"/>
          <p:cNvSpPr txBox="1">
            <a:spLocks noChangeArrowheads="1"/>
          </p:cNvSpPr>
          <p:nvPr/>
        </p:nvSpPr>
        <p:spPr bwMode="auto">
          <a:xfrm>
            <a:off x="2019616" y="4739824"/>
            <a:ext cx="171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4 </a:t>
            </a:r>
            <a:r>
              <a:rPr lang="lt-LT" altLang="en-US" sz="2000" dirty="0" smtClean="0"/>
              <a:t>viršūnės</a:t>
            </a:r>
            <a:endParaRPr lang="lt-LT" altLang="en-US" sz="2000" dirty="0"/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863653" y="4722103"/>
            <a:ext cx="171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4 </a:t>
            </a:r>
            <a:r>
              <a:rPr lang="lt-LT" altLang="en-US" sz="2000" dirty="0" smtClean="0"/>
              <a:t>viršūnės</a:t>
            </a:r>
            <a:endParaRPr lang="lt-LT" altLang="en-US" sz="2000" dirty="0"/>
          </a:p>
        </p:txBody>
      </p:sp>
      <p:sp>
        <p:nvSpPr>
          <p:cNvPr id="38" name="TextBox 52"/>
          <p:cNvSpPr txBox="1">
            <a:spLocks noChangeArrowheads="1"/>
          </p:cNvSpPr>
          <p:nvPr/>
        </p:nvSpPr>
        <p:spPr bwMode="auto">
          <a:xfrm>
            <a:off x="2019616" y="5200536"/>
            <a:ext cx="171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4 briaunos</a:t>
            </a:r>
            <a:endParaRPr lang="lt-LT" altLang="en-US" sz="2000" dirty="0"/>
          </a:p>
        </p:txBody>
      </p:sp>
      <p:sp>
        <p:nvSpPr>
          <p:cNvPr id="40" name="TextBox 52"/>
          <p:cNvSpPr txBox="1">
            <a:spLocks noChangeArrowheads="1"/>
          </p:cNvSpPr>
          <p:nvPr/>
        </p:nvSpPr>
        <p:spPr bwMode="auto">
          <a:xfrm>
            <a:off x="4863653" y="5182815"/>
            <a:ext cx="171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4 </a:t>
            </a:r>
            <a:r>
              <a:rPr lang="lt-LT" altLang="en-US" sz="2000" dirty="0" smtClean="0"/>
              <a:t>briaunos</a:t>
            </a:r>
            <a:endParaRPr lang="lt-LT" altLang="en-US" sz="2000" dirty="0"/>
          </a:p>
        </p:txBody>
      </p:sp>
      <p:sp>
        <p:nvSpPr>
          <p:cNvPr id="41" name="TextBox 32"/>
          <p:cNvSpPr txBox="1">
            <a:spLocks noChangeArrowheads="1"/>
          </p:cNvSpPr>
          <p:nvPr/>
        </p:nvSpPr>
        <p:spPr bwMode="auto">
          <a:xfrm>
            <a:off x="4067944" y="6369134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>
                <a:solidFill>
                  <a:srgbClr val="FF0000"/>
                </a:solidFill>
              </a:rPr>
              <a:t>Grafai nėra </a:t>
            </a:r>
            <a:r>
              <a:rPr lang="lt-LT" altLang="en-US" sz="2000" dirty="0" err="1" smtClean="0">
                <a:solidFill>
                  <a:srgbClr val="FF0000"/>
                </a:solidFill>
              </a:rPr>
              <a:t>izomorfiniai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  <p:bldP spid="33798" grpId="0"/>
      <p:bldP spid="27" grpId="0"/>
      <p:bldP spid="28" grpId="0"/>
      <p:bldP spid="29" grpId="0"/>
      <p:bldP spid="37" grpId="0"/>
      <p:bldP spid="38" grpId="0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729784" y="1616520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4. Ar sutampa </a:t>
            </a:r>
            <a:r>
              <a:rPr lang="lt-LT" altLang="en-US" sz="2000" dirty="0" err="1"/>
              <a:t>atstumai</a:t>
            </a:r>
            <a:r>
              <a:rPr lang="lt-LT" altLang="en-US" sz="2000" dirty="0"/>
              <a:t>?</a:t>
            </a:r>
          </a:p>
        </p:txBody>
      </p:sp>
      <p:grpSp>
        <p:nvGrpSpPr>
          <p:cNvPr id="34820" name="Group 45"/>
          <p:cNvGrpSpPr>
            <a:grpSpLocks/>
          </p:cNvGrpSpPr>
          <p:nvPr/>
        </p:nvGrpSpPr>
        <p:grpSpPr bwMode="auto">
          <a:xfrm>
            <a:off x="971599" y="2499816"/>
            <a:ext cx="2978150" cy="1914525"/>
            <a:chOff x="1043608" y="1520194"/>
            <a:chExt cx="2976795" cy="1915357"/>
          </a:xfrm>
        </p:grpSpPr>
        <p:grpSp>
          <p:nvGrpSpPr>
            <p:cNvPr id="34840" name="Group 18"/>
            <p:cNvGrpSpPr>
              <a:grpSpLocks/>
            </p:cNvGrpSpPr>
            <p:nvPr/>
          </p:nvGrpSpPr>
          <p:grpSpPr bwMode="auto">
            <a:xfrm>
              <a:off x="1043608" y="1520194"/>
              <a:ext cx="2301711" cy="1915357"/>
              <a:chOff x="1043608" y="1520194"/>
              <a:chExt cx="2301711" cy="1915357"/>
            </a:xfrm>
          </p:grpSpPr>
          <p:grpSp>
            <p:nvGrpSpPr>
              <p:cNvPr id="34843" name="Group 26"/>
              <p:cNvGrpSpPr>
                <a:grpSpLocks/>
              </p:cNvGrpSpPr>
              <p:nvPr/>
            </p:nvGrpSpPr>
            <p:grpSpPr bwMode="auto">
              <a:xfrm>
                <a:off x="1043608" y="1520194"/>
                <a:ext cx="2301711" cy="1915357"/>
                <a:chOff x="1216189" y="877888"/>
                <a:chExt cx="2301711" cy="1915357"/>
              </a:xfrm>
            </p:grpSpPr>
            <p:grpSp>
              <p:nvGrpSpPr>
                <p:cNvPr id="34847" name="Group 18"/>
                <p:cNvGrpSpPr>
                  <a:grpSpLocks/>
                </p:cNvGrpSpPr>
                <p:nvPr/>
              </p:nvGrpSpPr>
              <p:grpSpPr bwMode="auto">
                <a:xfrm>
                  <a:off x="1216189" y="877888"/>
                  <a:ext cx="2301711" cy="1915357"/>
                  <a:chOff x="-153029" y="865575"/>
                  <a:chExt cx="2301711" cy="1916585"/>
                </a:xfrm>
              </p:grpSpPr>
              <p:sp>
                <p:nvSpPr>
                  <p:cNvPr id="31" name="Oval 30"/>
                  <p:cNvSpPr/>
                  <p:nvPr/>
                </p:nvSpPr>
                <p:spPr bwMode="auto">
                  <a:xfrm>
                    <a:off x="-153029" y="1836582"/>
                    <a:ext cx="287206" cy="28923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 bwMode="auto">
                  <a:xfrm>
                    <a:off x="1862178" y="865575"/>
                    <a:ext cx="287206" cy="28923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f</a:t>
                    </a:r>
                    <a:endParaRPr lang="en-US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492789" y="1846117"/>
                    <a:ext cx="287207" cy="28764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 bwMode="auto">
                  <a:xfrm>
                    <a:off x="1178277" y="1847706"/>
                    <a:ext cx="287207" cy="28923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cxnSp>
                <p:nvCxnSpPr>
                  <p:cNvPr id="35" name="Straight Connector 34"/>
                  <p:cNvCxnSpPr>
                    <a:stCxn id="41" idx="4"/>
                    <a:endCxn id="34" idx="0"/>
                  </p:cNvCxnSpPr>
                  <p:nvPr/>
                </p:nvCxnSpPr>
                <p:spPr bwMode="auto">
                  <a:xfrm>
                    <a:off x="1314740" y="1154811"/>
                    <a:ext cx="6347" cy="6928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33" idx="6"/>
                    <a:endCxn id="34" idx="2"/>
                  </p:cNvCxnSpPr>
                  <p:nvPr/>
                </p:nvCxnSpPr>
                <p:spPr bwMode="auto">
                  <a:xfrm>
                    <a:off x="779996" y="1990734"/>
                    <a:ext cx="398281" cy="15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855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149" y="2382105"/>
                    <a:ext cx="288004" cy="4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lt-LT" altLang="en-US" sz="2000" dirty="0" smtClean="0"/>
                      <a:t>A</a:t>
                    </a:r>
                    <a:endParaRPr lang="en-US" altLang="en-US" sz="2000" dirty="0"/>
                  </a:p>
                </p:txBody>
              </p:sp>
              <p:cxnSp>
                <p:nvCxnSpPr>
                  <p:cNvPr id="39" name="Straight Connector 38"/>
                  <p:cNvCxnSpPr>
                    <a:stCxn id="32" idx="4"/>
                    <a:endCxn id="34" idx="7"/>
                  </p:cNvCxnSpPr>
                  <p:nvPr/>
                </p:nvCxnSpPr>
                <p:spPr bwMode="auto">
                  <a:xfrm flipH="1">
                    <a:off x="1422641" y="1154811"/>
                    <a:ext cx="582348" cy="73421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Straight Connector 29"/>
                <p:cNvCxnSpPr>
                  <a:stCxn id="31" idx="6"/>
                  <a:endCxn id="33" idx="2"/>
                </p:cNvCxnSpPr>
                <p:nvPr/>
              </p:nvCxnSpPr>
              <p:spPr bwMode="auto">
                <a:xfrm>
                  <a:off x="1503395" y="1992797"/>
                  <a:ext cx="358612" cy="952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Oval 39"/>
              <p:cNvSpPr/>
              <p:nvPr/>
            </p:nvSpPr>
            <p:spPr bwMode="auto">
              <a:xfrm>
                <a:off x="3049295" y="2476284"/>
                <a:ext cx="287206" cy="28905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2368567" y="1520194"/>
                <a:ext cx="287207" cy="28905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2652600" y="2649398"/>
                <a:ext cx="39669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4" name="Oval 73"/>
            <p:cNvSpPr/>
            <p:nvPr/>
          </p:nvSpPr>
          <p:spPr bwMode="auto">
            <a:xfrm>
              <a:off x="3733196" y="2495343"/>
              <a:ext cx="287207" cy="28905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>
              <a:off x="3336501" y="2639868"/>
              <a:ext cx="39669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822" name="Group 76"/>
          <p:cNvGrpSpPr>
            <a:grpSpLocks/>
          </p:cNvGrpSpPr>
          <p:nvPr/>
        </p:nvGrpSpPr>
        <p:grpSpPr bwMode="auto">
          <a:xfrm>
            <a:off x="4767311" y="2564904"/>
            <a:ext cx="2976563" cy="1916112"/>
            <a:chOff x="1043608" y="1520194"/>
            <a:chExt cx="2976795" cy="1915357"/>
          </a:xfrm>
        </p:grpSpPr>
        <p:grpSp>
          <p:nvGrpSpPr>
            <p:cNvPr id="34823" name="Group 77"/>
            <p:cNvGrpSpPr>
              <a:grpSpLocks/>
            </p:cNvGrpSpPr>
            <p:nvPr/>
          </p:nvGrpSpPr>
          <p:grpSpPr bwMode="auto">
            <a:xfrm>
              <a:off x="1043608" y="1520194"/>
              <a:ext cx="2301711" cy="1915357"/>
              <a:chOff x="1043608" y="1520194"/>
              <a:chExt cx="2301711" cy="1915357"/>
            </a:xfrm>
          </p:grpSpPr>
          <p:grpSp>
            <p:nvGrpSpPr>
              <p:cNvPr id="34826" name="Group 80"/>
              <p:cNvGrpSpPr>
                <a:grpSpLocks/>
              </p:cNvGrpSpPr>
              <p:nvPr/>
            </p:nvGrpSpPr>
            <p:grpSpPr bwMode="auto">
              <a:xfrm>
                <a:off x="1043608" y="1520194"/>
                <a:ext cx="2301711" cy="1915357"/>
                <a:chOff x="1216189" y="877888"/>
                <a:chExt cx="2301711" cy="1915357"/>
              </a:xfrm>
            </p:grpSpPr>
            <p:grpSp>
              <p:nvGrpSpPr>
                <p:cNvPr id="34830" name="Group 18"/>
                <p:cNvGrpSpPr>
                  <a:grpSpLocks/>
                </p:cNvGrpSpPr>
                <p:nvPr/>
              </p:nvGrpSpPr>
              <p:grpSpPr bwMode="auto">
                <a:xfrm>
                  <a:off x="1216189" y="877888"/>
                  <a:ext cx="2301711" cy="1915357"/>
                  <a:chOff x="-153029" y="865575"/>
                  <a:chExt cx="2301711" cy="1916585"/>
                </a:xfrm>
              </p:grpSpPr>
              <p:sp>
                <p:nvSpPr>
                  <p:cNvPr id="87" name="Oval 86"/>
                  <p:cNvSpPr/>
                  <p:nvPr/>
                </p:nvSpPr>
                <p:spPr bwMode="auto">
                  <a:xfrm>
                    <a:off x="-153029" y="1837365"/>
                    <a:ext cx="287360" cy="28899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 bwMode="auto">
                  <a:xfrm>
                    <a:off x="1861666" y="865575"/>
                    <a:ext cx="287359" cy="28899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6</a:t>
                    </a:r>
                    <a:endParaRPr lang="en-US" dirty="0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493134" y="1846892"/>
                    <a:ext cx="287359" cy="28740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1177399" y="1846892"/>
                    <a:ext cx="287360" cy="28899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cxnSp>
                <p:nvCxnSpPr>
                  <p:cNvPr id="91" name="Straight Connector 90"/>
                  <p:cNvCxnSpPr>
                    <a:stCxn id="83" idx="4"/>
                    <a:endCxn id="82" idx="1"/>
                  </p:cNvCxnSpPr>
                  <p:nvPr/>
                </p:nvCxnSpPr>
                <p:spPr bwMode="auto">
                  <a:xfrm>
                    <a:off x="1315523" y="1154571"/>
                    <a:ext cx="579482" cy="71137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>
                    <a:stCxn id="89" idx="6"/>
                    <a:endCxn id="90" idx="2"/>
                  </p:cNvCxnSpPr>
                  <p:nvPr/>
                </p:nvCxnSpPr>
                <p:spPr bwMode="auto">
                  <a:xfrm>
                    <a:off x="780494" y="1989802"/>
                    <a:ext cx="396906" cy="1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838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149" y="2382105"/>
                    <a:ext cx="288004" cy="4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lt-LT" altLang="en-US" sz="2000" dirty="0"/>
                      <a:t>B</a:t>
                    </a:r>
                    <a:endParaRPr lang="en-US" altLang="en-US" sz="2000" dirty="0"/>
                  </a:p>
                </p:txBody>
              </p:sp>
              <p:cxnSp>
                <p:nvCxnSpPr>
                  <p:cNvPr id="94" name="Straight Connector 93"/>
                  <p:cNvCxnSpPr>
                    <a:stCxn id="88" idx="4"/>
                    <a:endCxn id="82" idx="0"/>
                  </p:cNvCxnSpPr>
                  <p:nvPr/>
                </p:nvCxnSpPr>
                <p:spPr bwMode="auto">
                  <a:xfrm flipH="1">
                    <a:off x="1996613" y="1154571"/>
                    <a:ext cx="7939" cy="6685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Straight Connector 85"/>
                <p:cNvCxnSpPr>
                  <a:stCxn id="87" idx="6"/>
                  <a:endCxn id="89" idx="2"/>
                </p:cNvCxnSpPr>
                <p:nvPr/>
              </p:nvCxnSpPr>
              <p:spPr bwMode="auto">
                <a:xfrm>
                  <a:off x="1503549" y="1993460"/>
                  <a:ext cx="358803" cy="79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Oval 81"/>
              <p:cNvSpPr/>
              <p:nvPr/>
            </p:nvSpPr>
            <p:spPr bwMode="auto">
              <a:xfrm>
                <a:off x="3048777" y="2477079"/>
                <a:ext cx="287359" cy="28881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3</a:t>
                </a:r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2367686" y="1520194"/>
                <a:ext cx="287360" cy="28881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5</a:t>
                </a:r>
                <a:endParaRPr lang="en-US" dirty="0"/>
              </a:p>
            </p:txBody>
          </p:sp>
          <p:cxnSp>
            <p:nvCxnSpPr>
              <p:cNvPr id="84" name="Straight Connector 83"/>
              <p:cNvCxnSpPr/>
              <p:nvPr/>
            </p:nvCxnSpPr>
            <p:spPr bwMode="auto">
              <a:xfrm>
                <a:off x="2651871" y="2650049"/>
                <a:ext cx="396906" cy="15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9" name="Oval 78"/>
            <p:cNvSpPr/>
            <p:nvPr/>
          </p:nvSpPr>
          <p:spPr bwMode="auto">
            <a:xfrm>
              <a:off x="3733043" y="2496121"/>
              <a:ext cx="287360" cy="2888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7</a:t>
              </a: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>
              <a:off x="3336137" y="2640527"/>
              <a:ext cx="396906" cy="15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736947" y="1253300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3. Ar sutampa viršūnių laipsnių sekos?</a:t>
            </a: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729784" y="904843"/>
            <a:ext cx="45068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2.  </a:t>
            </a:r>
            <a:r>
              <a:rPr lang="lt-LT" altLang="en-US" sz="2000" dirty="0" smtClean="0"/>
              <a:t>Ar </a:t>
            </a:r>
            <a:r>
              <a:rPr lang="lt-LT" altLang="en-US" sz="2000" dirty="0"/>
              <a:t>sutampa briaunų skaičius?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729784" y="555594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lt-LT" altLang="en-US" sz="2000" dirty="0" smtClean="0"/>
              <a:t>1.  Ar </a:t>
            </a:r>
            <a:r>
              <a:rPr lang="lt-LT" altLang="en-US" sz="2000" dirty="0"/>
              <a:t>sutampa viršūnių skaičius?</a:t>
            </a:r>
          </a:p>
        </p:txBody>
      </p:sp>
      <p:sp>
        <p:nvSpPr>
          <p:cNvPr id="46" name="TextBox 52"/>
          <p:cNvSpPr txBox="1">
            <a:spLocks noChangeArrowheads="1"/>
          </p:cNvSpPr>
          <p:nvPr/>
        </p:nvSpPr>
        <p:spPr bwMode="auto">
          <a:xfrm>
            <a:off x="1905049" y="5661248"/>
            <a:ext cx="19468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laipsnių </a:t>
            </a:r>
            <a:r>
              <a:rPr lang="lt-LT" altLang="en-US" sz="2000" dirty="0"/>
              <a:t>seka: </a:t>
            </a:r>
            <a:endParaRPr lang="lt-LT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1</a:t>
            </a:r>
            <a:r>
              <a:rPr lang="lt-LT" altLang="en-US" sz="2000" dirty="0"/>
              <a:t>, 2, 3, 2, 1, 1, 1</a:t>
            </a:r>
            <a:endParaRPr lang="en-US" altLang="en-US" sz="2000" dirty="0"/>
          </a:p>
        </p:txBody>
      </p:sp>
      <p:sp>
        <p:nvSpPr>
          <p:cNvPr id="47" name="TextBox 65"/>
          <p:cNvSpPr txBox="1">
            <a:spLocks noChangeArrowheads="1"/>
          </p:cNvSpPr>
          <p:nvPr/>
        </p:nvSpPr>
        <p:spPr bwMode="auto">
          <a:xfrm>
            <a:off x="4919216" y="5661248"/>
            <a:ext cx="1853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laipsnių </a:t>
            </a:r>
            <a:r>
              <a:rPr lang="lt-LT" altLang="en-US" sz="2000" dirty="0"/>
              <a:t>seka: </a:t>
            </a:r>
            <a:endParaRPr lang="lt-LT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1</a:t>
            </a:r>
            <a:r>
              <a:rPr lang="lt-LT" altLang="en-US" sz="2000" dirty="0"/>
              <a:t>, 2, 3, 2, 1, 1, 1</a:t>
            </a:r>
            <a:endParaRPr lang="en-US" altLang="en-US" sz="2000" dirty="0"/>
          </a:p>
        </p:txBody>
      </p:sp>
      <p:sp>
        <p:nvSpPr>
          <p:cNvPr id="48" name="TextBox 52"/>
          <p:cNvSpPr txBox="1">
            <a:spLocks noChangeArrowheads="1"/>
          </p:cNvSpPr>
          <p:nvPr/>
        </p:nvSpPr>
        <p:spPr bwMode="auto">
          <a:xfrm>
            <a:off x="2019616" y="4739824"/>
            <a:ext cx="171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7</a:t>
            </a:r>
            <a:r>
              <a:rPr lang="lt-LT" altLang="en-US" sz="2000" dirty="0" smtClean="0"/>
              <a:t> viršūnės</a:t>
            </a:r>
            <a:endParaRPr lang="lt-LT" altLang="en-US" sz="2000" dirty="0"/>
          </a:p>
        </p:txBody>
      </p:sp>
      <p:sp>
        <p:nvSpPr>
          <p:cNvPr id="49" name="TextBox 52"/>
          <p:cNvSpPr txBox="1">
            <a:spLocks noChangeArrowheads="1"/>
          </p:cNvSpPr>
          <p:nvPr/>
        </p:nvSpPr>
        <p:spPr bwMode="auto">
          <a:xfrm>
            <a:off x="4863653" y="4722103"/>
            <a:ext cx="171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7 viršūnės</a:t>
            </a:r>
            <a:endParaRPr lang="lt-LT" altLang="en-US" sz="2000" dirty="0"/>
          </a:p>
        </p:txBody>
      </p:sp>
      <p:sp>
        <p:nvSpPr>
          <p:cNvPr id="50" name="TextBox 52"/>
          <p:cNvSpPr txBox="1">
            <a:spLocks noChangeArrowheads="1"/>
          </p:cNvSpPr>
          <p:nvPr/>
        </p:nvSpPr>
        <p:spPr bwMode="auto">
          <a:xfrm>
            <a:off x="2019616" y="5200536"/>
            <a:ext cx="171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/>
              <a:t>6</a:t>
            </a:r>
            <a:r>
              <a:rPr lang="lt-LT" altLang="en-US" sz="2000" dirty="0" smtClean="0"/>
              <a:t> briaunos</a:t>
            </a:r>
            <a:endParaRPr lang="lt-LT" altLang="en-US" sz="2000" dirty="0"/>
          </a:p>
        </p:txBody>
      </p:sp>
      <p:sp>
        <p:nvSpPr>
          <p:cNvPr id="51" name="TextBox 52"/>
          <p:cNvSpPr txBox="1">
            <a:spLocks noChangeArrowheads="1"/>
          </p:cNvSpPr>
          <p:nvPr/>
        </p:nvSpPr>
        <p:spPr bwMode="auto">
          <a:xfrm>
            <a:off x="4863653" y="5182815"/>
            <a:ext cx="171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/>
              <a:t>6 briaunos</a:t>
            </a:r>
            <a:endParaRPr lang="lt-LT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755650" y="404813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4. Ar sutampa atstumai?</a:t>
            </a:r>
          </a:p>
        </p:txBody>
      </p:sp>
      <p:grpSp>
        <p:nvGrpSpPr>
          <p:cNvPr id="35843" name="Group 45"/>
          <p:cNvGrpSpPr>
            <a:grpSpLocks/>
          </p:cNvGrpSpPr>
          <p:nvPr/>
        </p:nvGrpSpPr>
        <p:grpSpPr bwMode="auto">
          <a:xfrm>
            <a:off x="1042988" y="1520825"/>
            <a:ext cx="2978150" cy="1914525"/>
            <a:chOff x="1043608" y="1520194"/>
            <a:chExt cx="2976795" cy="1915357"/>
          </a:xfrm>
        </p:grpSpPr>
        <p:grpSp>
          <p:nvGrpSpPr>
            <p:cNvPr id="36028" name="Group 18"/>
            <p:cNvGrpSpPr>
              <a:grpSpLocks/>
            </p:cNvGrpSpPr>
            <p:nvPr/>
          </p:nvGrpSpPr>
          <p:grpSpPr bwMode="auto">
            <a:xfrm>
              <a:off x="1043608" y="1520194"/>
              <a:ext cx="2301711" cy="1915357"/>
              <a:chOff x="1043608" y="1520194"/>
              <a:chExt cx="2301711" cy="1915357"/>
            </a:xfrm>
          </p:grpSpPr>
          <p:grpSp>
            <p:nvGrpSpPr>
              <p:cNvPr id="36031" name="Group 26"/>
              <p:cNvGrpSpPr>
                <a:grpSpLocks/>
              </p:cNvGrpSpPr>
              <p:nvPr/>
            </p:nvGrpSpPr>
            <p:grpSpPr bwMode="auto">
              <a:xfrm>
                <a:off x="1043608" y="1520194"/>
                <a:ext cx="2301711" cy="1915357"/>
                <a:chOff x="1216189" y="877888"/>
                <a:chExt cx="2301711" cy="1915357"/>
              </a:xfrm>
            </p:grpSpPr>
            <p:grpSp>
              <p:nvGrpSpPr>
                <p:cNvPr id="36035" name="Group 18"/>
                <p:cNvGrpSpPr>
                  <a:grpSpLocks/>
                </p:cNvGrpSpPr>
                <p:nvPr/>
              </p:nvGrpSpPr>
              <p:grpSpPr bwMode="auto">
                <a:xfrm>
                  <a:off x="1216189" y="877888"/>
                  <a:ext cx="2301711" cy="1915357"/>
                  <a:chOff x="-153029" y="865575"/>
                  <a:chExt cx="2301711" cy="1916585"/>
                </a:xfrm>
              </p:grpSpPr>
              <p:sp>
                <p:nvSpPr>
                  <p:cNvPr id="31" name="Oval 30"/>
                  <p:cNvSpPr/>
                  <p:nvPr/>
                </p:nvSpPr>
                <p:spPr bwMode="auto">
                  <a:xfrm>
                    <a:off x="-153029" y="1836582"/>
                    <a:ext cx="287206" cy="28923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 bwMode="auto">
                  <a:xfrm>
                    <a:off x="1862178" y="865575"/>
                    <a:ext cx="287206" cy="28923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f</a:t>
                    </a:r>
                    <a:endParaRPr lang="en-US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492789" y="1846117"/>
                    <a:ext cx="287207" cy="28764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 bwMode="auto">
                  <a:xfrm>
                    <a:off x="1178277" y="1847706"/>
                    <a:ext cx="287207" cy="28923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cxnSp>
                <p:nvCxnSpPr>
                  <p:cNvPr id="35" name="Straight Connector 34"/>
                  <p:cNvCxnSpPr>
                    <a:stCxn id="41" idx="4"/>
                    <a:endCxn id="34" idx="0"/>
                  </p:cNvCxnSpPr>
                  <p:nvPr/>
                </p:nvCxnSpPr>
                <p:spPr bwMode="auto">
                  <a:xfrm>
                    <a:off x="1314740" y="1154811"/>
                    <a:ext cx="6347" cy="6928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33" idx="6"/>
                    <a:endCxn id="34" idx="2"/>
                  </p:cNvCxnSpPr>
                  <p:nvPr/>
                </p:nvCxnSpPr>
                <p:spPr bwMode="auto">
                  <a:xfrm>
                    <a:off x="779996" y="1990734"/>
                    <a:ext cx="398281" cy="15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043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149" y="2382105"/>
                    <a:ext cx="288004" cy="4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lt-LT" altLang="en-US" sz="2000" dirty="0" smtClean="0"/>
                      <a:t>A</a:t>
                    </a:r>
                    <a:endParaRPr lang="en-US" altLang="en-US" sz="2000" dirty="0"/>
                  </a:p>
                </p:txBody>
              </p:sp>
              <p:cxnSp>
                <p:nvCxnSpPr>
                  <p:cNvPr id="39" name="Straight Connector 38"/>
                  <p:cNvCxnSpPr>
                    <a:stCxn id="32" idx="4"/>
                    <a:endCxn id="34" idx="7"/>
                  </p:cNvCxnSpPr>
                  <p:nvPr/>
                </p:nvCxnSpPr>
                <p:spPr bwMode="auto">
                  <a:xfrm flipH="1">
                    <a:off x="1422641" y="1154811"/>
                    <a:ext cx="582348" cy="73421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Straight Connector 29"/>
                <p:cNvCxnSpPr>
                  <a:stCxn id="31" idx="6"/>
                  <a:endCxn id="33" idx="2"/>
                </p:cNvCxnSpPr>
                <p:nvPr/>
              </p:nvCxnSpPr>
              <p:spPr bwMode="auto">
                <a:xfrm>
                  <a:off x="1503395" y="1992797"/>
                  <a:ext cx="358612" cy="952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Oval 39"/>
              <p:cNvSpPr/>
              <p:nvPr/>
            </p:nvSpPr>
            <p:spPr bwMode="auto">
              <a:xfrm>
                <a:off x="3049295" y="2476284"/>
                <a:ext cx="287206" cy="28905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2368567" y="1520194"/>
                <a:ext cx="287207" cy="28905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2652600" y="2649398"/>
                <a:ext cx="39669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4" name="Oval 73"/>
            <p:cNvSpPr/>
            <p:nvPr/>
          </p:nvSpPr>
          <p:spPr bwMode="auto">
            <a:xfrm>
              <a:off x="3733196" y="2495343"/>
              <a:ext cx="287207" cy="28905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>
              <a:off x="3336501" y="2639868"/>
              <a:ext cx="39669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5844" name="Group 76"/>
          <p:cNvGrpSpPr>
            <a:grpSpLocks/>
          </p:cNvGrpSpPr>
          <p:nvPr/>
        </p:nvGrpSpPr>
        <p:grpSpPr bwMode="auto">
          <a:xfrm>
            <a:off x="4838700" y="1585913"/>
            <a:ext cx="2976563" cy="1916112"/>
            <a:chOff x="1043608" y="1520194"/>
            <a:chExt cx="2976795" cy="1915357"/>
          </a:xfrm>
        </p:grpSpPr>
        <p:grpSp>
          <p:nvGrpSpPr>
            <p:cNvPr id="36011" name="Group 77"/>
            <p:cNvGrpSpPr>
              <a:grpSpLocks/>
            </p:cNvGrpSpPr>
            <p:nvPr/>
          </p:nvGrpSpPr>
          <p:grpSpPr bwMode="auto">
            <a:xfrm>
              <a:off x="1043608" y="1520194"/>
              <a:ext cx="2301711" cy="1915357"/>
              <a:chOff x="1043608" y="1520194"/>
              <a:chExt cx="2301711" cy="1915357"/>
            </a:xfrm>
          </p:grpSpPr>
          <p:grpSp>
            <p:nvGrpSpPr>
              <p:cNvPr id="36014" name="Group 80"/>
              <p:cNvGrpSpPr>
                <a:grpSpLocks/>
              </p:cNvGrpSpPr>
              <p:nvPr/>
            </p:nvGrpSpPr>
            <p:grpSpPr bwMode="auto">
              <a:xfrm>
                <a:off x="1043608" y="1520194"/>
                <a:ext cx="2301711" cy="1915357"/>
                <a:chOff x="1216189" y="877888"/>
                <a:chExt cx="2301711" cy="1915357"/>
              </a:xfrm>
            </p:grpSpPr>
            <p:grpSp>
              <p:nvGrpSpPr>
                <p:cNvPr id="36018" name="Group 18"/>
                <p:cNvGrpSpPr>
                  <a:grpSpLocks/>
                </p:cNvGrpSpPr>
                <p:nvPr/>
              </p:nvGrpSpPr>
              <p:grpSpPr bwMode="auto">
                <a:xfrm>
                  <a:off x="1216189" y="877888"/>
                  <a:ext cx="2301711" cy="1915357"/>
                  <a:chOff x="-153029" y="865575"/>
                  <a:chExt cx="2301711" cy="1916585"/>
                </a:xfrm>
              </p:grpSpPr>
              <p:sp>
                <p:nvSpPr>
                  <p:cNvPr id="87" name="Oval 86"/>
                  <p:cNvSpPr/>
                  <p:nvPr/>
                </p:nvSpPr>
                <p:spPr bwMode="auto">
                  <a:xfrm>
                    <a:off x="-153029" y="1837365"/>
                    <a:ext cx="287360" cy="28899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 bwMode="auto">
                  <a:xfrm>
                    <a:off x="1861666" y="865575"/>
                    <a:ext cx="287359" cy="28899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6</a:t>
                    </a:r>
                    <a:endParaRPr lang="en-US" dirty="0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493134" y="1846892"/>
                    <a:ext cx="287359" cy="28740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1177399" y="1846892"/>
                    <a:ext cx="287360" cy="288996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cxnSp>
                <p:nvCxnSpPr>
                  <p:cNvPr id="91" name="Straight Connector 90"/>
                  <p:cNvCxnSpPr>
                    <a:stCxn id="83" idx="4"/>
                    <a:endCxn id="82" idx="1"/>
                  </p:cNvCxnSpPr>
                  <p:nvPr/>
                </p:nvCxnSpPr>
                <p:spPr bwMode="auto">
                  <a:xfrm>
                    <a:off x="1315523" y="1154571"/>
                    <a:ext cx="579482" cy="71137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>
                    <a:stCxn id="89" idx="6"/>
                    <a:endCxn id="90" idx="2"/>
                  </p:cNvCxnSpPr>
                  <p:nvPr/>
                </p:nvCxnSpPr>
                <p:spPr bwMode="auto">
                  <a:xfrm>
                    <a:off x="780494" y="1989802"/>
                    <a:ext cx="396906" cy="1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026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149" y="2382105"/>
                    <a:ext cx="288004" cy="4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lt-LT" altLang="en-US" sz="2000" dirty="0" smtClean="0"/>
                      <a:t>B</a:t>
                    </a:r>
                    <a:endParaRPr lang="en-US" altLang="en-US" sz="2000" dirty="0"/>
                  </a:p>
                </p:txBody>
              </p:sp>
              <p:cxnSp>
                <p:nvCxnSpPr>
                  <p:cNvPr id="94" name="Straight Connector 93"/>
                  <p:cNvCxnSpPr>
                    <a:stCxn id="88" idx="4"/>
                    <a:endCxn id="82" idx="0"/>
                  </p:cNvCxnSpPr>
                  <p:nvPr/>
                </p:nvCxnSpPr>
                <p:spPr bwMode="auto">
                  <a:xfrm flipH="1">
                    <a:off x="1996613" y="1154571"/>
                    <a:ext cx="7939" cy="6685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Straight Connector 85"/>
                <p:cNvCxnSpPr>
                  <a:stCxn id="87" idx="6"/>
                  <a:endCxn id="89" idx="2"/>
                </p:cNvCxnSpPr>
                <p:nvPr/>
              </p:nvCxnSpPr>
              <p:spPr bwMode="auto">
                <a:xfrm>
                  <a:off x="1503549" y="1993460"/>
                  <a:ext cx="358803" cy="79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Oval 81"/>
              <p:cNvSpPr/>
              <p:nvPr/>
            </p:nvSpPr>
            <p:spPr bwMode="auto">
              <a:xfrm>
                <a:off x="3048777" y="2477079"/>
                <a:ext cx="287359" cy="28881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3</a:t>
                </a:r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2367686" y="1520194"/>
                <a:ext cx="287360" cy="28881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5</a:t>
                </a:r>
                <a:endParaRPr lang="en-US" dirty="0"/>
              </a:p>
            </p:txBody>
          </p:sp>
          <p:cxnSp>
            <p:nvCxnSpPr>
              <p:cNvPr id="84" name="Straight Connector 83"/>
              <p:cNvCxnSpPr/>
              <p:nvPr/>
            </p:nvCxnSpPr>
            <p:spPr bwMode="auto">
              <a:xfrm>
                <a:off x="2651871" y="2650049"/>
                <a:ext cx="396906" cy="15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9" name="Oval 78"/>
            <p:cNvSpPr/>
            <p:nvPr/>
          </p:nvSpPr>
          <p:spPr bwMode="auto">
            <a:xfrm>
              <a:off x="3733043" y="2496121"/>
              <a:ext cx="287360" cy="28881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7</a:t>
              </a: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>
              <a:off x="3336137" y="2640527"/>
              <a:ext cx="396906" cy="15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376238" y="3619500"/>
          <a:ext cx="3548065" cy="2970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4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277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a</a:t>
                      </a:r>
                      <a:endParaRPr lang="en-US" sz="1800" b="1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4</a:t>
                      </a:r>
                      <a:endParaRPr lang="en-US" sz="1800" b="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b</a:t>
                      </a:r>
                      <a:endParaRPr lang="en-US" sz="1800" b="1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3</a:t>
                      </a:r>
                      <a:endParaRPr lang="en-US" sz="1800" b="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c</a:t>
                      </a:r>
                      <a:endParaRPr lang="en-US" sz="1800" b="1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2</a:t>
                      </a:r>
                      <a:endParaRPr lang="en-US" sz="1800" b="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d</a:t>
                      </a:r>
                      <a:endParaRPr lang="en-US" sz="1800" b="1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1</a:t>
                      </a:r>
                      <a:endParaRPr lang="en-US" sz="1800" b="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e</a:t>
                      </a:r>
                      <a:endParaRPr lang="en-US" sz="1800" b="1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3</a:t>
                      </a:r>
                      <a:endParaRPr lang="en-US" sz="1800" b="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f</a:t>
                      </a:r>
                      <a:endParaRPr lang="en-US" sz="1800" b="1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3</a:t>
                      </a:r>
                      <a:endParaRPr lang="en-US" sz="1800" b="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g</a:t>
                      </a:r>
                      <a:endParaRPr lang="en-US" sz="1800" b="1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4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X</a:t>
                      </a:r>
                      <a:endParaRPr lang="en-US" sz="1800" b="0" dirty="0"/>
                    </a:p>
                  </a:txBody>
                  <a:tcPr marL="91447" marR="91447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4872038" y="3573463"/>
          <a:ext cx="3546477" cy="2970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2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277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1</a:t>
                      </a:r>
                      <a:endParaRPr lang="en-US" sz="1800" b="1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4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4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4</a:t>
                      </a:r>
                      <a:endParaRPr lang="en-US" sz="1800" b="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2</a:t>
                      </a:r>
                      <a:endParaRPr lang="en-US" sz="1800" b="1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3</a:t>
                      </a:r>
                      <a:endParaRPr lang="en-US" sz="1800" b="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3</a:t>
                      </a:r>
                      <a:endParaRPr lang="en-US" sz="1800" b="1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1</a:t>
                      </a:r>
                      <a:endParaRPr lang="en-US" sz="1800" b="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4</a:t>
                      </a:r>
                      <a:endParaRPr lang="en-US" sz="1800" b="1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2</a:t>
                      </a:r>
                      <a:endParaRPr lang="en-US" sz="1800" b="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5</a:t>
                      </a:r>
                      <a:endParaRPr lang="en-US" sz="1800" b="1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4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2</a:t>
                      </a:r>
                      <a:endParaRPr lang="en-US" sz="1800" b="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6</a:t>
                      </a:r>
                      <a:endParaRPr lang="en-US" sz="1800" b="1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4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2</a:t>
                      </a:r>
                      <a:endParaRPr lang="en-US" sz="1800" b="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7</a:t>
                      </a:r>
                      <a:endParaRPr lang="en-US" sz="1800" b="1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4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3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 smtClean="0"/>
                        <a:t>X</a:t>
                      </a:r>
                      <a:endParaRPr lang="en-US" sz="1800" b="0" dirty="0"/>
                    </a:p>
                  </a:txBody>
                  <a:tcPr marL="91406" marR="91406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4791485" y="426893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dirty="0" smtClean="0">
                <a:solidFill>
                  <a:srgbClr val="FF0000"/>
                </a:solidFill>
              </a:rPr>
              <a:t>Grafai nėra </a:t>
            </a:r>
            <a:r>
              <a:rPr lang="lt-LT" altLang="en-US" sz="2000" dirty="0" err="1" smtClean="0">
                <a:solidFill>
                  <a:srgbClr val="FF0000"/>
                </a:solidFill>
              </a:rPr>
              <a:t>izomorfiniai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3"/>
          <p:cNvSpPr txBox="1">
            <a:spLocks noChangeArrowheads="1"/>
          </p:cNvSpPr>
          <p:nvPr/>
        </p:nvSpPr>
        <p:spPr bwMode="auto">
          <a:xfrm>
            <a:off x="436563" y="333375"/>
            <a:ext cx="438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-17463" y="3500438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1. Ar sutampa viršūnių skaičius?</a:t>
            </a:r>
            <a:endParaRPr lang="en-US" altLang="en-US" sz="200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816600" y="4097338"/>
            <a:ext cx="115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taip</a:t>
            </a:r>
            <a:endParaRPr lang="en-US" altLang="en-US" sz="2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4292600"/>
            <a:ext cx="300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Grafas Ga: 6 viršūnės</a:t>
            </a:r>
            <a:endParaRPr lang="en-US" altLang="en-US" sz="200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11188" y="4910138"/>
            <a:ext cx="300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Grafas Gb: 6 viršūnės</a:t>
            </a:r>
            <a:endParaRPr lang="en-US" altLang="en-US" sz="2000"/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pSp>
        <p:nvGrpSpPr>
          <p:cNvPr id="36872" name="Group 101"/>
          <p:cNvGrpSpPr>
            <a:grpSpLocks/>
          </p:cNvGrpSpPr>
          <p:nvPr/>
        </p:nvGrpSpPr>
        <p:grpSpPr bwMode="auto">
          <a:xfrm>
            <a:off x="3386138" y="333375"/>
            <a:ext cx="5353050" cy="2501900"/>
            <a:chOff x="3385408" y="332656"/>
            <a:chExt cx="5353345" cy="2501912"/>
          </a:xfrm>
        </p:grpSpPr>
        <p:grpSp>
          <p:nvGrpSpPr>
            <p:cNvPr id="36873" name="Group 102"/>
            <p:cNvGrpSpPr>
              <a:grpSpLocks/>
            </p:cNvGrpSpPr>
            <p:nvPr/>
          </p:nvGrpSpPr>
          <p:grpSpPr bwMode="auto">
            <a:xfrm>
              <a:off x="3385408" y="345377"/>
              <a:ext cx="2197100" cy="2489191"/>
              <a:chOff x="3718715" y="1142036"/>
              <a:chExt cx="2197100" cy="2489191"/>
            </a:xfrm>
          </p:grpSpPr>
          <p:grpSp>
            <p:nvGrpSpPr>
              <p:cNvPr id="36897" name="Group 126"/>
              <p:cNvGrpSpPr>
                <a:grpSpLocks/>
              </p:cNvGrpSpPr>
              <p:nvPr/>
            </p:nvGrpSpPr>
            <p:grpSpPr bwMode="auto">
              <a:xfrm>
                <a:off x="3718715" y="1142036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36902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3690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36906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3099" y="1592915"/>
                      <a:ext cx="2053253" cy="2487199"/>
                      <a:chOff x="1985680" y="950609"/>
                      <a:chExt cx="2053253" cy="2487199"/>
                    </a:xfrm>
                  </p:grpSpPr>
                  <p:grpSp>
                    <p:nvGrpSpPr>
                      <p:cNvPr id="36910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5680" y="950609"/>
                        <a:ext cx="2053253" cy="2487199"/>
                        <a:chOff x="616462" y="938342"/>
                        <a:chExt cx="2053253" cy="2488793"/>
                      </a:xfrm>
                    </p:grpSpPr>
                    <p:sp>
                      <p:nvSpPr>
                        <p:cNvPr id="142" name="Oval 141"/>
                        <p:cNvSpPr/>
                        <p:nvPr/>
                      </p:nvSpPr>
                      <p:spPr bwMode="auto">
                        <a:xfrm>
                          <a:off x="1914210" y="2541447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43" name="Oval 142"/>
                        <p:cNvSpPr/>
                        <p:nvPr/>
                      </p:nvSpPr>
                      <p:spPr bwMode="auto">
                        <a:xfrm>
                          <a:off x="1031587" y="2555733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 bwMode="auto">
                        <a:xfrm>
                          <a:off x="2382507" y="1730361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45" name="Oval 144"/>
                        <p:cNvSpPr/>
                        <p:nvPr/>
                      </p:nvSpPr>
                      <p:spPr bwMode="auto">
                        <a:xfrm>
                          <a:off x="1871348" y="938321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146" name="Straight Connector 145"/>
                        <p:cNvCxnSpPr>
                          <a:stCxn id="145" idx="5"/>
                          <a:endCxn id="144" idx="0"/>
                        </p:cNvCxnSpPr>
                        <p:nvPr/>
                      </p:nvCxnSpPr>
                      <p:spPr bwMode="auto">
                        <a:xfrm>
                          <a:off x="2117403" y="1184346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Straight Connector 146"/>
                        <p:cNvCxnSpPr>
                          <a:stCxn id="144" idx="4"/>
                          <a:endCxn id="142" idx="7"/>
                        </p:cNvCxnSpPr>
                        <p:nvPr/>
                      </p:nvCxnSpPr>
                      <p:spPr bwMode="auto">
                        <a:xfrm flipH="1">
                          <a:off x="2158677" y="2017654"/>
                          <a:ext cx="368289" cy="56665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918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Ga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149" name="Straight Connector 148"/>
                        <p:cNvCxnSpPr>
                          <a:stCxn id="143" idx="1"/>
                          <a:endCxn id="138" idx="4"/>
                        </p:cNvCxnSpPr>
                        <p:nvPr/>
                      </p:nvCxnSpPr>
                      <p:spPr bwMode="auto">
                        <a:xfrm flipH="1" flipV="1">
                          <a:off x="622025" y="2017654"/>
                          <a:ext cx="452423" cy="58093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1" name="Straight Connector 140"/>
                      <p:cNvCxnSpPr>
                        <a:stCxn id="142" idx="1"/>
                      </p:cNvCxnSpPr>
                      <p:nvPr/>
                    </p:nvCxnSpPr>
                    <p:spPr bwMode="auto">
                      <a:xfrm flipH="1" flipV="1">
                        <a:off x="2688133" y="1210731"/>
                        <a:ext cx="638155" cy="138478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7" name="Oval 136"/>
                    <p:cNvSpPr/>
                    <p:nvPr/>
                  </p:nvSpPr>
                  <p:spPr bwMode="auto">
                    <a:xfrm>
                      <a:off x="2269498" y="1592894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38" name="Oval 137"/>
                    <p:cNvSpPr/>
                    <p:nvPr/>
                  </p:nvSpPr>
                  <p:spPr bwMode="auto">
                    <a:xfrm>
                      <a:off x="1669442" y="2382840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39" name="Straight Connector 138"/>
                    <p:cNvCxnSpPr>
                      <a:stCxn id="138" idx="6"/>
                      <a:endCxn id="142" idx="1"/>
                    </p:cNvCxnSpPr>
                    <p:nvPr/>
                  </p:nvCxnSpPr>
                  <p:spPr bwMode="auto">
                    <a:xfrm>
                      <a:off x="1956770" y="2527188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5" name="Straight Connector 134"/>
                  <p:cNvCxnSpPr>
                    <a:stCxn id="144" idx="3"/>
                    <a:endCxn id="143" idx="7"/>
                  </p:cNvCxnSpPr>
                  <p:nvPr/>
                </p:nvCxnSpPr>
                <p:spPr bwMode="auto">
                  <a:xfrm flipH="1">
                    <a:off x="2472692" y="2628707"/>
                    <a:ext cx="1149314" cy="6233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3" name="Straight Connector 132"/>
                <p:cNvCxnSpPr>
                  <a:stCxn id="142" idx="0"/>
                  <a:endCxn id="145" idx="4"/>
                </p:cNvCxnSpPr>
                <p:nvPr/>
              </p:nvCxnSpPr>
              <p:spPr bwMode="auto">
                <a:xfrm flipH="1" flipV="1">
                  <a:off x="2735347" y="734770"/>
                  <a:ext cx="42865" cy="13144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98" name="Group 127"/>
              <p:cNvGrpSpPr>
                <a:grpSpLocks/>
              </p:cNvGrpSpPr>
              <p:nvPr/>
            </p:nvGrpSpPr>
            <p:grpSpPr bwMode="auto">
              <a:xfrm>
                <a:off x="3862384" y="1388649"/>
                <a:ext cx="1296998" cy="1413361"/>
                <a:chOff x="3862384" y="1388649"/>
                <a:chExt cx="1296998" cy="1413361"/>
              </a:xfrm>
            </p:grpSpPr>
            <p:cxnSp>
              <p:nvCxnSpPr>
                <p:cNvPr id="129" name="Straight Connector 128"/>
                <p:cNvCxnSpPr>
                  <a:stCxn id="143" idx="7"/>
                  <a:endCxn id="145" idx="3"/>
                </p:cNvCxnSpPr>
                <p:nvPr/>
              </p:nvCxnSpPr>
              <p:spPr bwMode="auto">
                <a:xfrm flipV="1">
                  <a:off x="4528384" y="1388079"/>
                  <a:ext cx="636622" cy="14144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>
                  <a:stCxn id="138" idx="0"/>
                  <a:endCxn id="137" idx="3"/>
                </p:cNvCxnSpPr>
                <p:nvPr/>
              </p:nvCxnSpPr>
              <p:spPr bwMode="auto">
                <a:xfrm flipV="1">
                  <a:off x="3867948" y="1388079"/>
                  <a:ext cx="498502" cy="5445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>
                  <a:stCxn id="143" idx="0"/>
                  <a:endCxn id="137" idx="4"/>
                </p:cNvCxnSpPr>
                <p:nvPr/>
              </p:nvCxnSpPr>
              <p:spPr bwMode="auto">
                <a:xfrm flipV="1">
                  <a:off x="4426779" y="1430941"/>
                  <a:ext cx="41277" cy="13287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874" name="Group 103"/>
            <p:cNvGrpSpPr>
              <a:grpSpLocks/>
            </p:cNvGrpSpPr>
            <p:nvPr/>
          </p:nvGrpSpPr>
          <p:grpSpPr bwMode="auto">
            <a:xfrm>
              <a:off x="6541653" y="332656"/>
              <a:ext cx="2197100" cy="2489191"/>
              <a:chOff x="6661727" y="0"/>
              <a:chExt cx="2197100" cy="2489191"/>
            </a:xfrm>
          </p:grpSpPr>
          <p:grpSp>
            <p:nvGrpSpPr>
              <p:cNvPr id="36875" name="Group 104"/>
              <p:cNvGrpSpPr>
                <a:grpSpLocks/>
              </p:cNvGrpSpPr>
              <p:nvPr/>
            </p:nvGrpSpPr>
            <p:grpSpPr bwMode="auto">
              <a:xfrm>
                <a:off x="6661727" y="0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36879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3688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36883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194" y="1592915"/>
                      <a:ext cx="1638158" cy="2487199"/>
                      <a:chOff x="2400775" y="950609"/>
                      <a:chExt cx="1638158" cy="2487199"/>
                    </a:xfrm>
                  </p:grpSpPr>
                  <p:grpSp>
                    <p:nvGrpSpPr>
                      <p:cNvPr id="36887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775" y="950609"/>
                        <a:ext cx="1638158" cy="2487199"/>
                        <a:chOff x="1031557" y="938342"/>
                        <a:chExt cx="1638158" cy="2488793"/>
                      </a:xfrm>
                    </p:grpSpPr>
                    <p:sp>
                      <p:nvSpPr>
                        <p:cNvPr id="119" name="Oval 118"/>
                        <p:cNvSpPr/>
                        <p:nvPr/>
                      </p:nvSpPr>
                      <p:spPr bwMode="auto">
                        <a:xfrm>
                          <a:off x="1914089" y="2541468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20" name="Oval 119"/>
                        <p:cNvSpPr/>
                        <p:nvPr/>
                      </p:nvSpPr>
                      <p:spPr bwMode="auto">
                        <a:xfrm>
                          <a:off x="1031466" y="2555754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21" name="Oval 120"/>
                        <p:cNvSpPr/>
                        <p:nvPr/>
                      </p:nvSpPr>
                      <p:spPr bwMode="auto">
                        <a:xfrm>
                          <a:off x="2382386" y="1730382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22" name="Oval 121"/>
                        <p:cNvSpPr/>
                        <p:nvPr/>
                      </p:nvSpPr>
                      <p:spPr bwMode="auto">
                        <a:xfrm>
                          <a:off x="1871227" y="938342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123" name="Straight Connector 122"/>
                        <p:cNvCxnSpPr>
                          <a:stCxn id="122" idx="5"/>
                          <a:endCxn id="121" idx="0"/>
                        </p:cNvCxnSpPr>
                        <p:nvPr/>
                      </p:nvCxnSpPr>
                      <p:spPr bwMode="auto">
                        <a:xfrm>
                          <a:off x="2115694" y="1184367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Straight Connector 123"/>
                        <p:cNvCxnSpPr>
                          <a:stCxn id="122" idx="4"/>
                          <a:endCxn id="119" idx="0"/>
                        </p:cNvCxnSpPr>
                        <p:nvPr/>
                      </p:nvCxnSpPr>
                      <p:spPr bwMode="auto">
                        <a:xfrm>
                          <a:off x="2014097" y="1227222"/>
                          <a:ext cx="42862" cy="1314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895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Gb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126" name="Straight Connector 125"/>
                        <p:cNvCxnSpPr>
                          <a:stCxn id="120" idx="6"/>
                          <a:endCxn id="119" idx="2"/>
                        </p:cNvCxnSpPr>
                        <p:nvPr/>
                      </p:nvCxnSpPr>
                      <p:spPr bwMode="auto">
                        <a:xfrm flipV="1">
                          <a:off x="1318794" y="2685909"/>
                          <a:ext cx="595294" cy="142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8" name="Straight Connector 117"/>
                      <p:cNvCxnSpPr>
                        <a:stCxn id="119" idx="1"/>
                        <a:endCxn id="114" idx="5"/>
                      </p:cNvCxnSpPr>
                      <p:nvPr/>
                    </p:nvCxnSpPr>
                    <p:spPr bwMode="auto">
                      <a:xfrm flipH="1" flipV="1">
                        <a:off x="2686425" y="1196476"/>
                        <a:ext cx="638155" cy="13990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4" name="Oval 113"/>
                    <p:cNvSpPr/>
                    <p:nvPr/>
                  </p:nvSpPr>
                  <p:spPr bwMode="auto">
                    <a:xfrm>
                      <a:off x="2269377" y="1592915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 bwMode="auto">
                    <a:xfrm>
                      <a:off x="1669321" y="2382861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16" name="Straight Connector 115"/>
                    <p:cNvCxnSpPr>
                      <a:stCxn id="115" idx="6"/>
                      <a:endCxn id="119" idx="1"/>
                    </p:cNvCxnSpPr>
                    <p:nvPr/>
                  </p:nvCxnSpPr>
                  <p:spPr bwMode="auto">
                    <a:xfrm>
                      <a:off x="1956649" y="2527209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2" name="Straight Connector 111"/>
                  <p:cNvCxnSpPr>
                    <a:stCxn id="115" idx="6"/>
                    <a:endCxn id="121" idx="2"/>
                  </p:cNvCxnSpPr>
                  <p:nvPr/>
                </p:nvCxnSpPr>
                <p:spPr bwMode="auto">
                  <a:xfrm>
                    <a:off x="1956649" y="2527209"/>
                    <a:ext cx="1622374" cy="1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0" name="Straight Connector 109"/>
                <p:cNvCxnSpPr>
                  <a:stCxn id="120" idx="7"/>
                  <a:endCxn id="121" idx="3"/>
                </p:cNvCxnSpPr>
                <p:nvPr/>
              </p:nvCxnSpPr>
              <p:spPr bwMode="auto">
                <a:xfrm flipV="1">
                  <a:off x="1996998" y="1482508"/>
                  <a:ext cx="1149413" cy="623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>
                <a:stCxn id="114" idx="5"/>
                <a:endCxn id="121" idx="1"/>
              </p:cNvCxnSpPr>
              <p:nvPr/>
            </p:nvCxnSpPr>
            <p:spPr bwMode="auto">
              <a:xfrm>
                <a:off x="7506203" y="246064"/>
                <a:ext cx="1108136" cy="5889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14" idx="6"/>
                <a:endCxn id="122" idx="2"/>
              </p:cNvCxnSpPr>
              <p:nvPr/>
            </p:nvCxnSpPr>
            <p:spPr bwMode="auto">
              <a:xfrm>
                <a:off x="7549067" y="144464"/>
                <a:ext cx="5112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15" idx="5"/>
                <a:endCxn id="120" idx="1"/>
              </p:cNvCxnSpPr>
              <p:nvPr/>
            </p:nvCxnSpPr>
            <p:spPr bwMode="auto">
              <a:xfrm>
                <a:off x="6906094" y="1036643"/>
                <a:ext cx="357207" cy="62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2" grpId="0"/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43"/>
          <p:cNvSpPr txBox="1">
            <a:spLocks noChangeArrowheads="1"/>
          </p:cNvSpPr>
          <p:nvPr/>
        </p:nvSpPr>
        <p:spPr bwMode="auto">
          <a:xfrm>
            <a:off x="436563" y="333375"/>
            <a:ext cx="438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-31750" y="3516313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2. Ar sutampa briaunų skaičius?</a:t>
            </a:r>
            <a:endParaRPr lang="en-US" altLang="en-US" sz="200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429250" y="4113213"/>
            <a:ext cx="115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taip</a:t>
            </a:r>
            <a:endParaRPr lang="en-US" altLang="en-US" sz="200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11188" y="4292600"/>
            <a:ext cx="300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Grafas Ga: 10 briaunų</a:t>
            </a:r>
            <a:endParaRPr lang="en-US" altLang="en-US" sz="2000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11188" y="4910138"/>
            <a:ext cx="300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Grafas Gb: 10 briaunų</a:t>
            </a:r>
            <a:endParaRPr lang="en-US" altLang="en-US" sz="2000"/>
          </a:p>
        </p:txBody>
      </p:sp>
      <p:grpSp>
        <p:nvGrpSpPr>
          <p:cNvPr id="37895" name="Group 105"/>
          <p:cNvGrpSpPr>
            <a:grpSpLocks/>
          </p:cNvGrpSpPr>
          <p:nvPr/>
        </p:nvGrpSpPr>
        <p:grpSpPr bwMode="auto">
          <a:xfrm>
            <a:off x="3386138" y="333375"/>
            <a:ext cx="5353050" cy="2501900"/>
            <a:chOff x="3385408" y="332656"/>
            <a:chExt cx="5353345" cy="2501912"/>
          </a:xfrm>
        </p:grpSpPr>
        <p:grpSp>
          <p:nvGrpSpPr>
            <p:cNvPr id="37896" name="Group 55"/>
            <p:cNvGrpSpPr>
              <a:grpSpLocks/>
            </p:cNvGrpSpPr>
            <p:nvPr/>
          </p:nvGrpSpPr>
          <p:grpSpPr bwMode="auto">
            <a:xfrm>
              <a:off x="3385408" y="345377"/>
              <a:ext cx="2197100" cy="2489191"/>
              <a:chOff x="3718715" y="1142036"/>
              <a:chExt cx="2197100" cy="2489191"/>
            </a:xfrm>
          </p:grpSpPr>
          <p:grpSp>
            <p:nvGrpSpPr>
              <p:cNvPr id="37920" name="Group 56"/>
              <p:cNvGrpSpPr>
                <a:grpSpLocks/>
              </p:cNvGrpSpPr>
              <p:nvPr/>
            </p:nvGrpSpPr>
            <p:grpSpPr bwMode="auto">
              <a:xfrm>
                <a:off x="3718715" y="1142036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37925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3792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37929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3099" y="1592915"/>
                      <a:ext cx="2053253" cy="2487199"/>
                      <a:chOff x="1985680" y="950609"/>
                      <a:chExt cx="2053253" cy="2487199"/>
                    </a:xfrm>
                  </p:grpSpPr>
                  <p:grpSp>
                    <p:nvGrpSpPr>
                      <p:cNvPr id="37933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5680" y="950609"/>
                        <a:ext cx="2053253" cy="2487199"/>
                        <a:chOff x="616462" y="938342"/>
                        <a:chExt cx="2053253" cy="2488793"/>
                      </a:xfrm>
                    </p:grpSpPr>
                    <p:sp>
                      <p:nvSpPr>
                        <p:cNvPr id="72" name="Oval 71"/>
                        <p:cNvSpPr/>
                        <p:nvPr/>
                      </p:nvSpPr>
                      <p:spPr bwMode="auto">
                        <a:xfrm>
                          <a:off x="1914210" y="2541447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73" name="Oval 72"/>
                        <p:cNvSpPr/>
                        <p:nvPr/>
                      </p:nvSpPr>
                      <p:spPr bwMode="auto">
                        <a:xfrm>
                          <a:off x="1031587" y="2555733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74" name="Oval 73"/>
                        <p:cNvSpPr/>
                        <p:nvPr/>
                      </p:nvSpPr>
                      <p:spPr bwMode="auto">
                        <a:xfrm>
                          <a:off x="2382507" y="1730361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75" name="Oval 74"/>
                        <p:cNvSpPr/>
                        <p:nvPr/>
                      </p:nvSpPr>
                      <p:spPr bwMode="auto">
                        <a:xfrm>
                          <a:off x="1871348" y="938321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76" name="Straight Connector 75"/>
                        <p:cNvCxnSpPr>
                          <a:stCxn id="75" idx="5"/>
                          <a:endCxn id="74" idx="0"/>
                        </p:cNvCxnSpPr>
                        <p:nvPr/>
                      </p:nvCxnSpPr>
                      <p:spPr bwMode="auto">
                        <a:xfrm>
                          <a:off x="2117403" y="1184346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" name="Straight Connector 76"/>
                        <p:cNvCxnSpPr>
                          <a:stCxn id="74" idx="4"/>
                          <a:endCxn id="72" idx="7"/>
                        </p:cNvCxnSpPr>
                        <p:nvPr/>
                      </p:nvCxnSpPr>
                      <p:spPr bwMode="auto">
                        <a:xfrm flipH="1">
                          <a:off x="2158677" y="2017654"/>
                          <a:ext cx="368289" cy="56665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941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Ga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79" name="Straight Connector 78"/>
                        <p:cNvCxnSpPr>
                          <a:stCxn id="73" idx="1"/>
                          <a:endCxn id="68" idx="4"/>
                        </p:cNvCxnSpPr>
                        <p:nvPr/>
                      </p:nvCxnSpPr>
                      <p:spPr bwMode="auto">
                        <a:xfrm flipH="1" flipV="1">
                          <a:off x="622025" y="2017654"/>
                          <a:ext cx="452423" cy="58093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71" name="Straight Connector 70"/>
                      <p:cNvCxnSpPr>
                        <a:stCxn id="72" idx="1"/>
                      </p:cNvCxnSpPr>
                      <p:nvPr/>
                    </p:nvCxnSpPr>
                    <p:spPr bwMode="auto">
                      <a:xfrm flipH="1" flipV="1">
                        <a:off x="2688133" y="1210731"/>
                        <a:ext cx="638155" cy="138478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7" name="Oval 66"/>
                    <p:cNvSpPr/>
                    <p:nvPr/>
                  </p:nvSpPr>
                  <p:spPr bwMode="auto">
                    <a:xfrm>
                      <a:off x="2269498" y="1592894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 bwMode="auto">
                    <a:xfrm>
                      <a:off x="1669442" y="2382840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69" name="Straight Connector 68"/>
                    <p:cNvCxnSpPr>
                      <a:stCxn id="68" idx="6"/>
                      <a:endCxn id="72" idx="1"/>
                    </p:cNvCxnSpPr>
                    <p:nvPr/>
                  </p:nvCxnSpPr>
                  <p:spPr bwMode="auto">
                    <a:xfrm>
                      <a:off x="1956770" y="2527188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5" name="Straight Connector 64"/>
                  <p:cNvCxnSpPr>
                    <a:stCxn id="74" idx="3"/>
                    <a:endCxn id="73" idx="7"/>
                  </p:cNvCxnSpPr>
                  <p:nvPr/>
                </p:nvCxnSpPr>
                <p:spPr bwMode="auto">
                  <a:xfrm flipH="1">
                    <a:off x="2472692" y="2628707"/>
                    <a:ext cx="1149314" cy="6233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Straight Connector 62"/>
                <p:cNvCxnSpPr>
                  <a:stCxn id="72" idx="0"/>
                  <a:endCxn id="75" idx="4"/>
                </p:cNvCxnSpPr>
                <p:nvPr/>
              </p:nvCxnSpPr>
              <p:spPr bwMode="auto">
                <a:xfrm flipH="1" flipV="1">
                  <a:off x="2735347" y="734770"/>
                  <a:ext cx="42865" cy="13144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21" name="Group 57"/>
              <p:cNvGrpSpPr>
                <a:grpSpLocks/>
              </p:cNvGrpSpPr>
              <p:nvPr/>
            </p:nvGrpSpPr>
            <p:grpSpPr bwMode="auto">
              <a:xfrm>
                <a:off x="3862384" y="1388649"/>
                <a:ext cx="1296998" cy="1413361"/>
                <a:chOff x="3862384" y="1388649"/>
                <a:chExt cx="1296998" cy="1413361"/>
              </a:xfrm>
            </p:grpSpPr>
            <p:cxnSp>
              <p:nvCxnSpPr>
                <p:cNvPr id="59" name="Straight Connector 58"/>
                <p:cNvCxnSpPr>
                  <a:stCxn id="73" idx="7"/>
                  <a:endCxn id="75" idx="3"/>
                </p:cNvCxnSpPr>
                <p:nvPr/>
              </p:nvCxnSpPr>
              <p:spPr bwMode="auto">
                <a:xfrm flipV="1">
                  <a:off x="4528384" y="1388079"/>
                  <a:ext cx="636622" cy="14144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68" idx="0"/>
                  <a:endCxn id="67" idx="3"/>
                </p:cNvCxnSpPr>
                <p:nvPr/>
              </p:nvCxnSpPr>
              <p:spPr bwMode="auto">
                <a:xfrm flipV="1">
                  <a:off x="3867948" y="1388079"/>
                  <a:ext cx="498502" cy="5445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73" idx="0"/>
                  <a:endCxn id="67" idx="4"/>
                </p:cNvCxnSpPr>
                <p:nvPr/>
              </p:nvCxnSpPr>
              <p:spPr bwMode="auto">
                <a:xfrm flipV="1">
                  <a:off x="4426779" y="1430941"/>
                  <a:ext cx="41277" cy="13287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897" name="Group 79"/>
            <p:cNvGrpSpPr>
              <a:grpSpLocks/>
            </p:cNvGrpSpPr>
            <p:nvPr/>
          </p:nvGrpSpPr>
          <p:grpSpPr bwMode="auto">
            <a:xfrm>
              <a:off x="6541653" y="332656"/>
              <a:ext cx="2197100" cy="2489191"/>
              <a:chOff x="6661727" y="0"/>
              <a:chExt cx="2197100" cy="2489191"/>
            </a:xfrm>
          </p:grpSpPr>
          <p:grpSp>
            <p:nvGrpSpPr>
              <p:cNvPr id="37898" name="Group 80"/>
              <p:cNvGrpSpPr>
                <a:grpSpLocks/>
              </p:cNvGrpSpPr>
              <p:nvPr/>
            </p:nvGrpSpPr>
            <p:grpSpPr bwMode="auto">
              <a:xfrm>
                <a:off x="6661727" y="0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37902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3790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37906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194" y="1592915"/>
                      <a:ext cx="1638158" cy="2487199"/>
                      <a:chOff x="2400775" y="950609"/>
                      <a:chExt cx="1638158" cy="2487199"/>
                    </a:xfrm>
                  </p:grpSpPr>
                  <p:grpSp>
                    <p:nvGrpSpPr>
                      <p:cNvPr id="37910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775" y="950609"/>
                        <a:ext cx="1638158" cy="2487199"/>
                        <a:chOff x="1031557" y="938342"/>
                        <a:chExt cx="1638158" cy="2488793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 bwMode="auto">
                        <a:xfrm>
                          <a:off x="1914089" y="2541468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 bwMode="auto">
                        <a:xfrm>
                          <a:off x="1031466" y="2555754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97" name="Oval 96"/>
                        <p:cNvSpPr/>
                        <p:nvPr/>
                      </p:nvSpPr>
                      <p:spPr bwMode="auto">
                        <a:xfrm>
                          <a:off x="2382386" y="1730382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98" name="Oval 97"/>
                        <p:cNvSpPr/>
                        <p:nvPr/>
                      </p:nvSpPr>
                      <p:spPr bwMode="auto">
                        <a:xfrm>
                          <a:off x="1871227" y="938342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99" name="Straight Connector 98"/>
                        <p:cNvCxnSpPr>
                          <a:stCxn id="98" idx="5"/>
                          <a:endCxn id="97" idx="0"/>
                        </p:cNvCxnSpPr>
                        <p:nvPr/>
                      </p:nvCxnSpPr>
                      <p:spPr bwMode="auto">
                        <a:xfrm>
                          <a:off x="2115694" y="1184367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Straight Connector 99"/>
                        <p:cNvCxnSpPr>
                          <a:stCxn id="98" idx="4"/>
                          <a:endCxn id="95" idx="0"/>
                        </p:cNvCxnSpPr>
                        <p:nvPr/>
                      </p:nvCxnSpPr>
                      <p:spPr bwMode="auto">
                        <a:xfrm>
                          <a:off x="2014097" y="1227222"/>
                          <a:ext cx="42862" cy="1314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918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Gb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102" name="Straight Connector 101"/>
                        <p:cNvCxnSpPr>
                          <a:stCxn id="96" idx="6"/>
                          <a:endCxn id="95" idx="2"/>
                        </p:cNvCxnSpPr>
                        <p:nvPr/>
                      </p:nvCxnSpPr>
                      <p:spPr bwMode="auto">
                        <a:xfrm flipV="1">
                          <a:off x="1318794" y="2685909"/>
                          <a:ext cx="595294" cy="142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4" name="Straight Connector 93"/>
                      <p:cNvCxnSpPr>
                        <a:stCxn id="95" idx="1"/>
                        <a:endCxn id="90" idx="5"/>
                      </p:cNvCxnSpPr>
                      <p:nvPr/>
                    </p:nvCxnSpPr>
                    <p:spPr bwMode="auto">
                      <a:xfrm flipH="1" flipV="1">
                        <a:off x="2686425" y="1196476"/>
                        <a:ext cx="638155" cy="13990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0" name="Oval 89"/>
                    <p:cNvSpPr/>
                    <p:nvPr/>
                  </p:nvSpPr>
                  <p:spPr bwMode="auto">
                    <a:xfrm>
                      <a:off x="2269377" y="1592915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91" name="Oval 90"/>
                    <p:cNvSpPr/>
                    <p:nvPr/>
                  </p:nvSpPr>
                  <p:spPr bwMode="auto">
                    <a:xfrm>
                      <a:off x="1669321" y="2382861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92" name="Straight Connector 91"/>
                    <p:cNvCxnSpPr>
                      <a:stCxn id="91" idx="6"/>
                      <a:endCxn id="95" idx="1"/>
                    </p:cNvCxnSpPr>
                    <p:nvPr/>
                  </p:nvCxnSpPr>
                  <p:spPr bwMode="auto">
                    <a:xfrm>
                      <a:off x="1956649" y="2527209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" name="Straight Connector 87"/>
                  <p:cNvCxnSpPr>
                    <a:stCxn id="91" idx="6"/>
                    <a:endCxn id="97" idx="2"/>
                  </p:cNvCxnSpPr>
                  <p:nvPr/>
                </p:nvCxnSpPr>
                <p:spPr bwMode="auto">
                  <a:xfrm>
                    <a:off x="1956649" y="2527209"/>
                    <a:ext cx="1622374" cy="1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Straight Connector 85"/>
                <p:cNvCxnSpPr>
                  <a:stCxn id="96" idx="7"/>
                  <a:endCxn id="97" idx="3"/>
                </p:cNvCxnSpPr>
                <p:nvPr/>
              </p:nvCxnSpPr>
              <p:spPr bwMode="auto">
                <a:xfrm flipV="1">
                  <a:off x="1996998" y="1482508"/>
                  <a:ext cx="1149413" cy="623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Connector 81"/>
              <p:cNvCxnSpPr>
                <a:stCxn id="90" idx="5"/>
                <a:endCxn id="97" idx="1"/>
              </p:cNvCxnSpPr>
              <p:nvPr/>
            </p:nvCxnSpPr>
            <p:spPr bwMode="auto">
              <a:xfrm>
                <a:off x="7506203" y="246064"/>
                <a:ext cx="1108136" cy="5889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90" idx="6"/>
                <a:endCxn id="98" idx="2"/>
              </p:cNvCxnSpPr>
              <p:nvPr/>
            </p:nvCxnSpPr>
            <p:spPr bwMode="auto">
              <a:xfrm>
                <a:off x="7549067" y="144464"/>
                <a:ext cx="5112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91" idx="5"/>
                <a:endCxn id="96" idx="1"/>
              </p:cNvCxnSpPr>
              <p:nvPr/>
            </p:nvCxnSpPr>
            <p:spPr bwMode="auto">
              <a:xfrm>
                <a:off x="6906094" y="1036643"/>
                <a:ext cx="357207" cy="62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4" grpId="0"/>
      <p:bldP spid="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3"/>
          <p:cNvSpPr txBox="1">
            <a:spLocks noChangeArrowheads="1"/>
          </p:cNvSpPr>
          <p:nvPr/>
        </p:nvSpPr>
        <p:spPr bwMode="auto">
          <a:xfrm>
            <a:off x="436563" y="333375"/>
            <a:ext cx="438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-15875" y="3440113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3. Ar sutampa viršūnių laipsnių sekos?</a:t>
            </a:r>
            <a:endParaRPr lang="en-US" altLang="en-US" sz="2000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195888" y="4292600"/>
            <a:ext cx="1154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taip</a:t>
            </a:r>
            <a:endParaRPr lang="en-US" altLang="en-US" sz="200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11188" y="4292600"/>
            <a:ext cx="300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Grafas Ga: 4, 3, 3, 3, 3, 4</a:t>
            </a:r>
            <a:endParaRPr lang="en-US" altLang="en-US" sz="200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11188" y="4910138"/>
            <a:ext cx="300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Grafas Gb: 4, 4, 3, 3, 3, 3, </a:t>
            </a:r>
            <a:endParaRPr lang="en-US" altLang="en-US" sz="2000"/>
          </a:p>
        </p:txBody>
      </p:sp>
      <p:grpSp>
        <p:nvGrpSpPr>
          <p:cNvPr id="38919" name="Group 101"/>
          <p:cNvGrpSpPr>
            <a:grpSpLocks/>
          </p:cNvGrpSpPr>
          <p:nvPr/>
        </p:nvGrpSpPr>
        <p:grpSpPr bwMode="auto">
          <a:xfrm>
            <a:off x="3386138" y="333375"/>
            <a:ext cx="5353050" cy="2501900"/>
            <a:chOff x="3385408" y="332656"/>
            <a:chExt cx="5353345" cy="2501912"/>
          </a:xfrm>
        </p:grpSpPr>
        <p:grpSp>
          <p:nvGrpSpPr>
            <p:cNvPr id="38920" name="Group 102"/>
            <p:cNvGrpSpPr>
              <a:grpSpLocks/>
            </p:cNvGrpSpPr>
            <p:nvPr/>
          </p:nvGrpSpPr>
          <p:grpSpPr bwMode="auto">
            <a:xfrm>
              <a:off x="3385408" y="345377"/>
              <a:ext cx="2197100" cy="2489191"/>
              <a:chOff x="3718715" y="1142036"/>
              <a:chExt cx="2197100" cy="2489191"/>
            </a:xfrm>
          </p:grpSpPr>
          <p:grpSp>
            <p:nvGrpSpPr>
              <p:cNvPr id="38944" name="Group 126"/>
              <p:cNvGrpSpPr>
                <a:grpSpLocks/>
              </p:cNvGrpSpPr>
              <p:nvPr/>
            </p:nvGrpSpPr>
            <p:grpSpPr bwMode="auto">
              <a:xfrm>
                <a:off x="3718715" y="1142036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38949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3895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38953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3099" y="1592915"/>
                      <a:ext cx="2053253" cy="2487199"/>
                      <a:chOff x="1985680" y="950609"/>
                      <a:chExt cx="2053253" cy="2487199"/>
                    </a:xfrm>
                  </p:grpSpPr>
                  <p:grpSp>
                    <p:nvGrpSpPr>
                      <p:cNvPr id="38957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5680" y="950609"/>
                        <a:ext cx="2053253" cy="2487199"/>
                        <a:chOff x="616462" y="938342"/>
                        <a:chExt cx="2053253" cy="2488793"/>
                      </a:xfrm>
                    </p:grpSpPr>
                    <p:sp>
                      <p:nvSpPr>
                        <p:cNvPr id="142" name="Oval 141"/>
                        <p:cNvSpPr/>
                        <p:nvPr/>
                      </p:nvSpPr>
                      <p:spPr bwMode="auto">
                        <a:xfrm>
                          <a:off x="1914210" y="2541447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43" name="Oval 142"/>
                        <p:cNvSpPr/>
                        <p:nvPr/>
                      </p:nvSpPr>
                      <p:spPr bwMode="auto">
                        <a:xfrm>
                          <a:off x="1031587" y="2555733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 bwMode="auto">
                        <a:xfrm>
                          <a:off x="2382507" y="1730361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45" name="Oval 144"/>
                        <p:cNvSpPr/>
                        <p:nvPr/>
                      </p:nvSpPr>
                      <p:spPr bwMode="auto">
                        <a:xfrm>
                          <a:off x="1871348" y="938321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146" name="Straight Connector 145"/>
                        <p:cNvCxnSpPr>
                          <a:stCxn id="145" idx="5"/>
                          <a:endCxn id="144" idx="0"/>
                        </p:cNvCxnSpPr>
                        <p:nvPr/>
                      </p:nvCxnSpPr>
                      <p:spPr bwMode="auto">
                        <a:xfrm>
                          <a:off x="2117403" y="1184346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Straight Connector 146"/>
                        <p:cNvCxnSpPr>
                          <a:stCxn id="144" idx="4"/>
                          <a:endCxn id="142" idx="7"/>
                        </p:cNvCxnSpPr>
                        <p:nvPr/>
                      </p:nvCxnSpPr>
                      <p:spPr bwMode="auto">
                        <a:xfrm flipH="1">
                          <a:off x="2158677" y="2017654"/>
                          <a:ext cx="368289" cy="56665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965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Ga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149" name="Straight Connector 148"/>
                        <p:cNvCxnSpPr>
                          <a:stCxn id="143" idx="1"/>
                          <a:endCxn id="138" idx="4"/>
                        </p:cNvCxnSpPr>
                        <p:nvPr/>
                      </p:nvCxnSpPr>
                      <p:spPr bwMode="auto">
                        <a:xfrm flipH="1" flipV="1">
                          <a:off x="622025" y="2017654"/>
                          <a:ext cx="452423" cy="58093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1" name="Straight Connector 140"/>
                      <p:cNvCxnSpPr>
                        <a:stCxn id="142" idx="1"/>
                      </p:cNvCxnSpPr>
                      <p:nvPr/>
                    </p:nvCxnSpPr>
                    <p:spPr bwMode="auto">
                      <a:xfrm flipH="1" flipV="1">
                        <a:off x="2688133" y="1210731"/>
                        <a:ext cx="638155" cy="138478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7" name="Oval 136"/>
                    <p:cNvSpPr/>
                    <p:nvPr/>
                  </p:nvSpPr>
                  <p:spPr bwMode="auto">
                    <a:xfrm>
                      <a:off x="2269498" y="1592894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38" name="Oval 137"/>
                    <p:cNvSpPr/>
                    <p:nvPr/>
                  </p:nvSpPr>
                  <p:spPr bwMode="auto">
                    <a:xfrm>
                      <a:off x="1669442" y="2382840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39" name="Straight Connector 138"/>
                    <p:cNvCxnSpPr>
                      <a:stCxn id="138" idx="6"/>
                      <a:endCxn id="142" idx="1"/>
                    </p:cNvCxnSpPr>
                    <p:nvPr/>
                  </p:nvCxnSpPr>
                  <p:spPr bwMode="auto">
                    <a:xfrm>
                      <a:off x="1956770" y="2527188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5" name="Straight Connector 134"/>
                  <p:cNvCxnSpPr>
                    <a:stCxn id="144" idx="3"/>
                    <a:endCxn id="143" idx="7"/>
                  </p:cNvCxnSpPr>
                  <p:nvPr/>
                </p:nvCxnSpPr>
                <p:spPr bwMode="auto">
                  <a:xfrm flipH="1">
                    <a:off x="2472692" y="2628707"/>
                    <a:ext cx="1149314" cy="6233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3" name="Straight Connector 132"/>
                <p:cNvCxnSpPr>
                  <a:stCxn id="142" idx="0"/>
                  <a:endCxn id="145" idx="4"/>
                </p:cNvCxnSpPr>
                <p:nvPr/>
              </p:nvCxnSpPr>
              <p:spPr bwMode="auto">
                <a:xfrm flipH="1" flipV="1">
                  <a:off x="2735347" y="734770"/>
                  <a:ext cx="42865" cy="13144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45" name="Group 127"/>
              <p:cNvGrpSpPr>
                <a:grpSpLocks/>
              </p:cNvGrpSpPr>
              <p:nvPr/>
            </p:nvGrpSpPr>
            <p:grpSpPr bwMode="auto">
              <a:xfrm>
                <a:off x="3862384" y="1388649"/>
                <a:ext cx="1296998" cy="1413361"/>
                <a:chOff x="3862384" y="1388649"/>
                <a:chExt cx="1296998" cy="1413361"/>
              </a:xfrm>
            </p:grpSpPr>
            <p:cxnSp>
              <p:nvCxnSpPr>
                <p:cNvPr id="129" name="Straight Connector 128"/>
                <p:cNvCxnSpPr>
                  <a:stCxn id="143" idx="7"/>
                  <a:endCxn id="145" idx="3"/>
                </p:cNvCxnSpPr>
                <p:nvPr/>
              </p:nvCxnSpPr>
              <p:spPr bwMode="auto">
                <a:xfrm flipV="1">
                  <a:off x="4528384" y="1388079"/>
                  <a:ext cx="636622" cy="14144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>
                  <a:stCxn id="138" idx="0"/>
                  <a:endCxn id="137" idx="3"/>
                </p:cNvCxnSpPr>
                <p:nvPr/>
              </p:nvCxnSpPr>
              <p:spPr bwMode="auto">
                <a:xfrm flipV="1">
                  <a:off x="3867948" y="1388079"/>
                  <a:ext cx="498502" cy="5445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>
                  <a:stCxn id="143" idx="0"/>
                  <a:endCxn id="137" idx="4"/>
                </p:cNvCxnSpPr>
                <p:nvPr/>
              </p:nvCxnSpPr>
              <p:spPr bwMode="auto">
                <a:xfrm flipV="1">
                  <a:off x="4426779" y="1430941"/>
                  <a:ext cx="41277" cy="13287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921" name="Group 103"/>
            <p:cNvGrpSpPr>
              <a:grpSpLocks/>
            </p:cNvGrpSpPr>
            <p:nvPr/>
          </p:nvGrpSpPr>
          <p:grpSpPr bwMode="auto">
            <a:xfrm>
              <a:off x="6541653" y="332656"/>
              <a:ext cx="2197100" cy="2489191"/>
              <a:chOff x="6661727" y="0"/>
              <a:chExt cx="2197100" cy="2489191"/>
            </a:xfrm>
          </p:grpSpPr>
          <p:grpSp>
            <p:nvGrpSpPr>
              <p:cNvPr id="38922" name="Group 104"/>
              <p:cNvGrpSpPr>
                <a:grpSpLocks/>
              </p:cNvGrpSpPr>
              <p:nvPr/>
            </p:nvGrpSpPr>
            <p:grpSpPr bwMode="auto">
              <a:xfrm>
                <a:off x="6661727" y="0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38926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3892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38930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194" y="1592915"/>
                      <a:ext cx="1638158" cy="2487199"/>
                      <a:chOff x="2400775" y="950609"/>
                      <a:chExt cx="1638158" cy="2487199"/>
                    </a:xfrm>
                  </p:grpSpPr>
                  <p:grpSp>
                    <p:nvGrpSpPr>
                      <p:cNvPr id="38934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775" y="950609"/>
                        <a:ext cx="1638158" cy="2487199"/>
                        <a:chOff x="1031557" y="938342"/>
                        <a:chExt cx="1638158" cy="2488793"/>
                      </a:xfrm>
                    </p:grpSpPr>
                    <p:sp>
                      <p:nvSpPr>
                        <p:cNvPr id="119" name="Oval 118"/>
                        <p:cNvSpPr/>
                        <p:nvPr/>
                      </p:nvSpPr>
                      <p:spPr bwMode="auto">
                        <a:xfrm>
                          <a:off x="1914089" y="2541468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20" name="Oval 119"/>
                        <p:cNvSpPr/>
                        <p:nvPr/>
                      </p:nvSpPr>
                      <p:spPr bwMode="auto">
                        <a:xfrm>
                          <a:off x="1031466" y="2555754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21" name="Oval 120"/>
                        <p:cNvSpPr/>
                        <p:nvPr/>
                      </p:nvSpPr>
                      <p:spPr bwMode="auto">
                        <a:xfrm>
                          <a:off x="2382386" y="1730382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22" name="Oval 121"/>
                        <p:cNvSpPr/>
                        <p:nvPr/>
                      </p:nvSpPr>
                      <p:spPr bwMode="auto">
                        <a:xfrm>
                          <a:off x="1871227" y="938342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123" name="Straight Connector 122"/>
                        <p:cNvCxnSpPr>
                          <a:stCxn id="122" idx="5"/>
                          <a:endCxn id="121" idx="0"/>
                        </p:cNvCxnSpPr>
                        <p:nvPr/>
                      </p:nvCxnSpPr>
                      <p:spPr bwMode="auto">
                        <a:xfrm>
                          <a:off x="2115694" y="1184367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Straight Connector 123"/>
                        <p:cNvCxnSpPr>
                          <a:stCxn id="122" idx="4"/>
                          <a:endCxn id="119" idx="0"/>
                        </p:cNvCxnSpPr>
                        <p:nvPr/>
                      </p:nvCxnSpPr>
                      <p:spPr bwMode="auto">
                        <a:xfrm>
                          <a:off x="2014097" y="1227222"/>
                          <a:ext cx="42862" cy="1314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942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Gb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126" name="Straight Connector 125"/>
                        <p:cNvCxnSpPr>
                          <a:stCxn id="120" idx="6"/>
                          <a:endCxn id="119" idx="2"/>
                        </p:cNvCxnSpPr>
                        <p:nvPr/>
                      </p:nvCxnSpPr>
                      <p:spPr bwMode="auto">
                        <a:xfrm flipV="1">
                          <a:off x="1318794" y="2685909"/>
                          <a:ext cx="595294" cy="142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8" name="Straight Connector 117"/>
                      <p:cNvCxnSpPr>
                        <a:stCxn id="119" idx="1"/>
                        <a:endCxn id="114" idx="5"/>
                      </p:cNvCxnSpPr>
                      <p:nvPr/>
                    </p:nvCxnSpPr>
                    <p:spPr bwMode="auto">
                      <a:xfrm flipH="1" flipV="1">
                        <a:off x="2686425" y="1196476"/>
                        <a:ext cx="638155" cy="13990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4" name="Oval 113"/>
                    <p:cNvSpPr/>
                    <p:nvPr/>
                  </p:nvSpPr>
                  <p:spPr bwMode="auto">
                    <a:xfrm>
                      <a:off x="2269377" y="1592915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 bwMode="auto">
                    <a:xfrm>
                      <a:off x="1669321" y="2382861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16" name="Straight Connector 115"/>
                    <p:cNvCxnSpPr>
                      <a:stCxn id="115" idx="6"/>
                      <a:endCxn id="119" idx="1"/>
                    </p:cNvCxnSpPr>
                    <p:nvPr/>
                  </p:nvCxnSpPr>
                  <p:spPr bwMode="auto">
                    <a:xfrm>
                      <a:off x="1956649" y="2527209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2" name="Straight Connector 111"/>
                  <p:cNvCxnSpPr>
                    <a:stCxn id="115" idx="6"/>
                    <a:endCxn id="121" idx="2"/>
                  </p:cNvCxnSpPr>
                  <p:nvPr/>
                </p:nvCxnSpPr>
                <p:spPr bwMode="auto">
                  <a:xfrm>
                    <a:off x="1956649" y="2527209"/>
                    <a:ext cx="1622374" cy="1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0" name="Straight Connector 109"/>
                <p:cNvCxnSpPr>
                  <a:stCxn id="120" idx="7"/>
                  <a:endCxn id="121" idx="3"/>
                </p:cNvCxnSpPr>
                <p:nvPr/>
              </p:nvCxnSpPr>
              <p:spPr bwMode="auto">
                <a:xfrm flipV="1">
                  <a:off x="1996998" y="1482508"/>
                  <a:ext cx="1149413" cy="623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>
                <a:stCxn id="114" idx="5"/>
                <a:endCxn id="121" idx="1"/>
              </p:cNvCxnSpPr>
              <p:nvPr/>
            </p:nvCxnSpPr>
            <p:spPr bwMode="auto">
              <a:xfrm>
                <a:off x="7506203" y="246064"/>
                <a:ext cx="1108136" cy="5889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14" idx="6"/>
                <a:endCxn id="122" idx="2"/>
              </p:cNvCxnSpPr>
              <p:nvPr/>
            </p:nvCxnSpPr>
            <p:spPr bwMode="auto">
              <a:xfrm>
                <a:off x="7549067" y="144464"/>
                <a:ext cx="5112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15" idx="5"/>
                <a:endCxn id="120" idx="1"/>
              </p:cNvCxnSpPr>
              <p:nvPr/>
            </p:nvCxnSpPr>
            <p:spPr bwMode="auto">
              <a:xfrm>
                <a:off x="6906094" y="1036643"/>
                <a:ext cx="357207" cy="62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3"/>
          <p:cNvSpPr txBox="1">
            <a:spLocks noChangeArrowheads="1"/>
          </p:cNvSpPr>
          <p:nvPr/>
        </p:nvSpPr>
        <p:spPr bwMode="auto">
          <a:xfrm>
            <a:off x="436563" y="333375"/>
            <a:ext cx="438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2700" y="2852738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4. Ar sutampa atstumų matricos?</a:t>
            </a:r>
            <a:endParaRPr lang="en-US" altLang="en-US" sz="200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323850" y="3716338"/>
          <a:ext cx="3079748" cy="260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1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2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3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4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5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6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3975100" y="3716338"/>
          <a:ext cx="3079748" cy="260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1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2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3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4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5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/>
                        <a:t>6</a:t>
                      </a:r>
                      <a:endParaRPr lang="en-US" sz="1800" b="1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2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1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 smtClean="0"/>
                        <a:t>X</a:t>
                      </a:r>
                      <a:endParaRPr lang="en-US" sz="1800" dirty="0"/>
                    </a:p>
                  </a:txBody>
                  <a:tcPr marL="91422" marR="91422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0072" name="Group 101"/>
          <p:cNvGrpSpPr>
            <a:grpSpLocks/>
          </p:cNvGrpSpPr>
          <p:nvPr/>
        </p:nvGrpSpPr>
        <p:grpSpPr bwMode="auto">
          <a:xfrm>
            <a:off x="3386138" y="333375"/>
            <a:ext cx="5353050" cy="2501900"/>
            <a:chOff x="3385408" y="332656"/>
            <a:chExt cx="5353345" cy="2501912"/>
          </a:xfrm>
        </p:grpSpPr>
        <p:grpSp>
          <p:nvGrpSpPr>
            <p:cNvPr id="40074" name="Group 102"/>
            <p:cNvGrpSpPr>
              <a:grpSpLocks/>
            </p:cNvGrpSpPr>
            <p:nvPr/>
          </p:nvGrpSpPr>
          <p:grpSpPr bwMode="auto">
            <a:xfrm>
              <a:off x="3385408" y="345377"/>
              <a:ext cx="2197100" cy="2489191"/>
              <a:chOff x="3718715" y="1142036"/>
              <a:chExt cx="2197100" cy="2489191"/>
            </a:xfrm>
          </p:grpSpPr>
          <p:grpSp>
            <p:nvGrpSpPr>
              <p:cNvPr id="40098" name="Group 126"/>
              <p:cNvGrpSpPr>
                <a:grpSpLocks/>
              </p:cNvGrpSpPr>
              <p:nvPr/>
            </p:nvGrpSpPr>
            <p:grpSpPr bwMode="auto">
              <a:xfrm>
                <a:off x="3718715" y="1142036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0103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010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0107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3099" y="1592915"/>
                      <a:ext cx="2053253" cy="2487199"/>
                      <a:chOff x="1985680" y="950609"/>
                      <a:chExt cx="2053253" cy="2487199"/>
                    </a:xfrm>
                  </p:grpSpPr>
                  <p:grpSp>
                    <p:nvGrpSpPr>
                      <p:cNvPr id="40111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5680" y="950609"/>
                        <a:ext cx="2053253" cy="2487199"/>
                        <a:chOff x="616462" y="938342"/>
                        <a:chExt cx="2053253" cy="2488793"/>
                      </a:xfrm>
                    </p:grpSpPr>
                    <p:sp>
                      <p:nvSpPr>
                        <p:cNvPr id="142" name="Oval 141"/>
                        <p:cNvSpPr/>
                        <p:nvPr/>
                      </p:nvSpPr>
                      <p:spPr bwMode="auto">
                        <a:xfrm>
                          <a:off x="1914210" y="2541447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43" name="Oval 142"/>
                        <p:cNvSpPr/>
                        <p:nvPr/>
                      </p:nvSpPr>
                      <p:spPr bwMode="auto">
                        <a:xfrm>
                          <a:off x="1031587" y="2555733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 bwMode="auto">
                        <a:xfrm>
                          <a:off x="2382507" y="1730361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45" name="Oval 144"/>
                        <p:cNvSpPr/>
                        <p:nvPr/>
                      </p:nvSpPr>
                      <p:spPr bwMode="auto">
                        <a:xfrm>
                          <a:off x="1871348" y="938321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146" name="Straight Connector 145"/>
                        <p:cNvCxnSpPr>
                          <a:stCxn id="145" idx="5"/>
                          <a:endCxn id="144" idx="0"/>
                        </p:cNvCxnSpPr>
                        <p:nvPr/>
                      </p:nvCxnSpPr>
                      <p:spPr bwMode="auto">
                        <a:xfrm>
                          <a:off x="2117403" y="1184346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Straight Connector 146"/>
                        <p:cNvCxnSpPr>
                          <a:stCxn id="144" idx="4"/>
                          <a:endCxn id="142" idx="7"/>
                        </p:cNvCxnSpPr>
                        <p:nvPr/>
                      </p:nvCxnSpPr>
                      <p:spPr bwMode="auto">
                        <a:xfrm flipH="1">
                          <a:off x="2158677" y="2017654"/>
                          <a:ext cx="368289" cy="56665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119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Ga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149" name="Straight Connector 148"/>
                        <p:cNvCxnSpPr>
                          <a:stCxn id="143" idx="1"/>
                          <a:endCxn id="138" idx="4"/>
                        </p:cNvCxnSpPr>
                        <p:nvPr/>
                      </p:nvCxnSpPr>
                      <p:spPr bwMode="auto">
                        <a:xfrm flipH="1" flipV="1">
                          <a:off x="622025" y="2017654"/>
                          <a:ext cx="452423" cy="58093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1" name="Straight Connector 140"/>
                      <p:cNvCxnSpPr>
                        <a:stCxn id="142" idx="1"/>
                      </p:cNvCxnSpPr>
                      <p:nvPr/>
                    </p:nvCxnSpPr>
                    <p:spPr bwMode="auto">
                      <a:xfrm flipH="1" flipV="1">
                        <a:off x="2688133" y="1210731"/>
                        <a:ext cx="638155" cy="138478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7" name="Oval 136"/>
                    <p:cNvSpPr/>
                    <p:nvPr/>
                  </p:nvSpPr>
                  <p:spPr bwMode="auto">
                    <a:xfrm>
                      <a:off x="2269498" y="1592894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38" name="Oval 137"/>
                    <p:cNvSpPr/>
                    <p:nvPr/>
                  </p:nvSpPr>
                  <p:spPr bwMode="auto">
                    <a:xfrm>
                      <a:off x="1669442" y="2382840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39" name="Straight Connector 138"/>
                    <p:cNvCxnSpPr>
                      <a:stCxn id="138" idx="6"/>
                      <a:endCxn id="142" idx="1"/>
                    </p:cNvCxnSpPr>
                    <p:nvPr/>
                  </p:nvCxnSpPr>
                  <p:spPr bwMode="auto">
                    <a:xfrm>
                      <a:off x="1956770" y="2527188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5" name="Straight Connector 134"/>
                  <p:cNvCxnSpPr>
                    <a:stCxn id="144" idx="3"/>
                    <a:endCxn id="143" idx="7"/>
                  </p:cNvCxnSpPr>
                  <p:nvPr/>
                </p:nvCxnSpPr>
                <p:spPr bwMode="auto">
                  <a:xfrm flipH="1">
                    <a:off x="2472692" y="2628707"/>
                    <a:ext cx="1149314" cy="6233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3" name="Straight Connector 132"/>
                <p:cNvCxnSpPr>
                  <a:stCxn id="142" idx="0"/>
                  <a:endCxn id="145" idx="4"/>
                </p:cNvCxnSpPr>
                <p:nvPr/>
              </p:nvCxnSpPr>
              <p:spPr bwMode="auto">
                <a:xfrm flipH="1" flipV="1">
                  <a:off x="2735347" y="734770"/>
                  <a:ext cx="42865" cy="13144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99" name="Group 127"/>
              <p:cNvGrpSpPr>
                <a:grpSpLocks/>
              </p:cNvGrpSpPr>
              <p:nvPr/>
            </p:nvGrpSpPr>
            <p:grpSpPr bwMode="auto">
              <a:xfrm>
                <a:off x="3862384" y="1388649"/>
                <a:ext cx="1296998" cy="1413361"/>
                <a:chOff x="3862384" y="1388649"/>
                <a:chExt cx="1296998" cy="1413361"/>
              </a:xfrm>
            </p:grpSpPr>
            <p:cxnSp>
              <p:nvCxnSpPr>
                <p:cNvPr id="129" name="Straight Connector 128"/>
                <p:cNvCxnSpPr>
                  <a:stCxn id="143" idx="7"/>
                  <a:endCxn id="145" idx="3"/>
                </p:cNvCxnSpPr>
                <p:nvPr/>
              </p:nvCxnSpPr>
              <p:spPr bwMode="auto">
                <a:xfrm flipV="1">
                  <a:off x="4528384" y="1388079"/>
                  <a:ext cx="636622" cy="14144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>
                  <a:stCxn id="138" idx="0"/>
                  <a:endCxn id="137" idx="3"/>
                </p:cNvCxnSpPr>
                <p:nvPr/>
              </p:nvCxnSpPr>
              <p:spPr bwMode="auto">
                <a:xfrm flipV="1">
                  <a:off x="3867948" y="1388079"/>
                  <a:ext cx="498502" cy="5445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>
                  <a:stCxn id="143" idx="0"/>
                  <a:endCxn id="137" idx="4"/>
                </p:cNvCxnSpPr>
                <p:nvPr/>
              </p:nvCxnSpPr>
              <p:spPr bwMode="auto">
                <a:xfrm flipV="1">
                  <a:off x="4426779" y="1430941"/>
                  <a:ext cx="41277" cy="13287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075" name="Group 103"/>
            <p:cNvGrpSpPr>
              <a:grpSpLocks/>
            </p:cNvGrpSpPr>
            <p:nvPr/>
          </p:nvGrpSpPr>
          <p:grpSpPr bwMode="auto">
            <a:xfrm>
              <a:off x="6541653" y="332656"/>
              <a:ext cx="2197100" cy="2489191"/>
              <a:chOff x="6661727" y="0"/>
              <a:chExt cx="2197100" cy="2489191"/>
            </a:xfrm>
          </p:grpSpPr>
          <p:grpSp>
            <p:nvGrpSpPr>
              <p:cNvPr id="40076" name="Group 104"/>
              <p:cNvGrpSpPr>
                <a:grpSpLocks/>
              </p:cNvGrpSpPr>
              <p:nvPr/>
            </p:nvGrpSpPr>
            <p:grpSpPr bwMode="auto">
              <a:xfrm>
                <a:off x="6661727" y="0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0080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008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0084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194" y="1592915"/>
                      <a:ext cx="1638158" cy="2487199"/>
                      <a:chOff x="2400775" y="950609"/>
                      <a:chExt cx="1638158" cy="2487199"/>
                    </a:xfrm>
                  </p:grpSpPr>
                  <p:grpSp>
                    <p:nvGrpSpPr>
                      <p:cNvPr id="40088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775" y="950609"/>
                        <a:ext cx="1638158" cy="2487199"/>
                        <a:chOff x="1031557" y="938342"/>
                        <a:chExt cx="1638158" cy="2488793"/>
                      </a:xfrm>
                    </p:grpSpPr>
                    <p:sp>
                      <p:nvSpPr>
                        <p:cNvPr id="119" name="Oval 118"/>
                        <p:cNvSpPr/>
                        <p:nvPr/>
                      </p:nvSpPr>
                      <p:spPr bwMode="auto">
                        <a:xfrm>
                          <a:off x="1914089" y="2541468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20" name="Oval 119"/>
                        <p:cNvSpPr/>
                        <p:nvPr/>
                      </p:nvSpPr>
                      <p:spPr bwMode="auto">
                        <a:xfrm>
                          <a:off x="1031466" y="2555754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21" name="Oval 120"/>
                        <p:cNvSpPr/>
                        <p:nvPr/>
                      </p:nvSpPr>
                      <p:spPr bwMode="auto">
                        <a:xfrm>
                          <a:off x="2382386" y="1730382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22" name="Oval 121"/>
                        <p:cNvSpPr/>
                        <p:nvPr/>
                      </p:nvSpPr>
                      <p:spPr bwMode="auto">
                        <a:xfrm>
                          <a:off x="1871227" y="938342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123" name="Straight Connector 122"/>
                        <p:cNvCxnSpPr>
                          <a:stCxn id="122" idx="5"/>
                          <a:endCxn id="121" idx="0"/>
                        </p:cNvCxnSpPr>
                        <p:nvPr/>
                      </p:nvCxnSpPr>
                      <p:spPr bwMode="auto">
                        <a:xfrm>
                          <a:off x="2115694" y="1184367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Straight Connector 123"/>
                        <p:cNvCxnSpPr>
                          <a:stCxn id="122" idx="4"/>
                          <a:endCxn id="119" idx="0"/>
                        </p:cNvCxnSpPr>
                        <p:nvPr/>
                      </p:nvCxnSpPr>
                      <p:spPr bwMode="auto">
                        <a:xfrm>
                          <a:off x="2014097" y="1227222"/>
                          <a:ext cx="42862" cy="1314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096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Gb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126" name="Straight Connector 125"/>
                        <p:cNvCxnSpPr>
                          <a:stCxn id="120" idx="6"/>
                          <a:endCxn id="119" idx="2"/>
                        </p:cNvCxnSpPr>
                        <p:nvPr/>
                      </p:nvCxnSpPr>
                      <p:spPr bwMode="auto">
                        <a:xfrm flipV="1">
                          <a:off x="1318794" y="2685909"/>
                          <a:ext cx="595294" cy="142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8" name="Straight Connector 117"/>
                      <p:cNvCxnSpPr>
                        <a:stCxn id="119" idx="1"/>
                        <a:endCxn id="114" idx="5"/>
                      </p:cNvCxnSpPr>
                      <p:nvPr/>
                    </p:nvCxnSpPr>
                    <p:spPr bwMode="auto">
                      <a:xfrm flipH="1" flipV="1">
                        <a:off x="2686425" y="1196476"/>
                        <a:ext cx="638155" cy="13990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4" name="Oval 113"/>
                    <p:cNvSpPr/>
                    <p:nvPr/>
                  </p:nvSpPr>
                  <p:spPr bwMode="auto">
                    <a:xfrm>
                      <a:off x="2269377" y="1592915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 bwMode="auto">
                    <a:xfrm>
                      <a:off x="1669321" y="2382861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16" name="Straight Connector 115"/>
                    <p:cNvCxnSpPr>
                      <a:stCxn id="115" idx="6"/>
                      <a:endCxn id="119" idx="1"/>
                    </p:cNvCxnSpPr>
                    <p:nvPr/>
                  </p:nvCxnSpPr>
                  <p:spPr bwMode="auto">
                    <a:xfrm>
                      <a:off x="1956649" y="2527209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2" name="Straight Connector 111"/>
                  <p:cNvCxnSpPr>
                    <a:stCxn id="115" idx="6"/>
                    <a:endCxn id="121" idx="2"/>
                  </p:cNvCxnSpPr>
                  <p:nvPr/>
                </p:nvCxnSpPr>
                <p:spPr bwMode="auto">
                  <a:xfrm>
                    <a:off x="1956649" y="2527209"/>
                    <a:ext cx="1622374" cy="1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0" name="Straight Connector 109"/>
                <p:cNvCxnSpPr>
                  <a:stCxn id="120" idx="7"/>
                  <a:endCxn id="121" idx="3"/>
                </p:cNvCxnSpPr>
                <p:nvPr/>
              </p:nvCxnSpPr>
              <p:spPr bwMode="auto">
                <a:xfrm flipV="1">
                  <a:off x="1996998" y="1482508"/>
                  <a:ext cx="1149413" cy="623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>
                <a:stCxn id="114" idx="5"/>
                <a:endCxn id="121" idx="1"/>
              </p:cNvCxnSpPr>
              <p:nvPr/>
            </p:nvCxnSpPr>
            <p:spPr bwMode="auto">
              <a:xfrm>
                <a:off x="7506203" y="246064"/>
                <a:ext cx="1108136" cy="5889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14" idx="6"/>
                <a:endCxn id="122" idx="2"/>
              </p:cNvCxnSpPr>
              <p:nvPr/>
            </p:nvCxnSpPr>
            <p:spPr bwMode="auto">
              <a:xfrm>
                <a:off x="7549067" y="144464"/>
                <a:ext cx="5112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15" idx="5"/>
                <a:endCxn id="120" idx="1"/>
              </p:cNvCxnSpPr>
              <p:nvPr/>
            </p:nvCxnSpPr>
            <p:spPr bwMode="auto">
              <a:xfrm>
                <a:off x="6906094" y="1036643"/>
                <a:ext cx="357207" cy="62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7448550" y="4157663"/>
            <a:ext cx="115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Taip?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750" y="520700"/>
            <a:ext cx="7993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Rashit</a:t>
            </a:r>
            <a:r>
              <a:rPr lang="en-US" dirty="0"/>
              <a:t> T. </a:t>
            </a:r>
            <a:r>
              <a:rPr lang="en-US" dirty="0" err="1"/>
              <a:t>Faizullin</a:t>
            </a:r>
            <a:r>
              <a:rPr lang="en-US" dirty="0"/>
              <a:t> , Alexander V. </a:t>
            </a:r>
            <a:r>
              <a:rPr lang="en-US" dirty="0" err="1"/>
              <a:t>Prolubnikov</a:t>
            </a:r>
            <a:r>
              <a:rPr lang="en-US" dirty="0"/>
              <a:t>. </a:t>
            </a:r>
            <a:r>
              <a:rPr lang="en-US" i="1" dirty="0"/>
              <a:t>The Direct Algorithm for Solving of the Graph Isomorphism  Problem.</a:t>
            </a:r>
            <a:r>
              <a:rPr lang="lt-LT" i="1" dirty="0"/>
              <a:t> (2005)</a:t>
            </a:r>
            <a:r>
              <a:rPr lang="en-US" i="1" dirty="0"/>
              <a:t> </a:t>
            </a:r>
            <a:r>
              <a:rPr lang="en-US" u="sng" dirty="0">
                <a:solidFill>
                  <a:schemeClr val="accent6"/>
                </a:solidFill>
              </a:rPr>
              <a:t>http://www.psy.omsu.omskreg.ru/session/isomorphism/isomorphism.pdf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800975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076325" y="2781300"/>
            <a:ext cx="1738313" cy="2652713"/>
            <a:chOff x="1076174" y="2780927"/>
            <a:chExt cx="1738316" cy="2652909"/>
          </a:xfrm>
        </p:grpSpPr>
        <p:grpSp>
          <p:nvGrpSpPr>
            <p:cNvPr id="5139" name="Group 25"/>
            <p:cNvGrpSpPr>
              <a:grpSpLocks/>
            </p:cNvGrpSpPr>
            <p:nvPr/>
          </p:nvGrpSpPr>
          <p:grpSpPr bwMode="auto">
            <a:xfrm>
              <a:off x="1076176" y="2780927"/>
              <a:ext cx="1738314" cy="866129"/>
              <a:chOff x="4885647" y="3429346"/>
              <a:chExt cx="1738437" cy="865844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4885645" y="3429346"/>
                <a:ext cx="287359" cy="2872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p</a:t>
                </a:r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6336725" y="3429346"/>
                <a:ext cx="287359" cy="2872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p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4885645" y="4008636"/>
                <a:ext cx="287359" cy="28726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6336725" y="4005462"/>
                <a:ext cx="287359" cy="28885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cxnSp>
            <p:nvCxnSpPr>
              <p:cNvPr id="10" name="Straight Connector 9"/>
              <p:cNvCxnSpPr>
                <a:stCxn id="6" idx="6"/>
                <a:endCxn id="7" idx="2"/>
              </p:cNvCxnSpPr>
              <p:nvPr/>
            </p:nvCxnSpPr>
            <p:spPr bwMode="auto">
              <a:xfrm>
                <a:off x="5173004" y="3573772"/>
                <a:ext cx="11637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8" idx="6"/>
                <a:endCxn id="9" idx="2"/>
              </p:cNvCxnSpPr>
              <p:nvPr/>
            </p:nvCxnSpPr>
            <p:spPr bwMode="auto">
              <a:xfrm flipV="1">
                <a:off x="5173004" y="4149887"/>
                <a:ext cx="1163721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140" name="Group 25"/>
            <p:cNvGrpSpPr>
              <a:grpSpLocks/>
            </p:cNvGrpSpPr>
            <p:nvPr/>
          </p:nvGrpSpPr>
          <p:grpSpPr bwMode="auto">
            <a:xfrm>
              <a:off x="1076175" y="4013936"/>
              <a:ext cx="1738313" cy="902308"/>
              <a:chOff x="4885648" y="3429346"/>
              <a:chExt cx="1738436" cy="902011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4885647" y="3429916"/>
                <a:ext cx="287359" cy="28726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t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6336727" y="3429916"/>
                <a:ext cx="287359" cy="28726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z</a:t>
                </a: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885647" y="4044121"/>
                <a:ext cx="287359" cy="2872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z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6336727" y="4040947"/>
                <a:ext cx="287359" cy="28885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cxnSp>
            <p:nvCxnSpPr>
              <p:cNvPr id="21" name="Straight Connector 20"/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5173006" y="3574341"/>
                <a:ext cx="11637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5130140" y="3674329"/>
                <a:ext cx="1249454" cy="4094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141" name="Group 25"/>
            <p:cNvGrpSpPr>
              <a:grpSpLocks/>
            </p:cNvGrpSpPr>
            <p:nvPr/>
          </p:nvGrpSpPr>
          <p:grpSpPr bwMode="auto">
            <a:xfrm>
              <a:off x="1076174" y="3603157"/>
              <a:ext cx="1738313" cy="1830679"/>
              <a:chOff x="4885648" y="1886511"/>
              <a:chExt cx="1738436" cy="1830078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4885648" y="3429324"/>
                <a:ext cx="287359" cy="2872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w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336728" y="3429324"/>
                <a:ext cx="287359" cy="2872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t</a:t>
                </a:r>
                <a:endParaRPr lang="en-US" dirty="0"/>
              </a:p>
            </p:txBody>
          </p:sp>
          <p:cxnSp>
            <p:nvCxnSpPr>
              <p:cNvPr id="32" name="Straight Connector 31"/>
              <p:cNvCxnSpPr>
                <a:stCxn id="28" idx="7"/>
                <a:endCxn id="9" idx="3"/>
              </p:cNvCxnSpPr>
              <p:nvPr/>
            </p:nvCxnSpPr>
            <p:spPr bwMode="auto">
              <a:xfrm flipV="1">
                <a:off x="5130141" y="1886667"/>
                <a:ext cx="1249454" cy="15855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5130141" y="3148409"/>
                <a:ext cx="1249454" cy="4253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63713" y="5661025"/>
            <a:ext cx="763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A</a:t>
            </a:r>
            <a:endParaRPr lang="en-US" altLang="en-US" sz="2000"/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5003800" y="2828925"/>
            <a:ext cx="1738313" cy="1520825"/>
            <a:chOff x="1076175" y="2780927"/>
            <a:chExt cx="1738315" cy="1520349"/>
          </a:xfrm>
        </p:grpSpPr>
        <p:grpSp>
          <p:nvGrpSpPr>
            <p:cNvPr id="5127" name="Group 25"/>
            <p:cNvGrpSpPr>
              <a:grpSpLocks/>
            </p:cNvGrpSpPr>
            <p:nvPr/>
          </p:nvGrpSpPr>
          <p:grpSpPr bwMode="auto">
            <a:xfrm>
              <a:off x="1076176" y="2780927"/>
              <a:ext cx="1738314" cy="866129"/>
              <a:chOff x="4885647" y="3429346"/>
              <a:chExt cx="1738437" cy="865844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4885646" y="3429346"/>
                <a:ext cx="287359" cy="28715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6336725" y="3429346"/>
                <a:ext cx="287359" cy="28715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4885646" y="4008412"/>
                <a:ext cx="287359" cy="28715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6336725" y="4005239"/>
                <a:ext cx="287359" cy="2887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4" idx="6"/>
                <a:endCxn id="55" idx="2"/>
              </p:cNvCxnSpPr>
              <p:nvPr/>
            </p:nvCxnSpPr>
            <p:spPr bwMode="auto">
              <a:xfrm>
                <a:off x="5173005" y="3573716"/>
                <a:ext cx="11637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4" idx="5"/>
                <a:endCxn id="57" idx="2"/>
              </p:cNvCxnSpPr>
              <p:nvPr/>
            </p:nvCxnSpPr>
            <p:spPr bwMode="auto">
              <a:xfrm>
                <a:off x="5130139" y="3675251"/>
                <a:ext cx="1206587" cy="4743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128" name="Group 25"/>
            <p:cNvGrpSpPr>
              <a:grpSpLocks/>
            </p:cNvGrpSpPr>
            <p:nvPr/>
          </p:nvGrpSpPr>
          <p:grpSpPr bwMode="auto">
            <a:xfrm>
              <a:off x="1076175" y="3501009"/>
              <a:ext cx="1738313" cy="800267"/>
              <a:chOff x="4885648" y="2916586"/>
              <a:chExt cx="1738436" cy="800003"/>
            </a:xfrm>
          </p:grpSpPr>
          <p:sp>
            <p:nvSpPr>
              <p:cNvPr id="48" name="Oval 47"/>
              <p:cNvSpPr/>
              <p:nvPr/>
            </p:nvSpPr>
            <p:spPr bwMode="auto">
              <a:xfrm>
                <a:off x="4885648" y="3429437"/>
                <a:ext cx="287359" cy="287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r</a:t>
                </a:r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6336727" y="3429437"/>
                <a:ext cx="287359" cy="287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r</a:t>
                </a:r>
                <a:endParaRPr lang="en-US" dirty="0"/>
              </a:p>
            </p:txBody>
          </p:sp>
          <p:cxnSp>
            <p:nvCxnSpPr>
              <p:cNvPr id="52" name="Straight Connector 51"/>
              <p:cNvCxnSpPr>
                <a:stCxn id="48" idx="6"/>
                <a:endCxn id="57" idx="2"/>
              </p:cNvCxnSpPr>
              <p:nvPr/>
            </p:nvCxnSpPr>
            <p:spPr bwMode="auto">
              <a:xfrm flipV="1">
                <a:off x="5173007" y="2917004"/>
                <a:ext cx="1163721" cy="6568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>
              <a:stCxn id="56" idx="6"/>
              <a:endCxn id="49" idx="1"/>
            </p:cNvCxnSpPr>
            <p:nvPr/>
          </p:nvCxnSpPr>
          <p:spPr bwMode="auto">
            <a:xfrm>
              <a:off x="1363513" y="3503014"/>
              <a:ext cx="1206501" cy="552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832475" y="4464050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B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"/>
          <p:cNvGrpSpPr>
            <a:grpSpLocks/>
          </p:cNvGrpSpPr>
          <p:nvPr/>
        </p:nvGrpSpPr>
        <p:grpSpPr bwMode="auto">
          <a:xfrm>
            <a:off x="1925638" y="384175"/>
            <a:ext cx="5353050" cy="2501900"/>
            <a:chOff x="3385408" y="332656"/>
            <a:chExt cx="5353345" cy="2501912"/>
          </a:xfrm>
        </p:grpSpPr>
        <p:grpSp>
          <p:nvGrpSpPr>
            <p:cNvPr id="41990" name="Group 2"/>
            <p:cNvGrpSpPr>
              <a:grpSpLocks/>
            </p:cNvGrpSpPr>
            <p:nvPr/>
          </p:nvGrpSpPr>
          <p:grpSpPr bwMode="auto">
            <a:xfrm>
              <a:off x="3385408" y="345377"/>
              <a:ext cx="2197100" cy="2489191"/>
              <a:chOff x="3718715" y="1142036"/>
              <a:chExt cx="2197100" cy="2489191"/>
            </a:xfrm>
          </p:grpSpPr>
          <p:grpSp>
            <p:nvGrpSpPr>
              <p:cNvPr id="42014" name="Group 26"/>
              <p:cNvGrpSpPr>
                <a:grpSpLocks/>
              </p:cNvGrpSpPr>
              <p:nvPr/>
            </p:nvGrpSpPr>
            <p:grpSpPr bwMode="auto">
              <a:xfrm>
                <a:off x="3718715" y="1142036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2019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202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2023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3099" y="1592915"/>
                      <a:ext cx="2053253" cy="2487199"/>
                      <a:chOff x="1985680" y="950609"/>
                      <a:chExt cx="2053253" cy="2487199"/>
                    </a:xfrm>
                  </p:grpSpPr>
                  <p:grpSp>
                    <p:nvGrpSpPr>
                      <p:cNvPr id="42027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5680" y="950609"/>
                        <a:ext cx="2053253" cy="2487199"/>
                        <a:chOff x="616462" y="938342"/>
                        <a:chExt cx="2053253" cy="2488793"/>
                      </a:xfrm>
                    </p:grpSpPr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914210" y="2541447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3" name="Oval 42"/>
                        <p:cNvSpPr/>
                        <p:nvPr/>
                      </p:nvSpPr>
                      <p:spPr bwMode="auto">
                        <a:xfrm>
                          <a:off x="1031587" y="2555733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4" name="Oval 43"/>
                        <p:cNvSpPr/>
                        <p:nvPr/>
                      </p:nvSpPr>
                      <p:spPr bwMode="auto">
                        <a:xfrm>
                          <a:off x="2382507" y="1730361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5" name="Oval 44"/>
                        <p:cNvSpPr/>
                        <p:nvPr/>
                      </p:nvSpPr>
                      <p:spPr bwMode="auto">
                        <a:xfrm>
                          <a:off x="1871348" y="938321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46" name="Straight Connector 45"/>
                        <p:cNvCxnSpPr>
                          <a:stCxn id="45" idx="5"/>
                          <a:endCxn id="44" idx="0"/>
                        </p:cNvCxnSpPr>
                        <p:nvPr/>
                      </p:nvCxnSpPr>
                      <p:spPr bwMode="auto">
                        <a:xfrm>
                          <a:off x="2117403" y="1184346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>
                          <a:stCxn id="44" idx="4"/>
                          <a:endCxn id="42" idx="7"/>
                        </p:cNvCxnSpPr>
                        <p:nvPr/>
                      </p:nvCxnSpPr>
                      <p:spPr bwMode="auto">
                        <a:xfrm flipH="1">
                          <a:off x="2158677" y="2017654"/>
                          <a:ext cx="368289" cy="56665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035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Ga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49" name="Straight Connector 48"/>
                        <p:cNvCxnSpPr>
                          <a:stCxn id="43" idx="1"/>
                          <a:endCxn id="38" idx="4"/>
                        </p:cNvCxnSpPr>
                        <p:nvPr/>
                      </p:nvCxnSpPr>
                      <p:spPr bwMode="auto">
                        <a:xfrm flipH="1" flipV="1">
                          <a:off x="622025" y="2017654"/>
                          <a:ext cx="452423" cy="58093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1" name="Straight Connector 40"/>
                      <p:cNvCxnSpPr>
                        <a:stCxn id="42" idx="1"/>
                      </p:cNvCxnSpPr>
                      <p:nvPr/>
                    </p:nvCxnSpPr>
                    <p:spPr bwMode="auto">
                      <a:xfrm flipH="1" flipV="1">
                        <a:off x="2688133" y="1210731"/>
                        <a:ext cx="638155" cy="138478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7" name="Oval 36"/>
                    <p:cNvSpPr/>
                    <p:nvPr/>
                  </p:nvSpPr>
                  <p:spPr bwMode="auto">
                    <a:xfrm>
                      <a:off x="2269498" y="1592894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 bwMode="auto">
                    <a:xfrm>
                      <a:off x="1669442" y="2382840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39" name="Straight Connector 38"/>
                    <p:cNvCxnSpPr>
                      <a:stCxn id="38" idx="6"/>
                      <a:endCxn id="42" idx="1"/>
                    </p:cNvCxnSpPr>
                    <p:nvPr/>
                  </p:nvCxnSpPr>
                  <p:spPr bwMode="auto">
                    <a:xfrm>
                      <a:off x="1956770" y="2527188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Straight Connector 34"/>
                  <p:cNvCxnSpPr>
                    <a:stCxn id="44" idx="3"/>
                    <a:endCxn id="43" idx="7"/>
                  </p:cNvCxnSpPr>
                  <p:nvPr/>
                </p:nvCxnSpPr>
                <p:spPr bwMode="auto">
                  <a:xfrm flipH="1">
                    <a:off x="2472692" y="2628707"/>
                    <a:ext cx="1149314" cy="6233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>
                  <a:stCxn id="42" idx="0"/>
                  <a:endCxn id="45" idx="4"/>
                </p:cNvCxnSpPr>
                <p:nvPr/>
              </p:nvCxnSpPr>
              <p:spPr bwMode="auto">
                <a:xfrm flipH="1" flipV="1">
                  <a:off x="2735347" y="734770"/>
                  <a:ext cx="42865" cy="13144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15" name="Group 27"/>
              <p:cNvGrpSpPr>
                <a:grpSpLocks/>
              </p:cNvGrpSpPr>
              <p:nvPr/>
            </p:nvGrpSpPr>
            <p:grpSpPr bwMode="auto">
              <a:xfrm>
                <a:off x="3862384" y="1388649"/>
                <a:ext cx="1296998" cy="1413361"/>
                <a:chOff x="3862384" y="1388649"/>
                <a:chExt cx="1296998" cy="1413361"/>
              </a:xfrm>
            </p:grpSpPr>
            <p:cxnSp>
              <p:nvCxnSpPr>
                <p:cNvPr id="29" name="Straight Connector 28"/>
                <p:cNvCxnSpPr>
                  <a:stCxn id="43" idx="7"/>
                  <a:endCxn id="45" idx="3"/>
                </p:cNvCxnSpPr>
                <p:nvPr/>
              </p:nvCxnSpPr>
              <p:spPr bwMode="auto">
                <a:xfrm flipV="1">
                  <a:off x="4528384" y="1388079"/>
                  <a:ext cx="636622" cy="14144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38" idx="0"/>
                  <a:endCxn id="37" idx="3"/>
                </p:cNvCxnSpPr>
                <p:nvPr/>
              </p:nvCxnSpPr>
              <p:spPr bwMode="auto">
                <a:xfrm flipV="1">
                  <a:off x="3867948" y="1388079"/>
                  <a:ext cx="498502" cy="5445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43" idx="0"/>
                  <a:endCxn id="37" idx="4"/>
                </p:cNvCxnSpPr>
                <p:nvPr/>
              </p:nvCxnSpPr>
              <p:spPr bwMode="auto">
                <a:xfrm flipV="1">
                  <a:off x="4426779" y="1430941"/>
                  <a:ext cx="41277" cy="13287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991" name="Group 3"/>
            <p:cNvGrpSpPr>
              <a:grpSpLocks/>
            </p:cNvGrpSpPr>
            <p:nvPr/>
          </p:nvGrpSpPr>
          <p:grpSpPr bwMode="auto">
            <a:xfrm>
              <a:off x="6541653" y="332656"/>
              <a:ext cx="2197100" cy="2489191"/>
              <a:chOff x="6661727" y="0"/>
              <a:chExt cx="2197100" cy="2489191"/>
            </a:xfrm>
          </p:grpSpPr>
          <p:grpSp>
            <p:nvGrpSpPr>
              <p:cNvPr id="41992" name="Group 4"/>
              <p:cNvGrpSpPr>
                <a:grpSpLocks/>
              </p:cNvGrpSpPr>
              <p:nvPr/>
            </p:nvGrpSpPr>
            <p:grpSpPr bwMode="auto">
              <a:xfrm>
                <a:off x="6661727" y="0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1996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199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2000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194" y="1592915"/>
                      <a:ext cx="1638158" cy="2487199"/>
                      <a:chOff x="2400775" y="950609"/>
                      <a:chExt cx="1638158" cy="2487199"/>
                    </a:xfrm>
                  </p:grpSpPr>
                  <p:grpSp>
                    <p:nvGrpSpPr>
                      <p:cNvPr id="42004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775" y="950609"/>
                        <a:ext cx="1638158" cy="2487199"/>
                        <a:chOff x="1031557" y="938342"/>
                        <a:chExt cx="1638158" cy="2488793"/>
                      </a:xfrm>
                    </p:grpSpPr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914089" y="2541468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0" name="Oval 19"/>
                        <p:cNvSpPr/>
                        <p:nvPr/>
                      </p:nvSpPr>
                      <p:spPr bwMode="auto">
                        <a:xfrm>
                          <a:off x="1031466" y="2555754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 bwMode="auto">
                        <a:xfrm>
                          <a:off x="2382386" y="1730382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2" name="Oval 21"/>
                        <p:cNvSpPr/>
                        <p:nvPr/>
                      </p:nvSpPr>
                      <p:spPr bwMode="auto">
                        <a:xfrm>
                          <a:off x="1871227" y="938342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23" name="Straight Connector 22"/>
                        <p:cNvCxnSpPr>
                          <a:stCxn id="22" idx="5"/>
                          <a:endCxn id="21" idx="0"/>
                        </p:cNvCxnSpPr>
                        <p:nvPr/>
                      </p:nvCxnSpPr>
                      <p:spPr bwMode="auto">
                        <a:xfrm>
                          <a:off x="2115694" y="1184367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23"/>
                        <p:cNvCxnSpPr>
                          <a:stCxn id="22" idx="4"/>
                          <a:endCxn id="19" idx="0"/>
                        </p:cNvCxnSpPr>
                        <p:nvPr/>
                      </p:nvCxnSpPr>
                      <p:spPr bwMode="auto">
                        <a:xfrm>
                          <a:off x="2014097" y="1227222"/>
                          <a:ext cx="42862" cy="1314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012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Gb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26" name="Straight Connector 25"/>
                        <p:cNvCxnSpPr>
                          <a:stCxn id="20" idx="6"/>
                          <a:endCxn id="19" idx="2"/>
                        </p:cNvCxnSpPr>
                        <p:nvPr/>
                      </p:nvCxnSpPr>
                      <p:spPr bwMode="auto">
                        <a:xfrm flipV="1">
                          <a:off x="1318794" y="2685909"/>
                          <a:ext cx="595294" cy="142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8" name="Straight Connector 17"/>
                      <p:cNvCxnSpPr>
                        <a:stCxn id="19" idx="1"/>
                        <a:endCxn id="14" idx="5"/>
                      </p:cNvCxnSpPr>
                      <p:nvPr/>
                    </p:nvCxnSpPr>
                    <p:spPr bwMode="auto">
                      <a:xfrm flipH="1" flipV="1">
                        <a:off x="2686425" y="1196476"/>
                        <a:ext cx="638155" cy="13990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Oval 13"/>
                    <p:cNvSpPr/>
                    <p:nvPr/>
                  </p:nvSpPr>
                  <p:spPr bwMode="auto">
                    <a:xfrm>
                      <a:off x="2269377" y="1592915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 bwMode="auto">
                    <a:xfrm>
                      <a:off x="1669321" y="2382861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6" name="Straight Connector 15"/>
                    <p:cNvCxnSpPr>
                      <a:stCxn id="15" idx="6"/>
                      <a:endCxn id="19" idx="1"/>
                    </p:cNvCxnSpPr>
                    <p:nvPr/>
                  </p:nvCxnSpPr>
                  <p:spPr bwMode="auto">
                    <a:xfrm>
                      <a:off x="1956649" y="2527209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Straight Connector 11"/>
                  <p:cNvCxnSpPr>
                    <a:stCxn id="15" idx="6"/>
                    <a:endCxn id="21" idx="2"/>
                  </p:cNvCxnSpPr>
                  <p:nvPr/>
                </p:nvCxnSpPr>
                <p:spPr bwMode="auto">
                  <a:xfrm>
                    <a:off x="1956649" y="2527209"/>
                    <a:ext cx="1622374" cy="1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Straight Connector 9"/>
                <p:cNvCxnSpPr>
                  <a:stCxn id="20" idx="7"/>
                  <a:endCxn id="21" idx="3"/>
                </p:cNvCxnSpPr>
                <p:nvPr/>
              </p:nvCxnSpPr>
              <p:spPr bwMode="auto">
                <a:xfrm flipV="1">
                  <a:off x="1996998" y="1482508"/>
                  <a:ext cx="1149413" cy="623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>
                <a:stCxn id="14" idx="5"/>
                <a:endCxn id="21" idx="1"/>
              </p:cNvCxnSpPr>
              <p:nvPr/>
            </p:nvCxnSpPr>
            <p:spPr bwMode="auto">
              <a:xfrm>
                <a:off x="7506203" y="246064"/>
                <a:ext cx="1108136" cy="5889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14" idx="6"/>
                <a:endCxn id="22" idx="2"/>
              </p:cNvCxnSpPr>
              <p:nvPr/>
            </p:nvCxnSpPr>
            <p:spPr bwMode="auto">
              <a:xfrm>
                <a:off x="7549067" y="144464"/>
                <a:ext cx="5112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5" idx="5"/>
                <a:endCxn id="20" idx="1"/>
              </p:cNvCxnSpPr>
              <p:nvPr/>
            </p:nvCxnSpPr>
            <p:spPr bwMode="auto">
              <a:xfrm>
                <a:off x="6906094" y="1036643"/>
                <a:ext cx="357207" cy="62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41987" name="TextBox 50"/>
          <p:cNvSpPr txBox="1">
            <a:spLocks noChangeArrowheads="1"/>
          </p:cNvSpPr>
          <p:nvPr/>
        </p:nvSpPr>
        <p:spPr bwMode="auto">
          <a:xfrm>
            <a:off x="1000125" y="3016250"/>
            <a:ext cx="558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1. Sudarome gretimumo matricas</a:t>
            </a:r>
            <a:endParaRPr lang="en-US" altLang="en-US" sz="2000"/>
          </a:p>
        </p:txBody>
      </p:sp>
      <p:sp>
        <p:nvSpPr>
          <p:cNvPr id="52" name="TextBox 5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3831" y="4141185"/>
            <a:ext cx="3388492" cy="17325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3" name="TextBox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4170" y="4149080"/>
            <a:ext cx="3388492" cy="17325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"/>
          <p:cNvGrpSpPr>
            <a:grpSpLocks/>
          </p:cNvGrpSpPr>
          <p:nvPr/>
        </p:nvGrpSpPr>
        <p:grpSpPr bwMode="auto">
          <a:xfrm>
            <a:off x="1925638" y="384175"/>
            <a:ext cx="5353050" cy="2501900"/>
            <a:chOff x="3385408" y="332656"/>
            <a:chExt cx="5353345" cy="2501912"/>
          </a:xfrm>
        </p:grpSpPr>
        <p:grpSp>
          <p:nvGrpSpPr>
            <p:cNvPr id="43018" name="Group 2"/>
            <p:cNvGrpSpPr>
              <a:grpSpLocks/>
            </p:cNvGrpSpPr>
            <p:nvPr/>
          </p:nvGrpSpPr>
          <p:grpSpPr bwMode="auto">
            <a:xfrm>
              <a:off x="3385408" y="345377"/>
              <a:ext cx="2197100" cy="2489191"/>
              <a:chOff x="3718715" y="1142036"/>
              <a:chExt cx="2197100" cy="2489191"/>
            </a:xfrm>
          </p:grpSpPr>
          <p:grpSp>
            <p:nvGrpSpPr>
              <p:cNvPr id="43042" name="Group 26"/>
              <p:cNvGrpSpPr>
                <a:grpSpLocks/>
              </p:cNvGrpSpPr>
              <p:nvPr/>
            </p:nvGrpSpPr>
            <p:grpSpPr bwMode="auto">
              <a:xfrm>
                <a:off x="3718715" y="1142036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3047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304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3051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3099" y="1592915"/>
                      <a:ext cx="2053253" cy="2487199"/>
                      <a:chOff x="1985680" y="950609"/>
                      <a:chExt cx="2053253" cy="2487199"/>
                    </a:xfrm>
                  </p:grpSpPr>
                  <p:grpSp>
                    <p:nvGrpSpPr>
                      <p:cNvPr id="43055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5680" y="950609"/>
                        <a:ext cx="2053253" cy="2487199"/>
                        <a:chOff x="616462" y="938342"/>
                        <a:chExt cx="2053253" cy="2488793"/>
                      </a:xfrm>
                    </p:grpSpPr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914210" y="2541447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3" name="Oval 42"/>
                        <p:cNvSpPr/>
                        <p:nvPr/>
                      </p:nvSpPr>
                      <p:spPr bwMode="auto">
                        <a:xfrm>
                          <a:off x="1031587" y="2555733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4" name="Oval 43"/>
                        <p:cNvSpPr/>
                        <p:nvPr/>
                      </p:nvSpPr>
                      <p:spPr bwMode="auto">
                        <a:xfrm>
                          <a:off x="2382507" y="1730361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5" name="Oval 44"/>
                        <p:cNvSpPr/>
                        <p:nvPr/>
                      </p:nvSpPr>
                      <p:spPr bwMode="auto">
                        <a:xfrm>
                          <a:off x="1871348" y="938321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46" name="Straight Connector 45"/>
                        <p:cNvCxnSpPr>
                          <a:stCxn id="45" idx="5"/>
                          <a:endCxn id="44" idx="0"/>
                        </p:cNvCxnSpPr>
                        <p:nvPr/>
                      </p:nvCxnSpPr>
                      <p:spPr bwMode="auto">
                        <a:xfrm>
                          <a:off x="2117403" y="1184346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>
                          <a:stCxn id="44" idx="4"/>
                          <a:endCxn id="42" idx="7"/>
                        </p:cNvCxnSpPr>
                        <p:nvPr/>
                      </p:nvCxnSpPr>
                      <p:spPr bwMode="auto">
                        <a:xfrm flipH="1">
                          <a:off x="2158677" y="2017654"/>
                          <a:ext cx="368289" cy="56665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063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Ga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49" name="Straight Connector 48"/>
                        <p:cNvCxnSpPr>
                          <a:stCxn id="43" idx="1"/>
                          <a:endCxn id="38" idx="4"/>
                        </p:cNvCxnSpPr>
                        <p:nvPr/>
                      </p:nvCxnSpPr>
                      <p:spPr bwMode="auto">
                        <a:xfrm flipH="1" flipV="1">
                          <a:off x="622025" y="2017654"/>
                          <a:ext cx="452423" cy="58093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1" name="Straight Connector 40"/>
                      <p:cNvCxnSpPr>
                        <a:stCxn id="42" idx="1"/>
                      </p:cNvCxnSpPr>
                      <p:nvPr/>
                    </p:nvCxnSpPr>
                    <p:spPr bwMode="auto">
                      <a:xfrm flipH="1" flipV="1">
                        <a:off x="2688133" y="1210731"/>
                        <a:ext cx="638155" cy="138478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7" name="Oval 36"/>
                    <p:cNvSpPr/>
                    <p:nvPr/>
                  </p:nvSpPr>
                  <p:spPr bwMode="auto">
                    <a:xfrm>
                      <a:off x="2269498" y="1592894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 bwMode="auto">
                    <a:xfrm>
                      <a:off x="1669442" y="2382840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39" name="Straight Connector 38"/>
                    <p:cNvCxnSpPr>
                      <a:stCxn id="38" idx="6"/>
                      <a:endCxn id="42" idx="1"/>
                    </p:cNvCxnSpPr>
                    <p:nvPr/>
                  </p:nvCxnSpPr>
                  <p:spPr bwMode="auto">
                    <a:xfrm>
                      <a:off x="1956770" y="2527188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Straight Connector 34"/>
                  <p:cNvCxnSpPr>
                    <a:stCxn id="44" idx="3"/>
                    <a:endCxn id="43" idx="7"/>
                  </p:cNvCxnSpPr>
                  <p:nvPr/>
                </p:nvCxnSpPr>
                <p:spPr bwMode="auto">
                  <a:xfrm flipH="1">
                    <a:off x="2472692" y="2628707"/>
                    <a:ext cx="1149314" cy="6233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>
                  <a:stCxn id="42" idx="0"/>
                  <a:endCxn id="45" idx="4"/>
                </p:cNvCxnSpPr>
                <p:nvPr/>
              </p:nvCxnSpPr>
              <p:spPr bwMode="auto">
                <a:xfrm flipH="1" flipV="1">
                  <a:off x="2735347" y="734770"/>
                  <a:ext cx="42865" cy="13144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043" name="Group 27"/>
              <p:cNvGrpSpPr>
                <a:grpSpLocks/>
              </p:cNvGrpSpPr>
              <p:nvPr/>
            </p:nvGrpSpPr>
            <p:grpSpPr bwMode="auto">
              <a:xfrm>
                <a:off x="3862384" y="1388649"/>
                <a:ext cx="1296998" cy="1413361"/>
                <a:chOff x="3862384" y="1388649"/>
                <a:chExt cx="1296998" cy="1413361"/>
              </a:xfrm>
            </p:grpSpPr>
            <p:cxnSp>
              <p:nvCxnSpPr>
                <p:cNvPr id="29" name="Straight Connector 28"/>
                <p:cNvCxnSpPr>
                  <a:stCxn id="43" idx="7"/>
                  <a:endCxn id="45" idx="3"/>
                </p:cNvCxnSpPr>
                <p:nvPr/>
              </p:nvCxnSpPr>
              <p:spPr bwMode="auto">
                <a:xfrm flipV="1">
                  <a:off x="4528384" y="1388079"/>
                  <a:ext cx="636622" cy="14144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38" idx="0"/>
                  <a:endCxn id="37" idx="3"/>
                </p:cNvCxnSpPr>
                <p:nvPr/>
              </p:nvCxnSpPr>
              <p:spPr bwMode="auto">
                <a:xfrm flipV="1">
                  <a:off x="3867948" y="1388079"/>
                  <a:ext cx="498502" cy="5445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43" idx="0"/>
                  <a:endCxn id="37" idx="4"/>
                </p:cNvCxnSpPr>
                <p:nvPr/>
              </p:nvCxnSpPr>
              <p:spPr bwMode="auto">
                <a:xfrm flipV="1">
                  <a:off x="4426779" y="1430941"/>
                  <a:ext cx="41277" cy="13287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019" name="Group 3"/>
            <p:cNvGrpSpPr>
              <a:grpSpLocks/>
            </p:cNvGrpSpPr>
            <p:nvPr/>
          </p:nvGrpSpPr>
          <p:grpSpPr bwMode="auto">
            <a:xfrm>
              <a:off x="6541653" y="332656"/>
              <a:ext cx="2197100" cy="2489191"/>
              <a:chOff x="6661727" y="0"/>
              <a:chExt cx="2197100" cy="2489191"/>
            </a:xfrm>
          </p:grpSpPr>
          <p:grpSp>
            <p:nvGrpSpPr>
              <p:cNvPr id="43020" name="Group 4"/>
              <p:cNvGrpSpPr>
                <a:grpSpLocks/>
              </p:cNvGrpSpPr>
              <p:nvPr/>
            </p:nvGrpSpPr>
            <p:grpSpPr bwMode="auto">
              <a:xfrm>
                <a:off x="6661727" y="0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3024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302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3028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194" y="1592915"/>
                      <a:ext cx="1638158" cy="2487199"/>
                      <a:chOff x="2400775" y="950609"/>
                      <a:chExt cx="1638158" cy="2487199"/>
                    </a:xfrm>
                  </p:grpSpPr>
                  <p:grpSp>
                    <p:nvGrpSpPr>
                      <p:cNvPr id="43032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775" y="950609"/>
                        <a:ext cx="1638158" cy="2487199"/>
                        <a:chOff x="1031557" y="938342"/>
                        <a:chExt cx="1638158" cy="2488793"/>
                      </a:xfrm>
                    </p:grpSpPr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914089" y="2541468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0" name="Oval 19"/>
                        <p:cNvSpPr/>
                        <p:nvPr/>
                      </p:nvSpPr>
                      <p:spPr bwMode="auto">
                        <a:xfrm>
                          <a:off x="1031466" y="2555754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 bwMode="auto">
                        <a:xfrm>
                          <a:off x="2382386" y="1730382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2" name="Oval 21"/>
                        <p:cNvSpPr/>
                        <p:nvPr/>
                      </p:nvSpPr>
                      <p:spPr bwMode="auto">
                        <a:xfrm>
                          <a:off x="1871227" y="938342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23" name="Straight Connector 22"/>
                        <p:cNvCxnSpPr>
                          <a:stCxn id="22" idx="5"/>
                          <a:endCxn id="21" idx="0"/>
                        </p:cNvCxnSpPr>
                        <p:nvPr/>
                      </p:nvCxnSpPr>
                      <p:spPr bwMode="auto">
                        <a:xfrm>
                          <a:off x="2115694" y="1184367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23"/>
                        <p:cNvCxnSpPr>
                          <a:stCxn id="22" idx="4"/>
                          <a:endCxn id="19" idx="0"/>
                        </p:cNvCxnSpPr>
                        <p:nvPr/>
                      </p:nvCxnSpPr>
                      <p:spPr bwMode="auto">
                        <a:xfrm>
                          <a:off x="2014097" y="1227222"/>
                          <a:ext cx="42862" cy="1314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040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Gb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26" name="Straight Connector 25"/>
                        <p:cNvCxnSpPr>
                          <a:stCxn id="20" idx="6"/>
                          <a:endCxn id="19" idx="2"/>
                        </p:cNvCxnSpPr>
                        <p:nvPr/>
                      </p:nvCxnSpPr>
                      <p:spPr bwMode="auto">
                        <a:xfrm flipV="1">
                          <a:off x="1318794" y="2685909"/>
                          <a:ext cx="595294" cy="142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8" name="Straight Connector 17"/>
                      <p:cNvCxnSpPr>
                        <a:stCxn id="19" idx="1"/>
                        <a:endCxn id="14" idx="5"/>
                      </p:cNvCxnSpPr>
                      <p:nvPr/>
                    </p:nvCxnSpPr>
                    <p:spPr bwMode="auto">
                      <a:xfrm flipH="1" flipV="1">
                        <a:off x="2686425" y="1196476"/>
                        <a:ext cx="638155" cy="13990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Oval 13"/>
                    <p:cNvSpPr/>
                    <p:nvPr/>
                  </p:nvSpPr>
                  <p:spPr bwMode="auto">
                    <a:xfrm>
                      <a:off x="2269377" y="1592915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 bwMode="auto">
                    <a:xfrm>
                      <a:off x="1669321" y="2382861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6" name="Straight Connector 15"/>
                    <p:cNvCxnSpPr>
                      <a:stCxn id="15" idx="6"/>
                      <a:endCxn id="19" idx="1"/>
                    </p:cNvCxnSpPr>
                    <p:nvPr/>
                  </p:nvCxnSpPr>
                  <p:spPr bwMode="auto">
                    <a:xfrm>
                      <a:off x="1956649" y="2527209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Straight Connector 11"/>
                  <p:cNvCxnSpPr>
                    <a:stCxn id="15" idx="6"/>
                    <a:endCxn id="21" idx="2"/>
                  </p:cNvCxnSpPr>
                  <p:nvPr/>
                </p:nvCxnSpPr>
                <p:spPr bwMode="auto">
                  <a:xfrm>
                    <a:off x="1956649" y="2527209"/>
                    <a:ext cx="1622374" cy="1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Straight Connector 9"/>
                <p:cNvCxnSpPr>
                  <a:stCxn id="20" idx="7"/>
                  <a:endCxn id="21" idx="3"/>
                </p:cNvCxnSpPr>
                <p:nvPr/>
              </p:nvCxnSpPr>
              <p:spPr bwMode="auto">
                <a:xfrm flipV="1">
                  <a:off x="1996998" y="1482508"/>
                  <a:ext cx="1149413" cy="623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>
                <a:stCxn id="14" idx="5"/>
                <a:endCxn id="21" idx="1"/>
              </p:cNvCxnSpPr>
              <p:nvPr/>
            </p:nvCxnSpPr>
            <p:spPr bwMode="auto">
              <a:xfrm>
                <a:off x="7506203" y="246064"/>
                <a:ext cx="1108136" cy="5889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14" idx="6"/>
                <a:endCxn id="22" idx="2"/>
              </p:cNvCxnSpPr>
              <p:nvPr/>
            </p:nvCxnSpPr>
            <p:spPr bwMode="auto">
              <a:xfrm>
                <a:off x="7549067" y="144464"/>
                <a:ext cx="5112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5" idx="5"/>
                <a:endCxn id="20" idx="1"/>
              </p:cNvCxnSpPr>
              <p:nvPr/>
            </p:nvCxnSpPr>
            <p:spPr bwMode="auto">
              <a:xfrm>
                <a:off x="6906094" y="1036643"/>
                <a:ext cx="357207" cy="62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43011" name="TextBox 50"/>
          <p:cNvSpPr txBox="1">
            <a:spLocks noChangeArrowheads="1"/>
          </p:cNvSpPr>
          <p:nvPr/>
        </p:nvSpPr>
        <p:spPr bwMode="auto">
          <a:xfrm>
            <a:off x="1000125" y="3016250"/>
            <a:ext cx="558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  <a:r>
              <a:rPr lang="lt-LT" altLang="en-US" sz="2000"/>
              <a:t>. Sudarome </a:t>
            </a:r>
            <a:r>
              <a:rPr lang="en-US" altLang="en-US" sz="2000"/>
              <a:t>laipsni</a:t>
            </a:r>
            <a:r>
              <a:rPr lang="lt-LT" altLang="en-US" sz="2000"/>
              <a:t>ų matricas</a:t>
            </a:r>
            <a:endParaRPr lang="en-US" altLang="en-US" sz="2000"/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5" name="TextBox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3230" y="3867924"/>
            <a:ext cx="1576650" cy="400110"/>
          </a:xfrm>
          <a:prstGeom prst="rect">
            <a:avLst/>
          </a:prstGeom>
          <a:blipFill rotWithShape="1">
            <a:blip r:embed="rId2"/>
            <a:stretch>
              <a:fillRect b="-307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6" name="Rectangle 5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34918" y="4641234"/>
            <a:ext cx="480644" cy="400110"/>
          </a:xfrm>
          <a:prstGeom prst="rect">
            <a:avLst/>
          </a:prstGeom>
          <a:blipFill rotWithShape="1">
            <a:blip r:embed="rId3"/>
            <a:stretch>
              <a:fillRect b="-15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7" name="Rectangle 5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07028" y="4989016"/>
            <a:ext cx="406009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7" name="TextBox 57"/>
          <p:cNvSpPr txBox="1">
            <a:spLocks noChangeArrowheads="1"/>
          </p:cNvSpPr>
          <p:nvPr/>
        </p:nvSpPr>
        <p:spPr bwMode="auto">
          <a:xfrm>
            <a:off x="6459538" y="4681538"/>
            <a:ext cx="2576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- v</a:t>
            </a:r>
            <a:r>
              <a:rPr lang="en-US" altLang="en-US" sz="2000"/>
              <a:t>ir</a:t>
            </a:r>
            <a:r>
              <a:rPr lang="lt-LT" altLang="en-US" sz="2000"/>
              <a:t>šūnės laipsnis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- maksimalus laipsnis</a:t>
            </a: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3796666"/>
                <a:ext cx="5232118" cy="1973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96666"/>
                <a:ext cx="5232118" cy="19733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"/>
          <p:cNvGrpSpPr>
            <a:grpSpLocks/>
          </p:cNvGrpSpPr>
          <p:nvPr/>
        </p:nvGrpSpPr>
        <p:grpSpPr bwMode="auto">
          <a:xfrm>
            <a:off x="1925638" y="384175"/>
            <a:ext cx="5353050" cy="2501900"/>
            <a:chOff x="3385408" y="332656"/>
            <a:chExt cx="5353345" cy="2501912"/>
          </a:xfrm>
        </p:grpSpPr>
        <p:grpSp>
          <p:nvGrpSpPr>
            <p:cNvPr id="44040" name="Group 2"/>
            <p:cNvGrpSpPr>
              <a:grpSpLocks/>
            </p:cNvGrpSpPr>
            <p:nvPr/>
          </p:nvGrpSpPr>
          <p:grpSpPr bwMode="auto">
            <a:xfrm>
              <a:off x="3385408" y="345377"/>
              <a:ext cx="2197100" cy="2489191"/>
              <a:chOff x="3718715" y="1142036"/>
              <a:chExt cx="2197100" cy="2489191"/>
            </a:xfrm>
          </p:grpSpPr>
          <p:grpSp>
            <p:nvGrpSpPr>
              <p:cNvPr id="44064" name="Group 26"/>
              <p:cNvGrpSpPr>
                <a:grpSpLocks/>
              </p:cNvGrpSpPr>
              <p:nvPr/>
            </p:nvGrpSpPr>
            <p:grpSpPr bwMode="auto">
              <a:xfrm>
                <a:off x="3718715" y="1142036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4069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407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4073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3099" y="1592915"/>
                      <a:ext cx="2053253" cy="2487199"/>
                      <a:chOff x="1985680" y="950609"/>
                      <a:chExt cx="2053253" cy="2487199"/>
                    </a:xfrm>
                  </p:grpSpPr>
                  <p:grpSp>
                    <p:nvGrpSpPr>
                      <p:cNvPr id="44077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5680" y="950609"/>
                        <a:ext cx="2053253" cy="2487199"/>
                        <a:chOff x="616462" y="938342"/>
                        <a:chExt cx="2053253" cy="2488793"/>
                      </a:xfrm>
                    </p:grpSpPr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914210" y="2541447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3" name="Oval 42"/>
                        <p:cNvSpPr/>
                        <p:nvPr/>
                      </p:nvSpPr>
                      <p:spPr bwMode="auto">
                        <a:xfrm>
                          <a:off x="1031587" y="2555733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4" name="Oval 43"/>
                        <p:cNvSpPr/>
                        <p:nvPr/>
                      </p:nvSpPr>
                      <p:spPr bwMode="auto">
                        <a:xfrm>
                          <a:off x="2382507" y="1730361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5" name="Oval 44"/>
                        <p:cNvSpPr/>
                        <p:nvPr/>
                      </p:nvSpPr>
                      <p:spPr bwMode="auto">
                        <a:xfrm>
                          <a:off x="1871348" y="938321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46" name="Straight Connector 45"/>
                        <p:cNvCxnSpPr>
                          <a:stCxn id="45" idx="5"/>
                          <a:endCxn id="44" idx="0"/>
                        </p:cNvCxnSpPr>
                        <p:nvPr/>
                      </p:nvCxnSpPr>
                      <p:spPr bwMode="auto">
                        <a:xfrm>
                          <a:off x="2117403" y="1184346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>
                          <a:stCxn id="44" idx="4"/>
                          <a:endCxn id="42" idx="7"/>
                        </p:cNvCxnSpPr>
                        <p:nvPr/>
                      </p:nvCxnSpPr>
                      <p:spPr bwMode="auto">
                        <a:xfrm flipH="1">
                          <a:off x="2158677" y="2017654"/>
                          <a:ext cx="368289" cy="56665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085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Ga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49" name="Straight Connector 48"/>
                        <p:cNvCxnSpPr>
                          <a:stCxn id="43" idx="1"/>
                          <a:endCxn id="38" idx="4"/>
                        </p:cNvCxnSpPr>
                        <p:nvPr/>
                      </p:nvCxnSpPr>
                      <p:spPr bwMode="auto">
                        <a:xfrm flipH="1" flipV="1">
                          <a:off x="622025" y="2017654"/>
                          <a:ext cx="452423" cy="58093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1" name="Straight Connector 40"/>
                      <p:cNvCxnSpPr>
                        <a:stCxn id="42" idx="1"/>
                      </p:cNvCxnSpPr>
                      <p:nvPr/>
                    </p:nvCxnSpPr>
                    <p:spPr bwMode="auto">
                      <a:xfrm flipH="1" flipV="1">
                        <a:off x="2688133" y="1210731"/>
                        <a:ext cx="638155" cy="138478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7" name="Oval 36"/>
                    <p:cNvSpPr/>
                    <p:nvPr/>
                  </p:nvSpPr>
                  <p:spPr bwMode="auto">
                    <a:xfrm>
                      <a:off x="2269498" y="1592894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 bwMode="auto">
                    <a:xfrm>
                      <a:off x="1669442" y="2382840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39" name="Straight Connector 38"/>
                    <p:cNvCxnSpPr>
                      <a:stCxn id="38" idx="6"/>
                      <a:endCxn id="42" idx="1"/>
                    </p:cNvCxnSpPr>
                    <p:nvPr/>
                  </p:nvCxnSpPr>
                  <p:spPr bwMode="auto">
                    <a:xfrm>
                      <a:off x="1956770" y="2527188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Straight Connector 34"/>
                  <p:cNvCxnSpPr>
                    <a:stCxn id="44" idx="3"/>
                    <a:endCxn id="43" idx="7"/>
                  </p:cNvCxnSpPr>
                  <p:nvPr/>
                </p:nvCxnSpPr>
                <p:spPr bwMode="auto">
                  <a:xfrm flipH="1">
                    <a:off x="2472692" y="2628707"/>
                    <a:ext cx="1149314" cy="6233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>
                  <a:stCxn id="42" idx="0"/>
                  <a:endCxn id="45" idx="4"/>
                </p:cNvCxnSpPr>
                <p:nvPr/>
              </p:nvCxnSpPr>
              <p:spPr bwMode="auto">
                <a:xfrm flipH="1" flipV="1">
                  <a:off x="2735347" y="734770"/>
                  <a:ext cx="42865" cy="13144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065" name="Group 27"/>
              <p:cNvGrpSpPr>
                <a:grpSpLocks/>
              </p:cNvGrpSpPr>
              <p:nvPr/>
            </p:nvGrpSpPr>
            <p:grpSpPr bwMode="auto">
              <a:xfrm>
                <a:off x="3862384" y="1388649"/>
                <a:ext cx="1296998" cy="1413361"/>
                <a:chOff x="3862384" y="1388649"/>
                <a:chExt cx="1296998" cy="1413361"/>
              </a:xfrm>
            </p:grpSpPr>
            <p:cxnSp>
              <p:nvCxnSpPr>
                <p:cNvPr id="29" name="Straight Connector 28"/>
                <p:cNvCxnSpPr>
                  <a:stCxn id="43" idx="7"/>
                  <a:endCxn id="45" idx="3"/>
                </p:cNvCxnSpPr>
                <p:nvPr/>
              </p:nvCxnSpPr>
              <p:spPr bwMode="auto">
                <a:xfrm flipV="1">
                  <a:off x="4528384" y="1388079"/>
                  <a:ext cx="636622" cy="14144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38" idx="0"/>
                  <a:endCxn id="37" idx="3"/>
                </p:cNvCxnSpPr>
                <p:nvPr/>
              </p:nvCxnSpPr>
              <p:spPr bwMode="auto">
                <a:xfrm flipV="1">
                  <a:off x="3867948" y="1388079"/>
                  <a:ext cx="498502" cy="5445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43" idx="0"/>
                  <a:endCxn id="37" idx="4"/>
                </p:cNvCxnSpPr>
                <p:nvPr/>
              </p:nvCxnSpPr>
              <p:spPr bwMode="auto">
                <a:xfrm flipV="1">
                  <a:off x="4426779" y="1430941"/>
                  <a:ext cx="41277" cy="13287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041" name="Group 3"/>
            <p:cNvGrpSpPr>
              <a:grpSpLocks/>
            </p:cNvGrpSpPr>
            <p:nvPr/>
          </p:nvGrpSpPr>
          <p:grpSpPr bwMode="auto">
            <a:xfrm>
              <a:off x="6541653" y="332656"/>
              <a:ext cx="2197100" cy="2489191"/>
              <a:chOff x="6661727" y="0"/>
              <a:chExt cx="2197100" cy="2489191"/>
            </a:xfrm>
          </p:grpSpPr>
          <p:grpSp>
            <p:nvGrpSpPr>
              <p:cNvPr id="44042" name="Group 4"/>
              <p:cNvGrpSpPr>
                <a:grpSpLocks/>
              </p:cNvGrpSpPr>
              <p:nvPr/>
            </p:nvGrpSpPr>
            <p:grpSpPr bwMode="auto">
              <a:xfrm>
                <a:off x="6661727" y="0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4046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404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4050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194" y="1592915"/>
                      <a:ext cx="1638158" cy="2487199"/>
                      <a:chOff x="2400775" y="950609"/>
                      <a:chExt cx="1638158" cy="2487199"/>
                    </a:xfrm>
                  </p:grpSpPr>
                  <p:grpSp>
                    <p:nvGrpSpPr>
                      <p:cNvPr id="44054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775" y="950609"/>
                        <a:ext cx="1638158" cy="2487199"/>
                        <a:chOff x="1031557" y="938342"/>
                        <a:chExt cx="1638158" cy="2488793"/>
                      </a:xfrm>
                    </p:grpSpPr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914089" y="2541468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0" name="Oval 19"/>
                        <p:cNvSpPr/>
                        <p:nvPr/>
                      </p:nvSpPr>
                      <p:spPr bwMode="auto">
                        <a:xfrm>
                          <a:off x="1031466" y="2555754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 bwMode="auto">
                        <a:xfrm>
                          <a:off x="2382386" y="1730382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2" name="Oval 21"/>
                        <p:cNvSpPr/>
                        <p:nvPr/>
                      </p:nvSpPr>
                      <p:spPr bwMode="auto">
                        <a:xfrm>
                          <a:off x="1871227" y="938342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23" name="Straight Connector 22"/>
                        <p:cNvCxnSpPr>
                          <a:stCxn id="22" idx="5"/>
                          <a:endCxn id="21" idx="0"/>
                        </p:cNvCxnSpPr>
                        <p:nvPr/>
                      </p:nvCxnSpPr>
                      <p:spPr bwMode="auto">
                        <a:xfrm>
                          <a:off x="2115694" y="1184367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23"/>
                        <p:cNvCxnSpPr>
                          <a:stCxn id="22" idx="4"/>
                          <a:endCxn id="19" idx="0"/>
                        </p:cNvCxnSpPr>
                        <p:nvPr/>
                      </p:nvCxnSpPr>
                      <p:spPr bwMode="auto">
                        <a:xfrm>
                          <a:off x="2014097" y="1227222"/>
                          <a:ext cx="42862" cy="1314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062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Gb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26" name="Straight Connector 25"/>
                        <p:cNvCxnSpPr>
                          <a:stCxn id="20" idx="6"/>
                          <a:endCxn id="19" idx="2"/>
                        </p:cNvCxnSpPr>
                        <p:nvPr/>
                      </p:nvCxnSpPr>
                      <p:spPr bwMode="auto">
                        <a:xfrm flipV="1">
                          <a:off x="1318794" y="2685909"/>
                          <a:ext cx="595294" cy="142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8" name="Straight Connector 17"/>
                      <p:cNvCxnSpPr>
                        <a:stCxn id="19" idx="1"/>
                        <a:endCxn id="14" idx="5"/>
                      </p:cNvCxnSpPr>
                      <p:nvPr/>
                    </p:nvCxnSpPr>
                    <p:spPr bwMode="auto">
                      <a:xfrm flipH="1" flipV="1">
                        <a:off x="2686425" y="1196476"/>
                        <a:ext cx="638155" cy="13990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Oval 13"/>
                    <p:cNvSpPr/>
                    <p:nvPr/>
                  </p:nvSpPr>
                  <p:spPr bwMode="auto">
                    <a:xfrm>
                      <a:off x="2269377" y="1592915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 bwMode="auto">
                    <a:xfrm>
                      <a:off x="1669321" y="2382861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6" name="Straight Connector 15"/>
                    <p:cNvCxnSpPr>
                      <a:stCxn id="15" idx="6"/>
                      <a:endCxn id="19" idx="1"/>
                    </p:cNvCxnSpPr>
                    <p:nvPr/>
                  </p:nvCxnSpPr>
                  <p:spPr bwMode="auto">
                    <a:xfrm>
                      <a:off x="1956649" y="2527209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Straight Connector 11"/>
                  <p:cNvCxnSpPr>
                    <a:stCxn id="15" idx="6"/>
                    <a:endCxn id="21" idx="2"/>
                  </p:cNvCxnSpPr>
                  <p:nvPr/>
                </p:nvCxnSpPr>
                <p:spPr bwMode="auto">
                  <a:xfrm>
                    <a:off x="1956649" y="2527209"/>
                    <a:ext cx="1622374" cy="1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Straight Connector 9"/>
                <p:cNvCxnSpPr>
                  <a:stCxn id="20" idx="7"/>
                  <a:endCxn id="21" idx="3"/>
                </p:cNvCxnSpPr>
                <p:nvPr/>
              </p:nvCxnSpPr>
              <p:spPr bwMode="auto">
                <a:xfrm flipV="1">
                  <a:off x="1996998" y="1482508"/>
                  <a:ext cx="1149413" cy="623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>
                <a:stCxn id="14" idx="5"/>
                <a:endCxn id="21" idx="1"/>
              </p:cNvCxnSpPr>
              <p:nvPr/>
            </p:nvCxnSpPr>
            <p:spPr bwMode="auto">
              <a:xfrm>
                <a:off x="7506203" y="246064"/>
                <a:ext cx="1108136" cy="5889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14" idx="6"/>
                <a:endCxn id="22" idx="2"/>
              </p:cNvCxnSpPr>
              <p:nvPr/>
            </p:nvCxnSpPr>
            <p:spPr bwMode="auto">
              <a:xfrm>
                <a:off x="7549067" y="144464"/>
                <a:ext cx="5112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5" idx="5"/>
                <a:endCxn id="20" idx="1"/>
              </p:cNvCxnSpPr>
              <p:nvPr/>
            </p:nvCxnSpPr>
            <p:spPr bwMode="auto">
              <a:xfrm>
                <a:off x="6906094" y="1036643"/>
                <a:ext cx="357207" cy="62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44035" name="TextBox 50"/>
          <p:cNvSpPr txBox="1">
            <a:spLocks noChangeArrowheads="1"/>
          </p:cNvSpPr>
          <p:nvPr/>
        </p:nvSpPr>
        <p:spPr bwMode="auto">
          <a:xfrm>
            <a:off x="1000125" y="3016250"/>
            <a:ext cx="558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  <a:r>
              <a:rPr lang="lt-LT" altLang="en-US" sz="2000"/>
              <a:t>. Sudarome </a:t>
            </a:r>
            <a:r>
              <a:rPr lang="en-US" altLang="en-US" sz="2000"/>
              <a:t>laipsni</a:t>
            </a:r>
            <a:r>
              <a:rPr lang="lt-LT" altLang="en-US" sz="2000"/>
              <a:t>ų matricas</a:t>
            </a:r>
            <a:endParaRPr lang="en-US" altLang="en-US" sz="2000"/>
          </a:p>
        </p:txBody>
      </p:sp>
      <p:sp>
        <p:nvSpPr>
          <p:cNvPr id="52" name="TextBox 5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2882" y="3944656"/>
            <a:ext cx="3397020" cy="17325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3" name="TextBox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6844" y="3015972"/>
            <a:ext cx="883512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9" name="TextBox 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4008" y="3933056"/>
            <a:ext cx="3397020" cy="17325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"/>
          <p:cNvGrpSpPr>
            <a:grpSpLocks/>
          </p:cNvGrpSpPr>
          <p:nvPr/>
        </p:nvGrpSpPr>
        <p:grpSpPr bwMode="auto">
          <a:xfrm>
            <a:off x="1925638" y="384175"/>
            <a:ext cx="5353050" cy="2501900"/>
            <a:chOff x="3385408" y="332656"/>
            <a:chExt cx="5353345" cy="2501912"/>
          </a:xfrm>
        </p:grpSpPr>
        <p:grpSp>
          <p:nvGrpSpPr>
            <p:cNvPr id="45065" name="Group 2"/>
            <p:cNvGrpSpPr>
              <a:grpSpLocks/>
            </p:cNvGrpSpPr>
            <p:nvPr/>
          </p:nvGrpSpPr>
          <p:grpSpPr bwMode="auto">
            <a:xfrm>
              <a:off x="3385408" y="345377"/>
              <a:ext cx="2197100" cy="2489191"/>
              <a:chOff x="3718715" y="1142036"/>
              <a:chExt cx="2197100" cy="2489191"/>
            </a:xfrm>
          </p:grpSpPr>
          <p:grpSp>
            <p:nvGrpSpPr>
              <p:cNvPr id="45089" name="Group 26"/>
              <p:cNvGrpSpPr>
                <a:grpSpLocks/>
              </p:cNvGrpSpPr>
              <p:nvPr/>
            </p:nvGrpSpPr>
            <p:grpSpPr bwMode="auto">
              <a:xfrm>
                <a:off x="3718715" y="1142036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5094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509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5098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3099" y="1592915"/>
                      <a:ext cx="2053253" cy="2487199"/>
                      <a:chOff x="1985680" y="950609"/>
                      <a:chExt cx="2053253" cy="2487199"/>
                    </a:xfrm>
                  </p:grpSpPr>
                  <p:grpSp>
                    <p:nvGrpSpPr>
                      <p:cNvPr id="45102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5680" y="950609"/>
                        <a:ext cx="2053253" cy="2487199"/>
                        <a:chOff x="616462" y="938342"/>
                        <a:chExt cx="2053253" cy="2488793"/>
                      </a:xfrm>
                    </p:grpSpPr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914210" y="2541447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3" name="Oval 42"/>
                        <p:cNvSpPr/>
                        <p:nvPr/>
                      </p:nvSpPr>
                      <p:spPr bwMode="auto">
                        <a:xfrm>
                          <a:off x="1031587" y="2555733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4" name="Oval 43"/>
                        <p:cNvSpPr/>
                        <p:nvPr/>
                      </p:nvSpPr>
                      <p:spPr bwMode="auto">
                        <a:xfrm>
                          <a:off x="2382507" y="1730361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5" name="Oval 44"/>
                        <p:cNvSpPr/>
                        <p:nvPr/>
                      </p:nvSpPr>
                      <p:spPr bwMode="auto">
                        <a:xfrm>
                          <a:off x="1871348" y="938321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46" name="Straight Connector 45"/>
                        <p:cNvCxnSpPr>
                          <a:stCxn id="45" idx="5"/>
                          <a:endCxn id="44" idx="0"/>
                        </p:cNvCxnSpPr>
                        <p:nvPr/>
                      </p:nvCxnSpPr>
                      <p:spPr bwMode="auto">
                        <a:xfrm>
                          <a:off x="2117403" y="1184346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>
                          <a:stCxn id="44" idx="4"/>
                          <a:endCxn id="42" idx="7"/>
                        </p:cNvCxnSpPr>
                        <p:nvPr/>
                      </p:nvCxnSpPr>
                      <p:spPr bwMode="auto">
                        <a:xfrm flipH="1">
                          <a:off x="2158677" y="2017654"/>
                          <a:ext cx="368289" cy="56665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110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Ga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49" name="Straight Connector 48"/>
                        <p:cNvCxnSpPr>
                          <a:stCxn id="43" idx="1"/>
                          <a:endCxn id="38" idx="4"/>
                        </p:cNvCxnSpPr>
                        <p:nvPr/>
                      </p:nvCxnSpPr>
                      <p:spPr bwMode="auto">
                        <a:xfrm flipH="1" flipV="1">
                          <a:off x="622025" y="2017654"/>
                          <a:ext cx="452423" cy="58093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1" name="Straight Connector 40"/>
                      <p:cNvCxnSpPr>
                        <a:stCxn id="42" idx="1"/>
                      </p:cNvCxnSpPr>
                      <p:nvPr/>
                    </p:nvCxnSpPr>
                    <p:spPr bwMode="auto">
                      <a:xfrm flipH="1" flipV="1">
                        <a:off x="2688133" y="1210731"/>
                        <a:ext cx="638155" cy="138478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7" name="Oval 36"/>
                    <p:cNvSpPr/>
                    <p:nvPr/>
                  </p:nvSpPr>
                  <p:spPr bwMode="auto">
                    <a:xfrm>
                      <a:off x="2269498" y="1592894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 bwMode="auto">
                    <a:xfrm>
                      <a:off x="1669442" y="2382840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39" name="Straight Connector 38"/>
                    <p:cNvCxnSpPr>
                      <a:stCxn id="38" idx="6"/>
                      <a:endCxn id="42" idx="1"/>
                    </p:cNvCxnSpPr>
                    <p:nvPr/>
                  </p:nvCxnSpPr>
                  <p:spPr bwMode="auto">
                    <a:xfrm>
                      <a:off x="1956770" y="2527188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Straight Connector 34"/>
                  <p:cNvCxnSpPr>
                    <a:stCxn id="44" idx="3"/>
                    <a:endCxn id="43" idx="7"/>
                  </p:cNvCxnSpPr>
                  <p:nvPr/>
                </p:nvCxnSpPr>
                <p:spPr bwMode="auto">
                  <a:xfrm flipH="1">
                    <a:off x="2472692" y="2628707"/>
                    <a:ext cx="1149314" cy="6233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>
                  <a:stCxn id="42" idx="0"/>
                  <a:endCxn id="45" idx="4"/>
                </p:cNvCxnSpPr>
                <p:nvPr/>
              </p:nvCxnSpPr>
              <p:spPr bwMode="auto">
                <a:xfrm flipH="1" flipV="1">
                  <a:off x="2735347" y="734770"/>
                  <a:ext cx="42865" cy="13144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0" name="Group 27"/>
              <p:cNvGrpSpPr>
                <a:grpSpLocks/>
              </p:cNvGrpSpPr>
              <p:nvPr/>
            </p:nvGrpSpPr>
            <p:grpSpPr bwMode="auto">
              <a:xfrm>
                <a:off x="3862384" y="1388649"/>
                <a:ext cx="1296998" cy="1413361"/>
                <a:chOff x="3862384" y="1388649"/>
                <a:chExt cx="1296998" cy="1413361"/>
              </a:xfrm>
            </p:grpSpPr>
            <p:cxnSp>
              <p:nvCxnSpPr>
                <p:cNvPr id="29" name="Straight Connector 28"/>
                <p:cNvCxnSpPr>
                  <a:stCxn id="43" idx="7"/>
                  <a:endCxn id="45" idx="3"/>
                </p:cNvCxnSpPr>
                <p:nvPr/>
              </p:nvCxnSpPr>
              <p:spPr bwMode="auto">
                <a:xfrm flipV="1">
                  <a:off x="4528384" y="1388079"/>
                  <a:ext cx="636622" cy="14144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38" idx="0"/>
                  <a:endCxn id="37" idx="3"/>
                </p:cNvCxnSpPr>
                <p:nvPr/>
              </p:nvCxnSpPr>
              <p:spPr bwMode="auto">
                <a:xfrm flipV="1">
                  <a:off x="3867948" y="1388079"/>
                  <a:ext cx="498502" cy="5445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43" idx="0"/>
                  <a:endCxn id="37" idx="4"/>
                </p:cNvCxnSpPr>
                <p:nvPr/>
              </p:nvCxnSpPr>
              <p:spPr bwMode="auto">
                <a:xfrm flipV="1">
                  <a:off x="4426779" y="1430941"/>
                  <a:ext cx="41277" cy="13287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66" name="Group 3"/>
            <p:cNvGrpSpPr>
              <a:grpSpLocks/>
            </p:cNvGrpSpPr>
            <p:nvPr/>
          </p:nvGrpSpPr>
          <p:grpSpPr bwMode="auto">
            <a:xfrm>
              <a:off x="6541653" y="332656"/>
              <a:ext cx="2197100" cy="2489191"/>
              <a:chOff x="6661727" y="0"/>
              <a:chExt cx="2197100" cy="2489191"/>
            </a:xfrm>
          </p:grpSpPr>
          <p:grpSp>
            <p:nvGrpSpPr>
              <p:cNvPr id="45067" name="Group 4"/>
              <p:cNvGrpSpPr>
                <a:grpSpLocks/>
              </p:cNvGrpSpPr>
              <p:nvPr/>
            </p:nvGrpSpPr>
            <p:grpSpPr bwMode="auto">
              <a:xfrm>
                <a:off x="6661727" y="0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5071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507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5075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194" y="1592915"/>
                      <a:ext cx="1638158" cy="2487199"/>
                      <a:chOff x="2400775" y="950609"/>
                      <a:chExt cx="1638158" cy="2487199"/>
                    </a:xfrm>
                  </p:grpSpPr>
                  <p:grpSp>
                    <p:nvGrpSpPr>
                      <p:cNvPr id="45079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775" y="950609"/>
                        <a:ext cx="1638158" cy="2487199"/>
                        <a:chOff x="1031557" y="938342"/>
                        <a:chExt cx="1638158" cy="2488793"/>
                      </a:xfrm>
                    </p:grpSpPr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914089" y="2541468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0" name="Oval 19"/>
                        <p:cNvSpPr/>
                        <p:nvPr/>
                      </p:nvSpPr>
                      <p:spPr bwMode="auto">
                        <a:xfrm>
                          <a:off x="1031466" y="2555754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 bwMode="auto">
                        <a:xfrm>
                          <a:off x="2382386" y="1730382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2" name="Oval 21"/>
                        <p:cNvSpPr/>
                        <p:nvPr/>
                      </p:nvSpPr>
                      <p:spPr bwMode="auto">
                        <a:xfrm>
                          <a:off x="1871227" y="938342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23" name="Straight Connector 22"/>
                        <p:cNvCxnSpPr>
                          <a:stCxn id="22" idx="5"/>
                          <a:endCxn id="21" idx="0"/>
                        </p:cNvCxnSpPr>
                        <p:nvPr/>
                      </p:nvCxnSpPr>
                      <p:spPr bwMode="auto">
                        <a:xfrm>
                          <a:off x="2115694" y="1184367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23"/>
                        <p:cNvCxnSpPr>
                          <a:stCxn id="22" idx="4"/>
                          <a:endCxn id="19" idx="0"/>
                        </p:cNvCxnSpPr>
                        <p:nvPr/>
                      </p:nvCxnSpPr>
                      <p:spPr bwMode="auto">
                        <a:xfrm>
                          <a:off x="2014097" y="1227222"/>
                          <a:ext cx="42862" cy="1314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087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Gb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26" name="Straight Connector 25"/>
                        <p:cNvCxnSpPr>
                          <a:stCxn id="20" idx="6"/>
                          <a:endCxn id="19" idx="2"/>
                        </p:cNvCxnSpPr>
                        <p:nvPr/>
                      </p:nvCxnSpPr>
                      <p:spPr bwMode="auto">
                        <a:xfrm flipV="1">
                          <a:off x="1318794" y="2685909"/>
                          <a:ext cx="595294" cy="142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8" name="Straight Connector 17"/>
                      <p:cNvCxnSpPr>
                        <a:stCxn id="19" idx="1"/>
                        <a:endCxn id="14" idx="5"/>
                      </p:cNvCxnSpPr>
                      <p:nvPr/>
                    </p:nvCxnSpPr>
                    <p:spPr bwMode="auto">
                      <a:xfrm flipH="1" flipV="1">
                        <a:off x="2686425" y="1196476"/>
                        <a:ext cx="638155" cy="13990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Oval 13"/>
                    <p:cNvSpPr/>
                    <p:nvPr/>
                  </p:nvSpPr>
                  <p:spPr bwMode="auto">
                    <a:xfrm>
                      <a:off x="2269377" y="1592915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 bwMode="auto">
                    <a:xfrm>
                      <a:off x="1669321" y="2382861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6" name="Straight Connector 15"/>
                    <p:cNvCxnSpPr>
                      <a:stCxn id="15" idx="6"/>
                      <a:endCxn id="19" idx="1"/>
                    </p:cNvCxnSpPr>
                    <p:nvPr/>
                  </p:nvCxnSpPr>
                  <p:spPr bwMode="auto">
                    <a:xfrm>
                      <a:off x="1956649" y="2527209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Straight Connector 11"/>
                  <p:cNvCxnSpPr>
                    <a:stCxn id="15" idx="6"/>
                    <a:endCxn id="21" idx="2"/>
                  </p:cNvCxnSpPr>
                  <p:nvPr/>
                </p:nvCxnSpPr>
                <p:spPr bwMode="auto">
                  <a:xfrm>
                    <a:off x="1956649" y="2527209"/>
                    <a:ext cx="1622374" cy="1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Straight Connector 9"/>
                <p:cNvCxnSpPr>
                  <a:stCxn id="20" idx="7"/>
                  <a:endCxn id="21" idx="3"/>
                </p:cNvCxnSpPr>
                <p:nvPr/>
              </p:nvCxnSpPr>
              <p:spPr bwMode="auto">
                <a:xfrm flipV="1">
                  <a:off x="1996998" y="1482508"/>
                  <a:ext cx="1149413" cy="623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>
                <a:stCxn id="14" idx="5"/>
                <a:endCxn id="21" idx="1"/>
              </p:cNvCxnSpPr>
              <p:nvPr/>
            </p:nvCxnSpPr>
            <p:spPr bwMode="auto">
              <a:xfrm>
                <a:off x="7506203" y="246064"/>
                <a:ext cx="1108136" cy="5889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14" idx="6"/>
                <a:endCxn id="22" idx="2"/>
              </p:cNvCxnSpPr>
              <p:nvPr/>
            </p:nvCxnSpPr>
            <p:spPr bwMode="auto">
              <a:xfrm>
                <a:off x="7549067" y="144464"/>
                <a:ext cx="5112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5" idx="5"/>
                <a:endCxn id="20" idx="1"/>
              </p:cNvCxnSpPr>
              <p:nvPr/>
            </p:nvCxnSpPr>
            <p:spPr bwMode="auto">
              <a:xfrm>
                <a:off x="6906094" y="1036643"/>
                <a:ext cx="357207" cy="62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45059" name="TextBox 50"/>
          <p:cNvSpPr txBox="1">
            <a:spLocks noChangeArrowheads="1"/>
          </p:cNvSpPr>
          <p:nvPr/>
        </p:nvSpPr>
        <p:spPr bwMode="auto">
          <a:xfrm>
            <a:off x="1000125" y="3016250"/>
            <a:ext cx="558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  <a:r>
              <a:rPr lang="lt-LT" altLang="en-US" sz="2000"/>
              <a:t>. Sudarome </a:t>
            </a:r>
            <a:r>
              <a:rPr lang="en-US" altLang="en-US" sz="2000"/>
              <a:t>matricas A ir B</a:t>
            </a: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3" name="TextBox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6844" y="3015972"/>
            <a:ext cx="1617943" cy="400110"/>
          </a:xfrm>
          <a:prstGeom prst="rect">
            <a:avLst/>
          </a:prstGeom>
          <a:blipFill rotWithShape="1">
            <a:blip r:embed="rId2"/>
            <a:stretch>
              <a:fillRect b="-307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5" name="TextBox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58832" y="3015972"/>
            <a:ext cx="1667058" cy="400110"/>
          </a:xfrm>
          <a:prstGeom prst="rect">
            <a:avLst/>
          </a:prstGeom>
          <a:blipFill rotWithShape="1">
            <a:blip r:embed="rId3"/>
            <a:stretch>
              <a:fillRect b="-307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3831" y="4141185"/>
            <a:ext cx="3388492" cy="17325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0" name="TextBox 5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4170" y="4149080"/>
            <a:ext cx="3388492" cy="173252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1701" y="324761"/>
            <a:ext cx="3388492" cy="17325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0" name="TextBox 5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332656"/>
            <a:ext cx="3388492" cy="17325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6085" name="TextBox 65"/>
          <p:cNvSpPr txBox="1">
            <a:spLocks noChangeArrowheads="1"/>
          </p:cNvSpPr>
          <p:nvPr/>
        </p:nvSpPr>
        <p:spPr bwMode="auto">
          <a:xfrm>
            <a:off x="468313" y="2565400"/>
            <a:ext cx="80645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Imame		  (</a:t>
            </a:r>
            <a:r>
              <a:rPr lang="lt-LT" altLang="en-US" sz="2000"/>
              <a:t>nedidelį skaičių</a:t>
            </a:r>
            <a:r>
              <a:rPr lang="en-US" altLang="en-US" sz="2000"/>
              <a:t>) ir pridedame prie abiej</a:t>
            </a:r>
            <a:r>
              <a:rPr lang="lt-LT" altLang="en-US" sz="2000"/>
              <a:t>ų matricų tokio pat įstrižaininio elemento. Šiuo atveju tai gali būti aštuonetai pirmoje eilutėje. Skaičiuosime gautų matricų atvirkštines</a:t>
            </a:r>
            <a:endParaRPr lang="en-US" altLang="en-US" sz="2000"/>
          </a:p>
        </p:txBody>
      </p:sp>
      <p:sp>
        <p:nvSpPr>
          <p:cNvPr id="67" name="TextBox 6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2564904"/>
            <a:ext cx="1148071" cy="400110"/>
          </a:xfrm>
          <a:prstGeom prst="rect">
            <a:avLst/>
          </a:prstGeom>
          <a:blipFill rotWithShape="1">
            <a:blip r:embed="rId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68313" y="3357563"/>
            <a:ext cx="790575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8313" y="36513"/>
            <a:ext cx="790575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19425" y="4724400"/>
            <a:ext cx="792163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9113" y="1341438"/>
            <a:ext cx="792162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7111" name="Object 2"/>
          <p:cNvGraphicFramePr>
            <a:graphicFrameLocks noChangeAspect="1"/>
          </p:cNvGraphicFramePr>
          <p:nvPr/>
        </p:nvGraphicFramePr>
        <p:xfrm>
          <a:off x="0" y="0"/>
          <a:ext cx="3017838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Lygtis" r:id="rId3" imgW="2349500" imgH="1435100" progId="Equation.3">
                  <p:embed/>
                </p:oleObj>
              </mc:Choice>
              <mc:Fallback>
                <p:oleObj name="Lygtis" r:id="rId3" imgW="2349500" imgH="143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17838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7113" name="Object 4"/>
          <p:cNvGraphicFramePr>
            <a:graphicFrameLocks noChangeAspect="1"/>
          </p:cNvGraphicFramePr>
          <p:nvPr/>
        </p:nvGraphicFramePr>
        <p:xfrm>
          <a:off x="2730500" y="1341438"/>
          <a:ext cx="64135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0" name="Lygtis" r:id="rId5" imgW="4432300" imgH="1371600" progId="Equation.3">
                  <p:embed/>
                </p:oleObj>
              </mc:Choice>
              <mc:Fallback>
                <p:oleObj name="Lygtis" r:id="rId5" imgW="443230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1341438"/>
                        <a:ext cx="6413500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7115" name="Object 6"/>
          <p:cNvGraphicFramePr>
            <a:graphicFrameLocks noChangeAspect="1"/>
          </p:cNvGraphicFramePr>
          <p:nvPr/>
        </p:nvGraphicFramePr>
        <p:xfrm>
          <a:off x="22225" y="3357563"/>
          <a:ext cx="2954338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1" name="Lygtis" r:id="rId7" imgW="2324100" imgH="1435100" progId="Equation.3">
                  <p:embed/>
                </p:oleObj>
              </mc:Choice>
              <mc:Fallback>
                <p:oleObj name="Lygtis" r:id="rId7" imgW="2324100" imgH="143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3357563"/>
                        <a:ext cx="2954338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7117" name="Object 8"/>
          <p:cNvGraphicFramePr>
            <a:graphicFrameLocks noChangeAspect="1"/>
          </p:cNvGraphicFramePr>
          <p:nvPr/>
        </p:nvGraphicFramePr>
        <p:xfrm>
          <a:off x="2619375" y="4797425"/>
          <a:ext cx="6526213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name="Lygtis" r:id="rId9" imgW="4394200" imgH="1371600" progId="Equation.3">
                  <p:embed/>
                </p:oleObj>
              </mc:Choice>
              <mc:Fallback>
                <p:oleObj name="Lygtis" r:id="rId9" imgW="4394200" imgH="1371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4797425"/>
                        <a:ext cx="6526213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8" name="TextBox 9"/>
          <p:cNvSpPr txBox="1">
            <a:spLocks noChangeArrowheads="1"/>
          </p:cNvSpPr>
          <p:nvPr/>
        </p:nvSpPr>
        <p:spPr bwMode="auto">
          <a:xfrm>
            <a:off x="3995738" y="36513"/>
            <a:ext cx="4608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Kaip matome pirmąją  atvirkštinės matricos </a:t>
            </a:r>
            <a:r>
              <a:rPr lang="lt-LT" altLang="en-US" sz="2000" i="1"/>
              <a:t>A </a:t>
            </a:r>
            <a:r>
              <a:rPr lang="lt-LT" altLang="en-US" sz="2000"/>
              <a:t>reikšmę atitinka pirmoji atvirkštinės matricos </a:t>
            </a:r>
            <a:r>
              <a:rPr lang="lt-LT" altLang="en-US" sz="2000" i="1"/>
              <a:t>B </a:t>
            </a:r>
            <a:r>
              <a:rPr lang="lt-LT" altLang="en-US" sz="2000"/>
              <a:t>reikšmė. 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755650" y="692150"/>
            <a:ext cx="640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Po pirmos iteracijos algoritmas pildo perstatą </a:t>
            </a:r>
            <a:endParaRPr lang="en-US" altLang="en-US" sz="2000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8132" name="Object 3"/>
          <p:cNvGraphicFramePr>
            <a:graphicFrameLocks noChangeAspect="1"/>
          </p:cNvGraphicFramePr>
          <p:nvPr/>
        </p:nvGraphicFramePr>
        <p:xfrm>
          <a:off x="5148263" y="1412875"/>
          <a:ext cx="2409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Lygtis" r:id="rId3" imgW="1587500" imgH="457200" progId="Equation.3">
                  <p:embed/>
                </p:oleObj>
              </mc:Choice>
              <mc:Fallback>
                <p:oleObj name="Lygtis" r:id="rId3" imgW="15875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412875"/>
                        <a:ext cx="24098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755650" y="2708275"/>
            <a:ext cx="640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Pereiname prie antros iteracijos: imame </a:t>
            </a:r>
            <a:endParaRPr lang="en-US" altLang="en-US" sz="2000"/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76056" y="2708920"/>
            <a:ext cx="1148071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90252" y="2708920"/>
            <a:ext cx="1154034" cy="400110"/>
          </a:xfrm>
          <a:prstGeom prst="rect">
            <a:avLst/>
          </a:prstGeom>
          <a:blipFill rotWithShape="1">
            <a:blip r:embed="rId6"/>
            <a:stretch>
              <a:fillRect b="-15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8136" name="TextBox 7"/>
          <p:cNvSpPr txBox="1">
            <a:spLocks noChangeArrowheads="1"/>
          </p:cNvSpPr>
          <p:nvPr/>
        </p:nvSpPr>
        <p:spPr bwMode="auto">
          <a:xfrm>
            <a:off x="827088" y="3500438"/>
            <a:ext cx="7561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Abiejose matricose pirmą skaičiuką paliekame, kur jis ir buvo pridėtas, o antrą pridedame prie kitų vienodų skaičių įstrižainėje. Tai gali būti pirmos matricos 2 eilutės ir antros matricos trečios eilutės septynetai</a:t>
            </a:r>
            <a:endParaRPr lang="en-US" altLang="en-US" sz="2000"/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4941168"/>
            <a:ext cx="3388492" cy="1732526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7923" y="4949063"/>
            <a:ext cx="3388492" cy="1732526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403350" y="3500438"/>
            <a:ext cx="7921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7450" y="404813"/>
            <a:ext cx="7921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19700" y="4868863"/>
            <a:ext cx="7921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27538" y="1520825"/>
            <a:ext cx="792162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491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9159" name="Object 2"/>
          <p:cNvGraphicFramePr>
            <a:graphicFrameLocks noChangeAspect="1"/>
          </p:cNvGraphicFramePr>
          <p:nvPr/>
        </p:nvGraphicFramePr>
        <p:xfrm>
          <a:off x="0" y="0"/>
          <a:ext cx="34925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8" name="Lygtis" r:id="rId3" imgW="2616200" imgH="1435100" progId="Equation.3">
                  <p:embed/>
                </p:oleObj>
              </mc:Choice>
              <mc:Fallback>
                <p:oleObj name="Lygtis" r:id="rId3" imgW="2616200" imgH="143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925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9161" name="Object 4"/>
          <p:cNvGraphicFramePr>
            <a:graphicFrameLocks noChangeAspect="1"/>
          </p:cNvGraphicFramePr>
          <p:nvPr/>
        </p:nvGraphicFramePr>
        <p:xfrm>
          <a:off x="3282950" y="1268413"/>
          <a:ext cx="5875338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9" name="Lygtis" r:id="rId5" imgW="4292600" imgH="1371600" progId="Equation.3">
                  <p:embed/>
                </p:oleObj>
              </mc:Choice>
              <mc:Fallback>
                <p:oleObj name="Lygtis" r:id="rId5" imgW="429260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1268413"/>
                        <a:ext cx="5875338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9163" name="Object 6"/>
          <p:cNvGraphicFramePr>
            <a:graphicFrameLocks noChangeAspect="1"/>
          </p:cNvGraphicFramePr>
          <p:nvPr/>
        </p:nvGraphicFramePr>
        <p:xfrm>
          <a:off x="0" y="2852738"/>
          <a:ext cx="3424238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0" name="Lygtis" r:id="rId7" imgW="2628900" imgH="1435100" progId="Equation.3">
                  <p:embed/>
                </p:oleObj>
              </mc:Choice>
              <mc:Fallback>
                <p:oleObj name="Lygtis" r:id="rId7" imgW="2628900" imgH="143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2738"/>
                        <a:ext cx="3424238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9165" name="Object 8"/>
          <p:cNvGraphicFramePr>
            <a:graphicFrameLocks noChangeAspect="1"/>
          </p:cNvGraphicFramePr>
          <p:nvPr/>
        </p:nvGraphicFramePr>
        <p:xfrm>
          <a:off x="3175000" y="4292600"/>
          <a:ext cx="5940425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1" name="Lygtis" r:id="rId9" imgW="4292600" imgH="1371600" progId="Equation.3">
                  <p:embed/>
                </p:oleObj>
              </mc:Choice>
              <mc:Fallback>
                <p:oleObj name="Lygtis" r:id="rId9" imgW="4292600" imgH="1371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292600"/>
                        <a:ext cx="5940425" cy="189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9167" name="Object 12"/>
          <p:cNvGraphicFramePr>
            <a:graphicFrameLocks noChangeAspect="1"/>
          </p:cNvGraphicFramePr>
          <p:nvPr/>
        </p:nvGraphicFramePr>
        <p:xfrm>
          <a:off x="12700" y="5589588"/>
          <a:ext cx="27559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2" name="Lygtis" r:id="rId11" imgW="1587500" imgH="457200" progId="Equation.3">
                  <p:embed/>
                </p:oleObj>
              </mc:Choice>
              <mc:Fallback>
                <p:oleObj name="Lygtis" r:id="rId11" imgW="15875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5589588"/>
                        <a:ext cx="27559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6516688" y="5876925"/>
            <a:ext cx="792162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24075" y="4149725"/>
            <a:ext cx="792163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80063" y="2060575"/>
            <a:ext cx="792162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35150" y="692150"/>
            <a:ext cx="792163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0183" name="Object 2"/>
          <p:cNvGraphicFramePr>
            <a:graphicFrameLocks noChangeAspect="1"/>
          </p:cNvGraphicFramePr>
          <p:nvPr/>
        </p:nvGraphicFramePr>
        <p:xfrm>
          <a:off x="0" y="0"/>
          <a:ext cx="3846513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2" name="Lygtis" r:id="rId3" imgW="2882900" imgH="1435100" progId="Equation.3">
                  <p:embed/>
                </p:oleObj>
              </mc:Choice>
              <mc:Fallback>
                <p:oleObj name="Lygtis" r:id="rId3" imgW="2882900" imgH="143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46513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0185" name="Object 4"/>
          <p:cNvGraphicFramePr>
            <a:graphicFrameLocks noChangeAspect="1"/>
          </p:cNvGraphicFramePr>
          <p:nvPr/>
        </p:nvGraphicFramePr>
        <p:xfrm>
          <a:off x="3527425" y="1557338"/>
          <a:ext cx="561657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3" name="Lygtis" r:id="rId5" imgW="4445000" imgH="1371600" progId="Equation.3">
                  <p:embed/>
                </p:oleObj>
              </mc:Choice>
              <mc:Fallback>
                <p:oleObj name="Lygtis" r:id="rId5" imgW="444500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1557338"/>
                        <a:ext cx="5616575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0187" name="Object 6"/>
          <p:cNvGraphicFramePr>
            <a:graphicFrameLocks noChangeAspect="1"/>
          </p:cNvGraphicFramePr>
          <p:nvPr/>
        </p:nvGraphicFramePr>
        <p:xfrm>
          <a:off x="30163" y="3213100"/>
          <a:ext cx="3783012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4" name="Lygtis" r:id="rId7" imgW="2908300" imgH="1435100" progId="Equation.3">
                  <p:embed/>
                </p:oleObj>
              </mc:Choice>
              <mc:Fallback>
                <p:oleObj name="Lygtis" r:id="rId7" imgW="2908300" imgH="143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213100"/>
                        <a:ext cx="3783012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0189" name="Object 8"/>
          <p:cNvGraphicFramePr>
            <a:graphicFrameLocks noChangeAspect="1"/>
          </p:cNvGraphicFramePr>
          <p:nvPr/>
        </p:nvGraphicFramePr>
        <p:xfrm>
          <a:off x="3492500" y="5008563"/>
          <a:ext cx="566420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Lygtis" r:id="rId9" imgW="4445000" imgH="1371600" progId="Equation.3">
                  <p:embed/>
                </p:oleObj>
              </mc:Choice>
              <mc:Fallback>
                <p:oleObj name="Lygtis" r:id="rId9" imgW="4445000" imgH="1371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008563"/>
                        <a:ext cx="5664200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0191" name="Object 14"/>
          <p:cNvGraphicFramePr>
            <a:graphicFrameLocks noChangeAspect="1"/>
          </p:cNvGraphicFramePr>
          <p:nvPr/>
        </p:nvGraphicFramePr>
        <p:xfrm>
          <a:off x="179388" y="5784850"/>
          <a:ext cx="23399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Lygtis" r:id="rId11" imgW="1600200" imgH="457200" progId="Equation.3">
                  <p:embed/>
                </p:oleObj>
              </mc:Choice>
              <mc:Fallback>
                <p:oleObj name="Lygtis" r:id="rId11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784850"/>
                        <a:ext cx="233997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271713" y="4149725"/>
            <a:ext cx="792162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43663" y="2492375"/>
            <a:ext cx="792162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68538" y="1033463"/>
            <a:ext cx="790575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380288" y="5589588"/>
            <a:ext cx="7921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1208" name="Object 5"/>
          <p:cNvGraphicFramePr>
            <a:graphicFrameLocks noChangeAspect="1"/>
          </p:cNvGraphicFramePr>
          <p:nvPr/>
        </p:nvGraphicFramePr>
        <p:xfrm>
          <a:off x="0" y="115888"/>
          <a:ext cx="395763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2" name="Lygtis" r:id="rId3" imgW="3162300" imgH="1435100" progId="Equation.3">
                  <p:embed/>
                </p:oleObj>
              </mc:Choice>
              <mc:Fallback>
                <p:oleObj name="Lygtis" r:id="rId3" imgW="3162300" imgH="1435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888"/>
                        <a:ext cx="3957638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1210" name="Object 7"/>
          <p:cNvGraphicFramePr>
            <a:graphicFrameLocks noChangeAspect="1"/>
          </p:cNvGraphicFramePr>
          <p:nvPr/>
        </p:nvGraphicFramePr>
        <p:xfrm>
          <a:off x="3533775" y="1700213"/>
          <a:ext cx="5591175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name="Lygtis" r:id="rId5" imgW="4432300" imgH="1371600" progId="Equation.3">
                  <p:embed/>
                </p:oleObj>
              </mc:Choice>
              <mc:Fallback>
                <p:oleObj name="Lygtis" r:id="rId5" imgW="4432300" imgH="1371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1700213"/>
                        <a:ext cx="5591175" cy="173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1212" name="Object 9"/>
          <p:cNvGraphicFramePr>
            <a:graphicFrameLocks noChangeAspect="1"/>
          </p:cNvGraphicFramePr>
          <p:nvPr/>
        </p:nvGraphicFramePr>
        <p:xfrm>
          <a:off x="0" y="3068638"/>
          <a:ext cx="366395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4" name="Lygtis" r:id="rId7" imgW="3187700" imgH="1435100" progId="Equation.3">
                  <p:embed/>
                </p:oleObj>
              </mc:Choice>
              <mc:Fallback>
                <p:oleObj name="Lygtis" r:id="rId7" imgW="3187700" imgH="1435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68638"/>
                        <a:ext cx="3663950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1214" name="Object 11"/>
          <p:cNvGraphicFramePr>
            <a:graphicFrameLocks noChangeAspect="1"/>
          </p:cNvGraphicFramePr>
          <p:nvPr/>
        </p:nvGraphicFramePr>
        <p:xfrm>
          <a:off x="3563938" y="4437063"/>
          <a:ext cx="5580062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5" name="Lygtis" r:id="rId9" imgW="4419600" imgH="1371600" progId="Equation.3">
                  <p:embed/>
                </p:oleObj>
              </mc:Choice>
              <mc:Fallback>
                <p:oleObj name="Lygtis" r:id="rId9" imgW="4419600" imgH="1371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437063"/>
                        <a:ext cx="5580062" cy="173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1216" name="Object 16"/>
          <p:cNvGraphicFramePr>
            <a:graphicFrameLocks noChangeAspect="1"/>
          </p:cNvGraphicFramePr>
          <p:nvPr/>
        </p:nvGraphicFramePr>
        <p:xfrm>
          <a:off x="107950" y="5492750"/>
          <a:ext cx="23558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6" name="Lygtis" r:id="rId11" imgW="1600200" imgH="457200" progId="Equation.3">
                  <p:embed/>
                </p:oleObj>
              </mc:Choice>
              <mc:Fallback>
                <p:oleObj name="Lygtis" r:id="rId11" imgW="1600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492750"/>
                        <a:ext cx="23558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7345362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691188" y="2828925"/>
            <a:ext cx="1738312" cy="1520825"/>
            <a:chOff x="1076175" y="2780927"/>
            <a:chExt cx="1738315" cy="1520352"/>
          </a:xfrm>
        </p:grpSpPr>
        <p:grpSp>
          <p:nvGrpSpPr>
            <p:cNvPr id="6169" name="Group 25"/>
            <p:cNvGrpSpPr>
              <a:grpSpLocks/>
            </p:cNvGrpSpPr>
            <p:nvPr/>
          </p:nvGrpSpPr>
          <p:grpSpPr bwMode="auto">
            <a:xfrm>
              <a:off x="1076176" y="2780927"/>
              <a:ext cx="1738314" cy="866129"/>
              <a:chOff x="4885647" y="3429346"/>
              <a:chExt cx="1738437" cy="865844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4885646" y="3429346"/>
                <a:ext cx="287358" cy="28715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w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6336726" y="3429346"/>
                <a:ext cx="287358" cy="28715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w</a:t>
                </a: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4885646" y="4008413"/>
                <a:ext cx="287358" cy="28715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s</a:t>
                </a:r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6336726" y="4005241"/>
                <a:ext cx="287358" cy="2887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s</a:t>
                </a:r>
                <a:endParaRPr lang="en-US" dirty="0"/>
              </a:p>
            </p:txBody>
          </p:sp>
          <p:cxnSp>
            <p:nvCxnSpPr>
              <p:cNvPr id="35" name="Straight Connector 34"/>
              <p:cNvCxnSpPr>
                <a:stCxn id="31" idx="6"/>
                <a:endCxn id="32" idx="2"/>
              </p:cNvCxnSpPr>
              <p:nvPr/>
            </p:nvCxnSpPr>
            <p:spPr bwMode="auto">
              <a:xfrm>
                <a:off x="5173004" y="3573717"/>
                <a:ext cx="1163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6"/>
                <a:endCxn id="34" idx="2"/>
              </p:cNvCxnSpPr>
              <p:nvPr/>
            </p:nvCxnSpPr>
            <p:spPr bwMode="auto">
              <a:xfrm flipV="1">
                <a:off x="5173004" y="4149610"/>
                <a:ext cx="1163722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170" name="Group 25"/>
            <p:cNvGrpSpPr>
              <a:grpSpLocks/>
            </p:cNvGrpSpPr>
            <p:nvPr/>
          </p:nvGrpSpPr>
          <p:grpSpPr bwMode="auto">
            <a:xfrm>
              <a:off x="1076175" y="4013941"/>
              <a:ext cx="1738313" cy="287338"/>
              <a:chOff x="4885648" y="3429346"/>
              <a:chExt cx="1738436" cy="287243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4885648" y="3429436"/>
                <a:ext cx="287358" cy="28715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336728" y="3429436"/>
                <a:ext cx="287358" cy="28715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cxnSp>
            <p:nvCxnSpPr>
              <p:cNvPr id="30" name="Straight Connector 29"/>
              <p:cNvCxnSpPr>
                <a:stCxn id="28" idx="6"/>
                <a:endCxn id="29" idx="2"/>
              </p:cNvCxnSpPr>
              <p:nvPr/>
            </p:nvCxnSpPr>
            <p:spPr bwMode="auto">
              <a:xfrm>
                <a:off x="5173006" y="3572219"/>
                <a:ext cx="1163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19863" y="4464050"/>
            <a:ext cx="36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B</a:t>
            </a:r>
            <a:endParaRPr lang="en-US" altLang="en-US" sz="2000"/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763713" y="2781300"/>
            <a:ext cx="1738312" cy="3279775"/>
            <a:chOff x="1763687" y="2780927"/>
            <a:chExt cx="1738317" cy="3280431"/>
          </a:xfrm>
        </p:grpSpPr>
        <p:grpSp>
          <p:nvGrpSpPr>
            <p:cNvPr id="6150" name="Group 2"/>
            <p:cNvGrpSpPr>
              <a:grpSpLocks/>
            </p:cNvGrpSpPr>
            <p:nvPr/>
          </p:nvGrpSpPr>
          <p:grpSpPr bwMode="auto">
            <a:xfrm>
              <a:off x="1763687" y="2780927"/>
              <a:ext cx="1738317" cy="2652905"/>
              <a:chOff x="1076173" y="2780927"/>
              <a:chExt cx="1738317" cy="2652905"/>
            </a:xfrm>
          </p:grpSpPr>
          <p:grpSp>
            <p:nvGrpSpPr>
              <p:cNvPr id="6153" name="Group 25"/>
              <p:cNvGrpSpPr>
                <a:grpSpLocks/>
              </p:cNvGrpSpPr>
              <p:nvPr/>
            </p:nvGrpSpPr>
            <p:grpSpPr bwMode="auto">
              <a:xfrm>
                <a:off x="1076176" y="2780927"/>
                <a:ext cx="1738314" cy="866129"/>
                <a:chOff x="4885647" y="3429346"/>
                <a:chExt cx="1738437" cy="865844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4885644" y="3429346"/>
                  <a:ext cx="287358" cy="2873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p</a:t>
                  </a:r>
                  <a:endParaRPr lang="en-US" dirty="0"/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6336726" y="3429346"/>
                  <a:ext cx="287358" cy="2873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p</a:t>
                  </a:r>
                  <a:endParaRPr lang="en-U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 bwMode="auto">
                <a:xfrm>
                  <a:off x="4885644" y="4008709"/>
                  <a:ext cx="287358" cy="29523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v</a:t>
                  </a:r>
                  <a:endParaRPr lang="en-U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6336726" y="4005534"/>
                  <a:ext cx="287358" cy="29682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cxnSp>
              <p:nvCxnSpPr>
                <p:cNvPr id="21" name="Straight Connector 20"/>
                <p:cNvCxnSpPr>
                  <a:stCxn id="17" idx="6"/>
                  <a:endCxn id="18" idx="2"/>
                </p:cNvCxnSpPr>
                <p:nvPr/>
              </p:nvCxnSpPr>
              <p:spPr bwMode="auto">
                <a:xfrm>
                  <a:off x="5173002" y="3573790"/>
                  <a:ext cx="1163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9" idx="6"/>
                  <a:endCxn id="20" idx="2"/>
                </p:cNvCxnSpPr>
                <p:nvPr/>
              </p:nvCxnSpPr>
              <p:spPr bwMode="auto">
                <a:xfrm flipV="1">
                  <a:off x="5173002" y="4149978"/>
                  <a:ext cx="1163724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54" name="Group 25"/>
              <p:cNvGrpSpPr>
                <a:grpSpLocks/>
              </p:cNvGrpSpPr>
              <p:nvPr/>
            </p:nvGrpSpPr>
            <p:grpSpPr bwMode="auto">
              <a:xfrm>
                <a:off x="1076175" y="4013936"/>
                <a:ext cx="1738313" cy="902308"/>
                <a:chOff x="4885648" y="3429346"/>
                <a:chExt cx="1738436" cy="902011"/>
              </a:xfrm>
            </p:grpSpPr>
            <p:sp>
              <p:nvSpPr>
                <p:cNvPr id="11" name="Oval 10"/>
                <p:cNvSpPr/>
                <p:nvPr/>
              </p:nvSpPr>
              <p:spPr bwMode="auto">
                <a:xfrm>
                  <a:off x="4885646" y="3430072"/>
                  <a:ext cx="287358" cy="2873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12" name="Oval 11"/>
                <p:cNvSpPr/>
                <p:nvPr/>
              </p:nvSpPr>
              <p:spPr bwMode="auto">
                <a:xfrm>
                  <a:off x="6336728" y="3430072"/>
                  <a:ext cx="287358" cy="2873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x</a:t>
                  </a:r>
                  <a:endParaRPr 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 bwMode="auto">
                <a:xfrm>
                  <a:off x="4885646" y="4044355"/>
                  <a:ext cx="287358" cy="2873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x</a:t>
                  </a:r>
                  <a:endParaRPr lang="en-US" dirty="0"/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6336728" y="4041180"/>
                  <a:ext cx="287358" cy="28888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15" name="Straight Connector 14"/>
                <p:cNvCxnSpPr>
                  <a:stCxn id="11" idx="6"/>
                  <a:endCxn id="12" idx="2"/>
                </p:cNvCxnSpPr>
                <p:nvPr/>
              </p:nvCxnSpPr>
              <p:spPr bwMode="auto">
                <a:xfrm>
                  <a:off x="5173004" y="3574515"/>
                  <a:ext cx="1163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55" name="Group 25"/>
              <p:cNvGrpSpPr>
                <a:grpSpLocks/>
              </p:cNvGrpSpPr>
              <p:nvPr/>
            </p:nvGrpSpPr>
            <p:grpSpPr bwMode="auto">
              <a:xfrm>
                <a:off x="1076173" y="4770195"/>
                <a:ext cx="1450975" cy="663637"/>
                <a:chOff x="4885648" y="3053169"/>
                <a:chExt cx="1451078" cy="663420"/>
              </a:xfrm>
            </p:grpSpPr>
            <p:sp>
              <p:nvSpPr>
                <p:cNvPr id="7" name="Oval 6"/>
                <p:cNvSpPr/>
                <p:nvPr/>
              </p:nvSpPr>
              <p:spPr bwMode="auto">
                <a:xfrm>
                  <a:off x="4885648" y="3429626"/>
                  <a:ext cx="287358" cy="28730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cxnSp>
              <p:nvCxnSpPr>
                <p:cNvPr id="10" name="Straight Connector 9"/>
                <p:cNvCxnSpPr>
                  <a:stCxn id="13" idx="6"/>
                  <a:endCxn id="14" idx="2"/>
                </p:cNvCxnSpPr>
                <p:nvPr/>
              </p:nvCxnSpPr>
              <p:spPr bwMode="auto">
                <a:xfrm flipV="1">
                  <a:off x="5173006" y="3053437"/>
                  <a:ext cx="1163724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51" name="TextBox 22"/>
            <p:cNvSpPr txBox="1">
              <a:spLocks noChangeArrowheads="1"/>
            </p:cNvSpPr>
            <p:nvPr/>
          </p:nvSpPr>
          <p:spPr bwMode="auto">
            <a:xfrm>
              <a:off x="2451202" y="5661248"/>
              <a:ext cx="7634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A</a:t>
              </a:r>
              <a:endParaRPr lang="en-US" altLang="en-US" sz="2000"/>
            </a:p>
          </p:txBody>
        </p:sp>
        <p:cxnSp>
          <p:nvCxnSpPr>
            <p:cNvPr id="40" name="Straight Connector 39"/>
            <p:cNvCxnSpPr>
              <a:stCxn id="7" idx="7"/>
              <a:endCxn id="18" idx="3"/>
            </p:cNvCxnSpPr>
            <p:nvPr/>
          </p:nvCxnSpPr>
          <p:spPr bwMode="auto">
            <a:xfrm flipV="1">
              <a:off x="2008163" y="3025451"/>
              <a:ext cx="1249366" cy="21626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"/>
          <p:cNvGrpSpPr>
            <a:grpSpLocks/>
          </p:cNvGrpSpPr>
          <p:nvPr/>
        </p:nvGrpSpPr>
        <p:grpSpPr bwMode="auto">
          <a:xfrm>
            <a:off x="216012" y="221439"/>
            <a:ext cx="5353050" cy="2501900"/>
            <a:chOff x="3385408" y="332656"/>
            <a:chExt cx="5353345" cy="2501912"/>
          </a:xfrm>
        </p:grpSpPr>
        <p:grpSp>
          <p:nvGrpSpPr>
            <p:cNvPr id="41990" name="Group 2"/>
            <p:cNvGrpSpPr>
              <a:grpSpLocks/>
            </p:cNvGrpSpPr>
            <p:nvPr/>
          </p:nvGrpSpPr>
          <p:grpSpPr bwMode="auto">
            <a:xfrm>
              <a:off x="3385408" y="345377"/>
              <a:ext cx="2197100" cy="2489191"/>
              <a:chOff x="3718715" y="1142036"/>
              <a:chExt cx="2197100" cy="2489191"/>
            </a:xfrm>
          </p:grpSpPr>
          <p:grpSp>
            <p:nvGrpSpPr>
              <p:cNvPr id="42014" name="Group 26"/>
              <p:cNvGrpSpPr>
                <a:grpSpLocks/>
              </p:cNvGrpSpPr>
              <p:nvPr/>
            </p:nvGrpSpPr>
            <p:grpSpPr bwMode="auto">
              <a:xfrm>
                <a:off x="3718715" y="1142036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2019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202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2023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3099" y="1592915"/>
                      <a:ext cx="2053253" cy="2487199"/>
                      <a:chOff x="1985680" y="950609"/>
                      <a:chExt cx="2053253" cy="2487199"/>
                    </a:xfrm>
                  </p:grpSpPr>
                  <p:grpSp>
                    <p:nvGrpSpPr>
                      <p:cNvPr id="42027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5680" y="950609"/>
                        <a:ext cx="2053253" cy="2487199"/>
                        <a:chOff x="616462" y="938342"/>
                        <a:chExt cx="2053253" cy="2488793"/>
                      </a:xfrm>
                    </p:grpSpPr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914210" y="2541447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3" name="Oval 42"/>
                        <p:cNvSpPr/>
                        <p:nvPr/>
                      </p:nvSpPr>
                      <p:spPr bwMode="auto">
                        <a:xfrm>
                          <a:off x="1031587" y="2555733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4" name="Oval 43"/>
                        <p:cNvSpPr/>
                        <p:nvPr/>
                      </p:nvSpPr>
                      <p:spPr bwMode="auto">
                        <a:xfrm>
                          <a:off x="2382507" y="1730361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45" name="Oval 44"/>
                        <p:cNvSpPr/>
                        <p:nvPr/>
                      </p:nvSpPr>
                      <p:spPr bwMode="auto">
                        <a:xfrm>
                          <a:off x="1871348" y="938321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46" name="Straight Connector 45"/>
                        <p:cNvCxnSpPr>
                          <a:stCxn id="45" idx="5"/>
                          <a:endCxn id="44" idx="0"/>
                        </p:cNvCxnSpPr>
                        <p:nvPr/>
                      </p:nvCxnSpPr>
                      <p:spPr bwMode="auto">
                        <a:xfrm>
                          <a:off x="2117403" y="1184346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>
                          <a:stCxn id="44" idx="4"/>
                          <a:endCxn id="42" idx="7"/>
                        </p:cNvCxnSpPr>
                        <p:nvPr/>
                      </p:nvCxnSpPr>
                      <p:spPr bwMode="auto">
                        <a:xfrm flipH="1">
                          <a:off x="2158677" y="2017654"/>
                          <a:ext cx="368289" cy="56665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035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Ga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49" name="Straight Connector 48"/>
                        <p:cNvCxnSpPr>
                          <a:stCxn id="43" idx="1"/>
                          <a:endCxn id="38" idx="4"/>
                        </p:cNvCxnSpPr>
                        <p:nvPr/>
                      </p:nvCxnSpPr>
                      <p:spPr bwMode="auto">
                        <a:xfrm flipH="1" flipV="1">
                          <a:off x="622025" y="2017654"/>
                          <a:ext cx="452423" cy="58093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1" name="Straight Connector 40"/>
                      <p:cNvCxnSpPr>
                        <a:stCxn id="42" idx="1"/>
                      </p:cNvCxnSpPr>
                      <p:nvPr/>
                    </p:nvCxnSpPr>
                    <p:spPr bwMode="auto">
                      <a:xfrm flipH="1" flipV="1">
                        <a:off x="2688133" y="1210731"/>
                        <a:ext cx="638155" cy="138478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7" name="Oval 36"/>
                    <p:cNvSpPr/>
                    <p:nvPr/>
                  </p:nvSpPr>
                  <p:spPr bwMode="auto">
                    <a:xfrm>
                      <a:off x="2269498" y="1592894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 bwMode="auto">
                    <a:xfrm>
                      <a:off x="1669442" y="2382840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39" name="Straight Connector 38"/>
                    <p:cNvCxnSpPr>
                      <a:stCxn id="38" idx="6"/>
                      <a:endCxn id="42" idx="1"/>
                    </p:cNvCxnSpPr>
                    <p:nvPr/>
                  </p:nvCxnSpPr>
                  <p:spPr bwMode="auto">
                    <a:xfrm>
                      <a:off x="1956770" y="2527188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Straight Connector 34"/>
                  <p:cNvCxnSpPr>
                    <a:stCxn id="44" idx="3"/>
                    <a:endCxn id="43" idx="7"/>
                  </p:cNvCxnSpPr>
                  <p:nvPr/>
                </p:nvCxnSpPr>
                <p:spPr bwMode="auto">
                  <a:xfrm flipH="1">
                    <a:off x="2472692" y="2628707"/>
                    <a:ext cx="1149314" cy="6233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>
                  <a:stCxn id="42" idx="0"/>
                  <a:endCxn id="45" idx="4"/>
                </p:cNvCxnSpPr>
                <p:nvPr/>
              </p:nvCxnSpPr>
              <p:spPr bwMode="auto">
                <a:xfrm flipH="1" flipV="1">
                  <a:off x="2735347" y="734770"/>
                  <a:ext cx="42865" cy="13144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15" name="Group 27"/>
              <p:cNvGrpSpPr>
                <a:grpSpLocks/>
              </p:cNvGrpSpPr>
              <p:nvPr/>
            </p:nvGrpSpPr>
            <p:grpSpPr bwMode="auto">
              <a:xfrm>
                <a:off x="3862384" y="1388649"/>
                <a:ext cx="1296998" cy="1413361"/>
                <a:chOff x="3862384" y="1388649"/>
                <a:chExt cx="1296998" cy="1413361"/>
              </a:xfrm>
            </p:grpSpPr>
            <p:cxnSp>
              <p:nvCxnSpPr>
                <p:cNvPr id="29" name="Straight Connector 28"/>
                <p:cNvCxnSpPr>
                  <a:stCxn id="43" idx="7"/>
                  <a:endCxn id="45" idx="3"/>
                </p:cNvCxnSpPr>
                <p:nvPr/>
              </p:nvCxnSpPr>
              <p:spPr bwMode="auto">
                <a:xfrm flipV="1">
                  <a:off x="4528384" y="1388079"/>
                  <a:ext cx="636622" cy="14144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38" idx="0"/>
                  <a:endCxn id="37" idx="3"/>
                </p:cNvCxnSpPr>
                <p:nvPr/>
              </p:nvCxnSpPr>
              <p:spPr bwMode="auto">
                <a:xfrm flipV="1">
                  <a:off x="3867948" y="1388079"/>
                  <a:ext cx="498502" cy="5445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43" idx="0"/>
                  <a:endCxn id="37" idx="4"/>
                </p:cNvCxnSpPr>
                <p:nvPr/>
              </p:nvCxnSpPr>
              <p:spPr bwMode="auto">
                <a:xfrm flipV="1">
                  <a:off x="4426779" y="1430941"/>
                  <a:ext cx="41277" cy="13287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991" name="Group 3"/>
            <p:cNvGrpSpPr>
              <a:grpSpLocks/>
            </p:cNvGrpSpPr>
            <p:nvPr/>
          </p:nvGrpSpPr>
          <p:grpSpPr bwMode="auto">
            <a:xfrm>
              <a:off x="6541653" y="332656"/>
              <a:ext cx="2197100" cy="2489191"/>
              <a:chOff x="6661727" y="0"/>
              <a:chExt cx="2197100" cy="2489191"/>
            </a:xfrm>
          </p:grpSpPr>
          <p:grpSp>
            <p:nvGrpSpPr>
              <p:cNvPr id="41992" name="Group 4"/>
              <p:cNvGrpSpPr>
                <a:grpSpLocks/>
              </p:cNvGrpSpPr>
              <p:nvPr/>
            </p:nvGrpSpPr>
            <p:grpSpPr bwMode="auto">
              <a:xfrm>
                <a:off x="6661727" y="0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41996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4199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42000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194" y="1592915"/>
                      <a:ext cx="1638158" cy="2487199"/>
                      <a:chOff x="2400775" y="950609"/>
                      <a:chExt cx="1638158" cy="2487199"/>
                    </a:xfrm>
                  </p:grpSpPr>
                  <p:grpSp>
                    <p:nvGrpSpPr>
                      <p:cNvPr id="42004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775" y="950609"/>
                        <a:ext cx="1638158" cy="2487199"/>
                        <a:chOff x="1031557" y="938342"/>
                        <a:chExt cx="1638158" cy="2488793"/>
                      </a:xfrm>
                    </p:grpSpPr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914089" y="2541468"/>
                          <a:ext cx="285741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0" name="Oval 19"/>
                        <p:cNvSpPr/>
                        <p:nvPr/>
                      </p:nvSpPr>
                      <p:spPr bwMode="auto">
                        <a:xfrm>
                          <a:off x="1031466" y="2555754"/>
                          <a:ext cx="287328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 bwMode="auto">
                        <a:xfrm>
                          <a:off x="2382386" y="1730382"/>
                          <a:ext cx="287329" cy="28729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2" name="Oval 21"/>
                        <p:cNvSpPr/>
                        <p:nvPr/>
                      </p:nvSpPr>
                      <p:spPr bwMode="auto">
                        <a:xfrm>
                          <a:off x="1871227" y="938342"/>
                          <a:ext cx="287329" cy="2888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23" name="Straight Connector 22"/>
                        <p:cNvCxnSpPr>
                          <a:stCxn id="22" idx="5"/>
                          <a:endCxn id="21" idx="0"/>
                        </p:cNvCxnSpPr>
                        <p:nvPr/>
                      </p:nvCxnSpPr>
                      <p:spPr bwMode="auto">
                        <a:xfrm>
                          <a:off x="2115694" y="1184367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23"/>
                        <p:cNvCxnSpPr>
                          <a:stCxn id="22" idx="4"/>
                          <a:endCxn id="19" idx="0"/>
                        </p:cNvCxnSpPr>
                        <p:nvPr/>
                      </p:nvCxnSpPr>
                      <p:spPr bwMode="auto">
                        <a:xfrm>
                          <a:off x="2014097" y="1227222"/>
                          <a:ext cx="42862" cy="1314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012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Gb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26" name="Straight Connector 25"/>
                        <p:cNvCxnSpPr>
                          <a:stCxn id="20" idx="6"/>
                          <a:endCxn id="19" idx="2"/>
                        </p:cNvCxnSpPr>
                        <p:nvPr/>
                      </p:nvCxnSpPr>
                      <p:spPr bwMode="auto">
                        <a:xfrm flipV="1">
                          <a:off x="1318794" y="2685909"/>
                          <a:ext cx="595294" cy="142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8" name="Straight Connector 17"/>
                      <p:cNvCxnSpPr>
                        <a:stCxn id="19" idx="1"/>
                        <a:endCxn id="14" idx="5"/>
                      </p:cNvCxnSpPr>
                      <p:nvPr/>
                    </p:nvCxnSpPr>
                    <p:spPr bwMode="auto">
                      <a:xfrm flipH="1" flipV="1">
                        <a:off x="2686425" y="1196476"/>
                        <a:ext cx="638155" cy="13990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Oval 13"/>
                    <p:cNvSpPr/>
                    <p:nvPr/>
                  </p:nvSpPr>
                  <p:spPr bwMode="auto">
                    <a:xfrm>
                      <a:off x="2269377" y="1592915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 bwMode="auto">
                    <a:xfrm>
                      <a:off x="1669321" y="2382861"/>
                      <a:ext cx="287328" cy="28869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16" name="Straight Connector 15"/>
                    <p:cNvCxnSpPr>
                      <a:stCxn id="15" idx="6"/>
                      <a:endCxn id="19" idx="1"/>
                    </p:cNvCxnSpPr>
                    <p:nvPr/>
                  </p:nvCxnSpPr>
                  <p:spPr bwMode="auto">
                    <a:xfrm>
                      <a:off x="1956649" y="2527209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Straight Connector 11"/>
                  <p:cNvCxnSpPr>
                    <a:stCxn id="15" idx="6"/>
                    <a:endCxn id="21" idx="2"/>
                  </p:cNvCxnSpPr>
                  <p:nvPr/>
                </p:nvCxnSpPr>
                <p:spPr bwMode="auto">
                  <a:xfrm>
                    <a:off x="1956649" y="2527209"/>
                    <a:ext cx="1622374" cy="1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Straight Connector 9"/>
                <p:cNvCxnSpPr>
                  <a:stCxn id="20" idx="7"/>
                  <a:endCxn id="21" idx="3"/>
                </p:cNvCxnSpPr>
                <p:nvPr/>
              </p:nvCxnSpPr>
              <p:spPr bwMode="auto">
                <a:xfrm flipV="1">
                  <a:off x="1996998" y="1482508"/>
                  <a:ext cx="1149413" cy="623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>
                <a:stCxn id="14" idx="5"/>
                <a:endCxn id="21" idx="1"/>
              </p:cNvCxnSpPr>
              <p:nvPr/>
            </p:nvCxnSpPr>
            <p:spPr bwMode="auto">
              <a:xfrm>
                <a:off x="7506203" y="246064"/>
                <a:ext cx="1108136" cy="5889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14" idx="6"/>
                <a:endCxn id="22" idx="2"/>
              </p:cNvCxnSpPr>
              <p:nvPr/>
            </p:nvCxnSpPr>
            <p:spPr bwMode="auto">
              <a:xfrm>
                <a:off x="7549067" y="144464"/>
                <a:ext cx="5112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5" idx="5"/>
                <a:endCxn id="20" idx="1"/>
              </p:cNvCxnSpPr>
              <p:nvPr/>
            </p:nvCxnSpPr>
            <p:spPr bwMode="auto">
              <a:xfrm>
                <a:off x="6906094" y="1036643"/>
                <a:ext cx="357207" cy="62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48718" y="2510564"/>
                <a:ext cx="4054059" cy="72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718" y="2510564"/>
                <a:ext cx="4054059" cy="727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1"/>
          <p:cNvGrpSpPr>
            <a:grpSpLocks/>
          </p:cNvGrpSpPr>
          <p:nvPr/>
        </p:nvGrpSpPr>
        <p:grpSpPr bwMode="auto">
          <a:xfrm>
            <a:off x="216012" y="4149080"/>
            <a:ext cx="5353050" cy="2501900"/>
            <a:chOff x="3385408" y="332656"/>
            <a:chExt cx="5353346" cy="2501912"/>
          </a:xfrm>
        </p:grpSpPr>
        <p:grpSp>
          <p:nvGrpSpPr>
            <p:cNvPr id="57" name="Group 2"/>
            <p:cNvGrpSpPr>
              <a:grpSpLocks/>
            </p:cNvGrpSpPr>
            <p:nvPr/>
          </p:nvGrpSpPr>
          <p:grpSpPr bwMode="auto">
            <a:xfrm>
              <a:off x="3385408" y="345377"/>
              <a:ext cx="2197100" cy="2489191"/>
              <a:chOff x="3718715" y="1142036"/>
              <a:chExt cx="2197100" cy="2489191"/>
            </a:xfrm>
          </p:grpSpPr>
          <p:grpSp>
            <p:nvGrpSpPr>
              <p:cNvPr id="81" name="Group 26"/>
              <p:cNvGrpSpPr>
                <a:grpSpLocks/>
              </p:cNvGrpSpPr>
              <p:nvPr/>
            </p:nvGrpSpPr>
            <p:grpSpPr bwMode="auto">
              <a:xfrm>
                <a:off x="3718715" y="1142036"/>
                <a:ext cx="2197100" cy="2489191"/>
                <a:chOff x="1193800" y="445865"/>
                <a:chExt cx="2197100" cy="2489191"/>
              </a:xfrm>
            </p:grpSpPr>
            <p:grpSp>
              <p:nvGrpSpPr>
                <p:cNvPr id="86" name="Group 76"/>
                <p:cNvGrpSpPr>
                  <a:grpSpLocks/>
                </p:cNvGrpSpPr>
                <p:nvPr/>
              </p:nvGrpSpPr>
              <p:grpSpPr bwMode="auto">
                <a:xfrm>
                  <a:off x="1193800" y="445865"/>
                  <a:ext cx="2197100" cy="2489191"/>
                  <a:chOff x="1669442" y="1592915"/>
                  <a:chExt cx="2196910" cy="2487199"/>
                </a:xfrm>
              </p:grpSpPr>
              <p:grpSp>
                <p:nvGrpSpPr>
                  <p:cNvPr id="8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442" y="1592915"/>
                    <a:ext cx="2196910" cy="2487199"/>
                    <a:chOff x="1669442" y="1592915"/>
                    <a:chExt cx="2196910" cy="2487199"/>
                  </a:xfrm>
                </p:grpSpPr>
                <p:grpSp>
                  <p:nvGrpSpPr>
                    <p:cNvPr id="90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3099" y="1592915"/>
                      <a:ext cx="2053253" cy="2487199"/>
                      <a:chOff x="1985680" y="950609"/>
                      <a:chExt cx="2053253" cy="2487199"/>
                    </a:xfrm>
                  </p:grpSpPr>
                  <p:grpSp>
                    <p:nvGrpSpPr>
                      <p:cNvPr id="94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5680" y="950609"/>
                        <a:ext cx="2053253" cy="2487199"/>
                        <a:chOff x="616462" y="938342"/>
                        <a:chExt cx="2053253" cy="2488793"/>
                      </a:xfrm>
                    </p:grpSpPr>
                    <p:sp>
                      <p:nvSpPr>
                        <p:cNvPr id="96" name="Oval 95"/>
                        <p:cNvSpPr/>
                        <p:nvPr/>
                      </p:nvSpPr>
                      <p:spPr bwMode="auto">
                        <a:xfrm>
                          <a:off x="1914210" y="2541447"/>
                          <a:ext cx="285741" cy="288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97" name="Oval 96"/>
                        <p:cNvSpPr/>
                        <p:nvPr/>
                      </p:nvSpPr>
                      <p:spPr bwMode="auto">
                        <a:xfrm>
                          <a:off x="1031587" y="2555733"/>
                          <a:ext cx="287328" cy="288880"/>
                        </a:xfrm>
                        <a:prstGeom prst="ellipse">
                          <a:avLst/>
                        </a:prstGeom>
                        <a:solidFill>
                          <a:srgbClr val="FF33CC"/>
                        </a:soli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98" name="Oval 97"/>
                        <p:cNvSpPr/>
                        <p:nvPr/>
                      </p:nvSpPr>
                      <p:spPr bwMode="auto">
                        <a:xfrm>
                          <a:off x="2382507" y="1730361"/>
                          <a:ext cx="287329" cy="287292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99" name="Oval 98"/>
                        <p:cNvSpPr/>
                        <p:nvPr/>
                      </p:nvSpPr>
                      <p:spPr bwMode="auto">
                        <a:xfrm>
                          <a:off x="1871348" y="938321"/>
                          <a:ext cx="287329" cy="288880"/>
                        </a:xfrm>
                        <a:prstGeom prst="ellipse">
                          <a:avLst/>
                        </a:prstGeom>
                        <a:solidFill>
                          <a:srgbClr val="00B0F0"/>
                        </a:soli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100" name="Straight Connector 99"/>
                        <p:cNvCxnSpPr>
                          <a:stCxn id="99" idx="5"/>
                          <a:endCxn id="98" idx="0"/>
                        </p:cNvCxnSpPr>
                        <p:nvPr/>
                      </p:nvCxnSpPr>
                      <p:spPr bwMode="auto">
                        <a:xfrm>
                          <a:off x="2117403" y="1184346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" name="Straight Connector 100"/>
                        <p:cNvCxnSpPr>
                          <a:stCxn id="98" idx="4"/>
                          <a:endCxn id="96" idx="7"/>
                        </p:cNvCxnSpPr>
                        <p:nvPr/>
                      </p:nvCxnSpPr>
                      <p:spPr bwMode="auto">
                        <a:xfrm flipH="1">
                          <a:off x="2158677" y="2017654"/>
                          <a:ext cx="368289" cy="56665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2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Ga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103" name="Straight Connector 102"/>
                        <p:cNvCxnSpPr>
                          <a:stCxn id="97" idx="1"/>
                          <a:endCxn id="92" idx="4"/>
                        </p:cNvCxnSpPr>
                        <p:nvPr/>
                      </p:nvCxnSpPr>
                      <p:spPr bwMode="auto">
                        <a:xfrm flipH="1" flipV="1">
                          <a:off x="622025" y="2017654"/>
                          <a:ext cx="452423" cy="58093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5" name="Straight Connector 94"/>
                      <p:cNvCxnSpPr>
                        <a:stCxn id="96" idx="1"/>
                      </p:cNvCxnSpPr>
                      <p:nvPr/>
                    </p:nvCxnSpPr>
                    <p:spPr bwMode="auto">
                      <a:xfrm flipH="1" flipV="1">
                        <a:off x="2688133" y="1210731"/>
                        <a:ext cx="638155" cy="138478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Oval 90"/>
                    <p:cNvSpPr/>
                    <p:nvPr/>
                  </p:nvSpPr>
                  <p:spPr bwMode="auto">
                    <a:xfrm>
                      <a:off x="2269498" y="1592894"/>
                      <a:ext cx="287328" cy="28869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 bwMode="auto">
                    <a:xfrm>
                      <a:off x="1669442" y="2382840"/>
                      <a:ext cx="287328" cy="288695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93" name="Straight Connector 92"/>
                    <p:cNvCxnSpPr>
                      <a:stCxn id="92" idx="6"/>
                      <a:endCxn id="96" idx="1"/>
                    </p:cNvCxnSpPr>
                    <p:nvPr/>
                  </p:nvCxnSpPr>
                  <p:spPr bwMode="auto">
                    <a:xfrm>
                      <a:off x="1956770" y="2527188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9" name="Straight Connector 88"/>
                  <p:cNvCxnSpPr>
                    <a:stCxn id="98" idx="3"/>
                    <a:endCxn id="97" idx="7"/>
                  </p:cNvCxnSpPr>
                  <p:nvPr/>
                </p:nvCxnSpPr>
                <p:spPr bwMode="auto">
                  <a:xfrm flipH="1">
                    <a:off x="2472692" y="2628707"/>
                    <a:ext cx="1149314" cy="6233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Straight Connector 86"/>
                <p:cNvCxnSpPr>
                  <a:stCxn id="96" idx="0"/>
                  <a:endCxn id="99" idx="4"/>
                </p:cNvCxnSpPr>
                <p:nvPr/>
              </p:nvCxnSpPr>
              <p:spPr bwMode="auto">
                <a:xfrm flipH="1" flipV="1">
                  <a:off x="2735347" y="734770"/>
                  <a:ext cx="42865" cy="13144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27"/>
              <p:cNvGrpSpPr>
                <a:grpSpLocks/>
              </p:cNvGrpSpPr>
              <p:nvPr/>
            </p:nvGrpSpPr>
            <p:grpSpPr bwMode="auto">
              <a:xfrm>
                <a:off x="3862384" y="1388649"/>
                <a:ext cx="1296998" cy="1413361"/>
                <a:chOff x="3862384" y="1388649"/>
                <a:chExt cx="1296998" cy="1413361"/>
              </a:xfrm>
            </p:grpSpPr>
            <p:cxnSp>
              <p:nvCxnSpPr>
                <p:cNvPr id="83" name="Straight Connector 82"/>
                <p:cNvCxnSpPr>
                  <a:stCxn id="97" idx="7"/>
                  <a:endCxn id="99" idx="3"/>
                </p:cNvCxnSpPr>
                <p:nvPr/>
              </p:nvCxnSpPr>
              <p:spPr bwMode="auto">
                <a:xfrm flipV="1">
                  <a:off x="4528384" y="1388079"/>
                  <a:ext cx="636622" cy="14144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92" idx="0"/>
                  <a:endCxn id="91" idx="3"/>
                </p:cNvCxnSpPr>
                <p:nvPr/>
              </p:nvCxnSpPr>
              <p:spPr bwMode="auto">
                <a:xfrm flipV="1">
                  <a:off x="3867948" y="1388079"/>
                  <a:ext cx="498502" cy="5445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>
                  <a:stCxn id="97" idx="0"/>
                  <a:endCxn id="91" idx="4"/>
                </p:cNvCxnSpPr>
                <p:nvPr/>
              </p:nvCxnSpPr>
              <p:spPr bwMode="auto">
                <a:xfrm flipV="1">
                  <a:off x="4426779" y="1430941"/>
                  <a:ext cx="41277" cy="13287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oup 3"/>
            <p:cNvGrpSpPr>
              <a:grpSpLocks/>
            </p:cNvGrpSpPr>
            <p:nvPr/>
          </p:nvGrpSpPr>
          <p:grpSpPr bwMode="auto">
            <a:xfrm>
              <a:off x="6541532" y="332656"/>
              <a:ext cx="2197222" cy="2489191"/>
              <a:chOff x="6661606" y="0"/>
              <a:chExt cx="2197222" cy="2489191"/>
            </a:xfrm>
          </p:grpSpPr>
          <p:grpSp>
            <p:nvGrpSpPr>
              <p:cNvPr id="59" name="Group 4"/>
              <p:cNvGrpSpPr>
                <a:grpSpLocks/>
              </p:cNvGrpSpPr>
              <p:nvPr/>
            </p:nvGrpSpPr>
            <p:grpSpPr bwMode="auto">
              <a:xfrm>
                <a:off x="6661606" y="0"/>
                <a:ext cx="2197222" cy="2489191"/>
                <a:chOff x="1193679" y="445865"/>
                <a:chExt cx="2197222" cy="2489191"/>
              </a:xfrm>
            </p:grpSpPr>
            <p:grpSp>
              <p:nvGrpSpPr>
                <p:cNvPr id="63" name="Group 76"/>
                <p:cNvGrpSpPr>
                  <a:grpSpLocks/>
                </p:cNvGrpSpPr>
                <p:nvPr/>
              </p:nvGrpSpPr>
              <p:grpSpPr bwMode="auto">
                <a:xfrm>
                  <a:off x="1193679" y="445865"/>
                  <a:ext cx="2197222" cy="2489191"/>
                  <a:chOff x="1669321" y="1592915"/>
                  <a:chExt cx="2197031" cy="2487199"/>
                </a:xfrm>
              </p:grpSpPr>
              <p:grpSp>
                <p:nvGrpSpPr>
                  <p:cNvPr id="6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669321" y="1592915"/>
                    <a:ext cx="2197031" cy="2487199"/>
                    <a:chOff x="1669321" y="1592915"/>
                    <a:chExt cx="2197031" cy="2487199"/>
                  </a:xfrm>
                </p:grpSpPr>
                <p:grpSp>
                  <p:nvGrpSpPr>
                    <p:cNvPr id="67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103" y="1592915"/>
                      <a:ext cx="1638249" cy="2487199"/>
                      <a:chOff x="2400684" y="950609"/>
                      <a:chExt cx="1638249" cy="2487199"/>
                    </a:xfrm>
                  </p:grpSpPr>
                  <p:grpSp>
                    <p:nvGrpSpPr>
                      <p:cNvPr id="71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684" y="950609"/>
                        <a:ext cx="1638249" cy="2487199"/>
                        <a:chOff x="1031466" y="938342"/>
                        <a:chExt cx="1638249" cy="2488793"/>
                      </a:xfrm>
                    </p:grpSpPr>
                    <p:sp>
                      <p:nvSpPr>
                        <p:cNvPr id="73" name="Oval 72"/>
                        <p:cNvSpPr/>
                        <p:nvPr/>
                      </p:nvSpPr>
                      <p:spPr bwMode="auto">
                        <a:xfrm>
                          <a:off x="1914089" y="2541468"/>
                          <a:ext cx="285741" cy="288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74" name="Oval 73"/>
                        <p:cNvSpPr/>
                        <p:nvPr/>
                      </p:nvSpPr>
                      <p:spPr bwMode="auto">
                        <a:xfrm>
                          <a:off x="1031466" y="2555754"/>
                          <a:ext cx="287328" cy="28888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75" name="Oval 74"/>
                        <p:cNvSpPr/>
                        <p:nvPr/>
                      </p:nvSpPr>
                      <p:spPr bwMode="auto">
                        <a:xfrm>
                          <a:off x="2382386" y="1730382"/>
                          <a:ext cx="287329" cy="287292"/>
                        </a:xfrm>
                        <a:prstGeom prst="ellipse">
                          <a:avLst/>
                        </a:prstGeom>
                        <a:solidFill>
                          <a:srgbClr val="FF33CC"/>
                        </a:soli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 bwMode="auto">
                        <a:xfrm>
                          <a:off x="1871227" y="938342"/>
                          <a:ext cx="287329" cy="288880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cxnSp>
                      <p:nvCxnSpPr>
                        <p:cNvPr id="77" name="Straight Connector 76"/>
                        <p:cNvCxnSpPr>
                          <a:stCxn id="76" idx="5"/>
                          <a:endCxn id="75" idx="0"/>
                        </p:cNvCxnSpPr>
                        <p:nvPr/>
                      </p:nvCxnSpPr>
                      <p:spPr bwMode="auto">
                        <a:xfrm>
                          <a:off x="2115694" y="1184367"/>
                          <a:ext cx="409562" cy="54601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" name="Straight Connector 77"/>
                        <p:cNvCxnSpPr>
                          <a:stCxn id="76" idx="4"/>
                          <a:endCxn id="73" idx="0"/>
                        </p:cNvCxnSpPr>
                        <p:nvPr/>
                      </p:nvCxnSpPr>
                      <p:spPr bwMode="auto">
                        <a:xfrm>
                          <a:off x="2014097" y="1227222"/>
                          <a:ext cx="42862" cy="131424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" name="Text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69" y="3027089"/>
                          <a:ext cx="687057" cy="400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lt-LT" altLang="en-US" sz="2000"/>
                            <a:t>Gb</a:t>
                          </a:r>
                          <a:endParaRPr lang="en-US" altLang="en-US" sz="2000"/>
                        </a:p>
                      </p:txBody>
                    </p:sp>
                    <p:cxnSp>
                      <p:nvCxnSpPr>
                        <p:cNvPr id="80" name="Straight Connector 79"/>
                        <p:cNvCxnSpPr>
                          <a:stCxn id="74" idx="6"/>
                          <a:endCxn id="73" idx="2"/>
                        </p:cNvCxnSpPr>
                        <p:nvPr/>
                      </p:nvCxnSpPr>
                      <p:spPr bwMode="auto">
                        <a:xfrm flipV="1">
                          <a:off x="1318794" y="2685909"/>
                          <a:ext cx="595294" cy="142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72" name="Straight Connector 71"/>
                      <p:cNvCxnSpPr>
                        <a:stCxn id="73" idx="1"/>
                        <a:endCxn id="68" idx="5"/>
                      </p:cNvCxnSpPr>
                      <p:nvPr/>
                    </p:nvCxnSpPr>
                    <p:spPr bwMode="auto">
                      <a:xfrm flipH="1" flipV="1">
                        <a:off x="2686425" y="1196476"/>
                        <a:ext cx="638155" cy="13990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8" name="Oval 67"/>
                    <p:cNvSpPr/>
                    <p:nvPr/>
                  </p:nvSpPr>
                  <p:spPr bwMode="auto">
                    <a:xfrm>
                      <a:off x="2269377" y="1592915"/>
                      <a:ext cx="287328" cy="288695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 bwMode="auto">
                    <a:xfrm>
                      <a:off x="1669321" y="2382861"/>
                      <a:ext cx="287328" cy="28869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cxnSp>
                  <p:nvCxnSpPr>
                    <p:cNvPr id="70" name="Straight Connector 69"/>
                    <p:cNvCxnSpPr>
                      <a:stCxn id="69" idx="6"/>
                      <a:endCxn id="73" idx="1"/>
                    </p:cNvCxnSpPr>
                    <p:nvPr/>
                  </p:nvCxnSpPr>
                  <p:spPr bwMode="auto">
                    <a:xfrm>
                      <a:off x="1956649" y="2527209"/>
                      <a:ext cx="1195350" cy="7106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6" name="Straight Connector 65"/>
                  <p:cNvCxnSpPr>
                    <a:stCxn id="69" idx="6"/>
                    <a:endCxn id="75" idx="2"/>
                  </p:cNvCxnSpPr>
                  <p:nvPr/>
                </p:nvCxnSpPr>
                <p:spPr bwMode="auto">
                  <a:xfrm>
                    <a:off x="1956649" y="2527209"/>
                    <a:ext cx="1622374" cy="1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4" name="Straight Connector 63"/>
                <p:cNvCxnSpPr>
                  <a:stCxn id="74" idx="7"/>
                  <a:endCxn id="75" idx="3"/>
                </p:cNvCxnSpPr>
                <p:nvPr/>
              </p:nvCxnSpPr>
              <p:spPr bwMode="auto">
                <a:xfrm flipV="1">
                  <a:off x="1996998" y="1482508"/>
                  <a:ext cx="1149413" cy="623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>
                <a:stCxn id="68" idx="5"/>
                <a:endCxn id="75" idx="1"/>
              </p:cNvCxnSpPr>
              <p:nvPr/>
            </p:nvCxnSpPr>
            <p:spPr bwMode="auto">
              <a:xfrm>
                <a:off x="7506203" y="246064"/>
                <a:ext cx="1108136" cy="5889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68" idx="6"/>
                <a:endCxn id="76" idx="2"/>
              </p:cNvCxnSpPr>
              <p:nvPr/>
            </p:nvCxnSpPr>
            <p:spPr bwMode="auto">
              <a:xfrm>
                <a:off x="7549067" y="144464"/>
                <a:ext cx="5112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9" idx="5"/>
                <a:endCxn id="74" idx="1"/>
              </p:cNvCxnSpPr>
              <p:nvPr/>
            </p:nvCxnSpPr>
            <p:spPr bwMode="auto">
              <a:xfrm>
                <a:off x="6906094" y="1036643"/>
                <a:ext cx="357207" cy="62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3"/>
          <p:cNvGrpSpPr>
            <a:grpSpLocks/>
          </p:cNvGrpSpPr>
          <p:nvPr/>
        </p:nvGrpSpPr>
        <p:grpSpPr bwMode="auto">
          <a:xfrm>
            <a:off x="6617276" y="4217900"/>
            <a:ext cx="2236458" cy="2424907"/>
            <a:chOff x="6438889" y="64273"/>
            <a:chExt cx="2236581" cy="2424919"/>
          </a:xfrm>
        </p:grpSpPr>
        <p:grpSp>
          <p:nvGrpSpPr>
            <p:cNvPr id="107" name="Group 4"/>
            <p:cNvGrpSpPr>
              <a:grpSpLocks/>
            </p:cNvGrpSpPr>
            <p:nvPr/>
          </p:nvGrpSpPr>
          <p:grpSpPr bwMode="auto">
            <a:xfrm>
              <a:off x="6438889" y="64273"/>
              <a:ext cx="2236581" cy="2424919"/>
              <a:chOff x="970962" y="510138"/>
              <a:chExt cx="2236581" cy="2424919"/>
            </a:xfrm>
          </p:grpSpPr>
          <p:grpSp>
            <p:nvGrpSpPr>
              <p:cNvPr id="111" name="Group 76"/>
              <p:cNvGrpSpPr>
                <a:grpSpLocks/>
              </p:cNvGrpSpPr>
              <p:nvPr/>
            </p:nvGrpSpPr>
            <p:grpSpPr bwMode="auto">
              <a:xfrm>
                <a:off x="970962" y="510138"/>
                <a:ext cx="2236581" cy="2424919"/>
                <a:chOff x="1446623" y="1657137"/>
                <a:chExt cx="2236386" cy="2422978"/>
              </a:xfrm>
            </p:grpSpPr>
            <p:grpSp>
              <p:nvGrpSpPr>
                <p:cNvPr id="113" name="Group 77"/>
                <p:cNvGrpSpPr>
                  <a:grpSpLocks/>
                </p:cNvGrpSpPr>
                <p:nvPr/>
              </p:nvGrpSpPr>
              <p:grpSpPr bwMode="auto">
                <a:xfrm>
                  <a:off x="1446623" y="1657137"/>
                  <a:ext cx="2236386" cy="2422978"/>
                  <a:chOff x="1446623" y="1657137"/>
                  <a:chExt cx="2236386" cy="2422978"/>
                </a:xfrm>
              </p:grpSpPr>
              <p:grpSp>
                <p:nvGrpSpPr>
                  <p:cNvPr id="11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1446623" y="1970429"/>
                    <a:ext cx="2236386" cy="2109686"/>
                    <a:chOff x="1619204" y="1328123"/>
                    <a:chExt cx="2236386" cy="2109686"/>
                  </a:xfrm>
                </p:grpSpPr>
                <p:grpSp>
                  <p:nvGrpSpPr>
                    <p:cNvPr id="119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9204" y="1880360"/>
                      <a:ext cx="2236386" cy="1557449"/>
                      <a:chOff x="249986" y="1868688"/>
                      <a:chExt cx="2236386" cy="1558447"/>
                    </a:xfrm>
                  </p:grpSpPr>
                  <p:sp>
                    <p:nvSpPr>
                      <p:cNvPr id="121" name="Oval 120"/>
                      <p:cNvSpPr/>
                      <p:nvPr/>
                    </p:nvSpPr>
                    <p:spPr bwMode="auto">
                      <a:xfrm>
                        <a:off x="1667231" y="2698517"/>
                        <a:ext cx="285741" cy="28888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22" name="Oval 121"/>
                      <p:cNvSpPr/>
                      <p:nvPr/>
                    </p:nvSpPr>
                    <p:spPr bwMode="auto">
                      <a:xfrm>
                        <a:off x="249986" y="1917948"/>
                        <a:ext cx="287328" cy="288880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6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23" name="Oval 122"/>
                      <p:cNvSpPr/>
                      <p:nvPr/>
                    </p:nvSpPr>
                    <p:spPr bwMode="auto">
                      <a:xfrm>
                        <a:off x="773638" y="2672049"/>
                        <a:ext cx="287329" cy="287292"/>
                      </a:xfrm>
                      <a:prstGeom prst="ellipse">
                        <a:avLst/>
                      </a:prstGeom>
                      <a:solidFill>
                        <a:srgbClr val="FF33CC"/>
                      </a:soli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2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24" name="Oval 123"/>
                      <p:cNvSpPr/>
                      <p:nvPr/>
                    </p:nvSpPr>
                    <p:spPr bwMode="auto">
                      <a:xfrm>
                        <a:off x="2199043" y="1868688"/>
                        <a:ext cx="287329" cy="288880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/>
                          <a:t>3</a:t>
                        </a:r>
                      </a:p>
                    </p:txBody>
                  </p:sp>
                  <p:cxnSp>
                    <p:nvCxnSpPr>
                      <p:cNvPr id="125" name="Straight Connector 124"/>
                      <p:cNvCxnSpPr>
                        <a:stCxn id="124" idx="3"/>
                        <a:endCxn id="123" idx="7"/>
                      </p:cNvCxnSpPr>
                      <p:nvPr/>
                    </p:nvCxnSpPr>
                    <p:spPr bwMode="auto">
                      <a:xfrm flipH="1">
                        <a:off x="1018888" y="2115263"/>
                        <a:ext cx="1222234" cy="59886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Connector 125"/>
                      <p:cNvCxnSpPr>
                        <a:stCxn id="124" idx="4"/>
                        <a:endCxn id="121" idx="7"/>
                      </p:cNvCxnSpPr>
                      <p:nvPr/>
                    </p:nvCxnSpPr>
                    <p:spPr bwMode="auto">
                      <a:xfrm flipH="1">
                        <a:off x="1911127" y="2157568"/>
                        <a:ext cx="431581" cy="58325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7" name="Text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18869" y="3027089"/>
                        <a:ext cx="687057" cy="40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lt-LT" altLang="en-US" sz="2000"/>
                          <a:t>Gb</a:t>
                        </a:r>
                        <a:endParaRPr lang="en-US" altLang="en-US" sz="2000"/>
                      </a:p>
                    </p:txBody>
                  </p:sp>
                  <p:cxnSp>
                    <p:nvCxnSpPr>
                      <p:cNvPr id="128" name="Straight Connector 127"/>
                      <p:cNvCxnSpPr>
                        <a:stCxn id="122" idx="6"/>
                        <a:endCxn id="121" idx="1"/>
                      </p:cNvCxnSpPr>
                      <p:nvPr/>
                    </p:nvCxnSpPr>
                    <p:spPr bwMode="auto">
                      <a:xfrm>
                        <a:off x="537314" y="2062388"/>
                        <a:ext cx="1171763" cy="67843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0" name="Straight Connector 119"/>
                    <p:cNvCxnSpPr>
                      <a:stCxn id="121" idx="0"/>
                      <a:endCxn id="116" idx="4"/>
                    </p:cNvCxnSpPr>
                    <p:nvPr/>
                  </p:nvCxnSpPr>
                  <p:spPr bwMode="auto">
                    <a:xfrm flipH="1" flipV="1">
                      <a:off x="3094208" y="1328123"/>
                      <a:ext cx="85111" cy="13815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6" name="Oval 115"/>
                  <p:cNvSpPr/>
                  <p:nvPr/>
                </p:nvSpPr>
                <p:spPr bwMode="auto">
                  <a:xfrm>
                    <a:off x="2777963" y="1681733"/>
                    <a:ext cx="287328" cy="288695"/>
                  </a:xfrm>
                  <a:prstGeom prst="ellips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 bwMode="auto">
                  <a:xfrm>
                    <a:off x="1900984" y="1657137"/>
                    <a:ext cx="287328" cy="288695"/>
                  </a:xfrm>
                  <a:prstGeom prst="ellips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5</a:t>
                    </a:r>
                    <a:endParaRPr lang="en-US" dirty="0"/>
                  </a:p>
                </p:txBody>
              </p:sp>
              <p:cxnSp>
                <p:nvCxnSpPr>
                  <p:cNvPr id="118" name="Straight Connector 117"/>
                  <p:cNvCxnSpPr>
                    <a:stCxn id="117" idx="5"/>
                    <a:endCxn id="121" idx="1"/>
                  </p:cNvCxnSpPr>
                  <p:nvPr/>
                </p:nvCxnSpPr>
                <p:spPr bwMode="auto">
                  <a:xfrm>
                    <a:off x="2146233" y="1903554"/>
                    <a:ext cx="759480" cy="14906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Straight Connector 113"/>
                <p:cNvCxnSpPr>
                  <a:stCxn id="117" idx="4"/>
                  <a:endCxn id="123" idx="0"/>
                </p:cNvCxnSpPr>
                <p:nvPr/>
              </p:nvCxnSpPr>
              <p:spPr bwMode="auto">
                <a:xfrm>
                  <a:off x="2044649" y="1945832"/>
                  <a:ext cx="69291" cy="13796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>
                <a:stCxn id="122" idx="4"/>
                <a:endCxn id="123" idx="1"/>
              </p:cNvCxnSpPr>
              <p:nvPr/>
            </p:nvCxnSpPr>
            <p:spPr bwMode="auto">
              <a:xfrm>
                <a:off x="1114639" y="1714554"/>
                <a:ext cx="422103" cy="50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Connector 107"/>
            <p:cNvCxnSpPr>
              <a:stCxn id="116" idx="3"/>
              <a:endCxn id="123" idx="7"/>
            </p:cNvCxnSpPr>
            <p:nvPr/>
          </p:nvCxnSpPr>
          <p:spPr bwMode="auto">
            <a:xfrm flipH="1">
              <a:off x="7207858" y="335503"/>
              <a:ext cx="604569" cy="1440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5"/>
              <a:endCxn id="124" idx="0"/>
            </p:cNvCxnSpPr>
            <p:nvPr/>
          </p:nvCxnSpPr>
          <p:spPr bwMode="auto">
            <a:xfrm>
              <a:off x="8015616" y="335503"/>
              <a:ext cx="516177" cy="5949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7" idx="3"/>
              <a:endCxn id="122" idx="0"/>
            </p:cNvCxnSpPr>
            <p:nvPr/>
          </p:nvCxnSpPr>
          <p:spPr bwMode="auto">
            <a:xfrm flipH="1">
              <a:off x="6582566" y="310887"/>
              <a:ext cx="352806" cy="6688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83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187450" y="765175"/>
            <a:ext cx="590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Algoritmo sudėtingumas</a:t>
            </a:r>
            <a:endParaRPr lang="en-US" altLang="en-US" sz="200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2228" name="Object 3"/>
          <p:cNvGraphicFramePr>
            <a:graphicFrameLocks noChangeAspect="1"/>
          </p:cNvGraphicFramePr>
          <p:nvPr/>
        </p:nvGraphicFramePr>
        <p:xfrm>
          <a:off x="4140200" y="808038"/>
          <a:ext cx="10858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Lygtis" r:id="rId3" imgW="698500" imgH="228600" progId="Equation.3">
                  <p:embed/>
                </p:oleObj>
              </mc:Choice>
              <mc:Fallback>
                <p:oleObj name="Lygtis" r:id="rId3" imgW="6985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808038"/>
                        <a:ext cx="108585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863600" y="1684338"/>
            <a:ext cx="741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Gal galite šį uždavinį išspręsti greičiau?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http://www.dharwadker.org/tevet/isomorphism/</a:t>
            </a:r>
            <a:endParaRPr lang="lt-LT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Aprašykite izomorfizmą arba parodykite, kad jo nėra</a:t>
            </a:r>
            <a:endParaRPr lang="en-US" altLang="lt-LT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73238"/>
            <a:ext cx="87407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Aprašykite izomorfizmą arba parodykite, kad jo nėra</a:t>
            </a:r>
            <a:endParaRPr lang="en-US" altLang="lt-LT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96975"/>
            <a:ext cx="89630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Aprašykite izomorfizmą arba parodykite, kad jo nėra</a:t>
            </a:r>
            <a:endParaRPr lang="en-US" altLang="lt-LT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8931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Aprašykite izomorfizmą arba parodykite, kad jo nėra</a:t>
            </a:r>
            <a:endParaRPr lang="en-US" altLang="lt-LT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12875"/>
            <a:ext cx="896461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Aprašykite izomorfizmą arba parodykite, kad jo nėra</a:t>
            </a:r>
            <a:endParaRPr lang="en-US" altLang="lt-LT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557338"/>
            <a:ext cx="8980487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Aprašykite izomorfizmą arba parodykite, kad jo nėra</a:t>
            </a:r>
            <a:endParaRPr lang="en-US" altLang="lt-LT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113"/>
            <a:ext cx="925195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351761"/>
            <a:ext cx="7772400" cy="1470025"/>
          </a:xfrm>
        </p:spPr>
        <p:txBody>
          <a:bodyPr/>
          <a:lstStyle/>
          <a:p>
            <a:pPr eaLnBrk="1" hangingPunct="1"/>
            <a:r>
              <a:rPr lang="lt-LT" altLang="en-US" dirty="0" smtClean="0"/>
              <a:t>Grafų </a:t>
            </a:r>
            <a:r>
              <a:rPr lang="en-US" altLang="en-US" dirty="0" err="1" smtClean="0"/>
              <a:t>homeomorfizmas</a:t>
            </a:r>
            <a:endParaRPr lang="lt-LT" alt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410145"/>
            <a:ext cx="3524693" cy="3706042"/>
            <a:chOff x="1824037" y="514350"/>
            <a:chExt cx="3524693" cy="3706042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1824037" y="514350"/>
              <a:ext cx="3524693" cy="3706042"/>
              <a:chOff x="1807897" y="479518"/>
              <a:chExt cx="3524835" cy="3706088"/>
            </a:xfrm>
          </p:grpSpPr>
          <p:cxnSp>
            <p:nvCxnSpPr>
              <p:cNvPr id="13" name="Straight Connector 12"/>
              <p:cNvCxnSpPr>
                <a:stCxn id="27" idx="6"/>
                <a:endCxn id="16" idx="6"/>
              </p:cNvCxnSpPr>
              <p:nvPr/>
            </p:nvCxnSpPr>
            <p:spPr bwMode="auto">
              <a:xfrm flipH="1" flipV="1">
                <a:off x="3330371" y="1032769"/>
                <a:ext cx="1715012" cy="4997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14" name="Group 92"/>
              <p:cNvGrpSpPr>
                <a:grpSpLocks/>
              </p:cNvGrpSpPr>
              <p:nvPr/>
            </p:nvGrpSpPr>
            <p:grpSpPr bwMode="auto">
              <a:xfrm>
                <a:off x="1807897" y="724779"/>
                <a:ext cx="3524835" cy="3460827"/>
                <a:chOff x="1788079" y="265912"/>
                <a:chExt cx="3524835" cy="3460827"/>
              </a:xfrm>
            </p:grpSpPr>
            <p:grpSp>
              <p:nvGrpSpPr>
                <p:cNvPr id="18" name="Group 1"/>
                <p:cNvGrpSpPr>
                  <a:grpSpLocks/>
                </p:cNvGrpSpPr>
                <p:nvPr/>
              </p:nvGrpSpPr>
              <p:grpSpPr bwMode="auto">
                <a:xfrm>
                  <a:off x="1788079" y="717573"/>
                  <a:ext cx="3524835" cy="3009166"/>
                  <a:chOff x="850664" y="2877807"/>
                  <a:chExt cx="3524841" cy="3009010"/>
                </a:xfrm>
              </p:grpSpPr>
              <p:grpSp>
                <p:nvGrpSpPr>
                  <p:cNvPr id="23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850664" y="2877807"/>
                    <a:ext cx="3524841" cy="3009010"/>
                    <a:chOff x="850664" y="2877807"/>
                    <a:chExt cx="3524841" cy="3009010"/>
                  </a:xfrm>
                </p:grpSpPr>
                <p:grpSp>
                  <p:nvGrpSpPr>
                    <p:cNvPr id="2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0664" y="4069380"/>
                      <a:ext cx="3118354" cy="1817437"/>
                      <a:chOff x="4660115" y="4717377"/>
                      <a:chExt cx="3118573" cy="1816839"/>
                    </a:xfrm>
                  </p:grpSpPr>
                  <p:sp>
                    <p:nvSpPr>
                      <p:cNvPr id="33" name="Oval 32"/>
                      <p:cNvSpPr/>
                      <p:nvPr/>
                    </p:nvSpPr>
                    <p:spPr bwMode="auto">
                      <a:xfrm>
                        <a:off x="6775152" y="6246984"/>
                        <a:ext cx="287370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34" name="Oval 33"/>
                      <p:cNvSpPr/>
                      <p:nvPr/>
                    </p:nvSpPr>
                    <p:spPr bwMode="auto">
                      <a:xfrm>
                        <a:off x="4660115" y="4717377"/>
                        <a:ext cx="287370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35" name="Oval 34"/>
                      <p:cNvSpPr/>
                      <p:nvPr/>
                    </p:nvSpPr>
                    <p:spPr bwMode="auto">
                      <a:xfrm>
                        <a:off x="7491318" y="5143670"/>
                        <a:ext cx="287370" cy="28881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36" name="Straight Connector 35"/>
                      <p:cNvCxnSpPr>
                        <a:stCxn id="33" idx="7"/>
                        <a:endCxn id="35" idx="4"/>
                      </p:cNvCxnSpPr>
                      <p:nvPr/>
                    </p:nvCxnSpPr>
                    <p:spPr bwMode="auto">
                      <a:xfrm flipV="1">
                        <a:off x="7020437" y="5432488"/>
                        <a:ext cx="614565" cy="85656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/>
                      <p:cNvCxnSpPr>
                        <a:stCxn id="33" idx="2"/>
                        <a:endCxn id="28" idx="5"/>
                      </p:cNvCxnSpPr>
                      <p:nvPr/>
                    </p:nvCxnSpPr>
                    <p:spPr bwMode="auto">
                      <a:xfrm flipH="1" flipV="1">
                        <a:off x="5865826" y="5961195"/>
                        <a:ext cx="909326" cy="42940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1022" y="2877807"/>
                      <a:ext cx="2564483" cy="2477414"/>
                      <a:chOff x="5620546" y="2293593"/>
                      <a:chExt cx="2564664" cy="2476600"/>
                    </a:xfrm>
                  </p:grpSpPr>
                  <p:sp>
                    <p:nvSpPr>
                      <p:cNvPr id="27" name="Oval 26"/>
                      <p:cNvSpPr/>
                      <p:nvPr/>
                    </p:nvSpPr>
                    <p:spPr bwMode="auto">
                      <a:xfrm>
                        <a:off x="7610469" y="2505963"/>
                        <a:ext cx="287371" cy="28723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28" name="Oval 27"/>
                      <p:cNvSpPr/>
                      <p:nvPr/>
                    </p:nvSpPr>
                    <p:spPr bwMode="auto">
                      <a:xfrm>
                        <a:off x="5620546" y="4486136"/>
                        <a:ext cx="287370" cy="28405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29" name="Oval 28"/>
                      <p:cNvSpPr/>
                      <p:nvPr/>
                    </p:nvSpPr>
                    <p:spPr bwMode="auto">
                      <a:xfrm>
                        <a:off x="7897839" y="3158615"/>
                        <a:ext cx="287371" cy="28564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30" name="Oval 29"/>
                      <p:cNvSpPr/>
                      <p:nvPr/>
                    </p:nvSpPr>
                    <p:spPr bwMode="auto">
                      <a:xfrm>
                        <a:off x="5767017" y="2964635"/>
                        <a:ext cx="287370" cy="28881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31" name="Straight Connector 30"/>
                      <p:cNvCxnSpPr>
                        <a:stCxn id="29" idx="4"/>
                        <a:endCxn id="35" idx="7"/>
                      </p:cNvCxnSpPr>
                      <p:nvPr/>
                    </p:nvCxnSpPr>
                    <p:spPr bwMode="auto">
                      <a:xfrm flipH="1">
                        <a:off x="7736609" y="3444260"/>
                        <a:ext cx="304915" cy="50910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/>
                      <p:cNvCxnSpPr>
                        <a:stCxn id="16" idx="4"/>
                        <a:endCxn id="30" idx="0"/>
                      </p:cNvCxnSpPr>
                      <p:nvPr/>
                    </p:nvCxnSpPr>
                    <p:spPr bwMode="auto">
                      <a:xfrm flipH="1">
                        <a:off x="5910702" y="2293593"/>
                        <a:ext cx="128320" cy="67104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4" name="Straight Connector 23"/>
                  <p:cNvCxnSpPr>
                    <a:stCxn id="28" idx="3"/>
                    <a:endCxn id="34" idx="5"/>
                  </p:cNvCxnSpPr>
                  <p:nvPr/>
                </p:nvCxnSpPr>
                <p:spPr bwMode="auto">
                  <a:xfrm flipH="1" flipV="1">
                    <a:off x="1095932" y="4314629"/>
                    <a:ext cx="757171" cy="99897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" name="Straight Connector 18"/>
                <p:cNvCxnSpPr>
                  <a:stCxn id="35" idx="3"/>
                  <a:endCxn id="28" idx="7"/>
                </p:cNvCxnSpPr>
                <p:nvPr/>
              </p:nvCxnSpPr>
              <p:spPr bwMode="auto">
                <a:xfrm flipH="1">
                  <a:off x="2993703" y="2582279"/>
                  <a:ext cx="1667456" cy="3702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27" idx="0"/>
                  <a:endCxn id="15" idx="5"/>
                </p:cNvCxnSpPr>
                <p:nvPr/>
              </p:nvCxnSpPr>
              <p:spPr bwMode="auto">
                <a:xfrm flipH="1" flipV="1">
                  <a:off x="4433744" y="265912"/>
                  <a:ext cx="448143" cy="6641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/>
              <p:cNvSpPr/>
              <p:nvPr/>
            </p:nvSpPr>
            <p:spPr bwMode="auto">
              <a:xfrm>
                <a:off x="4208295" y="47951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3043023" y="88909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7" name="Straight Connector 16"/>
              <p:cNvCxnSpPr>
                <a:stCxn id="15" idx="2"/>
                <a:endCxn id="16" idx="7"/>
              </p:cNvCxnSpPr>
              <p:nvPr/>
            </p:nvCxnSpPr>
            <p:spPr bwMode="auto">
              <a:xfrm flipH="1">
                <a:off x="3287508" y="622395"/>
                <a:ext cx="920787" cy="3095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>
              <a:stCxn id="27" idx="5"/>
              <a:endCxn id="29" idx="0"/>
            </p:cNvCxnSpPr>
            <p:nvPr/>
          </p:nvCxnSpPr>
          <p:spPr bwMode="auto">
            <a:xfrm>
              <a:off x="5019313" y="1668968"/>
              <a:ext cx="185748" cy="4076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 bwMode="auto">
            <a:xfrm>
              <a:off x="2111375" y="523875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255838" y="1379538"/>
              <a:ext cx="287337" cy="2873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>
              <a:stCxn id="35" idx="1"/>
              <a:endCxn id="16" idx="6"/>
            </p:cNvCxnSpPr>
            <p:nvPr/>
          </p:nvCxnSpPr>
          <p:spPr bwMode="auto">
            <a:xfrm flipH="1" flipV="1">
              <a:off x="3346450" y="1067594"/>
              <a:ext cx="1350550" cy="18040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8" idx="1"/>
              <a:endCxn id="30" idx="4"/>
            </p:cNvCxnSpPr>
            <p:nvPr/>
          </p:nvCxnSpPr>
          <p:spPr bwMode="auto">
            <a:xfrm flipV="1">
              <a:off x="2826433" y="2171477"/>
              <a:ext cx="248043" cy="12747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4" idx="0"/>
              <a:endCxn id="6" idx="4"/>
            </p:cNvCxnSpPr>
            <p:nvPr/>
          </p:nvCxnSpPr>
          <p:spPr bwMode="auto">
            <a:xfrm flipV="1">
              <a:off x="1967706" y="1666875"/>
              <a:ext cx="431801" cy="7360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0"/>
              <a:endCxn id="5" idx="4"/>
            </p:cNvCxnSpPr>
            <p:nvPr/>
          </p:nvCxnSpPr>
          <p:spPr bwMode="auto">
            <a:xfrm flipH="1" flipV="1">
              <a:off x="2255838" y="811213"/>
              <a:ext cx="142875" cy="5683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6" idx="1"/>
              <a:endCxn id="5" idx="6"/>
            </p:cNvCxnSpPr>
            <p:nvPr/>
          </p:nvCxnSpPr>
          <p:spPr bwMode="auto">
            <a:xfrm flipH="1" flipV="1">
              <a:off x="2398713" y="668338"/>
              <a:ext cx="701675" cy="296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004048" y="1853591"/>
            <a:ext cx="3524692" cy="3726430"/>
            <a:chOff x="1824037" y="514350"/>
            <a:chExt cx="3524692" cy="3726430"/>
          </a:xfrm>
        </p:grpSpPr>
        <p:grpSp>
          <p:nvGrpSpPr>
            <p:cNvPr id="73" name="Group 61"/>
            <p:cNvGrpSpPr>
              <a:grpSpLocks/>
            </p:cNvGrpSpPr>
            <p:nvPr/>
          </p:nvGrpSpPr>
          <p:grpSpPr bwMode="auto">
            <a:xfrm>
              <a:off x="1824037" y="514350"/>
              <a:ext cx="3524692" cy="3726430"/>
              <a:chOff x="1807897" y="479518"/>
              <a:chExt cx="3524834" cy="3726476"/>
            </a:xfrm>
          </p:grpSpPr>
          <p:cxnSp>
            <p:nvCxnSpPr>
              <p:cNvPr id="82" name="Straight Connector 81"/>
              <p:cNvCxnSpPr>
                <a:stCxn id="94" idx="6"/>
                <a:endCxn id="85" idx="6"/>
              </p:cNvCxnSpPr>
              <p:nvPr/>
            </p:nvCxnSpPr>
            <p:spPr bwMode="auto">
              <a:xfrm flipH="1" flipV="1">
                <a:off x="3330371" y="1032769"/>
                <a:ext cx="1715012" cy="4997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83" name="Group 92"/>
              <p:cNvGrpSpPr>
                <a:grpSpLocks/>
              </p:cNvGrpSpPr>
              <p:nvPr/>
            </p:nvGrpSpPr>
            <p:grpSpPr bwMode="auto">
              <a:xfrm>
                <a:off x="1807897" y="724779"/>
                <a:ext cx="3524834" cy="3481215"/>
                <a:chOff x="1788079" y="265912"/>
                <a:chExt cx="3524834" cy="3481215"/>
              </a:xfrm>
            </p:grpSpPr>
            <p:grpSp>
              <p:nvGrpSpPr>
                <p:cNvPr id="87" name="Group 1"/>
                <p:cNvGrpSpPr>
                  <a:grpSpLocks/>
                </p:cNvGrpSpPr>
                <p:nvPr/>
              </p:nvGrpSpPr>
              <p:grpSpPr bwMode="auto">
                <a:xfrm>
                  <a:off x="1788079" y="717573"/>
                  <a:ext cx="3524834" cy="3029554"/>
                  <a:chOff x="850664" y="2877807"/>
                  <a:chExt cx="3524840" cy="3029397"/>
                </a:xfrm>
              </p:grpSpPr>
              <p:grpSp>
                <p:nvGrpSpPr>
                  <p:cNvPr id="90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850664" y="2877807"/>
                    <a:ext cx="3524840" cy="3029397"/>
                    <a:chOff x="850664" y="2877807"/>
                    <a:chExt cx="3524840" cy="3029397"/>
                  </a:xfrm>
                </p:grpSpPr>
                <p:grpSp>
                  <p:nvGrpSpPr>
                    <p:cNvPr id="9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0664" y="4069381"/>
                      <a:ext cx="3118354" cy="1837823"/>
                      <a:chOff x="4660115" y="4717377"/>
                      <a:chExt cx="3118573" cy="1837218"/>
                    </a:xfrm>
                  </p:grpSpPr>
                  <p:sp>
                    <p:nvSpPr>
                      <p:cNvPr id="100" name="Oval 99"/>
                      <p:cNvSpPr/>
                      <p:nvPr/>
                    </p:nvSpPr>
                    <p:spPr bwMode="auto">
                      <a:xfrm>
                        <a:off x="6896581" y="6267363"/>
                        <a:ext cx="287370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01" name="Oval 100"/>
                      <p:cNvSpPr/>
                      <p:nvPr/>
                    </p:nvSpPr>
                    <p:spPr bwMode="auto">
                      <a:xfrm>
                        <a:off x="4660115" y="4717377"/>
                        <a:ext cx="287370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02" name="Oval 101"/>
                      <p:cNvSpPr/>
                      <p:nvPr/>
                    </p:nvSpPr>
                    <p:spPr bwMode="auto">
                      <a:xfrm>
                        <a:off x="7491318" y="5143670"/>
                        <a:ext cx="287370" cy="28881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103" name="Straight Connector 102"/>
                      <p:cNvCxnSpPr>
                        <a:stCxn id="100" idx="7"/>
                        <a:endCxn id="102" idx="4"/>
                      </p:cNvCxnSpPr>
                      <p:nvPr/>
                    </p:nvCxnSpPr>
                    <p:spPr bwMode="auto">
                      <a:xfrm flipV="1">
                        <a:off x="7141867" y="5432488"/>
                        <a:ext cx="493136" cy="87693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/>
                      <p:cNvCxnSpPr>
                        <a:stCxn id="100" idx="2"/>
                        <a:endCxn id="95" idx="5"/>
                      </p:cNvCxnSpPr>
                      <p:nvPr/>
                    </p:nvCxnSpPr>
                    <p:spPr bwMode="auto">
                      <a:xfrm flipH="1" flipV="1">
                        <a:off x="5865825" y="5961194"/>
                        <a:ext cx="1030756" cy="44978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6572" y="2877807"/>
                      <a:ext cx="3308932" cy="2477414"/>
                      <a:chOff x="4876044" y="2293593"/>
                      <a:chExt cx="3309166" cy="2476600"/>
                    </a:xfrm>
                  </p:grpSpPr>
                  <p:sp>
                    <p:nvSpPr>
                      <p:cNvPr id="94" name="Oval 93"/>
                      <p:cNvSpPr/>
                      <p:nvPr/>
                    </p:nvSpPr>
                    <p:spPr bwMode="auto">
                      <a:xfrm>
                        <a:off x="7610469" y="2505963"/>
                        <a:ext cx="287371" cy="28723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95" name="Oval 94"/>
                      <p:cNvSpPr/>
                      <p:nvPr/>
                    </p:nvSpPr>
                    <p:spPr bwMode="auto">
                      <a:xfrm>
                        <a:off x="5620546" y="4486136"/>
                        <a:ext cx="287370" cy="28405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96" name="Oval 95"/>
                      <p:cNvSpPr/>
                      <p:nvPr/>
                    </p:nvSpPr>
                    <p:spPr bwMode="auto">
                      <a:xfrm>
                        <a:off x="7897839" y="3158615"/>
                        <a:ext cx="287371" cy="28564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97" name="Oval 96"/>
                      <p:cNvSpPr/>
                      <p:nvPr/>
                    </p:nvSpPr>
                    <p:spPr bwMode="auto">
                      <a:xfrm>
                        <a:off x="4876044" y="2966241"/>
                        <a:ext cx="287370" cy="28881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98" name="Straight Connector 97"/>
                      <p:cNvCxnSpPr>
                        <a:stCxn id="96" idx="4"/>
                        <a:endCxn id="102" idx="7"/>
                      </p:cNvCxnSpPr>
                      <p:nvPr/>
                    </p:nvCxnSpPr>
                    <p:spPr bwMode="auto">
                      <a:xfrm flipH="1">
                        <a:off x="7736609" y="3444260"/>
                        <a:ext cx="304915" cy="50910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>
                        <a:stCxn id="85" idx="4"/>
                        <a:endCxn id="95" idx="0"/>
                      </p:cNvCxnSpPr>
                      <p:nvPr/>
                    </p:nvCxnSpPr>
                    <p:spPr bwMode="auto">
                      <a:xfrm flipH="1">
                        <a:off x="5764231" y="2293593"/>
                        <a:ext cx="274790" cy="219254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91" name="Straight Connector 90"/>
                  <p:cNvCxnSpPr>
                    <a:stCxn id="95" idx="3"/>
                    <a:endCxn id="101" idx="5"/>
                  </p:cNvCxnSpPr>
                  <p:nvPr/>
                </p:nvCxnSpPr>
                <p:spPr bwMode="auto">
                  <a:xfrm flipH="1" flipV="1">
                    <a:off x="1095932" y="4314629"/>
                    <a:ext cx="757171" cy="99897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Straight Connector 87"/>
                <p:cNvCxnSpPr>
                  <a:stCxn id="102" idx="3"/>
                  <a:endCxn id="95" idx="7"/>
                </p:cNvCxnSpPr>
                <p:nvPr/>
              </p:nvCxnSpPr>
              <p:spPr bwMode="auto">
                <a:xfrm flipH="1">
                  <a:off x="2993703" y="2582279"/>
                  <a:ext cx="1667456" cy="3702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94" idx="0"/>
                  <a:endCxn id="84" idx="5"/>
                </p:cNvCxnSpPr>
                <p:nvPr/>
              </p:nvCxnSpPr>
              <p:spPr bwMode="auto">
                <a:xfrm flipH="1" flipV="1">
                  <a:off x="4433744" y="265912"/>
                  <a:ext cx="448143" cy="6641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Oval 83"/>
              <p:cNvSpPr/>
              <p:nvPr/>
            </p:nvSpPr>
            <p:spPr bwMode="auto">
              <a:xfrm>
                <a:off x="4208295" y="47951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3043023" y="88909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6" name="Straight Connector 85"/>
              <p:cNvCxnSpPr>
                <a:stCxn id="84" idx="2"/>
                <a:endCxn id="85" idx="7"/>
              </p:cNvCxnSpPr>
              <p:nvPr/>
            </p:nvCxnSpPr>
            <p:spPr bwMode="auto">
              <a:xfrm flipH="1">
                <a:off x="3287508" y="622395"/>
                <a:ext cx="920787" cy="3095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>
              <a:stCxn id="94" idx="5"/>
              <a:endCxn id="96" idx="0"/>
            </p:cNvCxnSpPr>
            <p:nvPr/>
          </p:nvCxnSpPr>
          <p:spPr bwMode="auto">
            <a:xfrm>
              <a:off x="5019313" y="1668968"/>
              <a:ext cx="185748" cy="4076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 bwMode="auto">
            <a:xfrm>
              <a:off x="2111375" y="523875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255838" y="1379538"/>
              <a:ext cx="287337" cy="2873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7" name="Straight Connector 76"/>
            <p:cNvCxnSpPr>
              <a:stCxn id="102" idx="1"/>
              <a:endCxn id="85" idx="6"/>
            </p:cNvCxnSpPr>
            <p:nvPr/>
          </p:nvCxnSpPr>
          <p:spPr bwMode="auto">
            <a:xfrm flipH="1" flipV="1">
              <a:off x="3346450" y="1067594"/>
              <a:ext cx="1350550" cy="18040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6" idx="4"/>
              <a:endCxn id="97" idx="0"/>
            </p:cNvCxnSpPr>
            <p:nvPr/>
          </p:nvCxnSpPr>
          <p:spPr bwMode="auto">
            <a:xfrm flipH="1">
              <a:off x="2183605" y="1666875"/>
              <a:ext cx="215902" cy="217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01" idx="0"/>
              <a:endCxn id="97" idx="3"/>
            </p:cNvCxnSpPr>
            <p:nvPr/>
          </p:nvCxnSpPr>
          <p:spPr bwMode="auto">
            <a:xfrm flipV="1">
              <a:off x="1967706" y="2130771"/>
              <a:ext cx="114310" cy="272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0"/>
              <a:endCxn id="75" idx="4"/>
            </p:cNvCxnSpPr>
            <p:nvPr/>
          </p:nvCxnSpPr>
          <p:spPr bwMode="auto">
            <a:xfrm flipH="1" flipV="1">
              <a:off x="2255838" y="811213"/>
              <a:ext cx="142875" cy="5683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5" idx="1"/>
              <a:endCxn id="75" idx="6"/>
            </p:cNvCxnSpPr>
            <p:nvPr/>
          </p:nvCxnSpPr>
          <p:spPr bwMode="auto">
            <a:xfrm flipH="1" flipV="1">
              <a:off x="2398713" y="668338"/>
              <a:ext cx="701675" cy="296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251520" y="4743854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Ar tai gali būti tų pačių kelių žemėlapis, tik su skirtingomis pažymėtomis gyvenvietėmis?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4796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76250"/>
            <a:ext cx="7762875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50988" y="58547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A</a:t>
            </a:r>
            <a:endParaRPr lang="en-US" altLang="en-US" sz="200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08675" y="6016625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B</a:t>
            </a:r>
            <a:endParaRPr lang="en-US" altLang="en-US" sz="2000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063625" y="2449513"/>
            <a:ext cx="1738313" cy="3224212"/>
            <a:chOff x="1076174" y="2780927"/>
            <a:chExt cx="1738316" cy="3224044"/>
          </a:xfrm>
        </p:grpSpPr>
        <p:grpSp>
          <p:nvGrpSpPr>
            <p:cNvPr id="7194" name="Group 5"/>
            <p:cNvGrpSpPr>
              <a:grpSpLocks/>
            </p:cNvGrpSpPr>
            <p:nvPr/>
          </p:nvGrpSpPr>
          <p:grpSpPr bwMode="auto">
            <a:xfrm>
              <a:off x="1076174" y="2780927"/>
              <a:ext cx="1738316" cy="2652905"/>
              <a:chOff x="1076174" y="2780927"/>
              <a:chExt cx="1738316" cy="2652905"/>
            </a:xfrm>
          </p:grpSpPr>
          <p:grpSp>
            <p:nvGrpSpPr>
              <p:cNvPr id="7198" name="Group 25"/>
              <p:cNvGrpSpPr>
                <a:grpSpLocks/>
              </p:cNvGrpSpPr>
              <p:nvPr/>
            </p:nvGrpSpPr>
            <p:grpSpPr bwMode="auto">
              <a:xfrm>
                <a:off x="1076176" y="2780927"/>
                <a:ext cx="1738314" cy="866129"/>
                <a:chOff x="4885647" y="3429346"/>
                <a:chExt cx="1738437" cy="865844"/>
              </a:xfrm>
            </p:grpSpPr>
            <p:sp>
              <p:nvSpPr>
                <p:cNvPr id="20" name="Oval 19"/>
                <p:cNvSpPr/>
                <p:nvPr/>
              </p:nvSpPr>
              <p:spPr bwMode="auto">
                <a:xfrm>
                  <a:off x="4885645" y="3429346"/>
                  <a:ext cx="287359" cy="2872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e</a:t>
                  </a:r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336725" y="3429346"/>
                  <a:ext cx="287359" cy="2872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4885645" y="4008562"/>
                  <a:ext cx="287359" cy="28722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6336725" y="4005388"/>
                  <a:ext cx="287359" cy="28881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e</a:t>
                  </a:r>
                  <a:endParaRPr lang="en-US" dirty="0"/>
                </a:p>
              </p:txBody>
            </p:sp>
            <p:cxnSp>
              <p:nvCxnSpPr>
                <p:cNvPr id="24" name="Straight Connector 23"/>
                <p:cNvCxnSpPr>
                  <a:stCxn id="20" idx="6"/>
                  <a:endCxn id="21" idx="2"/>
                </p:cNvCxnSpPr>
                <p:nvPr/>
              </p:nvCxnSpPr>
              <p:spPr bwMode="auto">
                <a:xfrm>
                  <a:off x="5173004" y="3573753"/>
                  <a:ext cx="116372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22" idx="6"/>
                  <a:endCxn id="23" idx="2"/>
                </p:cNvCxnSpPr>
                <p:nvPr/>
              </p:nvCxnSpPr>
              <p:spPr bwMode="auto">
                <a:xfrm flipV="1">
                  <a:off x="5173004" y="4149796"/>
                  <a:ext cx="1163721" cy="15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99" name="Group 25"/>
              <p:cNvGrpSpPr>
                <a:grpSpLocks/>
              </p:cNvGrpSpPr>
              <p:nvPr/>
            </p:nvGrpSpPr>
            <p:grpSpPr bwMode="auto">
              <a:xfrm>
                <a:off x="1076175" y="4013936"/>
                <a:ext cx="1738313" cy="902308"/>
                <a:chOff x="4885648" y="3429346"/>
                <a:chExt cx="1738436" cy="902011"/>
              </a:xfrm>
            </p:grpSpPr>
            <p:sp>
              <p:nvSpPr>
                <p:cNvPr id="14" name="Oval 13"/>
                <p:cNvSpPr/>
                <p:nvPr/>
              </p:nvSpPr>
              <p:spPr bwMode="auto">
                <a:xfrm>
                  <a:off x="4885647" y="3429760"/>
                  <a:ext cx="287359" cy="2872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f</a:t>
                  </a:r>
                  <a:endParaRPr lang="en-US" dirty="0"/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6336727" y="3429760"/>
                  <a:ext cx="287359" cy="2872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p</a:t>
                  </a:r>
                  <a:endParaRPr lang="en-US" dirty="0"/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4885647" y="4043889"/>
                  <a:ext cx="287359" cy="28722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x</a:t>
                  </a:r>
                  <a:endParaRPr lang="en-US" dirty="0"/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6336727" y="4040715"/>
                  <a:ext cx="287359" cy="28881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f</a:t>
                  </a:r>
                  <a:endParaRPr lang="en-US" dirty="0"/>
                </a:p>
              </p:txBody>
            </p:sp>
            <p:cxnSp>
              <p:nvCxnSpPr>
                <p:cNvPr id="18" name="Straight Connector 17"/>
                <p:cNvCxnSpPr>
                  <a:stCxn id="14" idx="6"/>
                  <a:endCxn id="15" idx="2"/>
                </p:cNvCxnSpPr>
                <p:nvPr/>
              </p:nvCxnSpPr>
              <p:spPr bwMode="auto">
                <a:xfrm>
                  <a:off x="5173006" y="3574168"/>
                  <a:ext cx="116372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6"/>
                  <a:endCxn id="17" idx="2"/>
                </p:cNvCxnSpPr>
                <p:nvPr/>
              </p:nvCxnSpPr>
              <p:spPr bwMode="auto">
                <a:xfrm flipV="1">
                  <a:off x="5173006" y="4185122"/>
                  <a:ext cx="1163721" cy="31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00" name="Group 25"/>
              <p:cNvGrpSpPr>
                <a:grpSpLocks/>
              </p:cNvGrpSpPr>
              <p:nvPr/>
            </p:nvGrpSpPr>
            <p:grpSpPr bwMode="auto">
              <a:xfrm>
                <a:off x="1076174" y="5146495"/>
                <a:ext cx="1738313" cy="287337"/>
                <a:chOff x="4885648" y="3429346"/>
                <a:chExt cx="1738436" cy="287243"/>
              </a:xfrm>
            </p:grpSpPr>
            <p:sp>
              <p:nvSpPr>
                <p:cNvPr id="10" name="Oval 9"/>
                <p:cNvSpPr/>
                <p:nvPr/>
              </p:nvSpPr>
              <p:spPr bwMode="auto">
                <a:xfrm>
                  <a:off x="4885648" y="3429030"/>
                  <a:ext cx="287359" cy="2872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p</a:t>
                  </a:r>
                  <a:endParaRPr lang="en-US" dirty="0"/>
                </a:p>
              </p:txBody>
            </p:sp>
            <p:sp>
              <p:nvSpPr>
                <p:cNvPr id="11" name="Oval 10"/>
                <p:cNvSpPr/>
                <p:nvPr/>
              </p:nvSpPr>
              <p:spPr bwMode="auto">
                <a:xfrm>
                  <a:off x="6336728" y="3429030"/>
                  <a:ext cx="287359" cy="2872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r</a:t>
                  </a:r>
                  <a:endParaRPr lang="en-US" dirty="0"/>
                </a:p>
              </p:txBody>
            </p:sp>
            <p:cxnSp>
              <p:nvCxnSpPr>
                <p:cNvPr id="13" name="Straight Connector 12"/>
                <p:cNvCxnSpPr>
                  <a:stCxn id="10" idx="6"/>
                </p:cNvCxnSpPr>
                <p:nvPr/>
              </p:nvCxnSpPr>
              <p:spPr bwMode="auto">
                <a:xfrm flipV="1">
                  <a:off x="5173007" y="3571851"/>
                  <a:ext cx="1206587" cy="15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Oval 43"/>
            <p:cNvSpPr/>
            <p:nvPr/>
          </p:nvSpPr>
          <p:spPr bwMode="auto">
            <a:xfrm>
              <a:off x="1076174" y="5717649"/>
              <a:ext cx="287338" cy="2873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r</a:t>
              </a: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527152" y="5717649"/>
              <a:ext cx="287338" cy="2873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x</a:t>
              </a:r>
              <a:endParaRPr lang="en-US" dirty="0"/>
            </a:p>
          </p:txBody>
        </p:sp>
        <p:cxnSp>
          <p:nvCxnSpPr>
            <p:cNvPr id="46" name="Straight Connector 45"/>
            <p:cNvCxnSpPr>
              <a:stCxn id="44" idx="6"/>
            </p:cNvCxnSpPr>
            <p:nvPr/>
          </p:nvCxnSpPr>
          <p:spPr bwMode="auto">
            <a:xfrm flipV="1">
              <a:off x="1363512" y="5860517"/>
              <a:ext cx="12065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219700" y="2501900"/>
            <a:ext cx="1738313" cy="3224213"/>
            <a:chOff x="1076174" y="2780927"/>
            <a:chExt cx="1738316" cy="3224044"/>
          </a:xfrm>
        </p:grpSpPr>
        <p:grpSp>
          <p:nvGrpSpPr>
            <p:cNvPr id="7175" name="Group 48"/>
            <p:cNvGrpSpPr>
              <a:grpSpLocks/>
            </p:cNvGrpSpPr>
            <p:nvPr/>
          </p:nvGrpSpPr>
          <p:grpSpPr bwMode="auto">
            <a:xfrm>
              <a:off x="1076174" y="2780927"/>
              <a:ext cx="1738316" cy="2652905"/>
              <a:chOff x="1076174" y="2780927"/>
              <a:chExt cx="1738316" cy="2652905"/>
            </a:xfrm>
          </p:grpSpPr>
          <p:grpSp>
            <p:nvGrpSpPr>
              <p:cNvPr id="7179" name="Group 25"/>
              <p:cNvGrpSpPr>
                <a:grpSpLocks/>
              </p:cNvGrpSpPr>
              <p:nvPr/>
            </p:nvGrpSpPr>
            <p:grpSpPr bwMode="auto">
              <a:xfrm>
                <a:off x="1076176" y="2780927"/>
                <a:ext cx="1738314" cy="866129"/>
                <a:chOff x="4885647" y="3429346"/>
                <a:chExt cx="1738437" cy="865844"/>
              </a:xfrm>
            </p:grpSpPr>
            <p:sp>
              <p:nvSpPr>
                <p:cNvPr id="65" name="Oval 64"/>
                <p:cNvSpPr/>
                <p:nvPr/>
              </p:nvSpPr>
              <p:spPr bwMode="auto">
                <a:xfrm>
                  <a:off x="4885645" y="3429346"/>
                  <a:ext cx="287359" cy="28722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6336725" y="3429346"/>
                  <a:ext cx="287359" cy="28722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e</a:t>
                  </a:r>
                  <a:endParaRPr lang="en-US" dirty="0"/>
                </a:p>
              </p:txBody>
            </p:sp>
            <p:sp>
              <p:nvSpPr>
                <p:cNvPr id="67" name="Oval 66"/>
                <p:cNvSpPr/>
                <p:nvPr/>
              </p:nvSpPr>
              <p:spPr bwMode="auto">
                <a:xfrm>
                  <a:off x="4885645" y="4008563"/>
                  <a:ext cx="287359" cy="2872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v</a:t>
                  </a:r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 bwMode="auto">
                <a:xfrm>
                  <a:off x="6336725" y="4005389"/>
                  <a:ext cx="287359" cy="28881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z</a:t>
                  </a:r>
                  <a:endParaRPr lang="en-US" dirty="0"/>
                </a:p>
              </p:txBody>
            </p:sp>
            <p:cxnSp>
              <p:nvCxnSpPr>
                <p:cNvPr id="69" name="Straight Connector 68"/>
                <p:cNvCxnSpPr>
                  <a:stCxn id="65" idx="6"/>
                  <a:endCxn id="66" idx="2"/>
                </p:cNvCxnSpPr>
                <p:nvPr/>
              </p:nvCxnSpPr>
              <p:spPr bwMode="auto">
                <a:xfrm>
                  <a:off x="5173004" y="3573754"/>
                  <a:ext cx="116372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67" idx="6"/>
                  <a:endCxn id="68" idx="2"/>
                </p:cNvCxnSpPr>
                <p:nvPr/>
              </p:nvCxnSpPr>
              <p:spPr bwMode="auto">
                <a:xfrm flipV="1">
                  <a:off x="5173004" y="4149796"/>
                  <a:ext cx="1163721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80" name="Group 25"/>
              <p:cNvGrpSpPr>
                <a:grpSpLocks/>
              </p:cNvGrpSpPr>
              <p:nvPr/>
            </p:nvGrpSpPr>
            <p:grpSpPr bwMode="auto">
              <a:xfrm>
                <a:off x="1076174" y="3026185"/>
                <a:ext cx="1594646" cy="1890059"/>
                <a:chOff x="4885648" y="2441920"/>
                <a:chExt cx="1594759" cy="1889437"/>
              </a:xfrm>
            </p:grpSpPr>
            <p:sp>
              <p:nvSpPr>
                <p:cNvPr id="59" name="Oval 58"/>
                <p:cNvSpPr/>
                <p:nvPr/>
              </p:nvSpPr>
              <p:spPr bwMode="auto">
                <a:xfrm>
                  <a:off x="4885648" y="3428173"/>
                  <a:ext cx="287359" cy="2872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z</a:t>
                  </a:r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4885648" y="4043888"/>
                  <a:ext cx="287359" cy="2872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g</a:t>
                  </a:r>
                  <a:endParaRPr lang="en-US" dirty="0"/>
                </a:p>
              </p:txBody>
            </p:sp>
            <p:cxnSp>
              <p:nvCxnSpPr>
                <p:cNvPr id="63" name="Straight Connector 62"/>
                <p:cNvCxnSpPr>
                  <a:stCxn id="59" idx="6"/>
                  <a:endCxn id="66" idx="3"/>
                </p:cNvCxnSpPr>
                <p:nvPr/>
              </p:nvCxnSpPr>
              <p:spPr bwMode="auto">
                <a:xfrm flipV="1">
                  <a:off x="5173007" y="2433190"/>
                  <a:ext cx="1205000" cy="11393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stCxn id="61" idx="6"/>
                  <a:endCxn id="66" idx="4"/>
                </p:cNvCxnSpPr>
                <p:nvPr/>
              </p:nvCxnSpPr>
              <p:spPr bwMode="auto">
                <a:xfrm flipV="1">
                  <a:off x="5173007" y="2483971"/>
                  <a:ext cx="1306607" cy="17027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81" name="Group 25"/>
              <p:cNvGrpSpPr>
                <a:grpSpLocks/>
              </p:cNvGrpSpPr>
              <p:nvPr/>
            </p:nvGrpSpPr>
            <p:grpSpPr bwMode="auto">
              <a:xfrm>
                <a:off x="1076176" y="3603157"/>
                <a:ext cx="1493053" cy="1830675"/>
                <a:chOff x="4885651" y="1886513"/>
                <a:chExt cx="1493159" cy="1830076"/>
              </a:xfrm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4885649" y="3429029"/>
                  <a:ext cx="287359" cy="28722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e</a:t>
                  </a:r>
                  <a:endParaRPr lang="en-US" dirty="0"/>
                </a:p>
              </p:txBody>
            </p:sp>
            <p:cxnSp>
              <p:nvCxnSpPr>
                <p:cNvPr id="58" name="Straight Connector 57"/>
                <p:cNvCxnSpPr>
                  <a:stCxn id="56" idx="6"/>
                  <a:endCxn id="68" idx="3"/>
                </p:cNvCxnSpPr>
                <p:nvPr/>
              </p:nvCxnSpPr>
              <p:spPr bwMode="auto">
                <a:xfrm flipV="1">
                  <a:off x="5173008" y="1886565"/>
                  <a:ext cx="1206588" cy="1686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Oval 49"/>
            <p:cNvSpPr/>
            <p:nvPr/>
          </p:nvSpPr>
          <p:spPr bwMode="auto">
            <a:xfrm>
              <a:off x="1076174" y="5717648"/>
              <a:ext cx="287338" cy="287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r</a:t>
              </a: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527152" y="5717648"/>
              <a:ext cx="287338" cy="287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v</a:t>
              </a:r>
              <a:endParaRPr lang="en-US" dirty="0"/>
            </a:p>
          </p:txBody>
        </p:sp>
        <p:cxnSp>
          <p:nvCxnSpPr>
            <p:cNvPr id="52" name="Straight Connector 51"/>
            <p:cNvCxnSpPr>
              <a:stCxn id="50" idx="6"/>
            </p:cNvCxnSpPr>
            <p:nvPr/>
          </p:nvCxnSpPr>
          <p:spPr bwMode="auto">
            <a:xfrm flipV="1">
              <a:off x="1363512" y="5860516"/>
              <a:ext cx="12065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404664"/>
            <a:ext cx="3524693" cy="3706042"/>
            <a:chOff x="1824037" y="514350"/>
            <a:chExt cx="3524693" cy="3706042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1824037" y="514350"/>
              <a:ext cx="3524693" cy="3706042"/>
              <a:chOff x="1807897" y="479518"/>
              <a:chExt cx="3524835" cy="3706088"/>
            </a:xfrm>
          </p:grpSpPr>
          <p:cxnSp>
            <p:nvCxnSpPr>
              <p:cNvPr id="13" name="Straight Connector 12"/>
              <p:cNvCxnSpPr>
                <a:stCxn id="27" idx="6"/>
                <a:endCxn id="16" idx="6"/>
              </p:cNvCxnSpPr>
              <p:nvPr/>
            </p:nvCxnSpPr>
            <p:spPr bwMode="auto">
              <a:xfrm flipH="1" flipV="1">
                <a:off x="3330371" y="1032769"/>
                <a:ext cx="1715012" cy="4997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14" name="Group 92"/>
              <p:cNvGrpSpPr>
                <a:grpSpLocks/>
              </p:cNvGrpSpPr>
              <p:nvPr/>
            </p:nvGrpSpPr>
            <p:grpSpPr bwMode="auto">
              <a:xfrm>
                <a:off x="1807897" y="724779"/>
                <a:ext cx="3524835" cy="3460827"/>
                <a:chOff x="1788079" y="265912"/>
                <a:chExt cx="3524835" cy="3460827"/>
              </a:xfrm>
            </p:grpSpPr>
            <p:grpSp>
              <p:nvGrpSpPr>
                <p:cNvPr id="18" name="Group 1"/>
                <p:cNvGrpSpPr>
                  <a:grpSpLocks/>
                </p:cNvGrpSpPr>
                <p:nvPr/>
              </p:nvGrpSpPr>
              <p:grpSpPr bwMode="auto">
                <a:xfrm>
                  <a:off x="1788079" y="717573"/>
                  <a:ext cx="3524835" cy="3009166"/>
                  <a:chOff x="850664" y="2877807"/>
                  <a:chExt cx="3524841" cy="3009010"/>
                </a:xfrm>
              </p:grpSpPr>
              <p:grpSp>
                <p:nvGrpSpPr>
                  <p:cNvPr id="23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850664" y="2877807"/>
                    <a:ext cx="3524841" cy="3009010"/>
                    <a:chOff x="850664" y="2877807"/>
                    <a:chExt cx="3524841" cy="3009010"/>
                  </a:xfrm>
                </p:grpSpPr>
                <p:grpSp>
                  <p:nvGrpSpPr>
                    <p:cNvPr id="2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0664" y="4069380"/>
                      <a:ext cx="3118354" cy="1817437"/>
                      <a:chOff x="4660115" y="4717377"/>
                      <a:chExt cx="3118573" cy="1816839"/>
                    </a:xfrm>
                  </p:grpSpPr>
                  <p:sp>
                    <p:nvSpPr>
                      <p:cNvPr id="33" name="Oval 32"/>
                      <p:cNvSpPr/>
                      <p:nvPr/>
                    </p:nvSpPr>
                    <p:spPr bwMode="auto">
                      <a:xfrm>
                        <a:off x="6775152" y="6246984"/>
                        <a:ext cx="287370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f</a:t>
                        </a:r>
                        <a:endParaRPr lang="en-US" dirty="0"/>
                      </a:p>
                    </p:txBody>
                  </p:sp>
                  <p:sp>
                    <p:nvSpPr>
                      <p:cNvPr id="34" name="Oval 33"/>
                      <p:cNvSpPr/>
                      <p:nvPr/>
                    </p:nvSpPr>
                    <p:spPr bwMode="auto">
                      <a:xfrm>
                        <a:off x="4660115" y="4717377"/>
                        <a:ext cx="287370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p:txBody>
                  </p:sp>
                  <p:sp>
                    <p:nvSpPr>
                      <p:cNvPr id="35" name="Oval 34"/>
                      <p:cNvSpPr/>
                      <p:nvPr/>
                    </p:nvSpPr>
                    <p:spPr bwMode="auto">
                      <a:xfrm>
                        <a:off x="7491318" y="5143670"/>
                        <a:ext cx="287370" cy="28881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g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36" name="Straight Connector 35"/>
                      <p:cNvCxnSpPr>
                        <a:stCxn id="33" idx="7"/>
                        <a:endCxn id="35" idx="4"/>
                      </p:cNvCxnSpPr>
                      <p:nvPr/>
                    </p:nvCxnSpPr>
                    <p:spPr bwMode="auto">
                      <a:xfrm flipV="1">
                        <a:off x="7020437" y="5432488"/>
                        <a:ext cx="614565" cy="85656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/>
                      <p:cNvCxnSpPr>
                        <a:stCxn id="33" idx="2"/>
                        <a:endCxn id="28" idx="5"/>
                      </p:cNvCxnSpPr>
                      <p:nvPr/>
                    </p:nvCxnSpPr>
                    <p:spPr bwMode="auto">
                      <a:xfrm flipH="1" flipV="1">
                        <a:off x="5865826" y="5961195"/>
                        <a:ext cx="909326" cy="42940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1022" y="2877807"/>
                      <a:ext cx="2564483" cy="2477414"/>
                      <a:chOff x="5620546" y="2293593"/>
                      <a:chExt cx="2564664" cy="2476600"/>
                    </a:xfrm>
                  </p:grpSpPr>
                  <p:sp>
                    <p:nvSpPr>
                      <p:cNvPr id="27" name="Oval 26"/>
                      <p:cNvSpPr/>
                      <p:nvPr/>
                    </p:nvSpPr>
                    <p:spPr bwMode="auto">
                      <a:xfrm>
                        <a:off x="7610469" y="2505963"/>
                        <a:ext cx="287371" cy="28723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c</a:t>
                        </a:r>
                        <a:endParaRPr lang="en-US" dirty="0"/>
                      </a:p>
                    </p:txBody>
                  </p:sp>
                  <p:sp>
                    <p:nvSpPr>
                      <p:cNvPr id="28" name="Oval 27"/>
                      <p:cNvSpPr/>
                      <p:nvPr/>
                    </p:nvSpPr>
                    <p:spPr bwMode="auto">
                      <a:xfrm>
                        <a:off x="5620546" y="4486136"/>
                        <a:ext cx="287370" cy="28405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e</a:t>
                        </a:r>
                        <a:endParaRPr lang="en-US" dirty="0"/>
                      </a:p>
                    </p:txBody>
                  </p:sp>
                  <p:sp>
                    <p:nvSpPr>
                      <p:cNvPr id="29" name="Oval 28"/>
                      <p:cNvSpPr/>
                      <p:nvPr/>
                    </p:nvSpPr>
                    <p:spPr bwMode="auto">
                      <a:xfrm>
                        <a:off x="7897839" y="3158615"/>
                        <a:ext cx="287371" cy="28564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a</a:t>
                        </a:r>
                        <a:endParaRPr lang="en-US" dirty="0"/>
                      </a:p>
                    </p:txBody>
                  </p:sp>
                  <p:sp>
                    <p:nvSpPr>
                      <p:cNvPr id="30" name="Oval 29"/>
                      <p:cNvSpPr/>
                      <p:nvPr/>
                    </p:nvSpPr>
                    <p:spPr bwMode="auto">
                      <a:xfrm>
                        <a:off x="5767017" y="2964635"/>
                        <a:ext cx="287370" cy="28881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b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31" name="Straight Connector 30"/>
                      <p:cNvCxnSpPr>
                        <a:stCxn id="29" idx="4"/>
                        <a:endCxn id="35" idx="7"/>
                      </p:cNvCxnSpPr>
                      <p:nvPr/>
                    </p:nvCxnSpPr>
                    <p:spPr bwMode="auto">
                      <a:xfrm flipH="1">
                        <a:off x="7736609" y="3444260"/>
                        <a:ext cx="304915" cy="50910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/>
                      <p:cNvCxnSpPr>
                        <a:stCxn id="16" idx="4"/>
                        <a:endCxn id="30" idx="0"/>
                      </p:cNvCxnSpPr>
                      <p:nvPr/>
                    </p:nvCxnSpPr>
                    <p:spPr bwMode="auto">
                      <a:xfrm flipH="1">
                        <a:off x="5910702" y="2293593"/>
                        <a:ext cx="128320" cy="67104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4" name="Straight Connector 23"/>
                  <p:cNvCxnSpPr>
                    <a:stCxn id="28" idx="3"/>
                    <a:endCxn id="34" idx="5"/>
                  </p:cNvCxnSpPr>
                  <p:nvPr/>
                </p:nvCxnSpPr>
                <p:spPr bwMode="auto">
                  <a:xfrm flipH="1" flipV="1">
                    <a:off x="1095932" y="4314629"/>
                    <a:ext cx="757171" cy="99897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" name="Straight Connector 18"/>
                <p:cNvCxnSpPr>
                  <a:stCxn id="35" idx="3"/>
                  <a:endCxn id="28" idx="7"/>
                </p:cNvCxnSpPr>
                <p:nvPr/>
              </p:nvCxnSpPr>
              <p:spPr bwMode="auto">
                <a:xfrm flipH="1">
                  <a:off x="2993703" y="2582279"/>
                  <a:ext cx="1667456" cy="3702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27" idx="0"/>
                  <a:endCxn id="15" idx="5"/>
                </p:cNvCxnSpPr>
                <p:nvPr/>
              </p:nvCxnSpPr>
              <p:spPr bwMode="auto">
                <a:xfrm flipH="1" flipV="1">
                  <a:off x="4433744" y="265912"/>
                  <a:ext cx="448143" cy="6641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/>
              <p:cNvSpPr/>
              <p:nvPr/>
            </p:nvSpPr>
            <p:spPr bwMode="auto">
              <a:xfrm>
                <a:off x="4208295" y="47951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3043023" y="88909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err="1" smtClean="0"/>
                  <a:t>i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>
                <a:stCxn id="15" idx="2"/>
                <a:endCxn id="16" idx="7"/>
              </p:cNvCxnSpPr>
              <p:nvPr/>
            </p:nvCxnSpPr>
            <p:spPr bwMode="auto">
              <a:xfrm flipH="1">
                <a:off x="3287508" y="622395"/>
                <a:ext cx="920787" cy="3095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>
              <a:stCxn id="27" idx="5"/>
              <a:endCxn id="29" idx="0"/>
            </p:cNvCxnSpPr>
            <p:nvPr/>
          </p:nvCxnSpPr>
          <p:spPr bwMode="auto">
            <a:xfrm>
              <a:off x="5019313" y="1668968"/>
              <a:ext cx="185748" cy="4076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 bwMode="auto">
            <a:xfrm>
              <a:off x="2111375" y="523875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255838" y="1379538"/>
              <a:ext cx="287337" cy="2873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k</a:t>
              </a:r>
              <a:endParaRPr lang="en-US" dirty="0"/>
            </a:p>
          </p:txBody>
        </p:sp>
        <p:cxnSp>
          <p:nvCxnSpPr>
            <p:cNvPr id="7" name="Straight Connector 6"/>
            <p:cNvCxnSpPr>
              <a:stCxn id="35" idx="1"/>
              <a:endCxn id="16" idx="6"/>
            </p:cNvCxnSpPr>
            <p:nvPr/>
          </p:nvCxnSpPr>
          <p:spPr bwMode="auto">
            <a:xfrm flipH="1" flipV="1">
              <a:off x="3346450" y="1067594"/>
              <a:ext cx="1350550" cy="18040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8" idx="1"/>
              <a:endCxn id="30" idx="4"/>
            </p:cNvCxnSpPr>
            <p:nvPr/>
          </p:nvCxnSpPr>
          <p:spPr bwMode="auto">
            <a:xfrm flipV="1">
              <a:off x="2826433" y="2171477"/>
              <a:ext cx="248043" cy="12747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4" idx="0"/>
              <a:endCxn id="6" idx="4"/>
            </p:cNvCxnSpPr>
            <p:nvPr/>
          </p:nvCxnSpPr>
          <p:spPr bwMode="auto">
            <a:xfrm flipV="1">
              <a:off x="1967706" y="1666875"/>
              <a:ext cx="431801" cy="7360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0"/>
              <a:endCxn id="5" idx="4"/>
            </p:cNvCxnSpPr>
            <p:nvPr/>
          </p:nvCxnSpPr>
          <p:spPr bwMode="auto">
            <a:xfrm flipH="1" flipV="1">
              <a:off x="2255838" y="811213"/>
              <a:ext cx="142875" cy="5683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6" idx="1"/>
              <a:endCxn id="5" idx="6"/>
            </p:cNvCxnSpPr>
            <p:nvPr/>
          </p:nvCxnSpPr>
          <p:spPr bwMode="auto">
            <a:xfrm flipH="1" flipV="1">
              <a:off x="2398713" y="668338"/>
              <a:ext cx="701675" cy="296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004048" y="1853591"/>
            <a:ext cx="3524692" cy="3706042"/>
            <a:chOff x="1824037" y="514350"/>
            <a:chExt cx="3524692" cy="3706042"/>
          </a:xfrm>
        </p:grpSpPr>
        <p:grpSp>
          <p:nvGrpSpPr>
            <p:cNvPr id="73" name="Group 61"/>
            <p:cNvGrpSpPr>
              <a:grpSpLocks/>
            </p:cNvGrpSpPr>
            <p:nvPr/>
          </p:nvGrpSpPr>
          <p:grpSpPr bwMode="auto">
            <a:xfrm>
              <a:off x="1824037" y="514350"/>
              <a:ext cx="3524692" cy="3706042"/>
              <a:chOff x="1807897" y="479518"/>
              <a:chExt cx="3524834" cy="3706088"/>
            </a:xfrm>
          </p:grpSpPr>
          <p:cxnSp>
            <p:nvCxnSpPr>
              <p:cNvPr id="82" name="Straight Connector 81"/>
              <p:cNvCxnSpPr>
                <a:stCxn id="94" idx="6"/>
                <a:endCxn id="85" idx="6"/>
              </p:cNvCxnSpPr>
              <p:nvPr/>
            </p:nvCxnSpPr>
            <p:spPr bwMode="auto">
              <a:xfrm flipH="1" flipV="1">
                <a:off x="3330371" y="1032769"/>
                <a:ext cx="1715012" cy="4997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83" name="Group 92"/>
              <p:cNvGrpSpPr>
                <a:grpSpLocks/>
              </p:cNvGrpSpPr>
              <p:nvPr/>
            </p:nvGrpSpPr>
            <p:grpSpPr bwMode="auto">
              <a:xfrm>
                <a:off x="1807897" y="724779"/>
                <a:ext cx="3524834" cy="3460827"/>
                <a:chOff x="1788079" y="265912"/>
                <a:chExt cx="3524834" cy="3460827"/>
              </a:xfrm>
            </p:grpSpPr>
            <p:grpSp>
              <p:nvGrpSpPr>
                <p:cNvPr id="87" name="Group 1"/>
                <p:cNvGrpSpPr>
                  <a:grpSpLocks/>
                </p:cNvGrpSpPr>
                <p:nvPr/>
              </p:nvGrpSpPr>
              <p:grpSpPr bwMode="auto">
                <a:xfrm>
                  <a:off x="1788079" y="717573"/>
                  <a:ext cx="3524834" cy="3009166"/>
                  <a:chOff x="850664" y="2877807"/>
                  <a:chExt cx="3524840" cy="3009010"/>
                </a:xfrm>
              </p:grpSpPr>
              <p:grpSp>
                <p:nvGrpSpPr>
                  <p:cNvPr id="90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850664" y="2877807"/>
                    <a:ext cx="3524840" cy="3009010"/>
                    <a:chOff x="850664" y="2877807"/>
                    <a:chExt cx="3524840" cy="3009010"/>
                  </a:xfrm>
                </p:grpSpPr>
                <p:grpSp>
                  <p:nvGrpSpPr>
                    <p:cNvPr id="9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0664" y="4069380"/>
                      <a:ext cx="3118354" cy="1817437"/>
                      <a:chOff x="4660115" y="4717377"/>
                      <a:chExt cx="3118573" cy="1816839"/>
                    </a:xfrm>
                  </p:grpSpPr>
                  <p:sp>
                    <p:nvSpPr>
                      <p:cNvPr id="100" name="Oval 99"/>
                      <p:cNvSpPr/>
                      <p:nvPr/>
                    </p:nvSpPr>
                    <p:spPr bwMode="auto">
                      <a:xfrm>
                        <a:off x="6775152" y="6246984"/>
                        <a:ext cx="287370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f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01" name="Oval 100"/>
                      <p:cNvSpPr/>
                      <p:nvPr/>
                    </p:nvSpPr>
                    <p:spPr bwMode="auto">
                      <a:xfrm>
                        <a:off x="4660115" y="4717377"/>
                        <a:ext cx="287370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02" name="Oval 101"/>
                      <p:cNvSpPr/>
                      <p:nvPr/>
                    </p:nvSpPr>
                    <p:spPr bwMode="auto">
                      <a:xfrm>
                        <a:off x="7491318" y="5143670"/>
                        <a:ext cx="287370" cy="28881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g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103" name="Straight Connector 102"/>
                      <p:cNvCxnSpPr>
                        <a:stCxn id="100" idx="7"/>
                        <a:endCxn id="102" idx="4"/>
                      </p:cNvCxnSpPr>
                      <p:nvPr/>
                    </p:nvCxnSpPr>
                    <p:spPr bwMode="auto">
                      <a:xfrm flipV="1">
                        <a:off x="7020437" y="5432488"/>
                        <a:ext cx="614565" cy="85656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/>
                      <p:cNvCxnSpPr>
                        <a:stCxn id="100" idx="2"/>
                        <a:endCxn id="95" idx="5"/>
                      </p:cNvCxnSpPr>
                      <p:nvPr/>
                    </p:nvCxnSpPr>
                    <p:spPr bwMode="auto">
                      <a:xfrm flipH="1" flipV="1">
                        <a:off x="5865826" y="5961195"/>
                        <a:ext cx="909326" cy="42940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6572" y="2877807"/>
                      <a:ext cx="3308932" cy="2477414"/>
                      <a:chOff x="4876044" y="2293593"/>
                      <a:chExt cx="3309166" cy="2476600"/>
                    </a:xfrm>
                  </p:grpSpPr>
                  <p:sp>
                    <p:nvSpPr>
                      <p:cNvPr id="94" name="Oval 93"/>
                      <p:cNvSpPr/>
                      <p:nvPr/>
                    </p:nvSpPr>
                    <p:spPr bwMode="auto">
                      <a:xfrm>
                        <a:off x="7610469" y="2505963"/>
                        <a:ext cx="287371" cy="28723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c</a:t>
                        </a:r>
                        <a:endParaRPr lang="en-US" dirty="0"/>
                      </a:p>
                    </p:txBody>
                  </p:sp>
                  <p:sp>
                    <p:nvSpPr>
                      <p:cNvPr id="95" name="Oval 94"/>
                      <p:cNvSpPr/>
                      <p:nvPr/>
                    </p:nvSpPr>
                    <p:spPr bwMode="auto">
                      <a:xfrm>
                        <a:off x="5620546" y="4486136"/>
                        <a:ext cx="287370" cy="28405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e</a:t>
                        </a:r>
                        <a:endParaRPr lang="en-US" dirty="0"/>
                      </a:p>
                    </p:txBody>
                  </p:sp>
                  <p:sp>
                    <p:nvSpPr>
                      <p:cNvPr id="96" name="Oval 95"/>
                      <p:cNvSpPr/>
                      <p:nvPr/>
                    </p:nvSpPr>
                    <p:spPr bwMode="auto">
                      <a:xfrm>
                        <a:off x="7897839" y="3158615"/>
                        <a:ext cx="287371" cy="28564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a</a:t>
                        </a:r>
                        <a:endParaRPr lang="en-US" dirty="0"/>
                      </a:p>
                    </p:txBody>
                  </p:sp>
                  <p:sp>
                    <p:nvSpPr>
                      <p:cNvPr id="97" name="Oval 96"/>
                      <p:cNvSpPr/>
                      <p:nvPr/>
                    </p:nvSpPr>
                    <p:spPr bwMode="auto">
                      <a:xfrm>
                        <a:off x="4876044" y="2966241"/>
                        <a:ext cx="287370" cy="28881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m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98" name="Straight Connector 97"/>
                      <p:cNvCxnSpPr>
                        <a:stCxn id="96" idx="4"/>
                        <a:endCxn id="102" idx="7"/>
                      </p:cNvCxnSpPr>
                      <p:nvPr/>
                    </p:nvCxnSpPr>
                    <p:spPr bwMode="auto">
                      <a:xfrm flipH="1">
                        <a:off x="7736609" y="3444260"/>
                        <a:ext cx="304915" cy="50910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>
                        <a:stCxn id="85" idx="4"/>
                        <a:endCxn id="95" idx="0"/>
                      </p:cNvCxnSpPr>
                      <p:nvPr/>
                    </p:nvCxnSpPr>
                    <p:spPr bwMode="auto">
                      <a:xfrm flipH="1">
                        <a:off x="5764231" y="2293593"/>
                        <a:ext cx="274790" cy="219254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91" name="Straight Connector 90"/>
                  <p:cNvCxnSpPr>
                    <a:stCxn id="95" idx="3"/>
                    <a:endCxn id="101" idx="5"/>
                  </p:cNvCxnSpPr>
                  <p:nvPr/>
                </p:nvCxnSpPr>
                <p:spPr bwMode="auto">
                  <a:xfrm flipH="1" flipV="1">
                    <a:off x="1095932" y="4314629"/>
                    <a:ext cx="757171" cy="99897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Straight Connector 87"/>
                <p:cNvCxnSpPr>
                  <a:stCxn id="102" idx="3"/>
                  <a:endCxn id="95" idx="7"/>
                </p:cNvCxnSpPr>
                <p:nvPr/>
              </p:nvCxnSpPr>
              <p:spPr bwMode="auto">
                <a:xfrm flipH="1">
                  <a:off x="2993703" y="2582279"/>
                  <a:ext cx="1667456" cy="3702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94" idx="0"/>
                  <a:endCxn id="84" idx="5"/>
                </p:cNvCxnSpPr>
                <p:nvPr/>
              </p:nvCxnSpPr>
              <p:spPr bwMode="auto">
                <a:xfrm flipH="1" flipV="1">
                  <a:off x="4433744" y="265912"/>
                  <a:ext cx="448143" cy="6641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Oval 83"/>
              <p:cNvSpPr/>
              <p:nvPr/>
            </p:nvSpPr>
            <p:spPr bwMode="auto">
              <a:xfrm>
                <a:off x="4208295" y="47951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3043023" y="889098"/>
                <a:ext cx="287349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err="1" smtClean="0"/>
                  <a:t>i</a:t>
                </a:r>
                <a:endParaRPr lang="en-US" dirty="0"/>
              </a:p>
            </p:txBody>
          </p:sp>
          <p:cxnSp>
            <p:nvCxnSpPr>
              <p:cNvPr id="86" name="Straight Connector 85"/>
              <p:cNvCxnSpPr>
                <a:stCxn id="84" idx="2"/>
                <a:endCxn id="85" idx="7"/>
              </p:cNvCxnSpPr>
              <p:nvPr/>
            </p:nvCxnSpPr>
            <p:spPr bwMode="auto">
              <a:xfrm flipH="1">
                <a:off x="3287508" y="622395"/>
                <a:ext cx="920787" cy="3095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>
              <a:stCxn id="94" idx="5"/>
              <a:endCxn id="96" idx="0"/>
            </p:cNvCxnSpPr>
            <p:nvPr/>
          </p:nvCxnSpPr>
          <p:spPr bwMode="auto">
            <a:xfrm>
              <a:off x="5019313" y="1668968"/>
              <a:ext cx="185748" cy="4076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 bwMode="auto">
            <a:xfrm>
              <a:off x="2111375" y="523875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255838" y="1379538"/>
              <a:ext cx="287337" cy="2873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k</a:t>
              </a:r>
              <a:endParaRPr lang="en-US" dirty="0"/>
            </a:p>
          </p:txBody>
        </p:sp>
        <p:cxnSp>
          <p:nvCxnSpPr>
            <p:cNvPr id="77" name="Straight Connector 76"/>
            <p:cNvCxnSpPr>
              <a:stCxn id="102" idx="1"/>
              <a:endCxn id="85" idx="6"/>
            </p:cNvCxnSpPr>
            <p:nvPr/>
          </p:nvCxnSpPr>
          <p:spPr bwMode="auto">
            <a:xfrm flipH="1" flipV="1">
              <a:off x="3346450" y="1067594"/>
              <a:ext cx="1350550" cy="18040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6" idx="4"/>
              <a:endCxn id="97" idx="0"/>
            </p:cNvCxnSpPr>
            <p:nvPr/>
          </p:nvCxnSpPr>
          <p:spPr bwMode="auto">
            <a:xfrm flipH="1">
              <a:off x="2183605" y="1666875"/>
              <a:ext cx="215902" cy="217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01" idx="0"/>
              <a:endCxn id="97" idx="3"/>
            </p:cNvCxnSpPr>
            <p:nvPr/>
          </p:nvCxnSpPr>
          <p:spPr bwMode="auto">
            <a:xfrm flipV="1">
              <a:off x="1967706" y="2130771"/>
              <a:ext cx="114310" cy="272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0"/>
              <a:endCxn id="75" idx="4"/>
            </p:cNvCxnSpPr>
            <p:nvPr/>
          </p:nvCxnSpPr>
          <p:spPr bwMode="auto">
            <a:xfrm flipH="1" flipV="1">
              <a:off x="2255838" y="811213"/>
              <a:ext cx="142875" cy="5683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5" idx="1"/>
              <a:endCxn id="75" idx="6"/>
            </p:cNvCxnSpPr>
            <p:nvPr/>
          </p:nvCxnSpPr>
          <p:spPr bwMode="auto">
            <a:xfrm flipH="1" flipV="1">
              <a:off x="2398713" y="668338"/>
              <a:ext cx="701675" cy="296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251520" y="4743854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Ar tai gali būti tų pačių kelių žemėlapis, tik su skirtingomis pažymėtomis gyvenvietėmis?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9446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488" y="260350"/>
            <a:ext cx="8713787" cy="208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755575" y="3356992"/>
            <a:ext cx="1987550" cy="1866900"/>
            <a:chOff x="2156889" y="766857"/>
            <a:chExt cx="1987752" cy="1866926"/>
          </a:xfrm>
        </p:grpSpPr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2156889" y="909734"/>
              <a:ext cx="1987752" cy="1724049"/>
              <a:chOff x="2137071" y="450867"/>
              <a:chExt cx="1987752" cy="1724049"/>
            </a:xfrm>
          </p:grpSpPr>
          <p:grpSp>
            <p:nvGrpSpPr>
              <p:cNvPr id="12" name="Group 1"/>
              <p:cNvGrpSpPr>
                <a:grpSpLocks/>
              </p:cNvGrpSpPr>
              <p:nvPr/>
            </p:nvGrpSpPr>
            <p:grpSpPr bwMode="auto">
              <a:xfrm>
                <a:off x="2137071" y="603268"/>
                <a:ext cx="1987752" cy="1204925"/>
                <a:chOff x="1199656" y="2763510"/>
                <a:chExt cx="1987756" cy="1204863"/>
              </a:xfrm>
            </p:grpSpPr>
            <p:grpSp>
              <p:nvGrpSpPr>
                <p:cNvPr id="18" name="Group 5"/>
                <p:cNvGrpSpPr>
                  <a:grpSpLocks/>
                </p:cNvGrpSpPr>
                <p:nvPr/>
              </p:nvGrpSpPr>
              <p:grpSpPr bwMode="auto">
                <a:xfrm>
                  <a:off x="1199656" y="2763510"/>
                  <a:ext cx="1987756" cy="1204863"/>
                  <a:chOff x="1199656" y="2763510"/>
                  <a:chExt cx="1987756" cy="1204863"/>
                </a:xfrm>
              </p:grpSpPr>
              <p:grpSp>
                <p:nvGrpSpPr>
                  <p:cNvPr id="2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199656" y="2763510"/>
                    <a:ext cx="1987756" cy="962325"/>
                    <a:chOff x="5009135" y="3411935"/>
                    <a:chExt cx="1987897" cy="962008"/>
                  </a:xfrm>
                </p:grpSpPr>
                <p:sp>
                  <p:nvSpPr>
                    <p:cNvPr id="29" name="Oval 28"/>
                    <p:cNvSpPr/>
                    <p:nvPr/>
                  </p:nvSpPr>
                  <p:spPr bwMode="auto">
                    <a:xfrm>
                      <a:off x="5009135" y="4037181"/>
                      <a:ext cx="287387" cy="2872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 bwMode="auto">
                    <a:xfrm>
                      <a:off x="6709644" y="3411935"/>
                      <a:ext cx="287388" cy="29199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4</a:t>
                      </a:r>
                      <a:endParaRPr lang="en-US" dirty="0"/>
                    </a:p>
                  </p:txBody>
                </p:sp>
                <p:cxnSp>
                  <p:nvCxnSpPr>
                    <p:cNvPr id="32" name="Straight Connector 31"/>
                    <p:cNvCxnSpPr>
                      <a:stCxn id="30" idx="3"/>
                      <a:endCxn id="23" idx="7"/>
                    </p:cNvCxnSpPr>
                    <p:nvPr/>
                  </p:nvCxnSpPr>
                  <p:spPr bwMode="auto">
                    <a:xfrm flipH="1">
                      <a:off x="6181695" y="3661167"/>
                      <a:ext cx="570037" cy="71277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444155" y="3633423"/>
                    <a:ext cx="970062" cy="334950"/>
                    <a:chOff x="5253655" y="3048961"/>
                    <a:chExt cx="970131" cy="334840"/>
                  </a:xfrm>
                </p:grpSpPr>
                <p:sp>
                  <p:nvSpPr>
                    <p:cNvPr id="23" name="Oval 22"/>
                    <p:cNvSpPr/>
                    <p:nvPr/>
                  </p:nvSpPr>
                  <p:spPr bwMode="auto">
                    <a:xfrm>
                      <a:off x="5936399" y="3099743"/>
                      <a:ext cx="287387" cy="28405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2</a:t>
                      </a:r>
                      <a:endParaRPr lang="en-US" dirty="0"/>
                    </a:p>
                  </p:txBody>
                </p:sp>
                <p:cxnSp>
                  <p:nvCxnSpPr>
                    <p:cNvPr id="26" name="Straight Connector 25"/>
                    <p:cNvCxnSpPr>
                      <a:stCxn id="29" idx="5"/>
                      <a:endCxn id="23" idx="2"/>
                    </p:cNvCxnSpPr>
                    <p:nvPr/>
                  </p:nvCxnSpPr>
                  <p:spPr bwMode="auto">
                    <a:xfrm>
                      <a:off x="5253655" y="3048961"/>
                      <a:ext cx="682744" cy="192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" name="Straight Connector 18"/>
                <p:cNvCxnSpPr>
                  <a:stCxn id="10" idx="4"/>
                  <a:endCxn id="29" idx="0"/>
                </p:cNvCxnSpPr>
                <p:nvPr/>
              </p:nvCxnSpPr>
              <p:spPr bwMode="auto">
                <a:xfrm>
                  <a:off x="1342547" y="3074647"/>
                  <a:ext cx="0" cy="3143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>
                <a:stCxn id="30" idx="1"/>
                <a:endCxn id="9" idx="6"/>
              </p:cNvCxnSpPr>
              <p:nvPr/>
            </p:nvCxnSpPr>
            <p:spPr bwMode="auto">
              <a:xfrm flipH="1" flipV="1">
                <a:off x="3353221" y="450867"/>
                <a:ext cx="527104" cy="1984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4" name="TextBox 83"/>
              <p:cNvSpPr txBox="1">
                <a:spLocks noChangeArrowheads="1"/>
              </p:cNvSpPr>
              <p:nvPr/>
            </p:nvSpPr>
            <p:spPr bwMode="auto">
              <a:xfrm>
                <a:off x="2997908" y="1774806"/>
                <a:ext cx="421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/>
                  <a:t>A</a:t>
                </a:r>
                <a:endParaRPr lang="en-US" altLang="en-US" sz="2000"/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3085671" y="766857"/>
              <a:ext cx="287367" cy="2873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5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156890" y="1085948"/>
              <a:ext cx="287366" cy="287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6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9" idx="2"/>
              <a:endCxn id="10" idx="7"/>
            </p:cNvCxnSpPr>
            <p:nvPr/>
          </p:nvCxnSpPr>
          <p:spPr bwMode="auto">
            <a:xfrm flipH="1">
              <a:off x="2401390" y="909734"/>
              <a:ext cx="684282" cy="2190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3" name="Group 61"/>
          <p:cNvGrpSpPr>
            <a:grpSpLocks/>
          </p:cNvGrpSpPr>
          <p:nvPr/>
        </p:nvGrpSpPr>
        <p:grpSpPr bwMode="auto">
          <a:xfrm>
            <a:off x="5652120" y="3356992"/>
            <a:ext cx="1993767" cy="1900289"/>
            <a:chOff x="2156890" y="766857"/>
            <a:chExt cx="1993970" cy="1900315"/>
          </a:xfrm>
        </p:grpSpPr>
        <p:grpSp>
          <p:nvGrpSpPr>
            <p:cNvPr id="35" name="Group 92"/>
            <p:cNvGrpSpPr>
              <a:grpSpLocks/>
            </p:cNvGrpSpPr>
            <p:nvPr/>
          </p:nvGrpSpPr>
          <p:grpSpPr bwMode="auto">
            <a:xfrm>
              <a:off x="2156893" y="909734"/>
              <a:ext cx="1993967" cy="1757438"/>
              <a:chOff x="2137075" y="450867"/>
              <a:chExt cx="1993967" cy="1757438"/>
            </a:xfrm>
          </p:grpSpPr>
          <p:grpSp>
            <p:nvGrpSpPr>
              <p:cNvPr id="39" name="Group 1"/>
              <p:cNvGrpSpPr>
                <a:grpSpLocks/>
              </p:cNvGrpSpPr>
              <p:nvPr/>
            </p:nvGrpSpPr>
            <p:grpSpPr bwMode="auto">
              <a:xfrm>
                <a:off x="2137075" y="607355"/>
                <a:ext cx="1993967" cy="1200840"/>
                <a:chOff x="1199660" y="2767595"/>
                <a:chExt cx="1993971" cy="1200778"/>
              </a:xfrm>
            </p:grpSpPr>
            <p:grpSp>
              <p:nvGrpSpPr>
                <p:cNvPr id="44" name="Group 5"/>
                <p:cNvGrpSpPr>
                  <a:grpSpLocks/>
                </p:cNvGrpSpPr>
                <p:nvPr/>
              </p:nvGrpSpPr>
              <p:grpSpPr bwMode="auto">
                <a:xfrm>
                  <a:off x="1199660" y="2767595"/>
                  <a:ext cx="1993971" cy="1200778"/>
                  <a:chOff x="1199660" y="2767595"/>
                  <a:chExt cx="1993971" cy="1200778"/>
                </a:xfrm>
              </p:grpSpPr>
              <p:grpSp>
                <p:nvGrpSpPr>
                  <p:cNvPr id="4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199660" y="2767595"/>
                    <a:ext cx="1993971" cy="1061100"/>
                    <a:chOff x="5009138" y="3416020"/>
                    <a:chExt cx="1994112" cy="1060751"/>
                  </a:xfrm>
                </p:grpSpPr>
                <p:sp>
                  <p:nvSpPr>
                    <p:cNvPr id="54" name="Oval 53"/>
                    <p:cNvSpPr/>
                    <p:nvPr/>
                  </p:nvSpPr>
                  <p:spPr bwMode="auto">
                    <a:xfrm>
                      <a:off x="6715995" y="4045115"/>
                      <a:ext cx="287388" cy="28723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3</a:t>
                      </a:r>
                      <a:endParaRPr lang="en-US" dirty="0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 bwMode="auto">
                    <a:xfrm>
                      <a:off x="5009135" y="4037181"/>
                      <a:ext cx="287387" cy="2872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 bwMode="auto">
                    <a:xfrm>
                      <a:off x="6709644" y="3411935"/>
                      <a:ext cx="287388" cy="29199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4</a:t>
                      </a:r>
                      <a:endParaRPr lang="en-US" dirty="0"/>
                    </a:p>
                  </p:txBody>
                </p:sp>
                <p:cxnSp>
                  <p:nvCxnSpPr>
                    <p:cNvPr id="57" name="Straight Connector 56"/>
                    <p:cNvCxnSpPr>
                      <a:stCxn id="54" idx="0"/>
                      <a:endCxn id="56" idx="4"/>
                    </p:cNvCxnSpPr>
                    <p:nvPr/>
                  </p:nvCxnSpPr>
                  <p:spPr bwMode="auto">
                    <a:xfrm flipH="1" flipV="1">
                      <a:off x="6854132" y="3703928"/>
                      <a:ext cx="6351" cy="34118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>
                      <a:stCxn id="54" idx="3"/>
                      <a:endCxn id="49" idx="6"/>
                    </p:cNvCxnSpPr>
                    <p:nvPr/>
                  </p:nvCxnSpPr>
                  <p:spPr bwMode="auto">
                    <a:xfrm flipH="1">
                      <a:off x="6225372" y="4291088"/>
                      <a:ext cx="533493" cy="18566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444154" y="3633423"/>
                    <a:ext cx="970062" cy="334950"/>
                    <a:chOff x="5253655" y="3048961"/>
                    <a:chExt cx="970131" cy="334840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 bwMode="auto">
                    <a:xfrm>
                      <a:off x="5936399" y="3099743"/>
                      <a:ext cx="287387" cy="28405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2</a:t>
                      </a:r>
                      <a:endParaRPr lang="en-US" dirty="0"/>
                    </a:p>
                  </p:txBody>
                </p:sp>
                <p:cxnSp>
                  <p:nvCxnSpPr>
                    <p:cNvPr id="52" name="Straight Connector 51"/>
                    <p:cNvCxnSpPr>
                      <a:stCxn id="55" idx="5"/>
                      <a:endCxn id="49" idx="2"/>
                    </p:cNvCxnSpPr>
                    <p:nvPr/>
                  </p:nvCxnSpPr>
                  <p:spPr bwMode="auto">
                    <a:xfrm>
                      <a:off x="5253655" y="3048961"/>
                      <a:ext cx="682744" cy="192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5" name="Straight Connector 44"/>
                <p:cNvCxnSpPr>
                  <a:stCxn id="37" idx="4"/>
                  <a:endCxn id="55" idx="0"/>
                </p:cNvCxnSpPr>
                <p:nvPr/>
              </p:nvCxnSpPr>
              <p:spPr bwMode="auto">
                <a:xfrm>
                  <a:off x="1342547" y="3074647"/>
                  <a:ext cx="0" cy="3143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/>
              <p:cNvCxnSpPr>
                <a:stCxn id="56" idx="1"/>
                <a:endCxn id="36" idx="6"/>
              </p:cNvCxnSpPr>
              <p:nvPr/>
            </p:nvCxnSpPr>
            <p:spPr bwMode="auto">
              <a:xfrm flipH="1" flipV="1">
                <a:off x="3353221" y="450867"/>
                <a:ext cx="527104" cy="1984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2" name="TextBox 84"/>
              <p:cNvSpPr txBox="1">
                <a:spLocks noChangeArrowheads="1"/>
              </p:cNvSpPr>
              <p:nvPr/>
            </p:nvSpPr>
            <p:spPr bwMode="auto">
              <a:xfrm>
                <a:off x="3064262" y="1808195"/>
                <a:ext cx="421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/>
                  <a:t>B</a:t>
                </a:r>
                <a:endParaRPr lang="en-US" altLang="en-US" sz="2000" dirty="0"/>
              </a:p>
            </p:txBody>
          </p:sp>
        </p:grpSp>
        <p:sp>
          <p:nvSpPr>
            <p:cNvPr id="36" name="Oval 35"/>
            <p:cNvSpPr/>
            <p:nvPr/>
          </p:nvSpPr>
          <p:spPr bwMode="auto">
            <a:xfrm>
              <a:off x="3085671" y="766857"/>
              <a:ext cx="287367" cy="2873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5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156890" y="1085948"/>
              <a:ext cx="287366" cy="287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6</a:t>
              </a:r>
              <a:endParaRPr lang="en-US" dirty="0"/>
            </a:p>
          </p:txBody>
        </p:sp>
        <p:cxnSp>
          <p:nvCxnSpPr>
            <p:cNvPr id="38" name="Straight Connector 37"/>
            <p:cNvCxnSpPr>
              <a:stCxn id="36" idx="2"/>
              <a:endCxn id="37" idx="7"/>
            </p:cNvCxnSpPr>
            <p:nvPr/>
          </p:nvCxnSpPr>
          <p:spPr bwMode="auto">
            <a:xfrm flipH="1">
              <a:off x="2401390" y="909734"/>
              <a:ext cx="684282" cy="2190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0" name="Right Arrow 59"/>
          <p:cNvSpPr/>
          <p:nvPr/>
        </p:nvSpPr>
        <p:spPr>
          <a:xfrm>
            <a:off x="3491880" y="3963415"/>
            <a:ext cx="1152128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1" name="TextBox 60"/>
          <p:cNvSpPr txBox="1"/>
          <p:nvPr/>
        </p:nvSpPr>
        <p:spPr>
          <a:xfrm>
            <a:off x="3400398" y="4409428"/>
            <a:ext cx="154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praplėtimas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17488" y="569517"/>
                <a:ext cx="87137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/>
                  <a:t>Apibrėžimas. </a:t>
                </a:r>
                <a:r>
                  <a:rPr lang="lt-LT" sz="2400" dirty="0" smtClean="0"/>
                  <a:t>Jeigu grafas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2400" b="1" i="1" dirty="0" smtClean="0"/>
                  <a:t> </a:t>
                </a:r>
                <a:r>
                  <a:rPr lang="lt-LT" sz="2400" dirty="0" smtClean="0"/>
                  <a:t>turi briauną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lt-LT" sz="2400" dirty="0" smtClean="0"/>
                  <a:t>,</a:t>
                </a:r>
                <a:r>
                  <a:rPr lang="lt-LT" sz="2400" dirty="0"/>
                  <a:t> </a:t>
                </a:r>
                <a:r>
                  <a:rPr lang="lt-LT" sz="2400" dirty="0" smtClean="0"/>
                  <a:t>o grafas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2400" b="1" i="1" dirty="0"/>
                  <a:t> </a:t>
                </a:r>
                <a:r>
                  <a:rPr lang="lt-LT" sz="2400" dirty="0" smtClean="0"/>
                  <a:t>gautas iš grafo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2400" b="1" i="1" dirty="0"/>
                  <a:t> </a:t>
                </a:r>
                <a:r>
                  <a:rPr lang="lt-LT" sz="2400" dirty="0" smtClean="0"/>
                  <a:t>pridėjus naują viršūnę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lt-LT" sz="2400" b="1" i="1" dirty="0" smtClean="0"/>
                  <a:t> </a:t>
                </a:r>
                <a:r>
                  <a:rPr lang="lt-LT" sz="2400" dirty="0" smtClean="0"/>
                  <a:t>ir pakeitus briauną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lt-LT" sz="2400" dirty="0" smtClean="0"/>
                  <a:t> briaunomis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lt-LT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lt-LT" sz="2400" dirty="0" smtClean="0"/>
                  <a:t> 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lt-LT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lt-LT" sz="2400" dirty="0" smtClean="0"/>
                  <a:t>,  tai grafas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′,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lt-LT" sz="2400" b="1" i="1" dirty="0"/>
                  <a:t> </a:t>
                </a:r>
                <a:r>
                  <a:rPr lang="lt-LT" sz="2400" dirty="0" smtClean="0"/>
                  <a:t>yra vadinamas grafo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2400" b="1" i="1" dirty="0"/>
                  <a:t> </a:t>
                </a:r>
                <a:r>
                  <a:rPr lang="lt-LT" sz="2400" b="1" i="1" dirty="0" smtClean="0"/>
                  <a:t>praplėtimu.</a:t>
                </a:r>
                <a:endParaRPr lang="lt-LT" sz="2400" b="1" i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88" y="569517"/>
                <a:ext cx="8713787" cy="1569660"/>
              </a:xfrm>
              <a:prstGeom prst="rect">
                <a:avLst/>
              </a:prstGeom>
              <a:blipFill>
                <a:blip r:embed="rId2"/>
                <a:stretch>
                  <a:fillRect l="-1120" t="-3101" r="-1260" b="-775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6" y="2060848"/>
            <a:ext cx="74612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smtClean="0"/>
              <a:t>Pavyzdys. </a:t>
            </a:r>
            <a:r>
              <a:rPr lang="lt-LT" sz="3200" dirty="0" smtClean="0"/>
              <a:t>Praplėtimas ir pradinis grafas</a:t>
            </a:r>
            <a:endParaRPr lang="lt-LT" sz="3200" b="1" i="1" dirty="0"/>
          </a:p>
        </p:txBody>
      </p:sp>
    </p:spTree>
    <p:extLst>
      <p:ext uri="{BB962C8B-B14F-4D97-AF65-F5344CB8AC3E}">
        <p14:creationId xmlns:p14="http://schemas.microsoft.com/office/powerpoint/2010/main" val="11843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388860"/>
            <a:ext cx="8713787" cy="1728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344818" y="3089402"/>
            <a:ext cx="1987550" cy="1571632"/>
            <a:chOff x="2156889" y="1062135"/>
            <a:chExt cx="1987752" cy="1571654"/>
          </a:xfrm>
        </p:grpSpPr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2156889" y="1062135"/>
              <a:ext cx="1987752" cy="1571654"/>
              <a:chOff x="2137071" y="603268"/>
              <a:chExt cx="1987752" cy="1571654"/>
            </a:xfrm>
          </p:grpSpPr>
          <p:grpSp>
            <p:nvGrpSpPr>
              <p:cNvPr id="12" name="Group 1"/>
              <p:cNvGrpSpPr>
                <a:grpSpLocks/>
              </p:cNvGrpSpPr>
              <p:nvPr/>
            </p:nvGrpSpPr>
            <p:grpSpPr bwMode="auto">
              <a:xfrm>
                <a:off x="2137071" y="603268"/>
                <a:ext cx="1987752" cy="1204925"/>
                <a:chOff x="1199656" y="2763510"/>
                <a:chExt cx="1987756" cy="1204863"/>
              </a:xfrm>
            </p:grpSpPr>
            <p:grpSp>
              <p:nvGrpSpPr>
                <p:cNvPr id="18" name="Group 5"/>
                <p:cNvGrpSpPr>
                  <a:grpSpLocks/>
                </p:cNvGrpSpPr>
                <p:nvPr/>
              </p:nvGrpSpPr>
              <p:grpSpPr bwMode="auto">
                <a:xfrm>
                  <a:off x="1199656" y="2763510"/>
                  <a:ext cx="1987756" cy="1204863"/>
                  <a:chOff x="1199656" y="2763510"/>
                  <a:chExt cx="1987756" cy="1204863"/>
                </a:xfrm>
              </p:grpSpPr>
              <p:grpSp>
                <p:nvGrpSpPr>
                  <p:cNvPr id="2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199656" y="2763510"/>
                    <a:ext cx="1987756" cy="962325"/>
                    <a:chOff x="5009135" y="3411935"/>
                    <a:chExt cx="1987897" cy="962008"/>
                  </a:xfrm>
                </p:grpSpPr>
                <p:sp>
                  <p:nvSpPr>
                    <p:cNvPr id="29" name="Oval 28"/>
                    <p:cNvSpPr/>
                    <p:nvPr/>
                  </p:nvSpPr>
                  <p:spPr bwMode="auto">
                    <a:xfrm>
                      <a:off x="5009135" y="4037181"/>
                      <a:ext cx="287387" cy="2872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 bwMode="auto">
                    <a:xfrm>
                      <a:off x="6709644" y="3411935"/>
                      <a:ext cx="287388" cy="29199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4</a:t>
                      </a:r>
                      <a:endParaRPr lang="en-US" dirty="0"/>
                    </a:p>
                  </p:txBody>
                </p:sp>
                <p:cxnSp>
                  <p:nvCxnSpPr>
                    <p:cNvPr id="32" name="Straight Connector 31"/>
                    <p:cNvCxnSpPr>
                      <a:stCxn id="30" idx="3"/>
                      <a:endCxn id="23" idx="7"/>
                    </p:cNvCxnSpPr>
                    <p:nvPr/>
                  </p:nvCxnSpPr>
                  <p:spPr bwMode="auto">
                    <a:xfrm flipH="1">
                      <a:off x="6181695" y="3661167"/>
                      <a:ext cx="570037" cy="71277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444155" y="3633423"/>
                    <a:ext cx="970062" cy="334950"/>
                    <a:chOff x="5253655" y="3048961"/>
                    <a:chExt cx="970131" cy="334840"/>
                  </a:xfrm>
                </p:grpSpPr>
                <p:sp>
                  <p:nvSpPr>
                    <p:cNvPr id="23" name="Oval 22"/>
                    <p:cNvSpPr/>
                    <p:nvPr/>
                  </p:nvSpPr>
                  <p:spPr bwMode="auto">
                    <a:xfrm>
                      <a:off x="5936399" y="3099743"/>
                      <a:ext cx="287387" cy="28405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2</a:t>
                      </a:r>
                      <a:endParaRPr lang="en-US" dirty="0"/>
                    </a:p>
                  </p:txBody>
                </p:sp>
                <p:cxnSp>
                  <p:nvCxnSpPr>
                    <p:cNvPr id="26" name="Straight Connector 25"/>
                    <p:cNvCxnSpPr>
                      <a:stCxn id="29" idx="5"/>
                      <a:endCxn id="23" idx="2"/>
                    </p:cNvCxnSpPr>
                    <p:nvPr/>
                  </p:nvCxnSpPr>
                  <p:spPr bwMode="auto">
                    <a:xfrm>
                      <a:off x="5253655" y="3048961"/>
                      <a:ext cx="682744" cy="192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" name="Straight Connector 18"/>
                <p:cNvCxnSpPr>
                  <a:stCxn id="10" idx="4"/>
                  <a:endCxn id="29" idx="0"/>
                </p:cNvCxnSpPr>
                <p:nvPr/>
              </p:nvCxnSpPr>
              <p:spPr bwMode="auto">
                <a:xfrm>
                  <a:off x="1342547" y="3074647"/>
                  <a:ext cx="0" cy="3143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7908" y="1774806"/>
                    <a:ext cx="421964" cy="4001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lt-L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lt-L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dirty="0"/>
                  </a:p>
                </p:txBody>
              </p:sp>
            </mc:Choice>
            <mc:Fallback xmlns="">
              <p:sp>
                <p:nvSpPr>
                  <p:cNvPr id="1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97908" y="1774806"/>
                    <a:ext cx="421964" cy="40011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lt-L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Oval 9"/>
            <p:cNvSpPr/>
            <p:nvPr/>
          </p:nvSpPr>
          <p:spPr bwMode="auto">
            <a:xfrm>
              <a:off x="2156890" y="1085948"/>
              <a:ext cx="287366" cy="287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3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23" idx="0"/>
              <a:endCxn id="10" idx="5"/>
            </p:cNvCxnSpPr>
            <p:nvPr/>
          </p:nvCxnSpPr>
          <p:spPr bwMode="auto">
            <a:xfrm flipH="1" flipV="1">
              <a:off x="2402172" y="1331210"/>
              <a:ext cx="825593" cy="6516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0" name="Right Arrow 59"/>
          <p:cNvSpPr/>
          <p:nvPr/>
        </p:nvSpPr>
        <p:spPr>
          <a:xfrm>
            <a:off x="2778382" y="3648301"/>
            <a:ext cx="1152128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1" name="TextBox 60"/>
          <p:cNvSpPr txBox="1"/>
          <p:nvPr/>
        </p:nvSpPr>
        <p:spPr>
          <a:xfrm>
            <a:off x="2694267" y="3200496"/>
            <a:ext cx="154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praplėtimas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7114" y="908720"/>
                <a:ext cx="87137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Jeigu grafai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400" dirty="0" smtClean="0"/>
                  <a:t> yra tokie, kad 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lt-LT" sz="2400" dirty="0" smtClean="0"/>
                  <a:t> yra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lt-LT" sz="2400" dirty="0" smtClean="0"/>
                  <a:t> praplėtimas, tai 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400" dirty="0" smtClean="0"/>
                  <a:t> yra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sz="2400" dirty="0" smtClean="0"/>
                  <a:t> </a:t>
                </a:r>
                <a:r>
                  <a:rPr lang="lt-LT" sz="2400" b="1" i="1" dirty="0" smtClean="0"/>
                  <a:t>išvestinis grafas.</a:t>
                </a:r>
                <a:endParaRPr lang="lt-LT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14" y="908720"/>
                <a:ext cx="8713787" cy="830997"/>
              </a:xfrm>
              <a:prstGeom prst="rect">
                <a:avLst/>
              </a:prstGeom>
              <a:blipFill>
                <a:blip r:embed="rId3"/>
                <a:stretch>
                  <a:fillRect l="-1049" t="-5882" b="-1617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536405" y="3066689"/>
            <a:ext cx="1987550" cy="1571632"/>
            <a:chOff x="4536405" y="3066689"/>
            <a:chExt cx="1987550" cy="1571632"/>
          </a:xfrm>
        </p:grpSpPr>
        <p:grpSp>
          <p:nvGrpSpPr>
            <p:cNvPr id="72" name="Group 61"/>
            <p:cNvGrpSpPr>
              <a:grpSpLocks/>
            </p:cNvGrpSpPr>
            <p:nvPr/>
          </p:nvGrpSpPr>
          <p:grpSpPr bwMode="auto">
            <a:xfrm>
              <a:off x="4536405" y="3066689"/>
              <a:ext cx="1987550" cy="1571632"/>
              <a:chOff x="2156889" y="1062135"/>
              <a:chExt cx="1987752" cy="1571654"/>
            </a:xfrm>
          </p:grpSpPr>
          <p:grpSp>
            <p:nvGrpSpPr>
              <p:cNvPr id="73" name="Group 92"/>
              <p:cNvGrpSpPr>
                <a:grpSpLocks/>
              </p:cNvGrpSpPr>
              <p:nvPr/>
            </p:nvGrpSpPr>
            <p:grpSpPr bwMode="auto">
              <a:xfrm>
                <a:off x="2156889" y="1062135"/>
                <a:ext cx="1987752" cy="1571654"/>
                <a:chOff x="2137071" y="603268"/>
                <a:chExt cx="1987752" cy="1571654"/>
              </a:xfrm>
            </p:grpSpPr>
            <p:grpSp>
              <p:nvGrpSpPr>
                <p:cNvPr id="76" name="Group 1"/>
                <p:cNvGrpSpPr>
                  <a:grpSpLocks/>
                </p:cNvGrpSpPr>
                <p:nvPr/>
              </p:nvGrpSpPr>
              <p:grpSpPr bwMode="auto">
                <a:xfrm>
                  <a:off x="2137071" y="603268"/>
                  <a:ext cx="1987752" cy="1204925"/>
                  <a:chOff x="1199656" y="2763510"/>
                  <a:chExt cx="1987756" cy="1204863"/>
                </a:xfrm>
              </p:grpSpPr>
              <p:grpSp>
                <p:nvGrpSpPr>
                  <p:cNvPr id="78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199656" y="2763510"/>
                    <a:ext cx="1987756" cy="1204863"/>
                    <a:chOff x="1199656" y="2763510"/>
                    <a:chExt cx="1987756" cy="1204863"/>
                  </a:xfrm>
                </p:grpSpPr>
                <p:grpSp>
                  <p:nvGrpSpPr>
                    <p:cNvPr id="8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9656" y="2763510"/>
                      <a:ext cx="1987756" cy="962325"/>
                      <a:chOff x="5009135" y="3411935"/>
                      <a:chExt cx="1987897" cy="962008"/>
                    </a:xfrm>
                  </p:grpSpPr>
                  <p:sp>
                    <p:nvSpPr>
                      <p:cNvPr id="84" name="Oval 83"/>
                      <p:cNvSpPr/>
                      <p:nvPr/>
                    </p:nvSpPr>
                    <p:spPr bwMode="auto">
                      <a:xfrm>
                        <a:off x="5009135" y="4037181"/>
                        <a:ext cx="287387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85" name="Oval 84"/>
                      <p:cNvSpPr/>
                      <p:nvPr/>
                    </p:nvSpPr>
                    <p:spPr bwMode="auto">
                      <a:xfrm>
                        <a:off x="6709644" y="3411935"/>
                        <a:ext cx="287388" cy="29199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4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86" name="Straight Connector 85"/>
                      <p:cNvCxnSpPr>
                        <a:stCxn id="85" idx="3"/>
                        <a:endCxn id="82" idx="7"/>
                      </p:cNvCxnSpPr>
                      <p:nvPr/>
                    </p:nvCxnSpPr>
                    <p:spPr bwMode="auto">
                      <a:xfrm flipH="1">
                        <a:off x="6181695" y="3661167"/>
                        <a:ext cx="570037" cy="71277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4155" y="3633423"/>
                      <a:ext cx="970062" cy="334950"/>
                      <a:chOff x="5253655" y="3048961"/>
                      <a:chExt cx="970131" cy="334840"/>
                    </a:xfrm>
                  </p:grpSpPr>
                  <p:sp>
                    <p:nvSpPr>
                      <p:cNvPr id="82" name="Oval 81"/>
                      <p:cNvSpPr/>
                      <p:nvPr/>
                    </p:nvSpPr>
                    <p:spPr bwMode="auto">
                      <a:xfrm>
                        <a:off x="5936399" y="3099743"/>
                        <a:ext cx="287387" cy="28405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2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83" name="Straight Connector 82"/>
                      <p:cNvCxnSpPr>
                        <a:stCxn id="84" idx="5"/>
                        <a:endCxn id="82" idx="2"/>
                      </p:cNvCxnSpPr>
                      <p:nvPr/>
                    </p:nvCxnSpPr>
                    <p:spPr bwMode="auto">
                      <a:xfrm>
                        <a:off x="5253655" y="3048961"/>
                        <a:ext cx="682744" cy="1920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79" name="Straight Connector 78"/>
                  <p:cNvCxnSpPr>
                    <a:stCxn id="74" idx="4"/>
                    <a:endCxn id="84" idx="0"/>
                  </p:cNvCxnSpPr>
                  <p:nvPr/>
                </p:nvCxnSpPr>
                <p:spPr bwMode="auto">
                  <a:xfrm>
                    <a:off x="1342547" y="3074647"/>
                    <a:ext cx="0" cy="3143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97908" y="1774806"/>
                      <a:ext cx="421964" cy="4001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lt-LT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lt-L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dirty="0"/>
                    </a:p>
                  </p:txBody>
                </p:sp>
              </mc:Choice>
              <mc:Fallback xmlns="">
                <p:sp>
                  <p:nvSpPr>
                    <p:cNvPr id="77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997908" y="1774806"/>
                      <a:ext cx="421964" cy="40011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51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lt-L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4" name="Oval 73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3</a:t>
                </a:r>
                <a:endParaRPr lang="en-US" dirty="0"/>
              </a:p>
            </p:txBody>
          </p:sp>
          <p:cxnSp>
            <p:nvCxnSpPr>
              <p:cNvPr id="75" name="Straight Connector 74"/>
              <p:cNvCxnSpPr>
                <a:stCxn id="82" idx="0"/>
                <a:endCxn id="87" idx="5"/>
              </p:cNvCxnSpPr>
              <p:nvPr/>
            </p:nvCxnSpPr>
            <p:spPr bwMode="auto">
              <a:xfrm flipH="1" flipV="1">
                <a:off x="3185680" y="1375981"/>
                <a:ext cx="42085" cy="6069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/>
            <p:cNvSpPr/>
            <p:nvPr/>
          </p:nvSpPr>
          <p:spPr bwMode="auto">
            <a:xfrm>
              <a:off x="5319834" y="3135273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5</a:t>
              </a:r>
              <a:endParaRPr lang="en-US" dirty="0"/>
            </a:p>
          </p:txBody>
        </p:sp>
        <p:cxnSp>
          <p:nvCxnSpPr>
            <p:cNvPr id="88" name="Straight Connector 87"/>
            <p:cNvCxnSpPr>
              <a:stCxn id="87" idx="2"/>
              <a:endCxn id="74" idx="6"/>
            </p:cNvCxnSpPr>
            <p:nvPr/>
          </p:nvCxnSpPr>
          <p:spPr bwMode="auto">
            <a:xfrm flipH="1" flipV="1">
              <a:off x="4823743" y="3234171"/>
              <a:ext cx="496091" cy="44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9" name="Right Arrow 88"/>
          <p:cNvSpPr/>
          <p:nvPr/>
        </p:nvSpPr>
        <p:spPr>
          <a:xfrm rot="5400000">
            <a:off x="7483503" y="3933263"/>
            <a:ext cx="74767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0" name="TextBox 89"/>
          <p:cNvSpPr txBox="1"/>
          <p:nvPr/>
        </p:nvSpPr>
        <p:spPr>
          <a:xfrm>
            <a:off x="7185882" y="3138670"/>
            <a:ext cx="154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praplėtimas</a:t>
            </a:r>
            <a:endParaRPr lang="lt-LT" dirty="0"/>
          </a:p>
        </p:txBody>
      </p:sp>
      <p:grpSp>
        <p:nvGrpSpPr>
          <p:cNvPr id="31" name="Group 30"/>
          <p:cNvGrpSpPr/>
          <p:nvPr/>
        </p:nvGrpSpPr>
        <p:grpSpPr>
          <a:xfrm>
            <a:off x="6596773" y="4869160"/>
            <a:ext cx="2131219" cy="1571633"/>
            <a:chOff x="5761332" y="4889097"/>
            <a:chExt cx="2131219" cy="1571633"/>
          </a:xfrm>
        </p:grpSpPr>
        <p:grpSp>
          <p:nvGrpSpPr>
            <p:cNvPr id="91" name="Group 90"/>
            <p:cNvGrpSpPr/>
            <p:nvPr/>
          </p:nvGrpSpPr>
          <p:grpSpPr>
            <a:xfrm>
              <a:off x="5761332" y="4889097"/>
              <a:ext cx="1987550" cy="1571633"/>
              <a:chOff x="4536405" y="3066688"/>
              <a:chExt cx="1987550" cy="1571633"/>
            </a:xfrm>
          </p:grpSpPr>
          <p:grpSp>
            <p:nvGrpSpPr>
              <p:cNvPr id="92" name="Group 61"/>
              <p:cNvGrpSpPr>
                <a:grpSpLocks/>
              </p:cNvGrpSpPr>
              <p:nvPr/>
            </p:nvGrpSpPr>
            <p:grpSpPr bwMode="auto">
              <a:xfrm>
                <a:off x="4536405" y="3066688"/>
                <a:ext cx="1987550" cy="1571633"/>
                <a:chOff x="2156889" y="1062134"/>
                <a:chExt cx="1987752" cy="1571655"/>
              </a:xfrm>
            </p:grpSpPr>
            <p:grpSp>
              <p:nvGrpSpPr>
                <p:cNvPr id="95" name="Group 92"/>
                <p:cNvGrpSpPr>
                  <a:grpSpLocks/>
                </p:cNvGrpSpPr>
                <p:nvPr/>
              </p:nvGrpSpPr>
              <p:grpSpPr bwMode="auto">
                <a:xfrm>
                  <a:off x="2156889" y="1062134"/>
                  <a:ext cx="1987752" cy="1571655"/>
                  <a:chOff x="2137071" y="603267"/>
                  <a:chExt cx="1987752" cy="1571655"/>
                </a:xfrm>
              </p:grpSpPr>
              <p:grpSp>
                <p:nvGrpSpPr>
                  <p:cNvPr id="98" name="Group 1"/>
                  <p:cNvGrpSpPr>
                    <a:grpSpLocks/>
                  </p:cNvGrpSpPr>
                  <p:nvPr/>
                </p:nvGrpSpPr>
                <p:grpSpPr bwMode="auto">
                  <a:xfrm>
                    <a:off x="2137071" y="603267"/>
                    <a:ext cx="1987752" cy="1204926"/>
                    <a:chOff x="1199656" y="2763509"/>
                    <a:chExt cx="1987756" cy="1204864"/>
                  </a:xfrm>
                </p:grpSpPr>
                <p:grpSp>
                  <p:nvGrpSpPr>
                    <p:cNvPr id="100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9656" y="2763509"/>
                      <a:ext cx="1987756" cy="1204864"/>
                      <a:chOff x="1199656" y="2763509"/>
                      <a:chExt cx="1987756" cy="1204864"/>
                    </a:xfrm>
                  </p:grpSpPr>
                  <p:grpSp>
                    <p:nvGrpSpPr>
                      <p:cNvPr id="102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99656" y="2763509"/>
                        <a:ext cx="1987756" cy="965951"/>
                        <a:chOff x="5009135" y="3411935"/>
                        <a:chExt cx="1987897" cy="965633"/>
                      </a:xfrm>
                    </p:grpSpPr>
                    <p:sp>
                      <p:nvSpPr>
                        <p:cNvPr id="106" name="Oval 105"/>
                        <p:cNvSpPr/>
                        <p:nvPr/>
                      </p:nvSpPr>
                      <p:spPr bwMode="auto">
                        <a:xfrm>
                          <a:off x="5009135" y="4037181"/>
                          <a:ext cx="287387" cy="287232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07" name="Oval 106"/>
                        <p:cNvSpPr/>
                        <p:nvPr/>
                      </p:nvSpPr>
                      <p:spPr bwMode="auto">
                        <a:xfrm>
                          <a:off x="6709644" y="3411935"/>
                          <a:ext cx="287388" cy="291993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p:txBody>
                    </p:sp>
                    <p:cxnSp>
                      <p:nvCxnSpPr>
                        <p:cNvPr id="108" name="Straight Connector 107"/>
                        <p:cNvCxnSpPr/>
                        <p:nvPr/>
                      </p:nvCxnSpPr>
                      <p:spPr bwMode="auto">
                        <a:xfrm flipH="1">
                          <a:off x="6178445" y="3664792"/>
                          <a:ext cx="570037" cy="71277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03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4155" y="3633423"/>
                        <a:ext cx="970062" cy="334950"/>
                        <a:chOff x="5253655" y="3048961"/>
                        <a:chExt cx="970131" cy="334840"/>
                      </a:xfrm>
                    </p:grpSpPr>
                    <p:sp>
                      <p:nvSpPr>
                        <p:cNvPr id="104" name="Oval 103"/>
                        <p:cNvSpPr/>
                        <p:nvPr/>
                      </p:nvSpPr>
                      <p:spPr bwMode="auto">
                        <a:xfrm>
                          <a:off x="5936399" y="3099743"/>
                          <a:ext cx="287387" cy="28405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cxnSp>
                      <p:nvCxnSpPr>
                        <p:cNvPr id="105" name="Straight Connector 104"/>
                        <p:cNvCxnSpPr>
                          <a:stCxn id="106" idx="5"/>
                          <a:endCxn id="104" idx="2"/>
                        </p:cNvCxnSpPr>
                        <p:nvPr/>
                      </p:nvCxnSpPr>
                      <p:spPr bwMode="auto">
                        <a:xfrm>
                          <a:off x="5253655" y="3048961"/>
                          <a:ext cx="682744" cy="19201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01" name="Straight Connector 100"/>
                    <p:cNvCxnSpPr>
                      <a:stCxn id="96" idx="4"/>
                      <a:endCxn id="106" idx="0"/>
                    </p:cNvCxnSpPr>
                    <p:nvPr/>
                  </p:nvCxnSpPr>
                  <p:spPr bwMode="auto">
                    <a:xfrm>
                      <a:off x="1342547" y="3074647"/>
                      <a:ext cx="0" cy="31431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9" name="TextBox 8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97908" y="1774806"/>
                        <a:ext cx="421964" cy="400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lt-LT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t-LT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lt-LT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99" name="TextBox 8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997908" y="1774806"/>
                        <a:ext cx="421964" cy="400116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151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lt-L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96" name="Oval 95"/>
                <p:cNvSpPr/>
                <p:nvPr/>
              </p:nvSpPr>
              <p:spPr bwMode="auto">
                <a:xfrm>
                  <a:off x="2156890" y="1085948"/>
                  <a:ext cx="287366" cy="28734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3</a:t>
                  </a:r>
                  <a:endParaRPr lang="en-US" dirty="0"/>
                </a:p>
              </p:txBody>
            </p:sp>
            <p:cxnSp>
              <p:nvCxnSpPr>
                <p:cNvPr id="97" name="Straight Connector 96"/>
                <p:cNvCxnSpPr>
                  <a:stCxn id="104" idx="0"/>
                  <a:endCxn id="93" idx="5"/>
                </p:cNvCxnSpPr>
                <p:nvPr/>
              </p:nvCxnSpPr>
              <p:spPr bwMode="auto">
                <a:xfrm flipH="1" flipV="1">
                  <a:off x="3185680" y="1375981"/>
                  <a:ext cx="42085" cy="6069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Oval 92"/>
              <p:cNvSpPr/>
              <p:nvPr/>
            </p:nvSpPr>
            <p:spPr bwMode="auto">
              <a:xfrm>
                <a:off x="5319834" y="3135273"/>
                <a:ext cx="287337" cy="2873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5</a:t>
                </a:r>
                <a:endParaRPr lang="en-US" dirty="0"/>
              </a:p>
            </p:txBody>
          </p:sp>
          <p:cxnSp>
            <p:nvCxnSpPr>
              <p:cNvPr id="94" name="Straight Connector 93"/>
              <p:cNvCxnSpPr>
                <a:stCxn id="93" idx="2"/>
                <a:endCxn id="96" idx="6"/>
              </p:cNvCxnSpPr>
              <p:nvPr/>
            </p:nvCxnSpPr>
            <p:spPr bwMode="auto">
              <a:xfrm flipH="1" flipV="1">
                <a:off x="4823743" y="3234171"/>
                <a:ext cx="496091" cy="447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9" name="Oval 108"/>
            <p:cNvSpPr/>
            <p:nvPr/>
          </p:nvSpPr>
          <p:spPr bwMode="auto">
            <a:xfrm>
              <a:off x="7605213" y="5466943"/>
              <a:ext cx="287338" cy="2921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110" name="Straight Connector 109"/>
            <p:cNvCxnSpPr>
              <a:stCxn id="109" idx="0"/>
              <a:endCxn id="107" idx="5"/>
            </p:cNvCxnSpPr>
            <p:nvPr/>
          </p:nvCxnSpPr>
          <p:spPr bwMode="auto">
            <a:xfrm flipH="1" flipV="1">
              <a:off x="7706802" y="5138420"/>
              <a:ext cx="42080" cy="328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22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89" grpId="0" animBg="1"/>
      <p:bldP spid="9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0" y="2060848"/>
            <a:ext cx="8786812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smtClean="0"/>
              <a:t>Pavyzdys. </a:t>
            </a:r>
            <a:r>
              <a:rPr lang="lt-LT" sz="3200" dirty="0" smtClean="0"/>
              <a:t>Išvestinis grafas ir pradinis grafas</a:t>
            </a:r>
            <a:endParaRPr lang="lt-LT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Kurie iš pavaizduotų grafų yra grafo G išvestiniai grafai?</a:t>
            </a:r>
            <a:endParaRPr lang="en-US" altLang="lt-LT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0"/>
            <a:ext cx="27638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7524750" y="1989138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G</a:t>
            </a:r>
            <a:endParaRPr lang="en-US" altLang="lt-LT"/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628775"/>
            <a:ext cx="24590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314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473575"/>
            <a:ext cx="21129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4135438"/>
            <a:ext cx="26431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971550" y="3735388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</a:t>
            </a:r>
            <a:endParaRPr lang="en-US" altLang="lt-LT"/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3924300" y="3735388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B</a:t>
            </a:r>
            <a:endParaRPr lang="en-US" altLang="lt-LT"/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1060450" y="6221413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C</a:t>
            </a:r>
            <a:endParaRPr lang="en-US" altLang="lt-LT"/>
          </a:p>
        </p:txBody>
      </p: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4859338" y="6088063"/>
            <a:ext cx="36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D</a:t>
            </a:r>
            <a:endParaRPr lang="en-US" altLang="lt-LT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5825" y="3735388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 dirty="0">
                <a:solidFill>
                  <a:srgbClr val="FF0000"/>
                </a:solidFill>
              </a:rPr>
              <a:t>A ir C</a:t>
            </a:r>
            <a:endParaRPr lang="en-US" altLang="lt-L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77788"/>
            <a:ext cx="19097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Kurie iš pavaizduotų grafų yra grafo G išvestiniai grafai?</a:t>
            </a:r>
            <a:endParaRPr lang="en-US" altLang="lt-LT"/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7672388" y="1916113"/>
            <a:ext cx="36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G</a:t>
            </a:r>
            <a:endParaRPr lang="en-US" altLang="lt-LT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792163" y="6308725"/>
            <a:ext cx="35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</a:t>
            </a:r>
            <a:endParaRPr lang="en-US" altLang="lt-LT"/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2843213" y="6308725"/>
            <a:ext cx="36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 dirty="0"/>
              <a:t>B</a:t>
            </a:r>
            <a:endParaRPr lang="en-US" altLang="lt-LT" dirty="0"/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5154613" y="6308725"/>
            <a:ext cx="36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C</a:t>
            </a:r>
            <a:endParaRPr lang="en-US" altLang="lt-LT"/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7389813" y="6303054"/>
            <a:ext cx="36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 dirty="0"/>
              <a:t>D</a:t>
            </a:r>
            <a:endParaRPr lang="en-US" altLang="lt-LT" dirty="0"/>
          </a:p>
        </p:txBody>
      </p:sp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8813"/>
            <a:ext cx="2195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251200"/>
            <a:ext cx="1798638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3251200"/>
            <a:ext cx="177006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97238"/>
            <a:ext cx="2684462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236296" y="2606645"/>
            <a:ext cx="2085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 dirty="0" err="1" smtClean="0">
                <a:solidFill>
                  <a:srgbClr val="FF0000"/>
                </a:solidFill>
              </a:rPr>
              <a:t>Ats</a:t>
            </a:r>
            <a:r>
              <a:rPr lang="lt-LT" altLang="lt-LT" dirty="0" smtClean="0">
                <a:solidFill>
                  <a:srgbClr val="FF0000"/>
                </a:solidFill>
              </a:rPr>
              <a:t>.: B</a:t>
            </a:r>
            <a:endParaRPr lang="en-US" altLang="lt-L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1520" y="260648"/>
            <a:ext cx="8712200" cy="1512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68" y="601233"/>
                <a:ext cx="85689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/>
                  <a:t>Apibrėžimas. </a:t>
                </a:r>
                <a:r>
                  <a:rPr lang="lt-LT" sz="2400" dirty="0" smtClean="0"/>
                  <a:t> Grafai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b="1" i="1" dirty="0" smtClean="0"/>
                  <a:t> </a:t>
                </a:r>
                <a:r>
                  <a:rPr lang="lt-LT" sz="2400" dirty="0" smtClean="0"/>
                  <a:t>ir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lt-LT" sz="2400" b="1" i="1" dirty="0" smtClean="0"/>
                  <a:t> </a:t>
                </a:r>
                <a:r>
                  <a:rPr lang="lt-LT" sz="2400" dirty="0" smtClean="0"/>
                  <a:t>vadinami </a:t>
                </a:r>
                <a:r>
                  <a:rPr lang="lt-LT" sz="2400" b="1" i="1" dirty="0" err="1" smtClean="0"/>
                  <a:t>homeomorfiniais</a:t>
                </a:r>
                <a:r>
                  <a:rPr lang="lt-LT" sz="2400" b="1" i="1" dirty="0" smtClean="0"/>
                  <a:t>, </a:t>
                </a:r>
                <a:r>
                  <a:rPr lang="lt-LT" sz="2400" dirty="0" smtClean="0"/>
                  <a:t>jei egzistuoja toks grafas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lt-LT" sz="2400" dirty="0" smtClean="0"/>
                  <a:t>, kad grafai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lt-LT" sz="2400" dirty="0" smtClean="0"/>
                  <a:t>ir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lt-LT" sz="2400" dirty="0" smtClean="0"/>
                  <a:t> yra jo išvestiniai grafai</a:t>
                </a:r>
                <a:endParaRPr lang="lt-LT" sz="2400" b="1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8" y="601233"/>
                <a:ext cx="8568952" cy="830997"/>
              </a:xfrm>
              <a:prstGeom prst="rect">
                <a:avLst/>
              </a:prstGeom>
              <a:blipFill>
                <a:blip r:embed="rId2"/>
                <a:stretch>
                  <a:fillRect l="-1139" t="-5882" b="-1617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777457" y="3764417"/>
            <a:ext cx="1987550" cy="1571632"/>
            <a:chOff x="2156889" y="1062135"/>
            <a:chExt cx="1987752" cy="1571654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156889" y="1062135"/>
              <a:ext cx="1987752" cy="1571654"/>
              <a:chOff x="2137071" y="603268"/>
              <a:chExt cx="1987752" cy="1571654"/>
            </a:xfrm>
          </p:grpSpPr>
          <p:grpSp>
            <p:nvGrpSpPr>
              <p:cNvPr id="12" name="Group 1"/>
              <p:cNvGrpSpPr>
                <a:grpSpLocks/>
              </p:cNvGrpSpPr>
              <p:nvPr/>
            </p:nvGrpSpPr>
            <p:grpSpPr bwMode="auto">
              <a:xfrm>
                <a:off x="2137071" y="603268"/>
                <a:ext cx="1987752" cy="1204925"/>
                <a:chOff x="1199656" y="2763510"/>
                <a:chExt cx="1987756" cy="1204863"/>
              </a:xfrm>
            </p:grpSpPr>
            <p:grpSp>
              <p:nvGrpSpPr>
                <p:cNvPr id="14" name="Group 5"/>
                <p:cNvGrpSpPr>
                  <a:grpSpLocks/>
                </p:cNvGrpSpPr>
                <p:nvPr/>
              </p:nvGrpSpPr>
              <p:grpSpPr bwMode="auto">
                <a:xfrm>
                  <a:off x="1199656" y="2763510"/>
                  <a:ext cx="1987756" cy="1204863"/>
                  <a:chOff x="1199656" y="2763510"/>
                  <a:chExt cx="1987756" cy="1204863"/>
                </a:xfrm>
              </p:grpSpPr>
              <p:grpSp>
                <p:nvGrpSpPr>
                  <p:cNvPr id="1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199656" y="2763510"/>
                    <a:ext cx="1987756" cy="962325"/>
                    <a:chOff x="5009135" y="3411935"/>
                    <a:chExt cx="1987897" cy="962008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 bwMode="auto">
                    <a:xfrm>
                      <a:off x="5009135" y="4037181"/>
                      <a:ext cx="287387" cy="2872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 bwMode="auto">
                    <a:xfrm>
                      <a:off x="6709644" y="3411935"/>
                      <a:ext cx="287388" cy="29199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4</a:t>
                      </a:r>
                      <a:endParaRPr lang="en-US" dirty="0"/>
                    </a:p>
                  </p:txBody>
                </p:sp>
                <p:cxnSp>
                  <p:nvCxnSpPr>
                    <p:cNvPr id="23" name="Straight Connector 22"/>
                    <p:cNvCxnSpPr>
                      <a:stCxn id="22" idx="3"/>
                      <a:endCxn id="19" idx="7"/>
                    </p:cNvCxnSpPr>
                    <p:nvPr/>
                  </p:nvCxnSpPr>
                  <p:spPr bwMode="auto">
                    <a:xfrm flipH="1">
                      <a:off x="6181695" y="3661167"/>
                      <a:ext cx="570037" cy="71277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444155" y="3633423"/>
                    <a:ext cx="970062" cy="334950"/>
                    <a:chOff x="5253655" y="3048961"/>
                    <a:chExt cx="970131" cy="334840"/>
                  </a:xfrm>
                </p:grpSpPr>
                <p:sp>
                  <p:nvSpPr>
                    <p:cNvPr id="19" name="Oval 18"/>
                    <p:cNvSpPr/>
                    <p:nvPr/>
                  </p:nvSpPr>
                  <p:spPr bwMode="auto">
                    <a:xfrm>
                      <a:off x="5936399" y="3099743"/>
                      <a:ext cx="287387" cy="28405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2</a:t>
                      </a:r>
                      <a:endParaRPr lang="en-US" dirty="0"/>
                    </a:p>
                  </p:txBody>
                </p:sp>
                <p:cxnSp>
                  <p:nvCxnSpPr>
                    <p:cNvPr id="20" name="Straight Connector 19"/>
                    <p:cNvCxnSpPr>
                      <a:stCxn id="21" idx="5"/>
                      <a:endCxn id="19" idx="2"/>
                    </p:cNvCxnSpPr>
                    <p:nvPr/>
                  </p:nvCxnSpPr>
                  <p:spPr bwMode="auto">
                    <a:xfrm>
                      <a:off x="5253655" y="3048961"/>
                      <a:ext cx="682744" cy="192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5" name="Straight Connector 14"/>
                <p:cNvCxnSpPr>
                  <a:stCxn id="10" idx="4"/>
                  <a:endCxn id="21" idx="0"/>
                </p:cNvCxnSpPr>
                <p:nvPr/>
              </p:nvCxnSpPr>
              <p:spPr bwMode="auto">
                <a:xfrm>
                  <a:off x="1342547" y="3074647"/>
                  <a:ext cx="0" cy="3143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7908" y="1774806"/>
                    <a:ext cx="421964" cy="4001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lt-L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lt-LT" sz="20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dirty="0"/>
                  </a:p>
                </p:txBody>
              </p:sp>
            </mc:Choice>
            <mc:Fallback xmlns="">
              <p:sp>
                <p:nvSpPr>
                  <p:cNvPr id="13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97908" y="1774806"/>
                    <a:ext cx="421964" cy="40011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3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lt-L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Oval 9"/>
            <p:cNvSpPr/>
            <p:nvPr/>
          </p:nvSpPr>
          <p:spPr bwMode="auto">
            <a:xfrm>
              <a:off x="2156890" y="1085948"/>
              <a:ext cx="287366" cy="287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3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19" idx="0"/>
              <a:endCxn id="10" idx="5"/>
            </p:cNvCxnSpPr>
            <p:nvPr/>
          </p:nvCxnSpPr>
          <p:spPr bwMode="auto">
            <a:xfrm flipH="1" flipV="1">
              <a:off x="2402172" y="1331210"/>
              <a:ext cx="825593" cy="6516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3271299" y="3351702"/>
            <a:ext cx="1152128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TextBox 24"/>
          <p:cNvSpPr txBox="1"/>
          <p:nvPr/>
        </p:nvSpPr>
        <p:spPr>
          <a:xfrm>
            <a:off x="3154320" y="2907085"/>
            <a:ext cx="154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praplėtimas</a:t>
            </a:r>
            <a:endParaRPr lang="lt-LT" dirty="0"/>
          </a:p>
        </p:txBody>
      </p:sp>
      <p:grpSp>
        <p:nvGrpSpPr>
          <p:cNvPr id="26" name="Group 25"/>
          <p:cNvGrpSpPr/>
          <p:nvPr/>
        </p:nvGrpSpPr>
        <p:grpSpPr>
          <a:xfrm>
            <a:off x="5220072" y="2614708"/>
            <a:ext cx="1987550" cy="1571632"/>
            <a:chOff x="4536405" y="3066689"/>
            <a:chExt cx="1987550" cy="1571632"/>
          </a:xfrm>
        </p:grpSpPr>
        <p:grpSp>
          <p:nvGrpSpPr>
            <p:cNvPr id="27" name="Group 61"/>
            <p:cNvGrpSpPr>
              <a:grpSpLocks/>
            </p:cNvGrpSpPr>
            <p:nvPr/>
          </p:nvGrpSpPr>
          <p:grpSpPr bwMode="auto">
            <a:xfrm>
              <a:off x="4536405" y="3066689"/>
              <a:ext cx="1987550" cy="1571632"/>
              <a:chOff x="2156889" y="1062135"/>
              <a:chExt cx="1987752" cy="1571654"/>
            </a:xfrm>
          </p:grpSpPr>
          <p:grpSp>
            <p:nvGrpSpPr>
              <p:cNvPr id="30" name="Group 92"/>
              <p:cNvGrpSpPr>
                <a:grpSpLocks/>
              </p:cNvGrpSpPr>
              <p:nvPr/>
            </p:nvGrpSpPr>
            <p:grpSpPr bwMode="auto">
              <a:xfrm>
                <a:off x="2156889" y="1062135"/>
                <a:ext cx="1987752" cy="1571654"/>
                <a:chOff x="2137071" y="603268"/>
                <a:chExt cx="1987752" cy="1571654"/>
              </a:xfrm>
            </p:grpSpPr>
            <p:grpSp>
              <p:nvGrpSpPr>
                <p:cNvPr id="33" name="Group 1"/>
                <p:cNvGrpSpPr>
                  <a:grpSpLocks/>
                </p:cNvGrpSpPr>
                <p:nvPr/>
              </p:nvGrpSpPr>
              <p:grpSpPr bwMode="auto">
                <a:xfrm>
                  <a:off x="2137071" y="603268"/>
                  <a:ext cx="1987752" cy="1204925"/>
                  <a:chOff x="1199656" y="2763510"/>
                  <a:chExt cx="1987756" cy="1204863"/>
                </a:xfrm>
              </p:grpSpPr>
              <p:grpSp>
                <p:nvGrpSpPr>
                  <p:cNvPr id="35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199656" y="2763510"/>
                    <a:ext cx="1987756" cy="1204863"/>
                    <a:chOff x="1199656" y="2763510"/>
                    <a:chExt cx="1987756" cy="1204863"/>
                  </a:xfrm>
                </p:grpSpPr>
                <p:grpSp>
                  <p:nvGrpSpPr>
                    <p:cNvPr id="3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9656" y="2763510"/>
                      <a:ext cx="1987756" cy="962325"/>
                      <a:chOff x="5009135" y="3411935"/>
                      <a:chExt cx="1987897" cy="962008"/>
                    </a:xfrm>
                  </p:grpSpPr>
                  <p:sp>
                    <p:nvSpPr>
                      <p:cNvPr id="41" name="Oval 40"/>
                      <p:cNvSpPr/>
                      <p:nvPr/>
                    </p:nvSpPr>
                    <p:spPr bwMode="auto">
                      <a:xfrm>
                        <a:off x="5009135" y="4037181"/>
                        <a:ext cx="287387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42" name="Oval 41"/>
                      <p:cNvSpPr/>
                      <p:nvPr/>
                    </p:nvSpPr>
                    <p:spPr bwMode="auto">
                      <a:xfrm>
                        <a:off x="6709644" y="3411935"/>
                        <a:ext cx="287388" cy="29199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4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43" name="Straight Connector 42"/>
                      <p:cNvCxnSpPr>
                        <a:stCxn id="42" idx="3"/>
                        <a:endCxn id="39" idx="7"/>
                      </p:cNvCxnSpPr>
                      <p:nvPr/>
                    </p:nvCxnSpPr>
                    <p:spPr bwMode="auto">
                      <a:xfrm flipH="1">
                        <a:off x="6181695" y="3661167"/>
                        <a:ext cx="570037" cy="71277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8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4155" y="3633423"/>
                      <a:ext cx="970062" cy="334950"/>
                      <a:chOff x="5253655" y="3048961"/>
                      <a:chExt cx="970131" cy="334840"/>
                    </a:xfrm>
                  </p:grpSpPr>
                  <p:sp>
                    <p:nvSpPr>
                      <p:cNvPr id="39" name="Oval 38"/>
                      <p:cNvSpPr/>
                      <p:nvPr/>
                    </p:nvSpPr>
                    <p:spPr bwMode="auto">
                      <a:xfrm>
                        <a:off x="5936399" y="3099743"/>
                        <a:ext cx="287387" cy="28405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2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40" name="Straight Connector 39"/>
                      <p:cNvCxnSpPr>
                        <a:stCxn id="41" idx="5"/>
                        <a:endCxn id="39" idx="2"/>
                      </p:cNvCxnSpPr>
                      <p:nvPr/>
                    </p:nvCxnSpPr>
                    <p:spPr bwMode="auto">
                      <a:xfrm>
                        <a:off x="5253655" y="3048961"/>
                        <a:ext cx="682744" cy="1920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36" name="Straight Connector 35"/>
                  <p:cNvCxnSpPr>
                    <a:stCxn id="31" idx="4"/>
                    <a:endCxn id="41" idx="0"/>
                  </p:cNvCxnSpPr>
                  <p:nvPr/>
                </p:nvCxnSpPr>
                <p:spPr bwMode="auto">
                  <a:xfrm>
                    <a:off x="1342547" y="3074647"/>
                    <a:ext cx="0" cy="3143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97908" y="1774806"/>
                      <a:ext cx="421964" cy="4001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lt-LT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lt-L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dirty="0"/>
                    </a:p>
                  </p:txBody>
                </p:sp>
              </mc:Choice>
              <mc:Fallback xmlns="">
                <p:sp>
                  <p:nvSpPr>
                    <p:cNvPr id="3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997908" y="1774806"/>
                      <a:ext cx="421964" cy="40011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51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lt-L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1" name="Oval 30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3</a:t>
                </a:r>
                <a:endParaRPr lang="en-US" dirty="0"/>
              </a:p>
            </p:txBody>
          </p:sp>
          <p:cxnSp>
            <p:nvCxnSpPr>
              <p:cNvPr id="32" name="Straight Connector 31"/>
              <p:cNvCxnSpPr>
                <a:stCxn id="39" idx="0"/>
                <a:endCxn id="28" idx="5"/>
              </p:cNvCxnSpPr>
              <p:nvPr/>
            </p:nvCxnSpPr>
            <p:spPr bwMode="auto">
              <a:xfrm flipH="1" flipV="1">
                <a:off x="3185680" y="1375981"/>
                <a:ext cx="42085" cy="6069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/>
            <p:cNvSpPr/>
            <p:nvPr/>
          </p:nvSpPr>
          <p:spPr bwMode="auto">
            <a:xfrm>
              <a:off x="5319834" y="3135273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5</a:t>
              </a:r>
              <a:endParaRPr lang="en-US" dirty="0"/>
            </a:p>
          </p:txBody>
        </p:sp>
        <p:cxnSp>
          <p:nvCxnSpPr>
            <p:cNvPr id="29" name="Straight Connector 28"/>
            <p:cNvCxnSpPr>
              <a:stCxn id="28" idx="2"/>
              <a:endCxn id="31" idx="6"/>
            </p:cNvCxnSpPr>
            <p:nvPr/>
          </p:nvCxnSpPr>
          <p:spPr bwMode="auto">
            <a:xfrm flipH="1" flipV="1">
              <a:off x="4823743" y="3234171"/>
              <a:ext cx="496091" cy="44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4" name="Right Arrow 43"/>
          <p:cNvSpPr/>
          <p:nvPr/>
        </p:nvSpPr>
        <p:spPr>
          <a:xfrm>
            <a:off x="3352195" y="5090614"/>
            <a:ext cx="1152128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TextBox 44"/>
          <p:cNvSpPr txBox="1"/>
          <p:nvPr/>
        </p:nvSpPr>
        <p:spPr>
          <a:xfrm>
            <a:off x="3235216" y="5620361"/>
            <a:ext cx="154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praplėtimas</a:t>
            </a:r>
            <a:endParaRPr lang="lt-LT" dirty="0"/>
          </a:p>
        </p:txBody>
      </p:sp>
      <p:grpSp>
        <p:nvGrpSpPr>
          <p:cNvPr id="46" name="Group 45"/>
          <p:cNvGrpSpPr/>
          <p:nvPr/>
        </p:nvGrpSpPr>
        <p:grpSpPr>
          <a:xfrm>
            <a:off x="5305183" y="4994887"/>
            <a:ext cx="2258647" cy="1571632"/>
            <a:chOff x="4536405" y="3066689"/>
            <a:chExt cx="2258647" cy="1571632"/>
          </a:xfrm>
        </p:grpSpPr>
        <p:grpSp>
          <p:nvGrpSpPr>
            <p:cNvPr id="47" name="Group 61"/>
            <p:cNvGrpSpPr>
              <a:grpSpLocks/>
            </p:cNvGrpSpPr>
            <p:nvPr/>
          </p:nvGrpSpPr>
          <p:grpSpPr bwMode="auto">
            <a:xfrm>
              <a:off x="4536405" y="3066689"/>
              <a:ext cx="2216567" cy="1571632"/>
              <a:chOff x="2156889" y="1062135"/>
              <a:chExt cx="2216792" cy="1571654"/>
            </a:xfrm>
          </p:grpSpPr>
          <p:grpSp>
            <p:nvGrpSpPr>
              <p:cNvPr id="50" name="Group 92"/>
              <p:cNvGrpSpPr>
                <a:grpSpLocks/>
              </p:cNvGrpSpPr>
              <p:nvPr/>
            </p:nvGrpSpPr>
            <p:grpSpPr bwMode="auto">
              <a:xfrm>
                <a:off x="2156889" y="1062135"/>
                <a:ext cx="1987752" cy="1571654"/>
                <a:chOff x="2137071" y="603268"/>
                <a:chExt cx="1987752" cy="1571654"/>
              </a:xfrm>
            </p:grpSpPr>
            <p:grpSp>
              <p:nvGrpSpPr>
                <p:cNvPr id="53" name="Group 1"/>
                <p:cNvGrpSpPr>
                  <a:grpSpLocks/>
                </p:cNvGrpSpPr>
                <p:nvPr/>
              </p:nvGrpSpPr>
              <p:grpSpPr bwMode="auto">
                <a:xfrm>
                  <a:off x="2137071" y="603268"/>
                  <a:ext cx="1987752" cy="1204925"/>
                  <a:chOff x="1199656" y="2763510"/>
                  <a:chExt cx="1987756" cy="1204863"/>
                </a:xfrm>
              </p:grpSpPr>
              <p:grpSp>
                <p:nvGrpSpPr>
                  <p:cNvPr id="55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199656" y="2763510"/>
                    <a:ext cx="1987756" cy="1204863"/>
                    <a:chOff x="1199656" y="2763510"/>
                    <a:chExt cx="1987756" cy="1204863"/>
                  </a:xfrm>
                </p:grpSpPr>
                <p:grpSp>
                  <p:nvGrpSpPr>
                    <p:cNvPr id="5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9656" y="2763510"/>
                      <a:ext cx="1987756" cy="962325"/>
                      <a:chOff x="5009135" y="3411935"/>
                      <a:chExt cx="1987897" cy="962008"/>
                    </a:xfrm>
                  </p:grpSpPr>
                  <p:sp>
                    <p:nvSpPr>
                      <p:cNvPr id="61" name="Oval 60"/>
                      <p:cNvSpPr/>
                      <p:nvPr/>
                    </p:nvSpPr>
                    <p:spPr bwMode="auto">
                      <a:xfrm>
                        <a:off x="5009135" y="4037181"/>
                        <a:ext cx="287387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2" name="Oval 61"/>
                      <p:cNvSpPr/>
                      <p:nvPr/>
                    </p:nvSpPr>
                    <p:spPr bwMode="auto">
                      <a:xfrm>
                        <a:off x="6709644" y="3411935"/>
                        <a:ext cx="287388" cy="29199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6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63" name="Straight Connector 62"/>
                      <p:cNvCxnSpPr>
                        <a:stCxn id="62" idx="3"/>
                        <a:endCxn id="59" idx="7"/>
                      </p:cNvCxnSpPr>
                      <p:nvPr/>
                    </p:nvCxnSpPr>
                    <p:spPr bwMode="auto">
                      <a:xfrm flipH="1">
                        <a:off x="6181695" y="3661167"/>
                        <a:ext cx="570037" cy="71277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8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4155" y="3633423"/>
                      <a:ext cx="970062" cy="334950"/>
                      <a:chOff x="5253655" y="3048961"/>
                      <a:chExt cx="970131" cy="334840"/>
                    </a:xfrm>
                  </p:grpSpPr>
                  <p:sp>
                    <p:nvSpPr>
                      <p:cNvPr id="59" name="Oval 58"/>
                      <p:cNvSpPr/>
                      <p:nvPr/>
                    </p:nvSpPr>
                    <p:spPr bwMode="auto">
                      <a:xfrm>
                        <a:off x="5936399" y="3099743"/>
                        <a:ext cx="287387" cy="28405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2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60" name="Straight Connector 59"/>
                      <p:cNvCxnSpPr>
                        <a:stCxn id="61" idx="5"/>
                        <a:endCxn id="59" idx="2"/>
                      </p:cNvCxnSpPr>
                      <p:nvPr/>
                    </p:nvCxnSpPr>
                    <p:spPr bwMode="auto">
                      <a:xfrm>
                        <a:off x="5253655" y="3048961"/>
                        <a:ext cx="682744" cy="1920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56" name="Straight Connector 55"/>
                  <p:cNvCxnSpPr>
                    <a:stCxn id="51" idx="4"/>
                    <a:endCxn id="61" idx="0"/>
                  </p:cNvCxnSpPr>
                  <p:nvPr/>
                </p:nvCxnSpPr>
                <p:spPr bwMode="auto">
                  <a:xfrm>
                    <a:off x="1342547" y="3074647"/>
                    <a:ext cx="0" cy="3143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97908" y="1774806"/>
                      <a:ext cx="421964" cy="4001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lt-LT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0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lt-L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dirty="0"/>
                    </a:p>
                  </p:txBody>
                </p:sp>
              </mc:Choice>
              <mc:Fallback xmlns="">
                <p:sp>
                  <p:nvSpPr>
                    <p:cNvPr id="5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997908" y="1774806"/>
                      <a:ext cx="421964" cy="40011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lt-L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1" name="Oval 50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3</a:t>
                </a:r>
                <a:endParaRPr lang="en-US" dirty="0"/>
              </a:p>
            </p:txBody>
          </p:sp>
          <p:cxnSp>
            <p:nvCxnSpPr>
              <p:cNvPr id="52" name="Straight Connector 51"/>
              <p:cNvCxnSpPr>
                <a:stCxn id="62" idx="5"/>
                <a:endCxn id="48" idx="5"/>
              </p:cNvCxnSpPr>
              <p:nvPr/>
            </p:nvCxnSpPr>
            <p:spPr bwMode="auto">
              <a:xfrm>
                <a:off x="4102556" y="1311461"/>
                <a:ext cx="271125" cy="8801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Oval 47"/>
            <p:cNvSpPr/>
            <p:nvPr/>
          </p:nvSpPr>
          <p:spPr bwMode="auto">
            <a:xfrm>
              <a:off x="6507715" y="3950873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49" name="Straight Connector 48"/>
            <p:cNvCxnSpPr>
              <a:stCxn id="59" idx="1"/>
              <a:endCxn id="51" idx="6"/>
            </p:cNvCxnSpPr>
            <p:nvPr/>
          </p:nvCxnSpPr>
          <p:spPr bwMode="auto">
            <a:xfrm flipH="1" flipV="1">
              <a:off x="4823743" y="3234171"/>
              <a:ext cx="681840" cy="7948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9" name="Up-Down Arrow 68"/>
          <p:cNvSpPr/>
          <p:nvPr/>
        </p:nvSpPr>
        <p:spPr>
          <a:xfrm>
            <a:off x="6671842" y="3910467"/>
            <a:ext cx="417948" cy="816181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0" name="TextBox 69"/>
          <p:cNvSpPr txBox="1"/>
          <p:nvPr/>
        </p:nvSpPr>
        <p:spPr>
          <a:xfrm>
            <a:off x="7024431" y="4104070"/>
            <a:ext cx="1828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homeomorfiniai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10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4" grpId="0" animBg="1"/>
      <p:bldP spid="45" grpId="0"/>
      <p:bldP spid="69" grpId="0" animBg="1"/>
      <p:bldP spid="7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6840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Ar homeomorfiniai šie grafai?</a:t>
            </a:r>
            <a:endParaRPr lang="en-US" altLang="lt-LT"/>
          </a:p>
        </p:txBody>
      </p:sp>
      <p:grpSp>
        <p:nvGrpSpPr>
          <p:cNvPr id="22550" name="Group 22549"/>
          <p:cNvGrpSpPr/>
          <p:nvPr/>
        </p:nvGrpSpPr>
        <p:grpSpPr>
          <a:xfrm>
            <a:off x="626219" y="942651"/>
            <a:ext cx="2479213" cy="1665162"/>
            <a:chOff x="468312" y="1312363"/>
            <a:chExt cx="2068188" cy="1552479"/>
          </a:xfrm>
        </p:grpSpPr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468312" y="1312363"/>
              <a:ext cx="2068183" cy="1552479"/>
              <a:chOff x="2156887" y="1081288"/>
              <a:chExt cx="2068392" cy="1552501"/>
            </a:xfrm>
          </p:grpSpPr>
          <p:grpSp>
            <p:nvGrpSpPr>
              <p:cNvPr id="5" name="Group 92"/>
              <p:cNvGrpSpPr>
                <a:grpSpLocks/>
              </p:cNvGrpSpPr>
              <p:nvPr/>
            </p:nvGrpSpPr>
            <p:grpSpPr bwMode="auto">
              <a:xfrm>
                <a:off x="2156887" y="1081288"/>
                <a:ext cx="2068392" cy="1552501"/>
                <a:chOff x="2137069" y="622421"/>
                <a:chExt cx="2068392" cy="1552501"/>
              </a:xfrm>
            </p:grpSpPr>
            <p:grpSp>
              <p:nvGrpSpPr>
                <p:cNvPr id="8" name="Group 1"/>
                <p:cNvGrpSpPr>
                  <a:grpSpLocks/>
                </p:cNvGrpSpPr>
                <p:nvPr/>
              </p:nvGrpSpPr>
              <p:grpSpPr bwMode="auto">
                <a:xfrm>
                  <a:off x="2137069" y="622421"/>
                  <a:ext cx="2068392" cy="1276774"/>
                  <a:chOff x="1199654" y="2782662"/>
                  <a:chExt cx="2068397" cy="1276708"/>
                </a:xfrm>
              </p:grpSpPr>
              <p:grpSp>
                <p:nvGrpSpPr>
                  <p:cNvPr id="10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199654" y="2782662"/>
                    <a:ext cx="2068397" cy="1276708"/>
                    <a:chOff x="1199654" y="2782662"/>
                    <a:chExt cx="2068397" cy="1276708"/>
                  </a:xfrm>
                </p:grpSpPr>
                <p:grpSp>
                  <p:nvGrpSpPr>
                    <p:cNvPr id="1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9654" y="2787322"/>
                      <a:ext cx="1162370" cy="1272048"/>
                      <a:chOff x="5009135" y="3435738"/>
                      <a:chExt cx="1162453" cy="1271629"/>
                    </a:xfrm>
                  </p:grpSpPr>
                  <p:sp>
                    <p:nvSpPr>
                      <p:cNvPr id="16" name="Oval 15"/>
                      <p:cNvSpPr/>
                      <p:nvPr/>
                    </p:nvSpPr>
                    <p:spPr bwMode="auto">
                      <a:xfrm>
                        <a:off x="5884201" y="3435738"/>
                        <a:ext cx="287387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 smtClean="0"/>
                          <a:t>b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7" name="Oval 16"/>
                      <p:cNvSpPr/>
                      <p:nvPr/>
                    </p:nvSpPr>
                    <p:spPr bwMode="auto">
                      <a:xfrm>
                        <a:off x="5009135" y="4415374"/>
                        <a:ext cx="287388" cy="29199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 smtClean="0"/>
                          <a:t>d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18" name="Straight Connector 17"/>
                      <p:cNvCxnSpPr>
                        <a:stCxn id="22" idx="1"/>
                        <a:endCxn id="6" idx="5"/>
                      </p:cNvCxnSpPr>
                      <p:nvPr/>
                    </p:nvCxnSpPr>
                    <p:spPr bwMode="auto">
                      <a:xfrm flipH="1" flipV="1">
                        <a:off x="5254438" y="3680906"/>
                        <a:ext cx="671850" cy="790047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18341" y="2782662"/>
                      <a:ext cx="1049710" cy="998602"/>
                      <a:chOff x="6027915" y="2198482"/>
                      <a:chExt cx="1049788" cy="998275"/>
                    </a:xfrm>
                  </p:grpSpPr>
                  <p:sp>
                    <p:nvSpPr>
                      <p:cNvPr id="14" name="Oval 13"/>
                      <p:cNvSpPr/>
                      <p:nvPr/>
                    </p:nvSpPr>
                    <p:spPr bwMode="auto">
                      <a:xfrm>
                        <a:off x="6790316" y="2198482"/>
                        <a:ext cx="287387" cy="28405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 smtClean="0"/>
                          <a:t>c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15" name="Straight Connector 14"/>
                      <p:cNvCxnSpPr>
                        <a:stCxn id="16" idx="4"/>
                        <a:endCxn id="22" idx="0"/>
                      </p:cNvCxnSpPr>
                      <p:nvPr/>
                    </p:nvCxnSpPr>
                    <p:spPr bwMode="auto">
                      <a:xfrm>
                        <a:off x="6027915" y="2490372"/>
                        <a:ext cx="0" cy="706385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1" name="Straight Connector 10"/>
                  <p:cNvCxnSpPr>
                    <a:stCxn id="6" idx="6"/>
                    <a:endCxn id="16" idx="2"/>
                  </p:cNvCxnSpPr>
                  <p:nvPr/>
                </p:nvCxnSpPr>
                <p:spPr bwMode="auto">
                  <a:xfrm>
                    <a:off x="1487024" y="2930984"/>
                    <a:ext cx="587635" cy="2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2997908" y="1774806"/>
                  <a:ext cx="421964" cy="400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/>
                </a:p>
              </p:txBody>
            </p:sp>
          </p:grpSp>
          <p:sp>
            <p:nvSpPr>
              <p:cNvPr id="6" name="Oval 5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a</a:t>
                </a:r>
                <a:endParaRPr lang="en-US" dirty="0"/>
              </a:p>
            </p:txBody>
          </p:sp>
          <p:cxnSp>
            <p:nvCxnSpPr>
              <p:cNvPr id="7" name="Straight Connector 6"/>
              <p:cNvCxnSpPr>
                <a:stCxn id="17" idx="0"/>
                <a:endCxn id="6" idx="4"/>
              </p:cNvCxnSpPr>
              <p:nvPr/>
            </p:nvCxnSpPr>
            <p:spPr bwMode="auto">
              <a:xfrm flipV="1">
                <a:off x="2300572" y="1373290"/>
                <a:ext cx="2" cy="69266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 bwMode="auto">
            <a:xfrm>
              <a:off x="1343225" y="2311003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e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249163" y="2322651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f</a:t>
              </a:r>
              <a:endParaRPr lang="en-US" dirty="0"/>
            </a:p>
          </p:txBody>
        </p:sp>
        <p:cxnSp>
          <p:nvCxnSpPr>
            <p:cNvPr id="46" name="Straight Connector 45"/>
            <p:cNvCxnSpPr>
              <a:stCxn id="16" idx="3"/>
              <a:endCxn id="17" idx="7"/>
            </p:cNvCxnSpPr>
            <p:nvPr/>
          </p:nvCxnSpPr>
          <p:spPr bwMode="auto">
            <a:xfrm flipH="1">
              <a:off x="713570" y="1562280"/>
              <a:ext cx="671735" cy="7775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3" idx="1"/>
              <a:endCxn id="16" idx="5"/>
            </p:cNvCxnSpPr>
            <p:nvPr/>
          </p:nvCxnSpPr>
          <p:spPr bwMode="auto">
            <a:xfrm flipH="1" flipV="1">
              <a:off x="1588482" y="1562280"/>
              <a:ext cx="702761" cy="80198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4" idx="4"/>
              <a:endCxn id="23" idx="0"/>
            </p:cNvCxnSpPr>
            <p:nvPr/>
          </p:nvCxnSpPr>
          <p:spPr bwMode="auto">
            <a:xfrm>
              <a:off x="2392827" y="1596525"/>
              <a:ext cx="5" cy="72612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4" idx="3"/>
              <a:endCxn id="22" idx="7"/>
            </p:cNvCxnSpPr>
            <p:nvPr/>
          </p:nvCxnSpPr>
          <p:spPr bwMode="auto">
            <a:xfrm flipH="1">
              <a:off x="1588482" y="1554910"/>
              <a:ext cx="702756" cy="79770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076056" y="476672"/>
            <a:ext cx="2894979" cy="2050853"/>
            <a:chOff x="468315" y="925962"/>
            <a:chExt cx="2534595" cy="1938880"/>
          </a:xfrm>
        </p:grpSpPr>
        <p:grpSp>
          <p:nvGrpSpPr>
            <p:cNvPr id="60" name="Group 61"/>
            <p:cNvGrpSpPr>
              <a:grpSpLocks/>
            </p:cNvGrpSpPr>
            <p:nvPr/>
          </p:nvGrpSpPr>
          <p:grpSpPr bwMode="auto">
            <a:xfrm>
              <a:off x="468315" y="925962"/>
              <a:ext cx="1729882" cy="1938880"/>
              <a:chOff x="2156890" y="694882"/>
              <a:chExt cx="1730057" cy="1938907"/>
            </a:xfrm>
          </p:grpSpPr>
          <p:grpSp>
            <p:nvGrpSpPr>
              <p:cNvPr id="67" name="Group 92"/>
              <p:cNvGrpSpPr>
                <a:grpSpLocks/>
              </p:cNvGrpSpPr>
              <p:nvPr/>
            </p:nvGrpSpPr>
            <p:grpSpPr bwMode="auto">
              <a:xfrm>
                <a:off x="2178847" y="694882"/>
                <a:ext cx="1708100" cy="1938907"/>
                <a:chOff x="2159029" y="236015"/>
                <a:chExt cx="1708100" cy="1938907"/>
              </a:xfrm>
            </p:grpSpPr>
            <p:grpSp>
              <p:nvGrpSpPr>
                <p:cNvPr id="70" name="Group 1"/>
                <p:cNvGrpSpPr>
                  <a:grpSpLocks/>
                </p:cNvGrpSpPr>
                <p:nvPr/>
              </p:nvGrpSpPr>
              <p:grpSpPr bwMode="auto">
                <a:xfrm>
                  <a:off x="2159029" y="236015"/>
                  <a:ext cx="1708100" cy="1756967"/>
                  <a:chOff x="1221614" y="2396277"/>
                  <a:chExt cx="1708104" cy="1756876"/>
                </a:xfrm>
              </p:grpSpPr>
              <p:grpSp>
                <p:nvGrpSpPr>
                  <p:cNvPr id="72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221614" y="2396277"/>
                    <a:ext cx="1708104" cy="1756876"/>
                    <a:chOff x="1221614" y="2396277"/>
                    <a:chExt cx="1708104" cy="1756876"/>
                  </a:xfrm>
                </p:grpSpPr>
                <p:grpSp>
                  <p:nvGrpSpPr>
                    <p:cNvPr id="74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21614" y="2396277"/>
                      <a:ext cx="1462824" cy="1756876"/>
                      <a:chOff x="5031095" y="3044821"/>
                      <a:chExt cx="1462928" cy="1756297"/>
                    </a:xfrm>
                  </p:grpSpPr>
                  <p:sp>
                    <p:nvSpPr>
                      <p:cNvPr id="78" name="Oval 77"/>
                      <p:cNvSpPr/>
                      <p:nvPr/>
                    </p:nvSpPr>
                    <p:spPr bwMode="auto">
                      <a:xfrm>
                        <a:off x="5726343" y="3044821"/>
                        <a:ext cx="287387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g</a:t>
                        </a:r>
                        <a:endParaRPr lang="en-US" dirty="0"/>
                      </a:p>
                    </p:txBody>
                  </p:sp>
                  <p:sp>
                    <p:nvSpPr>
                      <p:cNvPr id="79" name="Oval 78"/>
                      <p:cNvSpPr/>
                      <p:nvPr/>
                    </p:nvSpPr>
                    <p:spPr bwMode="auto">
                      <a:xfrm>
                        <a:off x="5031095" y="4509125"/>
                        <a:ext cx="287388" cy="29199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j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80" name="Straight Connector 79"/>
                      <p:cNvCxnSpPr>
                        <a:stCxn id="76" idx="1"/>
                      </p:cNvCxnSpPr>
                      <p:nvPr/>
                    </p:nvCxnSpPr>
                    <p:spPr bwMode="auto">
                      <a:xfrm flipH="1" flipV="1">
                        <a:off x="5250243" y="3703141"/>
                        <a:ext cx="1243780" cy="847585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4177" y="2539940"/>
                      <a:ext cx="725541" cy="1605275"/>
                      <a:chOff x="6013750" y="1955841"/>
                      <a:chExt cx="725595" cy="1604751"/>
                    </a:xfrm>
                  </p:grpSpPr>
                  <p:sp>
                    <p:nvSpPr>
                      <p:cNvPr id="76" name="Oval 75"/>
                      <p:cNvSpPr/>
                      <p:nvPr/>
                    </p:nvSpPr>
                    <p:spPr bwMode="auto">
                      <a:xfrm>
                        <a:off x="6451958" y="3276534"/>
                        <a:ext cx="287387" cy="28405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k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77" name="Straight Connector 76"/>
                      <p:cNvCxnSpPr>
                        <a:stCxn id="78" idx="6"/>
                        <a:endCxn id="61" idx="1"/>
                      </p:cNvCxnSpPr>
                      <p:nvPr/>
                    </p:nvCxnSpPr>
                    <p:spPr bwMode="auto">
                      <a:xfrm>
                        <a:off x="6013750" y="1955841"/>
                        <a:ext cx="459817" cy="298719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73" name="Straight Connector 72"/>
                  <p:cNvCxnSpPr>
                    <a:stCxn id="68" idx="7"/>
                    <a:endCxn id="78" idx="2"/>
                  </p:cNvCxnSpPr>
                  <p:nvPr/>
                </p:nvCxnSpPr>
                <p:spPr bwMode="auto">
                  <a:xfrm flipV="1">
                    <a:off x="1444940" y="2539940"/>
                    <a:ext cx="471871" cy="289459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2997908" y="1774806"/>
                  <a:ext cx="421964" cy="400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/>
                </a:p>
              </p:txBody>
            </p:sp>
          </p:grpSp>
          <p:sp>
            <p:nvSpPr>
              <p:cNvPr id="68" name="Oval 67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/>
                  <a:t>h</a:t>
                </a:r>
                <a:endParaRPr lang="en-US" dirty="0"/>
              </a:p>
            </p:txBody>
          </p:sp>
          <p:cxnSp>
            <p:nvCxnSpPr>
              <p:cNvPr id="69" name="Straight Connector 68"/>
              <p:cNvCxnSpPr>
                <a:stCxn id="79" idx="0"/>
                <a:endCxn id="68" idx="4"/>
              </p:cNvCxnSpPr>
              <p:nvPr/>
            </p:nvCxnSpPr>
            <p:spPr bwMode="auto">
              <a:xfrm flipH="1" flipV="1">
                <a:off x="2300573" y="1373289"/>
                <a:ext cx="21957" cy="78645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1" name="Oval 60"/>
            <p:cNvSpPr/>
            <p:nvPr/>
          </p:nvSpPr>
          <p:spPr bwMode="auto">
            <a:xfrm>
              <a:off x="1890386" y="1326845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715573" y="1858825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l</a:t>
              </a:r>
              <a:endParaRPr lang="en-US" dirty="0"/>
            </a:p>
          </p:txBody>
        </p:sp>
        <p:cxnSp>
          <p:nvCxnSpPr>
            <p:cNvPr id="63" name="Straight Connector 62"/>
            <p:cNvCxnSpPr>
              <a:stCxn id="61" idx="3"/>
              <a:endCxn id="79" idx="7"/>
            </p:cNvCxnSpPr>
            <p:nvPr/>
          </p:nvCxnSpPr>
          <p:spPr bwMode="auto">
            <a:xfrm flipH="1">
              <a:off x="735528" y="1569392"/>
              <a:ext cx="1196937" cy="8641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1"/>
              <a:endCxn id="61" idx="6"/>
            </p:cNvCxnSpPr>
            <p:nvPr/>
          </p:nvCxnSpPr>
          <p:spPr bwMode="auto">
            <a:xfrm flipH="1" flipV="1">
              <a:off x="2177722" y="1468926"/>
              <a:ext cx="579930" cy="4315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6" idx="6"/>
              <a:endCxn id="62" idx="3"/>
            </p:cNvCxnSpPr>
            <p:nvPr/>
          </p:nvCxnSpPr>
          <p:spPr bwMode="auto">
            <a:xfrm flipV="1">
              <a:off x="2198197" y="2101372"/>
              <a:ext cx="559456" cy="4315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76" idx="0"/>
              <a:endCxn id="61" idx="4"/>
            </p:cNvCxnSpPr>
            <p:nvPr/>
          </p:nvCxnSpPr>
          <p:spPr bwMode="auto">
            <a:xfrm flipH="1" flipV="1">
              <a:off x="2034055" y="1611007"/>
              <a:ext cx="20474" cy="77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626420" y="3001232"/>
            <a:ext cx="2479213" cy="1665162"/>
            <a:chOff x="468312" y="1312363"/>
            <a:chExt cx="2068188" cy="1552479"/>
          </a:xfrm>
        </p:grpSpPr>
        <p:grpSp>
          <p:nvGrpSpPr>
            <p:cNvPr id="207" name="Group 61"/>
            <p:cNvGrpSpPr>
              <a:grpSpLocks/>
            </p:cNvGrpSpPr>
            <p:nvPr/>
          </p:nvGrpSpPr>
          <p:grpSpPr bwMode="auto">
            <a:xfrm>
              <a:off x="468312" y="1312363"/>
              <a:ext cx="2068183" cy="1552479"/>
              <a:chOff x="2156887" y="1081288"/>
              <a:chExt cx="2068392" cy="1552501"/>
            </a:xfrm>
          </p:grpSpPr>
          <p:grpSp>
            <p:nvGrpSpPr>
              <p:cNvPr id="214" name="Group 92"/>
              <p:cNvGrpSpPr>
                <a:grpSpLocks/>
              </p:cNvGrpSpPr>
              <p:nvPr/>
            </p:nvGrpSpPr>
            <p:grpSpPr bwMode="auto">
              <a:xfrm>
                <a:off x="2156887" y="1081288"/>
                <a:ext cx="2068392" cy="1552501"/>
                <a:chOff x="2137069" y="622421"/>
                <a:chExt cx="2068392" cy="1552501"/>
              </a:xfrm>
            </p:grpSpPr>
            <p:grpSp>
              <p:nvGrpSpPr>
                <p:cNvPr id="217" name="Group 1"/>
                <p:cNvGrpSpPr>
                  <a:grpSpLocks/>
                </p:cNvGrpSpPr>
                <p:nvPr/>
              </p:nvGrpSpPr>
              <p:grpSpPr bwMode="auto">
                <a:xfrm>
                  <a:off x="2137069" y="622421"/>
                  <a:ext cx="2068392" cy="1276774"/>
                  <a:chOff x="1199654" y="2782662"/>
                  <a:chExt cx="2068397" cy="1276708"/>
                </a:xfrm>
              </p:grpSpPr>
              <p:grpSp>
                <p:nvGrpSpPr>
                  <p:cNvPr id="219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199654" y="2782662"/>
                    <a:ext cx="2068397" cy="1276708"/>
                    <a:chOff x="1199654" y="2782662"/>
                    <a:chExt cx="2068397" cy="1276708"/>
                  </a:xfrm>
                </p:grpSpPr>
                <p:grpSp>
                  <p:nvGrpSpPr>
                    <p:cNvPr id="22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9654" y="2787322"/>
                      <a:ext cx="1162370" cy="1272048"/>
                      <a:chOff x="5009135" y="3435738"/>
                      <a:chExt cx="1162453" cy="1271629"/>
                    </a:xfrm>
                  </p:grpSpPr>
                  <p:sp>
                    <p:nvSpPr>
                      <p:cNvPr id="225" name="Oval 224"/>
                      <p:cNvSpPr/>
                      <p:nvPr/>
                    </p:nvSpPr>
                    <p:spPr bwMode="auto">
                      <a:xfrm>
                        <a:off x="5884201" y="3435738"/>
                        <a:ext cx="287387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 smtClean="0"/>
                          <a:t>b</a:t>
                        </a:r>
                        <a:endParaRPr lang="en-US" dirty="0"/>
                      </a:p>
                    </p:txBody>
                  </p:sp>
                  <p:sp>
                    <p:nvSpPr>
                      <p:cNvPr id="226" name="Oval 225"/>
                      <p:cNvSpPr/>
                      <p:nvPr/>
                    </p:nvSpPr>
                    <p:spPr bwMode="auto">
                      <a:xfrm>
                        <a:off x="5009135" y="4415374"/>
                        <a:ext cx="287388" cy="29199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 smtClean="0"/>
                          <a:t>d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227" name="Straight Connector 226"/>
                      <p:cNvCxnSpPr>
                        <a:stCxn id="208" idx="1"/>
                        <a:endCxn id="215" idx="5"/>
                      </p:cNvCxnSpPr>
                      <p:nvPr/>
                    </p:nvCxnSpPr>
                    <p:spPr bwMode="auto">
                      <a:xfrm flipH="1" flipV="1">
                        <a:off x="5254438" y="3680906"/>
                        <a:ext cx="671850" cy="790047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18341" y="2782662"/>
                      <a:ext cx="1049710" cy="998602"/>
                      <a:chOff x="6027915" y="2198482"/>
                      <a:chExt cx="1049788" cy="998275"/>
                    </a:xfrm>
                  </p:grpSpPr>
                  <p:sp>
                    <p:nvSpPr>
                      <p:cNvPr id="223" name="Oval 222"/>
                      <p:cNvSpPr/>
                      <p:nvPr/>
                    </p:nvSpPr>
                    <p:spPr bwMode="auto">
                      <a:xfrm>
                        <a:off x="6790316" y="2198482"/>
                        <a:ext cx="287387" cy="28405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 smtClean="0"/>
                          <a:t>c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224" name="Straight Connector 223"/>
                      <p:cNvCxnSpPr>
                        <a:stCxn id="225" idx="4"/>
                        <a:endCxn id="208" idx="0"/>
                      </p:cNvCxnSpPr>
                      <p:nvPr/>
                    </p:nvCxnSpPr>
                    <p:spPr bwMode="auto">
                      <a:xfrm>
                        <a:off x="6027915" y="2490372"/>
                        <a:ext cx="0" cy="706385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20" name="Straight Connector 219"/>
                  <p:cNvCxnSpPr>
                    <a:stCxn id="215" idx="6"/>
                    <a:endCxn id="225" idx="2"/>
                  </p:cNvCxnSpPr>
                  <p:nvPr/>
                </p:nvCxnSpPr>
                <p:spPr bwMode="auto">
                  <a:xfrm>
                    <a:off x="1487024" y="2930984"/>
                    <a:ext cx="587635" cy="2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8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2997908" y="1774806"/>
                  <a:ext cx="421964" cy="400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/>
                </a:p>
              </p:txBody>
            </p:sp>
          </p:grpSp>
          <p:sp>
            <p:nvSpPr>
              <p:cNvPr id="215" name="Oval 214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a</a:t>
                </a:r>
                <a:endParaRPr lang="en-US" dirty="0"/>
              </a:p>
            </p:txBody>
          </p:sp>
          <p:cxnSp>
            <p:nvCxnSpPr>
              <p:cNvPr id="216" name="Straight Connector 215"/>
              <p:cNvCxnSpPr>
                <a:stCxn id="226" idx="0"/>
                <a:endCxn id="215" idx="4"/>
              </p:cNvCxnSpPr>
              <p:nvPr/>
            </p:nvCxnSpPr>
            <p:spPr bwMode="auto">
              <a:xfrm flipV="1">
                <a:off x="2300572" y="1373290"/>
                <a:ext cx="2" cy="69266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08" name="Oval 207"/>
            <p:cNvSpPr/>
            <p:nvPr/>
          </p:nvSpPr>
          <p:spPr bwMode="auto">
            <a:xfrm>
              <a:off x="1343225" y="2311003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e</a:t>
              </a:r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2249163" y="2322651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f</a:t>
              </a:r>
              <a:endParaRPr lang="en-US" dirty="0"/>
            </a:p>
          </p:txBody>
        </p:sp>
        <p:cxnSp>
          <p:nvCxnSpPr>
            <p:cNvPr id="210" name="Straight Connector 209"/>
            <p:cNvCxnSpPr>
              <a:stCxn id="225" idx="3"/>
              <a:endCxn id="226" idx="7"/>
            </p:cNvCxnSpPr>
            <p:nvPr/>
          </p:nvCxnSpPr>
          <p:spPr bwMode="auto">
            <a:xfrm flipH="1">
              <a:off x="713570" y="1562280"/>
              <a:ext cx="671735" cy="7775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09" idx="1"/>
              <a:endCxn id="225" idx="5"/>
            </p:cNvCxnSpPr>
            <p:nvPr/>
          </p:nvCxnSpPr>
          <p:spPr bwMode="auto">
            <a:xfrm flipH="1" flipV="1">
              <a:off x="1588482" y="1562280"/>
              <a:ext cx="702761" cy="80198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23" idx="4"/>
              <a:endCxn id="209" idx="0"/>
            </p:cNvCxnSpPr>
            <p:nvPr/>
          </p:nvCxnSpPr>
          <p:spPr bwMode="auto">
            <a:xfrm>
              <a:off x="2392827" y="1596525"/>
              <a:ext cx="5" cy="72612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23" idx="3"/>
              <a:endCxn id="208" idx="7"/>
            </p:cNvCxnSpPr>
            <p:nvPr/>
          </p:nvCxnSpPr>
          <p:spPr bwMode="auto">
            <a:xfrm flipH="1">
              <a:off x="1588482" y="1554910"/>
              <a:ext cx="702756" cy="79770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5076257" y="2535253"/>
            <a:ext cx="2894979" cy="2050853"/>
            <a:chOff x="468315" y="925962"/>
            <a:chExt cx="2534595" cy="1938880"/>
          </a:xfrm>
        </p:grpSpPr>
        <p:grpSp>
          <p:nvGrpSpPr>
            <p:cNvPr id="229" name="Group 61"/>
            <p:cNvGrpSpPr>
              <a:grpSpLocks/>
            </p:cNvGrpSpPr>
            <p:nvPr/>
          </p:nvGrpSpPr>
          <p:grpSpPr bwMode="auto">
            <a:xfrm>
              <a:off x="468315" y="925962"/>
              <a:ext cx="1729882" cy="1938880"/>
              <a:chOff x="2156890" y="694882"/>
              <a:chExt cx="1730057" cy="1938907"/>
            </a:xfrm>
          </p:grpSpPr>
          <p:grpSp>
            <p:nvGrpSpPr>
              <p:cNvPr id="236" name="Group 92"/>
              <p:cNvGrpSpPr>
                <a:grpSpLocks/>
              </p:cNvGrpSpPr>
              <p:nvPr/>
            </p:nvGrpSpPr>
            <p:grpSpPr bwMode="auto">
              <a:xfrm>
                <a:off x="2178847" y="694882"/>
                <a:ext cx="1708100" cy="1938907"/>
                <a:chOff x="2159029" y="236015"/>
                <a:chExt cx="1708100" cy="1938907"/>
              </a:xfrm>
            </p:grpSpPr>
            <p:grpSp>
              <p:nvGrpSpPr>
                <p:cNvPr id="239" name="Group 1"/>
                <p:cNvGrpSpPr>
                  <a:grpSpLocks/>
                </p:cNvGrpSpPr>
                <p:nvPr/>
              </p:nvGrpSpPr>
              <p:grpSpPr bwMode="auto">
                <a:xfrm>
                  <a:off x="2159029" y="236015"/>
                  <a:ext cx="1708100" cy="1756967"/>
                  <a:chOff x="1221614" y="2396277"/>
                  <a:chExt cx="1708104" cy="1756876"/>
                </a:xfrm>
              </p:grpSpPr>
              <p:grpSp>
                <p:nvGrpSpPr>
                  <p:cNvPr id="24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221614" y="2396277"/>
                    <a:ext cx="1708104" cy="1756876"/>
                    <a:chOff x="1221614" y="2396277"/>
                    <a:chExt cx="1708104" cy="1756876"/>
                  </a:xfrm>
                </p:grpSpPr>
                <p:grpSp>
                  <p:nvGrpSpPr>
                    <p:cNvPr id="24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21614" y="2396277"/>
                      <a:ext cx="1462824" cy="1756876"/>
                      <a:chOff x="5031095" y="3044821"/>
                      <a:chExt cx="1462928" cy="1756297"/>
                    </a:xfrm>
                  </p:grpSpPr>
                  <p:sp>
                    <p:nvSpPr>
                      <p:cNvPr id="247" name="Oval 246"/>
                      <p:cNvSpPr/>
                      <p:nvPr/>
                    </p:nvSpPr>
                    <p:spPr bwMode="auto">
                      <a:xfrm>
                        <a:off x="5726343" y="3044821"/>
                        <a:ext cx="287387" cy="28723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g</a:t>
                        </a:r>
                        <a:endParaRPr lang="en-US" dirty="0"/>
                      </a:p>
                    </p:txBody>
                  </p:sp>
                  <p:sp>
                    <p:nvSpPr>
                      <p:cNvPr id="248" name="Oval 247"/>
                      <p:cNvSpPr/>
                      <p:nvPr/>
                    </p:nvSpPr>
                    <p:spPr bwMode="auto">
                      <a:xfrm>
                        <a:off x="5031095" y="4509125"/>
                        <a:ext cx="287388" cy="29199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j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249" name="Straight Connector 248"/>
                      <p:cNvCxnSpPr>
                        <a:stCxn id="245" idx="1"/>
                      </p:cNvCxnSpPr>
                      <p:nvPr/>
                    </p:nvCxnSpPr>
                    <p:spPr bwMode="auto">
                      <a:xfrm flipH="1" flipV="1">
                        <a:off x="5250243" y="3703141"/>
                        <a:ext cx="1243780" cy="847585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44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4177" y="2539940"/>
                      <a:ext cx="725541" cy="1605275"/>
                      <a:chOff x="6013750" y="1955841"/>
                      <a:chExt cx="725595" cy="1604751"/>
                    </a:xfrm>
                  </p:grpSpPr>
                  <p:sp>
                    <p:nvSpPr>
                      <p:cNvPr id="245" name="Oval 244"/>
                      <p:cNvSpPr/>
                      <p:nvPr/>
                    </p:nvSpPr>
                    <p:spPr bwMode="auto">
                      <a:xfrm>
                        <a:off x="6451958" y="3276534"/>
                        <a:ext cx="287387" cy="28405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k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246" name="Straight Connector 245"/>
                      <p:cNvCxnSpPr>
                        <a:stCxn id="247" idx="6"/>
                        <a:endCxn id="230" idx="1"/>
                      </p:cNvCxnSpPr>
                      <p:nvPr/>
                    </p:nvCxnSpPr>
                    <p:spPr bwMode="auto">
                      <a:xfrm>
                        <a:off x="6013750" y="1955841"/>
                        <a:ext cx="459817" cy="298719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42" name="Straight Connector 241"/>
                  <p:cNvCxnSpPr>
                    <a:stCxn id="237" idx="7"/>
                    <a:endCxn id="247" idx="2"/>
                  </p:cNvCxnSpPr>
                  <p:nvPr/>
                </p:nvCxnSpPr>
                <p:spPr bwMode="auto">
                  <a:xfrm flipV="1">
                    <a:off x="1444940" y="2539940"/>
                    <a:ext cx="471871" cy="289459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0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2997908" y="1774806"/>
                  <a:ext cx="421964" cy="400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/>
                </a:p>
              </p:txBody>
            </p:sp>
          </p:grpSp>
          <p:sp>
            <p:nvSpPr>
              <p:cNvPr id="237" name="Oval 236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/>
                  <a:t>h</a:t>
                </a:r>
                <a:endParaRPr lang="en-US" dirty="0"/>
              </a:p>
            </p:txBody>
          </p:sp>
          <p:cxnSp>
            <p:nvCxnSpPr>
              <p:cNvPr id="238" name="Straight Connector 237"/>
              <p:cNvCxnSpPr>
                <a:stCxn id="248" idx="0"/>
                <a:endCxn id="237" idx="4"/>
              </p:cNvCxnSpPr>
              <p:nvPr/>
            </p:nvCxnSpPr>
            <p:spPr bwMode="auto">
              <a:xfrm flipH="1" flipV="1">
                <a:off x="2300573" y="1373289"/>
                <a:ext cx="21957" cy="78645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30" name="Oval 229"/>
            <p:cNvSpPr/>
            <p:nvPr/>
          </p:nvSpPr>
          <p:spPr bwMode="auto">
            <a:xfrm>
              <a:off x="1890386" y="1326845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2715573" y="1858825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l</a:t>
              </a:r>
              <a:endParaRPr lang="en-US" dirty="0"/>
            </a:p>
          </p:txBody>
        </p:sp>
        <p:cxnSp>
          <p:nvCxnSpPr>
            <p:cNvPr id="232" name="Straight Connector 231"/>
            <p:cNvCxnSpPr>
              <a:stCxn id="230" idx="3"/>
              <a:endCxn id="248" idx="7"/>
            </p:cNvCxnSpPr>
            <p:nvPr/>
          </p:nvCxnSpPr>
          <p:spPr bwMode="auto">
            <a:xfrm flipH="1">
              <a:off x="735528" y="1569392"/>
              <a:ext cx="1196937" cy="8641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31" idx="1"/>
              <a:endCxn id="230" idx="6"/>
            </p:cNvCxnSpPr>
            <p:nvPr/>
          </p:nvCxnSpPr>
          <p:spPr bwMode="auto">
            <a:xfrm flipH="1" flipV="1">
              <a:off x="2177722" y="1468926"/>
              <a:ext cx="579930" cy="4315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45" idx="6"/>
              <a:endCxn id="231" idx="3"/>
            </p:cNvCxnSpPr>
            <p:nvPr/>
          </p:nvCxnSpPr>
          <p:spPr bwMode="auto">
            <a:xfrm flipV="1">
              <a:off x="2198197" y="2101372"/>
              <a:ext cx="559456" cy="4315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45" idx="0"/>
              <a:endCxn id="230" idx="4"/>
            </p:cNvCxnSpPr>
            <p:nvPr/>
          </p:nvCxnSpPr>
          <p:spPr bwMode="auto">
            <a:xfrm flipH="1" flipV="1">
              <a:off x="2034055" y="1611007"/>
              <a:ext cx="20474" cy="77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626772" y="5145181"/>
            <a:ext cx="2479214" cy="1660164"/>
            <a:chOff x="468311" y="1317023"/>
            <a:chExt cx="2068189" cy="1547819"/>
          </a:xfrm>
        </p:grpSpPr>
        <p:grpSp>
          <p:nvGrpSpPr>
            <p:cNvPr id="251" name="Group 61"/>
            <p:cNvGrpSpPr>
              <a:grpSpLocks/>
            </p:cNvGrpSpPr>
            <p:nvPr/>
          </p:nvGrpSpPr>
          <p:grpSpPr bwMode="auto">
            <a:xfrm>
              <a:off x="468311" y="1317023"/>
              <a:ext cx="1282673" cy="1547819"/>
              <a:chOff x="2156887" y="1085948"/>
              <a:chExt cx="1282803" cy="1547841"/>
            </a:xfrm>
          </p:grpSpPr>
          <p:grpSp>
            <p:nvGrpSpPr>
              <p:cNvPr id="258" name="Group 92"/>
              <p:cNvGrpSpPr>
                <a:grpSpLocks/>
              </p:cNvGrpSpPr>
              <p:nvPr/>
            </p:nvGrpSpPr>
            <p:grpSpPr bwMode="auto">
              <a:xfrm>
                <a:off x="2156887" y="1085949"/>
                <a:ext cx="1282803" cy="1547840"/>
                <a:chOff x="2137069" y="627082"/>
                <a:chExt cx="1282803" cy="1547840"/>
              </a:xfrm>
            </p:grpSpPr>
            <p:grpSp>
              <p:nvGrpSpPr>
                <p:cNvPr id="261" name="Group 1"/>
                <p:cNvGrpSpPr>
                  <a:grpSpLocks/>
                </p:cNvGrpSpPr>
                <p:nvPr/>
              </p:nvGrpSpPr>
              <p:grpSpPr bwMode="auto">
                <a:xfrm>
                  <a:off x="2137069" y="627082"/>
                  <a:ext cx="1162367" cy="1272114"/>
                  <a:chOff x="1199654" y="2787322"/>
                  <a:chExt cx="1162370" cy="1272048"/>
                </a:xfrm>
              </p:grpSpPr>
              <p:grpSp>
                <p:nvGrpSpPr>
                  <p:cNvPr id="263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199654" y="2787322"/>
                    <a:ext cx="1162370" cy="1272048"/>
                    <a:chOff x="1199654" y="2787322"/>
                    <a:chExt cx="1162370" cy="1272048"/>
                  </a:xfrm>
                </p:grpSpPr>
                <p:grpSp>
                  <p:nvGrpSpPr>
                    <p:cNvPr id="26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9654" y="2787322"/>
                      <a:ext cx="1162370" cy="1272048"/>
                      <a:chOff x="5009135" y="3435738"/>
                      <a:chExt cx="1162453" cy="1271629"/>
                    </a:xfrm>
                  </p:grpSpPr>
                  <p:sp>
                    <p:nvSpPr>
                      <p:cNvPr id="269" name="Oval 268"/>
                      <p:cNvSpPr/>
                      <p:nvPr/>
                    </p:nvSpPr>
                    <p:spPr bwMode="auto">
                      <a:xfrm>
                        <a:off x="5884201" y="3435738"/>
                        <a:ext cx="287387" cy="2872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 smtClean="0"/>
                          <a:t>b</a:t>
                        </a:r>
                        <a:endParaRPr lang="en-US" dirty="0"/>
                      </a:p>
                    </p:txBody>
                  </p:sp>
                  <p:sp>
                    <p:nvSpPr>
                      <p:cNvPr id="270" name="Oval 269"/>
                      <p:cNvSpPr/>
                      <p:nvPr/>
                    </p:nvSpPr>
                    <p:spPr bwMode="auto">
                      <a:xfrm>
                        <a:off x="5009135" y="4415374"/>
                        <a:ext cx="287388" cy="29199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 smtClean="0"/>
                          <a:t>d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271" name="Straight Connector 270"/>
                      <p:cNvCxnSpPr>
                        <a:stCxn id="252" idx="1"/>
                        <a:endCxn id="259" idx="5"/>
                      </p:cNvCxnSpPr>
                      <p:nvPr/>
                    </p:nvCxnSpPr>
                    <p:spPr bwMode="auto">
                      <a:xfrm flipH="1" flipV="1">
                        <a:off x="5254438" y="3680906"/>
                        <a:ext cx="671850" cy="790047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8" name="Straight Connector 267"/>
                    <p:cNvCxnSpPr>
                      <a:stCxn id="269" idx="4"/>
                      <a:endCxn id="252" idx="0"/>
                    </p:cNvCxnSpPr>
                    <p:nvPr/>
                  </p:nvCxnSpPr>
                  <p:spPr bwMode="auto">
                    <a:xfrm>
                      <a:off x="2218789" y="3074646"/>
                      <a:ext cx="0" cy="706616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4" name="Straight Connector 263"/>
                  <p:cNvCxnSpPr>
                    <a:stCxn id="259" idx="6"/>
                    <a:endCxn id="269" idx="2"/>
                  </p:cNvCxnSpPr>
                  <p:nvPr/>
                </p:nvCxnSpPr>
                <p:spPr bwMode="auto">
                  <a:xfrm>
                    <a:off x="1487024" y="2930984"/>
                    <a:ext cx="587635" cy="2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2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2997908" y="1774806"/>
                  <a:ext cx="421964" cy="400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/>
                </a:p>
              </p:txBody>
            </p:sp>
          </p:grpSp>
          <p:sp>
            <p:nvSpPr>
              <p:cNvPr id="259" name="Oval 258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a</a:t>
                </a:r>
                <a:endParaRPr lang="en-US" dirty="0"/>
              </a:p>
            </p:txBody>
          </p:sp>
          <p:cxnSp>
            <p:nvCxnSpPr>
              <p:cNvPr id="260" name="Straight Connector 259"/>
              <p:cNvCxnSpPr>
                <a:stCxn id="270" idx="0"/>
                <a:endCxn id="259" idx="4"/>
              </p:cNvCxnSpPr>
              <p:nvPr/>
            </p:nvCxnSpPr>
            <p:spPr bwMode="auto">
              <a:xfrm flipV="1">
                <a:off x="2300572" y="1373290"/>
                <a:ext cx="2" cy="69266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52" name="Oval 251"/>
            <p:cNvSpPr/>
            <p:nvPr/>
          </p:nvSpPr>
          <p:spPr bwMode="auto">
            <a:xfrm>
              <a:off x="1343225" y="2311003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e</a:t>
              </a:r>
              <a:endParaRPr lang="en-US" dirty="0"/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2249163" y="2322651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f</a:t>
              </a:r>
              <a:endParaRPr lang="en-US" dirty="0"/>
            </a:p>
          </p:txBody>
        </p:sp>
        <p:cxnSp>
          <p:nvCxnSpPr>
            <p:cNvPr id="254" name="Straight Connector 253"/>
            <p:cNvCxnSpPr>
              <a:stCxn id="269" idx="3"/>
              <a:endCxn id="270" idx="7"/>
            </p:cNvCxnSpPr>
            <p:nvPr/>
          </p:nvCxnSpPr>
          <p:spPr bwMode="auto">
            <a:xfrm flipH="1">
              <a:off x="713570" y="1562280"/>
              <a:ext cx="671735" cy="7775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53" idx="1"/>
              <a:endCxn id="269" idx="5"/>
            </p:cNvCxnSpPr>
            <p:nvPr/>
          </p:nvCxnSpPr>
          <p:spPr bwMode="auto">
            <a:xfrm flipH="1" flipV="1">
              <a:off x="1588482" y="1562280"/>
              <a:ext cx="702761" cy="80198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53" idx="2"/>
              <a:endCxn id="252" idx="6"/>
            </p:cNvCxnSpPr>
            <p:nvPr/>
          </p:nvCxnSpPr>
          <p:spPr bwMode="auto">
            <a:xfrm flipH="1" flipV="1">
              <a:off x="1630561" y="2453085"/>
              <a:ext cx="618602" cy="1164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5076610" y="5087848"/>
            <a:ext cx="2894979" cy="1637208"/>
            <a:chOff x="468315" y="1317022"/>
            <a:chExt cx="2534595" cy="1547819"/>
          </a:xfrm>
        </p:grpSpPr>
        <p:grpSp>
          <p:nvGrpSpPr>
            <p:cNvPr id="273" name="Group 61"/>
            <p:cNvGrpSpPr>
              <a:grpSpLocks/>
            </p:cNvGrpSpPr>
            <p:nvPr/>
          </p:nvGrpSpPr>
          <p:grpSpPr bwMode="auto">
            <a:xfrm>
              <a:off x="468315" y="1317022"/>
              <a:ext cx="1729891" cy="1547819"/>
              <a:chOff x="2156890" y="1085948"/>
              <a:chExt cx="1730066" cy="1547841"/>
            </a:xfrm>
          </p:grpSpPr>
          <p:grpSp>
            <p:nvGrpSpPr>
              <p:cNvPr id="280" name="Group 92"/>
              <p:cNvGrpSpPr>
                <a:grpSpLocks/>
              </p:cNvGrpSpPr>
              <p:nvPr/>
            </p:nvGrpSpPr>
            <p:grpSpPr bwMode="auto">
              <a:xfrm>
                <a:off x="2178847" y="1229619"/>
                <a:ext cx="1708109" cy="1404170"/>
                <a:chOff x="2159029" y="770752"/>
                <a:chExt cx="1708109" cy="1404170"/>
              </a:xfrm>
            </p:grpSpPr>
            <p:grpSp>
              <p:nvGrpSpPr>
                <p:cNvPr id="283" name="Group 1"/>
                <p:cNvGrpSpPr>
                  <a:grpSpLocks/>
                </p:cNvGrpSpPr>
                <p:nvPr/>
              </p:nvGrpSpPr>
              <p:grpSpPr bwMode="auto">
                <a:xfrm>
                  <a:off x="2159029" y="770752"/>
                  <a:ext cx="1708109" cy="1222232"/>
                  <a:chOff x="1221614" y="2930985"/>
                  <a:chExt cx="1708113" cy="1222168"/>
                </a:xfrm>
              </p:grpSpPr>
              <p:grpSp>
                <p:nvGrpSpPr>
                  <p:cNvPr id="285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221614" y="3054814"/>
                    <a:ext cx="1708113" cy="1098339"/>
                    <a:chOff x="1221614" y="3054814"/>
                    <a:chExt cx="1708113" cy="1098339"/>
                  </a:xfrm>
                </p:grpSpPr>
                <p:grpSp>
                  <p:nvGrpSpPr>
                    <p:cNvPr id="28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21614" y="3054814"/>
                      <a:ext cx="1462824" cy="1098339"/>
                      <a:chOff x="5031095" y="3703141"/>
                      <a:chExt cx="1462928" cy="1097977"/>
                    </a:xfrm>
                  </p:grpSpPr>
                  <p:sp>
                    <p:nvSpPr>
                      <p:cNvPr id="292" name="Oval 291"/>
                      <p:cNvSpPr/>
                      <p:nvPr/>
                    </p:nvSpPr>
                    <p:spPr bwMode="auto">
                      <a:xfrm>
                        <a:off x="5031095" y="4509125"/>
                        <a:ext cx="287388" cy="29199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dirty="0" smtClean="0"/>
                          <a:t>j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293" name="Straight Connector 292"/>
                      <p:cNvCxnSpPr>
                        <a:stCxn id="289" idx="1"/>
                      </p:cNvCxnSpPr>
                      <p:nvPr/>
                    </p:nvCxnSpPr>
                    <p:spPr bwMode="auto">
                      <a:xfrm flipH="1" flipV="1">
                        <a:off x="5250243" y="3703141"/>
                        <a:ext cx="1243780" cy="847585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89" name="Oval 288"/>
                    <p:cNvSpPr/>
                    <p:nvPr/>
                  </p:nvSpPr>
                  <p:spPr bwMode="auto">
                    <a:xfrm>
                      <a:off x="2642361" y="3861067"/>
                      <a:ext cx="287366" cy="28415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dirty="0" smtClean="0"/>
                        <a:t>k</a:t>
                      </a:r>
                      <a:endParaRPr lang="en-US" dirty="0"/>
                    </a:p>
                  </p:txBody>
                </p:sp>
              </p:grpSp>
              <p:cxnSp>
                <p:nvCxnSpPr>
                  <p:cNvPr id="286" name="Straight Connector 285"/>
                  <p:cNvCxnSpPr>
                    <a:stCxn id="281" idx="6"/>
                    <a:endCxn id="274" idx="2"/>
                  </p:cNvCxnSpPr>
                  <p:nvPr/>
                </p:nvCxnSpPr>
                <p:spPr bwMode="auto">
                  <a:xfrm>
                    <a:off x="1487024" y="2930985"/>
                    <a:ext cx="1134852" cy="8235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4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2997908" y="1774806"/>
                  <a:ext cx="421964" cy="400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/>
                </a:p>
              </p:txBody>
            </p:sp>
          </p:grpSp>
          <p:sp>
            <p:nvSpPr>
              <p:cNvPr id="281" name="Oval 280"/>
              <p:cNvSpPr/>
              <p:nvPr/>
            </p:nvSpPr>
            <p:spPr bwMode="auto">
              <a:xfrm>
                <a:off x="2156890" y="1085948"/>
                <a:ext cx="287366" cy="2873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/>
                  <a:t>h</a:t>
                </a:r>
                <a:endParaRPr lang="en-US" dirty="0"/>
              </a:p>
            </p:txBody>
          </p:sp>
          <p:cxnSp>
            <p:nvCxnSpPr>
              <p:cNvPr id="282" name="Straight Connector 281"/>
              <p:cNvCxnSpPr>
                <a:stCxn id="292" idx="0"/>
                <a:endCxn id="281" idx="4"/>
              </p:cNvCxnSpPr>
              <p:nvPr/>
            </p:nvCxnSpPr>
            <p:spPr bwMode="auto">
              <a:xfrm flipH="1" flipV="1">
                <a:off x="2300573" y="1373289"/>
                <a:ext cx="21957" cy="78645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74" name="Oval 273"/>
            <p:cNvSpPr/>
            <p:nvPr/>
          </p:nvSpPr>
          <p:spPr bwMode="auto">
            <a:xfrm>
              <a:off x="1890386" y="1326845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275" name="Oval 274"/>
            <p:cNvSpPr/>
            <p:nvPr/>
          </p:nvSpPr>
          <p:spPr bwMode="auto">
            <a:xfrm>
              <a:off x="2715573" y="1858825"/>
              <a:ext cx="287337" cy="2841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l</a:t>
              </a:r>
              <a:endParaRPr lang="en-US" dirty="0"/>
            </a:p>
          </p:txBody>
        </p:sp>
        <p:cxnSp>
          <p:nvCxnSpPr>
            <p:cNvPr id="276" name="Straight Connector 275"/>
            <p:cNvCxnSpPr>
              <a:stCxn id="274" idx="3"/>
              <a:endCxn id="292" idx="7"/>
            </p:cNvCxnSpPr>
            <p:nvPr/>
          </p:nvCxnSpPr>
          <p:spPr bwMode="auto">
            <a:xfrm flipH="1">
              <a:off x="735528" y="1569392"/>
              <a:ext cx="1196937" cy="8641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75" idx="1"/>
              <a:endCxn id="274" idx="6"/>
            </p:cNvCxnSpPr>
            <p:nvPr/>
          </p:nvCxnSpPr>
          <p:spPr bwMode="auto">
            <a:xfrm flipH="1" flipV="1">
              <a:off x="2177722" y="1468926"/>
              <a:ext cx="579930" cy="4315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89" idx="6"/>
              <a:endCxn id="275" idx="3"/>
            </p:cNvCxnSpPr>
            <p:nvPr/>
          </p:nvCxnSpPr>
          <p:spPr bwMode="auto">
            <a:xfrm flipV="1">
              <a:off x="2198197" y="2101372"/>
              <a:ext cx="559456" cy="4315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89" idx="0"/>
              <a:endCxn id="274" idx="4"/>
            </p:cNvCxnSpPr>
            <p:nvPr/>
          </p:nvCxnSpPr>
          <p:spPr bwMode="auto">
            <a:xfrm flipH="1" flipV="1">
              <a:off x="2034055" y="1611007"/>
              <a:ext cx="20474" cy="77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6840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Ar homeomorfiniai šie grafai?</a:t>
            </a:r>
            <a:endParaRPr lang="en-US" altLang="lt-LT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0050"/>
            <a:ext cx="90678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175" y="2133600"/>
            <a:ext cx="7772400" cy="1470025"/>
          </a:xfrm>
        </p:spPr>
        <p:txBody>
          <a:bodyPr/>
          <a:lstStyle/>
          <a:p>
            <a:pPr eaLnBrk="1" hangingPunct="1"/>
            <a:r>
              <a:rPr lang="lt-LT" altLang="en-US" smtClean="0"/>
              <a:t>Grafų </a:t>
            </a:r>
            <a:r>
              <a:rPr lang="en-US" altLang="en-US" smtClean="0"/>
              <a:t>homomorfizmas</a:t>
            </a:r>
            <a:endParaRPr lang="lt-LT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6840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Ar homeomorfiniai šie grafai?</a:t>
            </a:r>
            <a:endParaRPr lang="en-US" altLang="lt-LT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8713"/>
            <a:ext cx="84899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6840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Ar homeomorfiniai šie grafai?</a:t>
            </a:r>
            <a:endParaRPr lang="en-US" altLang="lt-LT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77925"/>
            <a:ext cx="87010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6840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Ar homeomorfiniai šie grafai?</a:t>
            </a:r>
            <a:endParaRPr lang="en-US" altLang="lt-LT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92225"/>
            <a:ext cx="8785225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6840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altLang="lt-LT"/>
              <a:t>Ar homeomorfiniai šie grafai?</a:t>
            </a:r>
            <a:endParaRPr lang="en-US" altLang="lt-LT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82675"/>
            <a:ext cx="8820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213" y="4292600"/>
            <a:ext cx="8712200" cy="1081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4509120"/>
            <a:ext cx="8280920" cy="707886"/>
          </a:xfrm>
          <a:prstGeom prst="rect">
            <a:avLst/>
          </a:prstGeom>
          <a:blipFill rotWithShape="1">
            <a:blip r:embed="rId2"/>
            <a:stretch>
              <a:fillRect l="-736" t="-4310" b="-1465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3905"/>
            <a:ext cx="6660232" cy="34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6213" y="4292600"/>
            <a:ext cx="8712200" cy="2303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7488" y="260350"/>
            <a:ext cx="8713787" cy="3600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476672"/>
            <a:ext cx="7704856" cy="3268652"/>
          </a:xfrm>
          <a:prstGeom prst="rect">
            <a:avLst/>
          </a:prstGeom>
          <a:blipFill rotWithShape="1">
            <a:blip r:embed="rId2"/>
            <a:stretch>
              <a:fillRect l="-870" b="-242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48064" y="548680"/>
            <a:ext cx="1072858" cy="400110"/>
          </a:xfrm>
          <a:prstGeom prst="rect">
            <a:avLst/>
          </a:prstGeom>
          <a:blipFill rotWithShape="1">
            <a:blip r:embed="rId3"/>
            <a:stretch>
              <a:fillRect b="-151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20271" y="548680"/>
            <a:ext cx="1243737" cy="400110"/>
          </a:xfrm>
          <a:prstGeom prst="rect">
            <a:avLst/>
          </a:prstGeom>
          <a:blipFill rotWithShape="1">
            <a:blip r:embed="rId4"/>
            <a:stretch>
              <a:fillRect b="-151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150" y="4437063"/>
            <a:ext cx="8818563" cy="188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lt-LT" b="1" i="1" dirty="0"/>
              <a:t>Teoremos: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lt-LT" dirty="0"/>
              <a:t>Jeigu funkcija </a:t>
            </a:r>
            <a:r>
              <a:rPr lang="lt-LT" b="1" i="1" dirty="0"/>
              <a:t>f </a:t>
            </a:r>
            <a:r>
              <a:rPr lang="lt-LT" dirty="0"/>
              <a:t> - </a:t>
            </a:r>
            <a:r>
              <a:rPr lang="lt-LT" dirty="0" err="1"/>
              <a:t>homomorfizmas</a:t>
            </a:r>
            <a:r>
              <a:rPr lang="lt-LT" dirty="0"/>
              <a:t> iš </a:t>
            </a:r>
            <a:r>
              <a:rPr lang="lt-LT" b="1" i="1" dirty="0"/>
              <a:t>G </a:t>
            </a:r>
            <a:r>
              <a:rPr lang="lt-LT" dirty="0"/>
              <a:t> į </a:t>
            </a:r>
            <a:r>
              <a:rPr lang="lt-LT" b="1" i="1" dirty="0"/>
              <a:t>G‘ </a:t>
            </a:r>
            <a:r>
              <a:rPr lang="lt-LT" dirty="0"/>
              <a:t>, tai </a:t>
            </a:r>
            <a:r>
              <a:rPr lang="lt-LT" b="1" i="1" dirty="0" err="1"/>
              <a:t>f(G</a:t>
            </a:r>
            <a:r>
              <a:rPr lang="lt-LT" b="1" i="1" dirty="0"/>
              <a:t>) </a:t>
            </a:r>
            <a:r>
              <a:rPr lang="lt-LT" dirty="0"/>
              <a:t> yra grafo </a:t>
            </a:r>
            <a:r>
              <a:rPr lang="lt-LT" b="1" i="1" dirty="0"/>
              <a:t> G‘ </a:t>
            </a:r>
            <a:r>
              <a:rPr lang="lt-LT" dirty="0"/>
              <a:t> </a:t>
            </a:r>
            <a:r>
              <a:rPr lang="lt-LT" dirty="0" err="1"/>
              <a:t>pografis</a:t>
            </a:r>
            <a:endParaRPr lang="lt-LT" dirty="0"/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lt-LT" dirty="0"/>
              <a:t>Jeigu grafas </a:t>
            </a:r>
            <a:r>
              <a:rPr lang="lt-LT" b="1" i="1" dirty="0"/>
              <a:t>G </a:t>
            </a:r>
            <a:r>
              <a:rPr lang="lt-LT" dirty="0"/>
              <a:t> yra jungusis ir </a:t>
            </a:r>
            <a:r>
              <a:rPr lang="lt-LT" b="1" i="1" dirty="0"/>
              <a:t>f</a:t>
            </a:r>
            <a:r>
              <a:rPr lang="lt-LT" dirty="0"/>
              <a:t> – </a:t>
            </a:r>
            <a:r>
              <a:rPr lang="lt-LT" dirty="0" err="1"/>
              <a:t>homomorfizmas</a:t>
            </a:r>
            <a:r>
              <a:rPr lang="lt-LT" dirty="0"/>
              <a:t>, tai grafas </a:t>
            </a:r>
            <a:r>
              <a:rPr lang="lt-LT" b="1" i="1" dirty="0" err="1"/>
              <a:t>f(G</a:t>
            </a:r>
            <a:r>
              <a:rPr lang="lt-LT" b="1" i="1" dirty="0"/>
              <a:t>) </a:t>
            </a:r>
            <a:r>
              <a:rPr lang="lt-LT" dirty="0"/>
              <a:t> irgi jungusis</a:t>
            </a:r>
            <a:endParaRPr lang="lt-LT" b="1" i="1" dirty="0"/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lt-LT" dirty="0"/>
              <a:t>Jeigu grafas </a:t>
            </a:r>
            <a:r>
              <a:rPr lang="lt-LT" b="1" i="1" dirty="0"/>
              <a:t>G </a:t>
            </a:r>
            <a:r>
              <a:rPr lang="lt-LT" dirty="0"/>
              <a:t>yra pilnasis ir </a:t>
            </a:r>
            <a:r>
              <a:rPr lang="lt-LT" b="1" i="1" dirty="0"/>
              <a:t>f</a:t>
            </a:r>
            <a:r>
              <a:rPr lang="lt-LT" dirty="0"/>
              <a:t> – </a:t>
            </a:r>
            <a:r>
              <a:rPr lang="lt-LT" dirty="0" err="1"/>
              <a:t>homomorfizmas</a:t>
            </a:r>
            <a:r>
              <a:rPr lang="lt-LT" dirty="0"/>
              <a:t>, tai grafas </a:t>
            </a:r>
            <a:r>
              <a:rPr lang="lt-LT" b="1" i="1" dirty="0" err="1"/>
              <a:t>f(G</a:t>
            </a:r>
            <a:r>
              <a:rPr lang="lt-LT" b="1" i="1" dirty="0"/>
              <a:t>) </a:t>
            </a:r>
            <a:r>
              <a:rPr lang="lt-LT" dirty="0"/>
              <a:t> irgi pilnasis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92"/>
          <p:cNvGrpSpPr>
            <a:grpSpLocks/>
          </p:cNvGrpSpPr>
          <p:nvPr/>
        </p:nvGrpSpPr>
        <p:grpSpPr bwMode="auto">
          <a:xfrm>
            <a:off x="2033588" y="1138238"/>
            <a:ext cx="4595812" cy="1503362"/>
            <a:chOff x="2013587" y="671449"/>
            <a:chExt cx="4595926" cy="1503467"/>
          </a:xfrm>
        </p:grpSpPr>
        <p:grpSp>
          <p:nvGrpSpPr>
            <p:cNvPr id="11269" name="Group 1"/>
            <p:cNvGrpSpPr>
              <a:grpSpLocks/>
            </p:cNvGrpSpPr>
            <p:nvPr/>
          </p:nvGrpSpPr>
          <p:grpSpPr bwMode="auto">
            <a:xfrm>
              <a:off x="2013587" y="671449"/>
              <a:ext cx="4595926" cy="1103356"/>
              <a:chOff x="1076172" y="2831685"/>
              <a:chExt cx="4595935" cy="1103299"/>
            </a:xfrm>
          </p:grpSpPr>
          <p:grpSp>
            <p:nvGrpSpPr>
              <p:cNvPr id="11272" name="Group 5"/>
              <p:cNvGrpSpPr>
                <a:grpSpLocks/>
              </p:cNvGrpSpPr>
              <p:nvPr/>
            </p:nvGrpSpPr>
            <p:grpSpPr bwMode="auto">
              <a:xfrm>
                <a:off x="1076172" y="2831685"/>
                <a:ext cx="4595935" cy="1103299"/>
                <a:chOff x="1076172" y="2831685"/>
                <a:chExt cx="4595935" cy="1103299"/>
              </a:xfrm>
            </p:grpSpPr>
            <p:grpSp>
              <p:nvGrpSpPr>
                <p:cNvPr id="11274" name="Group 25"/>
                <p:cNvGrpSpPr>
                  <a:grpSpLocks/>
                </p:cNvGrpSpPr>
                <p:nvPr/>
              </p:nvGrpSpPr>
              <p:grpSpPr bwMode="auto">
                <a:xfrm>
                  <a:off x="1076172" y="2831685"/>
                  <a:ext cx="2008285" cy="1103296"/>
                  <a:chOff x="4885645" y="3480088"/>
                  <a:chExt cx="2008428" cy="1102933"/>
                </a:xfrm>
              </p:grpSpPr>
              <p:sp>
                <p:nvSpPr>
                  <p:cNvPr id="19" name="Oval 18"/>
                  <p:cNvSpPr/>
                  <p:nvPr/>
                </p:nvSpPr>
                <p:spPr bwMode="auto">
                  <a:xfrm>
                    <a:off x="5789021" y="3480088"/>
                    <a:ext cx="287366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4885645" y="4295809"/>
                    <a:ext cx="287365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cxnSp>
                <p:nvCxnSpPr>
                  <p:cNvPr id="23" name="Straight Connector 22"/>
                  <p:cNvCxnSpPr>
                    <a:stCxn id="19" idx="6"/>
                    <a:endCxn id="14" idx="1"/>
                  </p:cNvCxnSpPr>
                  <p:nvPr/>
                </p:nvCxnSpPr>
                <p:spPr bwMode="auto">
                  <a:xfrm>
                    <a:off x="6076387" y="3622919"/>
                    <a:ext cx="817642" cy="7157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75" name="Group 25"/>
                <p:cNvGrpSpPr>
                  <a:grpSpLocks/>
                </p:cNvGrpSpPr>
                <p:nvPr/>
              </p:nvGrpSpPr>
              <p:grpSpPr bwMode="auto">
                <a:xfrm>
                  <a:off x="1363511" y="3224616"/>
                  <a:ext cx="4308596" cy="710368"/>
                  <a:chOff x="5173004" y="2640285"/>
                  <a:chExt cx="4308901" cy="710134"/>
                </a:xfrm>
              </p:grpSpPr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6852749" y="3063204"/>
                    <a:ext cx="287366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8186379" y="3063204"/>
                    <a:ext cx="287366" cy="2872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9194540" y="2641061"/>
                    <a:ext cx="287365" cy="288835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cxnSp>
                <p:nvCxnSpPr>
                  <p:cNvPr id="17" name="Straight Connector 16"/>
                  <p:cNvCxnSpPr>
                    <a:stCxn id="21" idx="6"/>
                    <a:endCxn id="14" idx="2"/>
                  </p:cNvCxnSpPr>
                  <p:nvPr/>
                </p:nvCxnSpPr>
                <p:spPr bwMode="auto">
                  <a:xfrm flipV="1">
                    <a:off x="5173010" y="3207621"/>
                    <a:ext cx="167973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5" idx="6"/>
                    <a:endCxn id="16" idx="3"/>
                  </p:cNvCxnSpPr>
                  <p:nvPr/>
                </p:nvCxnSpPr>
                <p:spPr bwMode="auto">
                  <a:xfrm flipV="1">
                    <a:off x="8473745" y="2887046"/>
                    <a:ext cx="763661" cy="32057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" name="Straight Connector 5"/>
              <p:cNvCxnSpPr>
                <a:stCxn id="19" idx="2"/>
                <a:endCxn id="21" idx="0"/>
              </p:cNvCxnSpPr>
              <p:nvPr/>
            </p:nvCxnSpPr>
            <p:spPr bwMode="auto">
              <a:xfrm flipH="1">
                <a:off x="1219051" y="2974563"/>
                <a:ext cx="760432" cy="6731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270" name="TextBox 83"/>
            <p:cNvSpPr txBox="1">
              <a:spLocks noChangeArrowheads="1"/>
            </p:cNvSpPr>
            <p:nvPr/>
          </p:nvSpPr>
          <p:spPr bwMode="auto">
            <a:xfrm>
              <a:off x="2997908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A</a:t>
              </a:r>
              <a:endParaRPr lang="en-US" altLang="en-US" sz="2000"/>
            </a:p>
          </p:txBody>
        </p:sp>
        <p:sp>
          <p:nvSpPr>
            <p:cNvPr id="11271" name="TextBox 84"/>
            <p:cNvSpPr txBox="1">
              <a:spLocks noChangeArrowheads="1"/>
            </p:cNvSpPr>
            <p:nvPr/>
          </p:nvSpPr>
          <p:spPr bwMode="auto">
            <a:xfrm>
              <a:off x="5771845" y="1774806"/>
              <a:ext cx="42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2000"/>
                <a:t>B</a:t>
              </a:r>
              <a:endParaRPr lang="en-US" altLang="en-US" sz="2000"/>
            </a:p>
          </p:txBody>
        </p:sp>
      </p:grpSp>
      <p:sp>
        <p:nvSpPr>
          <p:cNvPr id="11267" name="TextBox 93"/>
          <p:cNvSpPr txBox="1">
            <a:spLocks noChangeArrowheads="1"/>
          </p:cNvSpPr>
          <p:nvPr/>
        </p:nvSpPr>
        <p:spPr bwMode="auto">
          <a:xfrm>
            <a:off x="611188" y="260350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 b="1" i="1"/>
              <a:t>Pavyzdys</a:t>
            </a:r>
            <a:endParaRPr lang="en-US" altLang="en-US" sz="2000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544" y="2852936"/>
                <a:ext cx="76328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Ar galime atvaizduoti B į A?</a:t>
                </a:r>
                <a:r>
                  <a:rPr lang="en-US" dirty="0" smtClean="0"/>
                  <a:t>  - </a:t>
                </a:r>
                <a:r>
                  <a:rPr lang="en-US" dirty="0" err="1" smtClean="0"/>
                  <a:t>taip</a:t>
                </a:r>
                <a:r>
                  <a:rPr lang="lt-LT" dirty="0" smtClean="0"/>
                  <a:t>, pvz.,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7632848" cy="400110"/>
              </a:xfrm>
              <a:prstGeom prst="rect">
                <a:avLst/>
              </a:prstGeom>
              <a:blipFill>
                <a:blip r:embed="rId2"/>
                <a:stretch>
                  <a:fillRect l="-879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67544" y="333530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Ar galime atvaizduoti </a:t>
            </a:r>
            <a:r>
              <a:rPr lang="en-US" dirty="0" smtClean="0"/>
              <a:t>A</a:t>
            </a:r>
            <a:r>
              <a:rPr lang="lt-LT" dirty="0" smtClean="0"/>
              <a:t> į </a:t>
            </a:r>
            <a:r>
              <a:rPr lang="en-US" dirty="0" smtClean="0"/>
              <a:t>B</a:t>
            </a:r>
            <a:r>
              <a:rPr lang="lt-LT" dirty="0" smtClean="0"/>
              <a:t>?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6230</TotalTime>
  <Words>1976</Words>
  <Application>Microsoft Office PowerPoint</Application>
  <PresentationFormat>On-screen Show (4:3)</PresentationFormat>
  <Paragraphs>1076</Paragraphs>
  <Slides>74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Cambria Math</vt:lpstr>
      <vt:lpstr>Symbol</vt:lpstr>
      <vt:lpstr>Times New Roman</vt:lpstr>
      <vt:lpstr>Default Design</vt:lpstr>
      <vt:lpstr>Lygtis</vt:lpstr>
      <vt:lpstr>Pakartokime: funkcijos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Grafų homomorfizmas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Grafų izomorfizmas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Grafų homeomorfizmas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Olga Suboč</cp:lastModifiedBy>
  <cp:revision>191</cp:revision>
  <dcterms:created xsi:type="dcterms:W3CDTF">1601-01-01T00:00:00Z</dcterms:created>
  <dcterms:modified xsi:type="dcterms:W3CDTF">2019-03-06T12:17:32Z</dcterms:modified>
</cp:coreProperties>
</file>