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12" r:id="rId3"/>
    <p:sldId id="315" r:id="rId4"/>
    <p:sldId id="313" r:id="rId5"/>
    <p:sldId id="314" r:id="rId6"/>
    <p:sldId id="267" r:id="rId7"/>
    <p:sldId id="310" r:id="rId8"/>
    <p:sldId id="26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311" r:id="rId19"/>
    <p:sldId id="299" r:id="rId20"/>
    <p:sldId id="306" r:id="rId21"/>
    <p:sldId id="307" r:id="rId22"/>
    <p:sldId id="308" r:id="rId23"/>
    <p:sldId id="270" r:id="rId24"/>
    <p:sldId id="271" r:id="rId25"/>
    <p:sldId id="284" r:id="rId26"/>
    <p:sldId id="309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60"/>
  </p:normalViewPr>
  <p:slideViewPr>
    <p:cSldViewPr>
      <p:cViewPr varScale="1">
        <p:scale>
          <a:sx n="68" d="100"/>
          <a:sy n="68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0F1C9-BD2D-4BC1-83B8-C0E8488E3A28}" type="datetimeFigureOut">
              <a:rPr lang="lt-LT" smtClean="0"/>
              <a:t>2020.02.11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8912D-C69C-4FAC-BA53-8890772024E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2269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8912D-C69C-4FAC-BA53-8890772024EA}" type="slidenum">
              <a:rPr lang="lt-LT" smtClean="0"/>
              <a:t>26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0567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78092-D4CF-4AE2-BB39-A6B96AB18CDC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12746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73E2-1ACC-4FBE-9C5F-A89DE0FAD9E2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990247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6A368-ABFA-476E-86F1-F7F8EBF95865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5336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3A8F6-4D00-4260-814F-632270C7D64B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04061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87D2C-D270-4EB8-B018-2B815A64E26E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4525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6EB16-5A87-4F27-BDA1-1A31FE9B26E7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78487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96B2D-47B8-421B-B3C9-805C734084F8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00318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600D1-C0A9-49D6-BA77-B4F3BA806D5D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35431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7E153-02E0-4B5E-9055-96E83FE92240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06415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15BF6-7665-4B85-9774-0726EC37D686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18933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3D3F0-C999-4E21-8180-19F652E1F79C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0828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text styles</a:t>
            </a:r>
          </a:p>
          <a:p>
            <a:pPr lvl="1"/>
            <a:r>
              <a:rPr lang="lt-LT" altLang="en-US" smtClean="0"/>
              <a:t>Second level</a:t>
            </a:r>
          </a:p>
          <a:p>
            <a:pPr lvl="2"/>
            <a:r>
              <a:rPr lang="lt-LT" altLang="en-US" smtClean="0"/>
              <a:t>Third level</a:t>
            </a:r>
          </a:p>
          <a:p>
            <a:pPr lvl="3"/>
            <a:r>
              <a:rPr lang="lt-LT" altLang="en-US" smtClean="0"/>
              <a:t>Fourth level</a:t>
            </a:r>
          </a:p>
          <a:p>
            <a:pPr lvl="4"/>
            <a:r>
              <a:rPr lang="lt-LT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58416DD-164E-4581-80F5-CB5C2BE3F7B5}" type="slidenum">
              <a:rPr lang="lt-LT" altLang="en-US"/>
              <a:pPr>
                <a:defRPr/>
              </a:pPr>
              <a:t>‹#›</a:t>
            </a:fld>
            <a:endParaRPr lang="lt-L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3600"/>
            <a:ext cx="7772400" cy="1470025"/>
          </a:xfrm>
        </p:spPr>
        <p:txBody>
          <a:bodyPr/>
          <a:lstStyle/>
          <a:p>
            <a:pPr eaLnBrk="1" hangingPunct="1"/>
            <a:r>
              <a:rPr lang="lt-LT" altLang="en-US" smtClean="0"/>
              <a:t>Grafų metrinės charakteristikos</a:t>
            </a:r>
            <a:br>
              <a:rPr lang="lt-LT" altLang="en-US" smtClean="0"/>
            </a:br>
            <a:endParaRPr lang="lt-LT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6216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6218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6222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30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Kaip sudaryti </a:t>
            </a:r>
            <a:r>
              <a:rPr lang="lt-LT" altLang="en-US" sz="2000"/>
              <a:t>atstumų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215" name="TextBox 58"/>
          <p:cNvSpPr txBox="1">
            <a:spLocks noChangeArrowheads="1"/>
          </p:cNvSpPr>
          <p:nvPr/>
        </p:nvSpPr>
        <p:spPr bwMode="auto">
          <a:xfrm>
            <a:off x="109294" y="3715661"/>
            <a:ext cx="878567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2</a:t>
            </a:r>
            <a:r>
              <a:rPr lang="lt-LT" altLang="en-US" sz="2800" dirty="0"/>
              <a:t>. </a:t>
            </a:r>
            <a:r>
              <a:rPr lang="en-US" altLang="en-US" sz="2800" dirty="0" err="1"/>
              <a:t>Perkeliame</a:t>
            </a:r>
            <a:r>
              <a:rPr lang="en-US" altLang="en-US" sz="2800" dirty="0"/>
              <a:t> </a:t>
            </a:r>
            <a:r>
              <a:rPr lang="lt-LT" altLang="en-US" sz="2800" dirty="0"/>
              <a:t>vienetus </a:t>
            </a:r>
            <a:r>
              <a:rPr lang="en-US" altLang="en-US" sz="2800" dirty="0" err="1"/>
              <a:t>i</a:t>
            </a:r>
            <a:r>
              <a:rPr lang="lt-LT" altLang="en-US" sz="2800" dirty="0"/>
              <a:t>š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gretimumo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matricos</a:t>
            </a:r>
            <a:r>
              <a:rPr lang="en-US" altLang="en-US" sz="2800" dirty="0"/>
              <a:t> </a:t>
            </a:r>
            <a:r>
              <a:rPr lang="lt-LT" altLang="en-US" sz="2800" dirty="0"/>
              <a:t>į </a:t>
            </a:r>
            <a:r>
              <a:rPr lang="lt-LT" altLang="en-US" sz="2800" dirty="0" err="1"/>
              <a:t>atstumų</a:t>
            </a:r>
            <a:r>
              <a:rPr lang="lt-LT" altLang="en-US" sz="2800" dirty="0"/>
              <a:t> matricą</a:t>
            </a: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3446" y="4790398"/>
                <a:ext cx="2591479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2591479" cy="171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7240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7242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7246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254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Kaip sudaryti </a:t>
            </a:r>
            <a:r>
              <a:rPr lang="lt-LT" altLang="en-US" sz="2000"/>
              <a:t>atstumų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239" name="TextBox 58"/>
          <p:cNvSpPr txBox="1">
            <a:spLocks noChangeArrowheads="1"/>
          </p:cNvSpPr>
          <p:nvPr/>
        </p:nvSpPr>
        <p:spPr bwMode="auto">
          <a:xfrm>
            <a:off x="118554" y="3717032"/>
            <a:ext cx="885767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2</a:t>
            </a:r>
            <a:r>
              <a:rPr lang="lt-LT" altLang="en-US" sz="2800" dirty="0"/>
              <a:t>. </a:t>
            </a:r>
            <a:r>
              <a:rPr lang="en-US" altLang="en-US" sz="2800" dirty="0" err="1"/>
              <a:t>Perkeliame</a:t>
            </a:r>
            <a:r>
              <a:rPr lang="en-US" altLang="en-US" sz="2800" dirty="0"/>
              <a:t> </a:t>
            </a:r>
            <a:r>
              <a:rPr lang="lt-LT" altLang="en-US" sz="2800" dirty="0"/>
              <a:t>vienetus </a:t>
            </a:r>
            <a:r>
              <a:rPr lang="en-US" altLang="en-US" sz="2800" dirty="0" err="1"/>
              <a:t>i</a:t>
            </a:r>
            <a:r>
              <a:rPr lang="lt-LT" altLang="en-US" sz="2800" dirty="0"/>
              <a:t>š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gretimumo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matricos</a:t>
            </a:r>
            <a:r>
              <a:rPr lang="en-US" altLang="en-US" sz="2800" dirty="0"/>
              <a:t> </a:t>
            </a:r>
            <a:r>
              <a:rPr lang="lt-LT" altLang="en-US" sz="2800" dirty="0"/>
              <a:t>į </a:t>
            </a:r>
            <a:r>
              <a:rPr lang="lt-LT" altLang="en-US" sz="2800" dirty="0" err="1"/>
              <a:t>atstumų</a:t>
            </a:r>
            <a:r>
              <a:rPr lang="lt-LT" altLang="en-US" sz="2800" dirty="0"/>
              <a:t> matricą</a:t>
            </a: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3446" y="4790398"/>
                <a:ext cx="2591479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2591479" cy="171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8264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8266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8270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278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Kaip sudaryti </a:t>
            </a:r>
            <a:r>
              <a:rPr lang="lt-LT" altLang="en-US" sz="2000"/>
              <a:t>atstumų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63" name="TextBox 58"/>
          <p:cNvSpPr txBox="1">
            <a:spLocks noChangeArrowheads="1"/>
          </p:cNvSpPr>
          <p:nvPr/>
        </p:nvSpPr>
        <p:spPr bwMode="auto">
          <a:xfrm>
            <a:off x="118902" y="3737708"/>
            <a:ext cx="88569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3</a:t>
            </a:r>
            <a:r>
              <a:rPr lang="lt-LT" altLang="en-US" sz="2400" dirty="0"/>
              <a:t>. </a:t>
            </a:r>
            <a:r>
              <a:rPr lang="lt-LT" altLang="en-US" sz="2400" dirty="0" smtClean="0"/>
              <a:t>Prisiminkime, kad paprastasis grafas yra simetrinis antirefleksyvus sąryšis. Pakeliame </a:t>
            </a:r>
            <a:r>
              <a:rPr lang="lt-LT" altLang="en-US" sz="2400" dirty="0"/>
              <a:t>matricą </a:t>
            </a:r>
            <a:r>
              <a:rPr lang="lt-LT" altLang="en-US" sz="2400" dirty="0" smtClean="0"/>
              <a:t>T kvadratu</a:t>
            </a:r>
            <a:r>
              <a:rPr lang="en-US" altLang="en-US" sz="2400" dirty="0" smtClean="0"/>
              <a:t> (</a:t>
            </a:r>
            <a:r>
              <a:rPr lang="lt-LT" altLang="en-US" sz="2400" dirty="0" smtClean="0"/>
              <a:t>skaičiuojame kompoziciją</a:t>
            </a:r>
            <a:r>
              <a:rPr lang="en-US" altLang="en-US" sz="2400" dirty="0" smtClean="0"/>
              <a:t>)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3446" y="4790398"/>
                <a:ext cx="8255722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8255722" cy="171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9288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9290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9294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302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Kaip sudaryti </a:t>
            </a:r>
            <a:r>
              <a:rPr lang="lt-LT" altLang="en-US" sz="2000"/>
              <a:t>atstumų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287" name="TextBox 58"/>
          <p:cNvSpPr txBox="1">
            <a:spLocks noChangeArrowheads="1"/>
          </p:cNvSpPr>
          <p:nvPr/>
        </p:nvSpPr>
        <p:spPr bwMode="auto">
          <a:xfrm>
            <a:off x="196384" y="3717032"/>
            <a:ext cx="89476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4</a:t>
            </a:r>
            <a:r>
              <a:rPr lang="lt-LT" altLang="en-US" sz="2800" dirty="0"/>
              <a:t>. </a:t>
            </a:r>
            <a:r>
              <a:rPr lang="en-US" altLang="en-US" sz="2800" dirty="0" err="1"/>
              <a:t>Visi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naujai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atsirad</a:t>
            </a:r>
            <a:r>
              <a:rPr lang="lt-LT" altLang="en-US" sz="2800" dirty="0"/>
              <a:t>ę </a:t>
            </a:r>
            <a:r>
              <a:rPr lang="en-US" altLang="en-US" sz="2800" dirty="0" err="1"/>
              <a:t>nenuliniai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elementai</a:t>
            </a:r>
            <a:r>
              <a:rPr lang="lt-LT" altLang="en-US" sz="2800" dirty="0"/>
              <a:t> rodo, kad atstumas tarp viršūnių nedidesnis už 2. Perkeliame juos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3446" y="4790398"/>
                <a:ext cx="8255722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8255722" cy="171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10312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10314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10318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326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Kaip sudaryti </a:t>
            </a:r>
            <a:r>
              <a:rPr lang="lt-LT" altLang="en-US" sz="2000"/>
              <a:t>atstumų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311" name="TextBox 58"/>
          <p:cNvSpPr txBox="1">
            <a:spLocks noChangeArrowheads="1"/>
          </p:cNvSpPr>
          <p:nvPr/>
        </p:nvSpPr>
        <p:spPr bwMode="auto">
          <a:xfrm>
            <a:off x="52448" y="3630719"/>
            <a:ext cx="89867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4</a:t>
            </a:r>
            <a:r>
              <a:rPr lang="lt-LT" altLang="en-US" sz="2800" dirty="0"/>
              <a:t>. </a:t>
            </a:r>
            <a:r>
              <a:rPr lang="en-US" altLang="en-US" sz="2800" dirty="0" err="1"/>
              <a:t>Visi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naujai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atsirad</a:t>
            </a:r>
            <a:r>
              <a:rPr lang="lt-LT" altLang="en-US" sz="2800" dirty="0"/>
              <a:t>ę </a:t>
            </a:r>
            <a:r>
              <a:rPr lang="en-US" altLang="en-US" sz="2800" dirty="0" err="1"/>
              <a:t>nenuliniai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elementai</a:t>
            </a:r>
            <a:r>
              <a:rPr lang="lt-LT" altLang="en-US" sz="2800" dirty="0"/>
              <a:t> rodo, kad atstumas tarp viršūnių nedidesnis už 2. Perkeliame juos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3446" y="4790398"/>
                <a:ext cx="8255722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8255722" cy="171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11336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11338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11342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350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Kaip sudaryti </a:t>
            </a:r>
            <a:r>
              <a:rPr lang="lt-LT" altLang="en-US" sz="2000"/>
              <a:t>atstumų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335" name="TextBox 58"/>
              <p:cNvSpPr txBox="1">
                <a:spLocks noChangeArrowheads="1"/>
              </p:cNvSpPr>
              <p:nvPr/>
            </p:nvSpPr>
            <p:spPr bwMode="auto">
              <a:xfrm>
                <a:off x="71603" y="3689349"/>
                <a:ext cx="8442771" cy="954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800" dirty="0" smtClean="0"/>
                  <a:t>5. Pakeliame matricą T kubu (skaičiuojame kompoziciją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lt-LT" alt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sSup>
                      <m:sSupPr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r>
                      <a:rPr lang="en-US" alt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lt-LT" altLang="en-US" sz="2800" dirty="0" smtClean="0"/>
                  <a:t>)</a:t>
                </a:r>
                <a:endParaRPr lang="lt-LT" altLang="en-US" sz="2800" dirty="0"/>
              </a:p>
            </p:txBody>
          </p:sp>
        </mc:Choice>
        <mc:Fallback xmlns="">
          <p:sp>
            <p:nvSpPr>
              <p:cNvPr id="11335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03" y="3689349"/>
                <a:ext cx="8442771" cy="954107"/>
              </a:xfrm>
              <a:prstGeom prst="rect">
                <a:avLst/>
              </a:prstGeom>
              <a:blipFill>
                <a:blip r:embed="rId2"/>
                <a:stretch>
                  <a:fillRect l="-1516" t="-6369" b="-165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3446" y="4790398"/>
                <a:ext cx="8348696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8348696" cy="17158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12360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12362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12366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374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Kaip sudaryti </a:t>
            </a:r>
            <a:r>
              <a:rPr lang="lt-LT" altLang="en-US" sz="2000"/>
              <a:t>atstumų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359" name="TextBox 58"/>
          <p:cNvSpPr txBox="1">
            <a:spLocks noChangeArrowheads="1"/>
          </p:cNvSpPr>
          <p:nvPr/>
        </p:nvSpPr>
        <p:spPr bwMode="auto">
          <a:xfrm>
            <a:off x="14908" y="3597990"/>
            <a:ext cx="82994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6. </a:t>
            </a:r>
            <a:r>
              <a:rPr lang="en-US" altLang="en-US" sz="2800" dirty="0" err="1"/>
              <a:t>Visi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naujai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atsirad</a:t>
            </a:r>
            <a:r>
              <a:rPr lang="lt-LT" altLang="en-US" sz="2800" dirty="0"/>
              <a:t>ę </a:t>
            </a:r>
            <a:r>
              <a:rPr lang="en-US" altLang="en-US" sz="2800" dirty="0" err="1"/>
              <a:t>nenuliniai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elementai</a:t>
            </a:r>
            <a:r>
              <a:rPr lang="lt-LT" altLang="en-US" sz="2800" dirty="0"/>
              <a:t> rodo, kad atstumas tarp viršūnių nedidesnis už 3. Perkeliame juos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3446" y="4790398"/>
                <a:ext cx="8348696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8348696" cy="171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13384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13386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13390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398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Kaip sudaryti </a:t>
            </a:r>
            <a:r>
              <a:rPr lang="lt-LT" altLang="en-US" sz="2000"/>
              <a:t>atstumų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83" name="TextBox 58"/>
          <p:cNvSpPr txBox="1">
            <a:spLocks noChangeArrowheads="1"/>
          </p:cNvSpPr>
          <p:nvPr/>
        </p:nvSpPr>
        <p:spPr bwMode="auto">
          <a:xfrm>
            <a:off x="6787" y="3612459"/>
            <a:ext cx="82994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6. </a:t>
            </a:r>
            <a:r>
              <a:rPr lang="en-US" altLang="en-US" sz="2800" dirty="0" err="1"/>
              <a:t>Visi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naujai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atsirad</a:t>
            </a:r>
            <a:r>
              <a:rPr lang="lt-LT" altLang="en-US" sz="2800" dirty="0"/>
              <a:t>ę </a:t>
            </a:r>
            <a:r>
              <a:rPr lang="en-US" altLang="en-US" sz="2800" dirty="0" err="1"/>
              <a:t>nenuliniai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elementai</a:t>
            </a:r>
            <a:r>
              <a:rPr lang="lt-LT" altLang="en-US" sz="2800" dirty="0"/>
              <a:t> rodo, kad atstumas tarp viršūnių nedidesnis už 3. Perkeliame juos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3446" y="4790398"/>
                <a:ext cx="8348696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8348696" cy="171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68300" y="260350"/>
            <a:ext cx="84978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 dirty="0"/>
              <a:t>Muro (</a:t>
            </a:r>
            <a:r>
              <a:rPr lang="lt-LT" altLang="en-US" sz="2800" b="1" i="1" dirty="0" err="1"/>
              <a:t>Moore</a:t>
            </a:r>
            <a:r>
              <a:rPr lang="lt-LT" altLang="en-US" sz="2800" b="1" i="1" dirty="0"/>
              <a:t>) paieška į plotį </a:t>
            </a:r>
            <a:r>
              <a:rPr lang="lt-LT" altLang="en-US" sz="2800" dirty="0"/>
              <a:t>(1959)</a:t>
            </a:r>
            <a:endParaRPr lang="en-US" alt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90636" y="1196752"/>
            <a:ext cx="8964488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b="1" i="1" dirty="0" err="1"/>
              <a:t>Duota</a:t>
            </a:r>
            <a:r>
              <a:rPr lang="en-US" sz="2800" b="1" i="1" dirty="0"/>
              <a:t>: </a:t>
            </a:r>
            <a:r>
              <a:rPr lang="lt-LT" sz="2800" dirty="0"/>
              <a:t>Grafas </a:t>
            </a:r>
            <a:r>
              <a:rPr lang="lt-LT" sz="2800" i="1" dirty="0"/>
              <a:t>G</a:t>
            </a:r>
            <a:r>
              <a:rPr lang="en-US" sz="2800" i="1" dirty="0"/>
              <a:t>=(V, E)</a:t>
            </a:r>
            <a:r>
              <a:rPr lang="en-US" sz="2800" dirty="0"/>
              <a:t>, </a:t>
            </a:r>
            <a:r>
              <a:rPr lang="en-US" sz="2800" dirty="0" err="1"/>
              <a:t>vir</a:t>
            </a:r>
            <a:r>
              <a:rPr lang="lt-LT" sz="2800" dirty="0" err="1"/>
              <a:t>šūnės</a:t>
            </a:r>
            <a:r>
              <a:rPr lang="lt-LT" sz="2800" dirty="0"/>
              <a:t> </a:t>
            </a:r>
            <a:r>
              <a:rPr lang="lt-LT" sz="2800" i="1" dirty="0"/>
              <a:t>s</a:t>
            </a:r>
            <a:r>
              <a:rPr lang="lt-LT" sz="2800" dirty="0"/>
              <a:t> ir </a:t>
            </a:r>
            <a:r>
              <a:rPr lang="lt-LT" sz="2800" i="1" dirty="0"/>
              <a:t>t</a:t>
            </a:r>
            <a:r>
              <a:rPr lang="lt-LT" sz="2800" dirty="0"/>
              <a:t>, visų briaunų ilgiai lygūs 1.</a:t>
            </a:r>
          </a:p>
          <a:p>
            <a:pPr eaLnBrk="1" hangingPunct="1">
              <a:defRPr/>
            </a:pPr>
            <a:r>
              <a:rPr lang="lt-LT" sz="2800" dirty="0"/>
              <a:t>Algoritmas randa trumpiausią kelią iš viršūnės </a:t>
            </a:r>
            <a:r>
              <a:rPr lang="lt-LT" sz="2800" i="1" dirty="0"/>
              <a:t>s </a:t>
            </a:r>
            <a:r>
              <a:rPr lang="lt-LT" sz="2800" dirty="0"/>
              <a:t> į viršūnę </a:t>
            </a:r>
            <a:r>
              <a:rPr lang="lt-LT" sz="2800" i="1" dirty="0"/>
              <a:t>t. </a:t>
            </a:r>
            <a:endParaRPr lang="lt-LT" sz="2800" dirty="0"/>
          </a:p>
          <a:p>
            <a:pPr eaLnBrk="1" hangingPunct="1">
              <a:defRPr/>
            </a:pPr>
            <a:endParaRPr lang="lt-LT" sz="2800" b="1" i="1" dirty="0"/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lt-LT" sz="2800" dirty="0"/>
              <a:t>Pažymime viršūnę </a:t>
            </a:r>
            <a:r>
              <a:rPr lang="lt-LT" sz="2800" b="1" i="1" dirty="0"/>
              <a:t>s</a:t>
            </a:r>
            <a:r>
              <a:rPr lang="lt-LT" sz="2800" dirty="0"/>
              <a:t> nuliu 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lt-LT" sz="2800" dirty="0"/>
              <a:t>Imame </a:t>
            </a:r>
            <a:r>
              <a:rPr lang="en-US" sz="2800" b="1" i="1" dirty="0" err="1"/>
              <a:t>i</a:t>
            </a:r>
            <a:r>
              <a:rPr lang="en-US" sz="2800" b="1" i="1" dirty="0"/>
              <a:t>=0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 err="1"/>
              <a:t>Randame</a:t>
            </a:r>
            <a:r>
              <a:rPr lang="en-US" sz="2800" dirty="0"/>
              <a:t> visas </a:t>
            </a:r>
            <a:r>
              <a:rPr lang="lt-LT" sz="2800" dirty="0"/>
              <a:t>nesužymėtas viršūnes, gretimas viršūnei su žyme </a:t>
            </a:r>
            <a:r>
              <a:rPr lang="lt-LT" sz="2800" b="1" i="1" dirty="0"/>
              <a:t>i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lt-LT" sz="2800" dirty="0"/>
              <a:t>Pažymime jas </a:t>
            </a:r>
            <a:r>
              <a:rPr lang="lt-LT" sz="2800" b="1" i="1" dirty="0" smtClean="0"/>
              <a:t>i+1</a:t>
            </a:r>
            <a:endParaRPr lang="lt-LT" sz="2800" b="1" i="1" dirty="0"/>
          </a:p>
        </p:txBody>
      </p:sp>
    </p:spTree>
    <p:extLst>
      <p:ext uri="{BB962C8B-B14F-4D97-AF65-F5344CB8AC3E}">
        <p14:creationId xmlns:p14="http://schemas.microsoft.com/office/powerpoint/2010/main" val="172759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68300" y="260350"/>
            <a:ext cx="84978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 dirty="0"/>
              <a:t>Muro (</a:t>
            </a:r>
            <a:r>
              <a:rPr lang="lt-LT" altLang="en-US" sz="2800" b="1" i="1" dirty="0" err="1"/>
              <a:t>Moore</a:t>
            </a:r>
            <a:r>
              <a:rPr lang="lt-LT" altLang="en-US" sz="2800" b="1" i="1" dirty="0"/>
              <a:t>) paieška į plotį </a:t>
            </a:r>
            <a:r>
              <a:rPr lang="lt-LT" altLang="en-US" sz="2800" dirty="0"/>
              <a:t>(1959)</a:t>
            </a:r>
            <a:endParaRPr lang="en-US" alt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35000" y="1412776"/>
            <a:ext cx="896448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800" dirty="0" smtClean="0"/>
              <a:t>5. </a:t>
            </a:r>
            <a:r>
              <a:rPr lang="lt-LT" sz="2800" dirty="0" smtClean="0"/>
              <a:t>Jei </a:t>
            </a:r>
            <a:r>
              <a:rPr lang="lt-LT" sz="2800" dirty="0"/>
              <a:t>pasiekėme viršūnę </a:t>
            </a:r>
            <a:r>
              <a:rPr lang="lt-LT" sz="2800" b="1" i="1" dirty="0"/>
              <a:t>t</a:t>
            </a:r>
            <a:r>
              <a:rPr lang="lt-LT" sz="2800" dirty="0"/>
              <a:t>, tai turime trumpiausią kelią ir galime jį užrašyti (jei reikia). </a:t>
            </a:r>
            <a:r>
              <a:rPr lang="en-US" sz="2800" dirty="0" err="1"/>
              <a:t>Kitu</a:t>
            </a:r>
            <a:r>
              <a:rPr lang="en-US" sz="2800" dirty="0"/>
              <a:t> </a:t>
            </a:r>
            <a:r>
              <a:rPr lang="en-US" sz="2800" dirty="0" err="1"/>
              <a:t>atveju</a:t>
            </a:r>
            <a:r>
              <a:rPr lang="lt-LT" sz="2800" dirty="0"/>
              <a:t> </a:t>
            </a:r>
            <a:r>
              <a:rPr lang="lt-LT" sz="2800" b="1" i="1" dirty="0"/>
              <a:t> i</a:t>
            </a:r>
            <a:r>
              <a:rPr lang="en-US" sz="2800" b="1" i="1" dirty="0"/>
              <a:t>= i+1</a:t>
            </a:r>
            <a:r>
              <a:rPr lang="en-US" sz="2800" dirty="0"/>
              <a:t> </a:t>
            </a:r>
            <a:r>
              <a:rPr lang="en-US" sz="2800" dirty="0" err="1"/>
              <a:t>ir</a:t>
            </a:r>
            <a:r>
              <a:rPr lang="en-US" sz="2800" dirty="0"/>
              <a:t> </a:t>
            </a:r>
            <a:r>
              <a:rPr lang="en-US" sz="2800" dirty="0" err="1"/>
              <a:t>einame</a:t>
            </a:r>
            <a:r>
              <a:rPr lang="en-US" sz="2800" dirty="0"/>
              <a:t> </a:t>
            </a:r>
            <a:r>
              <a:rPr lang="lt-LT" sz="2800" dirty="0"/>
              <a:t>į</a:t>
            </a:r>
            <a:r>
              <a:rPr lang="en-US" sz="2800" dirty="0"/>
              <a:t> 3 </a:t>
            </a:r>
            <a:r>
              <a:rPr lang="lt-LT" sz="2800" dirty="0" smtClean="0"/>
              <a:t>žingsnį</a:t>
            </a:r>
            <a:endParaRPr lang="en-US" sz="28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dirty="0" smtClean="0"/>
              <a:t>6. </a:t>
            </a:r>
            <a:r>
              <a:rPr lang="lt-LT" sz="2800" dirty="0" smtClean="0"/>
              <a:t>Jei tęsime, kol bus sužymėtos visos viršūnės, rasime </a:t>
            </a:r>
            <a:r>
              <a:rPr lang="lt-LT" sz="2800" dirty="0" err="1" smtClean="0"/>
              <a:t>atstumus</a:t>
            </a:r>
            <a:r>
              <a:rPr lang="lt-LT" sz="2800" dirty="0" smtClean="0"/>
              <a:t> nuo viršūnės</a:t>
            </a:r>
            <a:r>
              <a:rPr lang="lt-LT" sz="2800" i="1" dirty="0"/>
              <a:t> s </a:t>
            </a:r>
            <a:r>
              <a:rPr lang="lt-LT" sz="2800" dirty="0"/>
              <a:t> </a:t>
            </a:r>
            <a:r>
              <a:rPr lang="lt-LT" sz="2800" dirty="0" smtClean="0"/>
              <a:t>iki visų likusių.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29" y="0"/>
            <a:ext cx="84847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61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6"/>
          <p:cNvSpPr txBox="1">
            <a:spLocks noChangeArrowheads="1"/>
          </p:cNvSpPr>
          <p:nvPr/>
        </p:nvSpPr>
        <p:spPr bwMode="auto">
          <a:xfrm>
            <a:off x="468313" y="333375"/>
            <a:ext cx="3959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Rasime atstumą tarp viršūnių </a:t>
            </a:r>
            <a:r>
              <a:rPr lang="lt-LT" altLang="en-US" sz="2000" b="1" i="1"/>
              <a:t>e </a:t>
            </a:r>
            <a:r>
              <a:rPr lang="lt-LT" altLang="en-US" sz="2000"/>
              <a:t>ir </a:t>
            </a:r>
            <a:r>
              <a:rPr lang="lt-LT" altLang="en-US" sz="2000" b="1" i="1"/>
              <a:t>c</a:t>
            </a:r>
            <a:endParaRPr lang="en-US" altLang="en-US" sz="200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94654" y="5197216"/>
            <a:ext cx="835734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4.    Pasiekėme viršūnę </a:t>
            </a:r>
            <a:r>
              <a:rPr lang="lt-LT" altLang="en-US" sz="2800" b="1" i="1" dirty="0"/>
              <a:t>c</a:t>
            </a:r>
            <a:r>
              <a:rPr lang="lt-LT" altLang="en-US" sz="2800" dirty="0"/>
              <a:t>, ji turi indeksą </a:t>
            </a:r>
            <a:r>
              <a:rPr lang="lt-LT" altLang="en-US" sz="2800" b="1" i="1" dirty="0"/>
              <a:t>2</a:t>
            </a:r>
            <a:r>
              <a:rPr lang="lt-LT" altLang="en-US" sz="2800" dirty="0"/>
              <a:t>, taigi atstumas lygus </a:t>
            </a:r>
            <a:r>
              <a:rPr lang="lt-LT" altLang="en-US" sz="2800" b="1" i="1" dirty="0"/>
              <a:t>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847953" y="2909833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792641" y="2900308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1</a:t>
            </a:r>
            <a:endParaRPr lang="en-US" altLang="en-US" sz="200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218091" y="179858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1</a:t>
            </a:r>
            <a:endParaRPr lang="en-US" altLang="en-US" sz="200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360591" y="1854145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2</a:t>
            </a:r>
            <a:endParaRPr lang="en-US" altLang="en-US" sz="200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932341" y="68257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2</a:t>
            </a:r>
            <a:endParaRPr lang="en-US" altLang="en-US" sz="200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74941" y="780995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2</a:t>
            </a:r>
            <a:endParaRPr lang="en-US" altLang="en-US" sz="20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360591" y="5826126"/>
            <a:ext cx="34845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/>
              <a:t>Kaip matome, šiuo atveju kitus </a:t>
            </a:r>
            <a:r>
              <a:rPr lang="lt-LT" altLang="en-US" sz="2400" dirty="0" err="1"/>
              <a:t>atstumus</a:t>
            </a:r>
            <a:r>
              <a:rPr lang="lt-LT" altLang="en-US" sz="2400" dirty="0"/>
              <a:t> irgi gavome</a:t>
            </a:r>
            <a:endParaRPr lang="en-US" alt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19108" y="806433"/>
            <a:ext cx="512603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lt-LT" sz="2800" dirty="0"/>
              <a:t>Pažymime viršūnę e nuliu.</a:t>
            </a:r>
          </a:p>
          <a:p>
            <a:pPr eaLnBrk="1" hangingPunct="1">
              <a:defRPr/>
            </a:pPr>
            <a:r>
              <a:rPr lang="lt-LT" sz="2800" dirty="0"/>
              <a:t>	i </a:t>
            </a:r>
            <a:r>
              <a:rPr lang="en-US" sz="2800" dirty="0"/>
              <a:t>= 0</a:t>
            </a:r>
            <a:endParaRPr lang="lt-LT" sz="2800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29606" y="1703898"/>
            <a:ext cx="474781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2</a:t>
            </a:r>
            <a:r>
              <a:rPr lang="en-US" altLang="en-US" sz="2800" dirty="0"/>
              <a:t>. </a:t>
            </a:r>
            <a:r>
              <a:rPr lang="lt-LT" altLang="en-US" sz="2800" dirty="0"/>
              <a:t>   </a:t>
            </a:r>
            <a:r>
              <a:rPr lang="en-US" altLang="en-US" sz="2800" dirty="0" err="1"/>
              <a:t>Yra</a:t>
            </a:r>
            <a:r>
              <a:rPr lang="en-US" altLang="en-US" sz="2800" dirty="0"/>
              <a:t> dvi </a:t>
            </a:r>
            <a:r>
              <a:rPr lang="en-US" altLang="en-US" sz="2800" dirty="0" err="1"/>
              <a:t>vir</a:t>
            </a:r>
            <a:r>
              <a:rPr lang="lt-LT" altLang="en-US" sz="2800" dirty="0" err="1"/>
              <a:t>šūnės</a:t>
            </a:r>
            <a:r>
              <a:rPr lang="lt-LT" altLang="en-US" sz="2800" dirty="0"/>
              <a:t>, gretimos viršūnei </a:t>
            </a:r>
            <a:r>
              <a:rPr lang="lt-LT" altLang="en-US" sz="2800" b="1" i="1" dirty="0"/>
              <a:t>e: </a:t>
            </a:r>
            <a:r>
              <a:rPr lang="lt-LT" altLang="en-US" sz="2800" dirty="0"/>
              <a:t>tai </a:t>
            </a:r>
            <a:r>
              <a:rPr lang="lt-LT" altLang="en-US" sz="2800" b="1" i="1" dirty="0"/>
              <a:t>a </a:t>
            </a:r>
            <a:r>
              <a:rPr lang="lt-LT" altLang="en-US" sz="2800" dirty="0"/>
              <a:t> ir </a:t>
            </a:r>
            <a:r>
              <a:rPr lang="lt-LT" altLang="en-US" sz="2800" b="1" i="1" dirty="0"/>
              <a:t>f</a:t>
            </a:r>
            <a:r>
              <a:rPr lang="lt-LT" altLang="en-US" sz="2800" dirty="0"/>
              <a:t>. Jos dar nesužymėtos, taigi suteikiame joms po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94654" y="3640553"/>
            <a:ext cx="881384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3.   Viršūnės </a:t>
            </a:r>
            <a:r>
              <a:rPr lang="lt-LT" altLang="en-US" sz="2800" b="1" i="1" dirty="0"/>
              <a:t>c </a:t>
            </a:r>
            <a:r>
              <a:rPr lang="lt-LT" altLang="en-US" sz="2800" dirty="0"/>
              <a:t>dar nepasiekėme, taigi tęsiame. Viršūnei </a:t>
            </a:r>
            <a:r>
              <a:rPr lang="lt-LT" altLang="en-US" sz="2800" b="1" i="1" dirty="0"/>
              <a:t>a </a:t>
            </a:r>
            <a:r>
              <a:rPr lang="lt-LT" altLang="en-US" sz="2800" dirty="0"/>
              <a:t>yra gretimos </a:t>
            </a:r>
            <a:r>
              <a:rPr lang="lt-LT" altLang="en-US" sz="2800" b="1" i="1" dirty="0"/>
              <a:t>b </a:t>
            </a:r>
            <a:r>
              <a:rPr lang="lt-LT" altLang="en-US" sz="2800" dirty="0"/>
              <a:t> ir </a:t>
            </a:r>
            <a:r>
              <a:rPr lang="lt-LT" altLang="en-US" sz="2800" b="1" i="1" dirty="0"/>
              <a:t>d</a:t>
            </a:r>
            <a:r>
              <a:rPr lang="lt-LT" altLang="en-US" sz="2800" dirty="0"/>
              <a:t>. Pažymime jas 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22646" y="4612103"/>
            <a:ext cx="845381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Viršūnei </a:t>
            </a:r>
            <a:r>
              <a:rPr lang="lt-LT" altLang="en-US" sz="2800" b="1" i="1" dirty="0"/>
              <a:t>f </a:t>
            </a:r>
            <a:r>
              <a:rPr lang="lt-LT" altLang="en-US" sz="2800" dirty="0"/>
              <a:t>yra gretima </a:t>
            </a:r>
            <a:r>
              <a:rPr lang="lt-LT" altLang="en-US" sz="2800" b="1" i="1" dirty="0"/>
              <a:t>c, </a:t>
            </a:r>
            <a:r>
              <a:rPr lang="lt-LT" altLang="en-US" sz="2800" dirty="0"/>
              <a:t>pažymime ją 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</p:txBody>
      </p:sp>
      <p:grpSp>
        <p:nvGrpSpPr>
          <p:cNvPr id="15375" name="Group 16"/>
          <p:cNvGrpSpPr>
            <a:grpSpLocks/>
          </p:cNvGrpSpPr>
          <p:nvPr/>
        </p:nvGrpSpPr>
        <p:grpSpPr bwMode="auto">
          <a:xfrm>
            <a:off x="5724128" y="882595"/>
            <a:ext cx="2562225" cy="2232025"/>
            <a:chOff x="5200650" y="1889125"/>
            <a:chExt cx="2562225" cy="2232025"/>
          </a:xfrm>
        </p:grpSpPr>
        <p:grpSp>
          <p:nvGrpSpPr>
            <p:cNvPr id="15376" name="Group 1"/>
            <p:cNvGrpSpPr>
              <a:grpSpLocks/>
            </p:cNvGrpSpPr>
            <p:nvPr/>
          </p:nvGrpSpPr>
          <p:grpSpPr bwMode="auto">
            <a:xfrm>
              <a:off x="5200650" y="1889125"/>
              <a:ext cx="2562225" cy="2232025"/>
              <a:chOff x="857647" y="3140968"/>
              <a:chExt cx="2562225" cy="2232025"/>
            </a:xfrm>
          </p:grpSpPr>
          <p:grpSp>
            <p:nvGrpSpPr>
              <p:cNvPr id="15378" name="Group 25"/>
              <p:cNvGrpSpPr>
                <a:grpSpLocks/>
              </p:cNvGrpSpPr>
              <p:nvPr/>
            </p:nvGrpSpPr>
            <p:grpSpPr bwMode="auto">
              <a:xfrm>
                <a:off x="857647" y="3140968"/>
                <a:ext cx="2562225" cy="2232025"/>
                <a:chOff x="4500339" y="3429347"/>
                <a:chExt cx="2561828" cy="2231553"/>
              </a:xfrm>
            </p:grpSpPr>
            <p:sp>
              <p:nvSpPr>
                <p:cNvPr id="6" name="Oval 5"/>
                <p:cNvSpPr/>
                <p:nvPr/>
              </p:nvSpPr>
              <p:spPr bwMode="auto">
                <a:xfrm>
                  <a:off x="5003499" y="3429347"/>
                  <a:ext cx="287292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" name="Oval 6"/>
                <p:cNvSpPr/>
                <p:nvPr/>
              </p:nvSpPr>
              <p:spPr bwMode="auto">
                <a:xfrm>
                  <a:off x="6336792" y="3429347"/>
                  <a:ext cx="287292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8" name="Oval 7"/>
                <p:cNvSpPr/>
                <p:nvPr/>
              </p:nvSpPr>
              <p:spPr bwMode="auto">
                <a:xfrm>
                  <a:off x="4500339" y="4419738"/>
                  <a:ext cx="287293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9" name="Oval 8"/>
                <p:cNvSpPr/>
                <p:nvPr/>
              </p:nvSpPr>
              <p:spPr bwMode="auto">
                <a:xfrm>
                  <a:off x="6774875" y="4400692"/>
                  <a:ext cx="287292" cy="28886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10" name="Straight Connector 9"/>
                <p:cNvCxnSpPr>
                  <a:stCxn id="6" idx="6"/>
                  <a:endCxn id="7" idx="2"/>
                </p:cNvCxnSpPr>
                <p:nvPr/>
              </p:nvCxnSpPr>
              <p:spPr bwMode="auto">
                <a:xfrm>
                  <a:off x="5290792" y="3573779"/>
                  <a:ext cx="104600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>
                  <a:endCxn id="9" idx="2"/>
                </p:cNvCxnSpPr>
                <p:nvPr/>
              </p:nvCxnSpPr>
              <p:spPr bwMode="auto">
                <a:xfrm flipV="1">
                  <a:off x="4781283" y="4545124"/>
                  <a:ext cx="1993591" cy="3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>
                  <a:stCxn id="14" idx="7"/>
                  <a:endCxn id="9" idx="3"/>
                </p:cNvCxnSpPr>
                <p:nvPr/>
              </p:nvCxnSpPr>
              <p:spPr bwMode="auto">
                <a:xfrm flipV="1">
                  <a:off x="5249523" y="4646703"/>
                  <a:ext cx="1566620" cy="7681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>
                  <a:stCxn id="8" idx="7"/>
                  <a:endCxn id="7" idx="3"/>
                </p:cNvCxnSpPr>
                <p:nvPr/>
              </p:nvCxnSpPr>
              <p:spPr bwMode="auto">
                <a:xfrm flipV="1">
                  <a:off x="4746364" y="3675358"/>
                  <a:ext cx="1631697" cy="7856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/>
                <p:cNvSpPr/>
                <p:nvPr/>
              </p:nvSpPr>
              <p:spPr bwMode="auto">
                <a:xfrm>
                  <a:off x="5003499" y="5373624"/>
                  <a:ext cx="287292" cy="28727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e</a:t>
                  </a:r>
                </a:p>
              </p:txBody>
            </p:sp>
            <p:sp>
              <p:nvSpPr>
                <p:cNvPr id="15" name="Oval 14"/>
                <p:cNvSpPr/>
                <p:nvPr/>
              </p:nvSpPr>
              <p:spPr bwMode="auto">
                <a:xfrm>
                  <a:off x="6336792" y="5373624"/>
                  <a:ext cx="287292" cy="28727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f</a:t>
                  </a:r>
                </a:p>
              </p:txBody>
            </p:sp>
            <p:cxnSp>
              <p:nvCxnSpPr>
                <p:cNvPr id="16" name="Straight Connector 15"/>
                <p:cNvCxnSpPr>
                  <a:stCxn id="7" idx="5"/>
                  <a:endCxn id="9" idx="0"/>
                </p:cNvCxnSpPr>
                <p:nvPr/>
              </p:nvCxnSpPr>
              <p:spPr bwMode="auto">
                <a:xfrm>
                  <a:off x="6581230" y="3675358"/>
                  <a:ext cx="336498" cy="72533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" name="Straight Connector 3"/>
              <p:cNvCxnSpPr>
                <a:stCxn id="15" idx="0"/>
              </p:cNvCxnSpPr>
              <p:nvPr/>
            </p:nvCxnSpPr>
            <p:spPr bwMode="auto">
              <a:xfrm flipV="1">
                <a:off x="2837260" y="4409381"/>
                <a:ext cx="447675" cy="6762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>
                <a:stCxn id="6" idx="4"/>
                <a:endCxn id="15" idx="1"/>
              </p:cNvCxnSpPr>
              <p:nvPr/>
            </p:nvCxnSpPr>
            <p:spPr bwMode="auto">
              <a:xfrm>
                <a:off x="1503760" y="3428306"/>
                <a:ext cx="1233487" cy="17002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34" name="Straight Connector 33"/>
            <p:cNvCxnSpPr>
              <a:stCxn id="14" idx="6"/>
              <a:endCxn id="15" idx="2"/>
            </p:cNvCxnSpPr>
            <p:nvPr/>
          </p:nvCxnSpPr>
          <p:spPr bwMode="auto">
            <a:xfrm>
              <a:off x="5991225" y="3978275"/>
              <a:ext cx="104616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9" grpId="0"/>
      <p:bldP spid="21" grpId="0"/>
      <p:bldP spid="22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6"/>
          <p:cNvSpPr txBox="1">
            <a:spLocks noChangeArrowheads="1"/>
          </p:cNvSpPr>
          <p:nvPr/>
        </p:nvSpPr>
        <p:spPr bwMode="auto">
          <a:xfrm>
            <a:off x="409575" y="174625"/>
            <a:ext cx="39592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Rasime atstumus nuo viršūnės </a:t>
            </a:r>
            <a:r>
              <a:rPr lang="lt-LT" altLang="en-US" sz="2000" b="1" i="1"/>
              <a:t>a </a:t>
            </a:r>
            <a:r>
              <a:rPr lang="lt-LT" altLang="en-US" sz="2000"/>
              <a:t>iki kitų, taigi algoritmą tęsime, kol bus nesužymėtų viršūnių</a:t>
            </a:r>
            <a:endParaRPr lang="en-US" altLang="en-US" sz="200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705350" y="3481388"/>
            <a:ext cx="4187825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4. Visų viršūnių dar nesužymėjome, taigi tęsiame.  Vienintelė iš indeksą </a:t>
            </a:r>
            <a:r>
              <a:rPr lang="lt-LT" altLang="en-US" sz="2000" b="1" i="1"/>
              <a:t>2 </a:t>
            </a:r>
            <a:r>
              <a:rPr lang="lt-LT" altLang="en-US" sz="2000"/>
              <a:t>turinčių viršūnių kaimynes turi tik </a:t>
            </a:r>
            <a:r>
              <a:rPr lang="lt-LT" altLang="en-US" sz="2000" b="1" i="1"/>
              <a:t>f. </a:t>
            </a:r>
            <a:r>
              <a:rPr lang="lt-LT" altLang="en-US" sz="2000"/>
              <a:t>Tai </a:t>
            </a:r>
            <a:r>
              <a:rPr lang="lt-LT" altLang="en-US" sz="2000" b="1" i="1"/>
              <a:t>h </a:t>
            </a:r>
            <a:r>
              <a:rPr lang="lt-LT" altLang="en-US" sz="2000"/>
              <a:t>ir </a:t>
            </a:r>
            <a:r>
              <a:rPr lang="lt-LT" altLang="en-US" sz="2000" b="1" i="1"/>
              <a:t>g. </a:t>
            </a:r>
            <a:r>
              <a:rPr lang="lt-LT" altLang="en-US" sz="2000"/>
              <a:t>Pažymime jas </a:t>
            </a:r>
            <a:r>
              <a:rPr lang="lt-LT" altLang="en-US" sz="2000" b="1" i="1"/>
              <a:t>3.</a:t>
            </a:r>
            <a:endParaRPr lang="en-US" altLang="en-US" sz="20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829175" y="19240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421438" y="14398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1</a:t>
            </a:r>
            <a:endParaRPr lang="en-US" altLang="en-US" sz="200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908800" y="2760663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1</a:t>
            </a:r>
            <a:endParaRPr lang="en-US" altLang="en-US" sz="200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480300" y="2265363"/>
            <a:ext cx="312738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2</a:t>
            </a:r>
            <a:endParaRPr lang="en-US" altLang="en-US" sz="200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691313" y="5588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3</a:t>
            </a:r>
            <a:endParaRPr lang="en-US" altLang="en-US" sz="200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734050" y="630238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2</a:t>
            </a:r>
            <a:endParaRPr lang="en-US" altLang="en-US" sz="20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705350" y="4941888"/>
            <a:ext cx="43307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5. Visų viršūnių dar nesužymėjome, taigi tikriname viršūnes su indeksu </a:t>
            </a:r>
            <a:r>
              <a:rPr lang="lt-LT" altLang="en-US" sz="2000" b="1" i="1"/>
              <a:t>3</a:t>
            </a:r>
            <a:r>
              <a:rPr lang="lt-LT" altLang="en-US" sz="2000"/>
              <a:t>. Tik </a:t>
            </a:r>
            <a:r>
              <a:rPr lang="lt-LT" altLang="en-US" sz="2000" b="1" i="1"/>
              <a:t>g </a:t>
            </a:r>
            <a:r>
              <a:rPr lang="lt-LT" altLang="en-US" sz="2000"/>
              <a:t>turi kaimynę </a:t>
            </a:r>
            <a:r>
              <a:rPr lang="lt-LT" altLang="en-US" sz="2000" b="1" i="1"/>
              <a:t>i</a:t>
            </a:r>
            <a:r>
              <a:rPr lang="lt-LT" altLang="en-US" sz="2000"/>
              <a:t>. Pažymime ją </a:t>
            </a:r>
            <a:r>
              <a:rPr lang="lt-LT" altLang="en-US" sz="2000" b="1" i="1"/>
              <a:t>4.</a:t>
            </a:r>
            <a:endParaRPr lang="en-US" altLang="en-US" sz="2000"/>
          </a:p>
        </p:txBody>
      </p:sp>
      <p:sp>
        <p:nvSpPr>
          <p:cNvPr id="30" name="TextBox 29"/>
          <p:cNvSpPr txBox="1"/>
          <p:nvPr/>
        </p:nvSpPr>
        <p:spPr>
          <a:xfrm>
            <a:off x="433388" y="1216025"/>
            <a:ext cx="35274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lt-LT" dirty="0"/>
              <a:t>Pažymime viršūnę </a:t>
            </a:r>
            <a:r>
              <a:rPr lang="lt-LT" b="1" i="1" dirty="0"/>
              <a:t>a</a:t>
            </a:r>
            <a:r>
              <a:rPr lang="lt-LT" dirty="0"/>
              <a:t> nuliu.</a:t>
            </a:r>
          </a:p>
          <a:p>
            <a:pPr eaLnBrk="1" hangingPunct="1">
              <a:defRPr/>
            </a:pPr>
            <a:r>
              <a:rPr lang="lt-LT" dirty="0"/>
              <a:t>	i </a:t>
            </a:r>
            <a:r>
              <a:rPr lang="en-US" dirty="0"/>
              <a:t>= 0</a:t>
            </a:r>
            <a:endParaRPr lang="lt-LT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9413" y="1849438"/>
            <a:ext cx="37084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2</a:t>
            </a:r>
            <a:r>
              <a:rPr lang="en-US" altLang="en-US" sz="2000"/>
              <a:t>. </a:t>
            </a:r>
            <a:r>
              <a:rPr lang="lt-LT" altLang="en-US" sz="2000"/>
              <a:t>   </a:t>
            </a:r>
            <a:r>
              <a:rPr lang="en-US" altLang="en-US" sz="2000"/>
              <a:t>Yra </a:t>
            </a:r>
            <a:r>
              <a:rPr lang="lt-LT" altLang="en-US" sz="2000"/>
              <a:t>trys</a:t>
            </a:r>
            <a:r>
              <a:rPr lang="en-US" altLang="en-US" sz="2000"/>
              <a:t> vir</a:t>
            </a:r>
            <a:r>
              <a:rPr lang="lt-LT" altLang="en-US" sz="2000"/>
              <a:t>šūnės, gretimos viršūnei </a:t>
            </a:r>
            <a:r>
              <a:rPr lang="lt-LT" altLang="en-US" sz="2000" b="1" i="1"/>
              <a:t>a: </a:t>
            </a:r>
            <a:r>
              <a:rPr lang="lt-LT" altLang="en-US" sz="2000"/>
              <a:t>tai </a:t>
            </a:r>
            <a:r>
              <a:rPr lang="lt-LT" altLang="en-US" sz="2000" b="1" i="1"/>
              <a:t>b</a:t>
            </a:r>
            <a:r>
              <a:rPr lang="lt-LT" altLang="en-US" sz="2000"/>
              <a:t>, </a:t>
            </a:r>
            <a:r>
              <a:rPr lang="lt-LT" altLang="en-US" sz="2000" b="1" i="1"/>
              <a:t>e </a:t>
            </a:r>
            <a:r>
              <a:rPr lang="lt-LT" altLang="en-US" sz="2000"/>
              <a:t> ir </a:t>
            </a:r>
            <a:r>
              <a:rPr lang="lt-LT" altLang="en-US" sz="2000" b="1" i="1"/>
              <a:t>d</a:t>
            </a:r>
            <a:r>
              <a:rPr lang="lt-LT" altLang="en-US" sz="2000"/>
              <a:t>. Jos dar nesužymėtos, taigi suteikiame joms po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00050" y="3187700"/>
            <a:ext cx="36322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3.   Visų viršūnių dar nesužymėjome, taigi tęsiame. Viršūnei </a:t>
            </a:r>
            <a:r>
              <a:rPr lang="lt-LT" altLang="en-US" sz="2000" b="1" i="1"/>
              <a:t>d </a:t>
            </a:r>
            <a:r>
              <a:rPr lang="lt-LT" altLang="en-US" sz="2000"/>
              <a:t>yra gretima </a:t>
            </a:r>
            <a:r>
              <a:rPr lang="lt-LT" altLang="en-US" sz="2000" b="1" i="1"/>
              <a:t>c. </a:t>
            </a:r>
            <a:r>
              <a:rPr lang="lt-LT" altLang="en-US" sz="2000"/>
              <a:t>Pažymime ją 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68313" y="4637088"/>
            <a:ext cx="32829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Iš nesužymėtų viršūnei </a:t>
            </a:r>
            <a:r>
              <a:rPr lang="lt-LT" altLang="en-US" sz="2000" b="1" i="1"/>
              <a:t>b </a:t>
            </a:r>
            <a:r>
              <a:rPr lang="lt-LT" altLang="en-US" sz="2000"/>
              <a:t>yra gretima </a:t>
            </a:r>
            <a:r>
              <a:rPr lang="lt-LT" altLang="en-US" sz="2000" b="1" i="1"/>
              <a:t>f, p</a:t>
            </a:r>
            <a:r>
              <a:rPr lang="lt-LT" altLang="en-US" sz="2000"/>
              <a:t>ažymime ją 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grpSp>
        <p:nvGrpSpPr>
          <p:cNvPr id="16399" name="Group 83"/>
          <p:cNvGrpSpPr>
            <a:grpSpLocks/>
          </p:cNvGrpSpPr>
          <p:nvPr/>
        </p:nvGrpSpPr>
        <p:grpSpPr bwMode="auto">
          <a:xfrm>
            <a:off x="4848225" y="958850"/>
            <a:ext cx="3584575" cy="1946275"/>
            <a:chOff x="4704298" y="2692547"/>
            <a:chExt cx="3585444" cy="1946198"/>
          </a:xfrm>
        </p:grpSpPr>
        <p:grpSp>
          <p:nvGrpSpPr>
            <p:cNvPr id="16405" name="Group 1"/>
            <p:cNvGrpSpPr>
              <a:grpSpLocks/>
            </p:cNvGrpSpPr>
            <p:nvPr/>
          </p:nvGrpSpPr>
          <p:grpSpPr bwMode="auto">
            <a:xfrm>
              <a:off x="4704298" y="2734628"/>
              <a:ext cx="2691949" cy="1904117"/>
              <a:chOff x="289769" y="3919242"/>
              <a:chExt cx="2691949" cy="1904117"/>
            </a:xfrm>
          </p:grpSpPr>
          <p:grpSp>
            <p:nvGrpSpPr>
              <p:cNvPr id="16413" name="Group 25"/>
              <p:cNvGrpSpPr>
                <a:grpSpLocks/>
              </p:cNvGrpSpPr>
              <p:nvPr/>
            </p:nvGrpSpPr>
            <p:grpSpPr bwMode="auto">
              <a:xfrm>
                <a:off x="289769" y="3919242"/>
                <a:ext cx="2691949" cy="1904117"/>
                <a:chOff x="3932551" y="4207454"/>
                <a:chExt cx="2691533" cy="1903714"/>
              </a:xfrm>
            </p:grpSpPr>
            <p:sp>
              <p:nvSpPr>
                <p:cNvPr id="6" name="Oval 5"/>
                <p:cNvSpPr/>
                <p:nvPr/>
              </p:nvSpPr>
              <p:spPr bwMode="auto">
                <a:xfrm>
                  <a:off x="4729546" y="4208234"/>
                  <a:ext cx="287363" cy="2872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" name="Oval 6"/>
                <p:cNvSpPr/>
                <p:nvPr/>
              </p:nvSpPr>
              <p:spPr bwMode="auto">
                <a:xfrm>
                  <a:off x="5488437" y="4976391"/>
                  <a:ext cx="285775" cy="2872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8" name="Oval 7"/>
                <p:cNvSpPr/>
                <p:nvPr/>
              </p:nvSpPr>
              <p:spPr bwMode="auto">
                <a:xfrm>
                  <a:off x="3932551" y="4279653"/>
                  <a:ext cx="287363" cy="28726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9" name="Oval 8"/>
                <p:cNvSpPr/>
                <p:nvPr/>
              </p:nvSpPr>
              <p:spPr bwMode="auto">
                <a:xfrm>
                  <a:off x="4226265" y="5128753"/>
                  <a:ext cx="287362" cy="2872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10" name="Straight Connector 9"/>
                <p:cNvCxnSpPr>
                  <a:stCxn id="6" idx="5"/>
                  <a:endCxn id="7" idx="1"/>
                </p:cNvCxnSpPr>
                <p:nvPr/>
              </p:nvCxnSpPr>
              <p:spPr bwMode="auto">
                <a:xfrm>
                  <a:off x="4974042" y="4452647"/>
                  <a:ext cx="555674" cy="56659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>
                  <a:stCxn id="8" idx="6"/>
                  <a:endCxn id="6" idx="2"/>
                </p:cNvCxnSpPr>
                <p:nvPr/>
              </p:nvCxnSpPr>
              <p:spPr bwMode="auto">
                <a:xfrm flipV="1">
                  <a:off x="4219914" y="4351073"/>
                  <a:ext cx="509632" cy="7300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>
                  <a:stCxn id="14" idx="2"/>
                  <a:endCxn id="9" idx="5"/>
                </p:cNvCxnSpPr>
                <p:nvPr/>
              </p:nvCxnSpPr>
              <p:spPr bwMode="auto">
                <a:xfrm flipH="1" flipV="1">
                  <a:off x="4470761" y="5374753"/>
                  <a:ext cx="1235183" cy="59357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>
                  <a:stCxn id="15" idx="2"/>
                  <a:endCxn id="7" idx="5"/>
                </p:cNvCxnSpPr>
                <p:nvPr/>
              </p:nvCxnSpPr>
              <p:spPr bwMode="auto">
                <a:xfrm flipH="1" flipV="1">
                  <a:off x="5732934" y="5222391"/>
                  <a:ext cx="603303" cy="29520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/>
                <p:cNvSpPr/>
                <p:nvPr/>
              </p:nvSpPr>
              <p:spPr bwMode="auto">
                <a:xfrm>
                  <a:off x="5705944" y="5823903"/>
                  <a:ext cx="287362" cy="2872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e</a:t>
                  </a:r>
                </a:p>
              </p:txBody>
            </p:sp>
            <p:sp>
              <p:nvSpPr>
                <p:cNvPr id="15" name="Oval 14"/>
                <p:cNvSpPr/>
                <p:nvPr/>
              </p:nvSpPr>
              <p:spPr bwMode="auto">
                <a:xfrm>
                  <a:off x="6336237" y="5373166"/>
                  <a:ext cx="287363" cy="2872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f</a:t>
                  </a:r>
                </a:p>
              </p:txBody>
            </p:sp>
            <p:cxnSp>
              <p:nvCxnSpPr>
                <p:cNvPr id="16" name="Straight Connector 15"/>
                <p:cNvCxnSpPr>
                  <a:stCxn id="7" idx="2"/>
                  <a:endCxn id="9" idx="6"/>
                </p:cNvCxnSpPr>
                <p:nvPr/>
              </p:nvCxnSpPr>
              <p:spPr bwMode="auto">
                <a:xfrm flipH="1">
                  <a:off x="4513627" y="5120817"/>
                  <a:ext cx="974810" cy="15236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" name="Straight Connector 3"/>
              <p:cNvCxnSpPr>
                <a:stCxn id="15" idx="4"/>
                <a:endCxn id="14" idx="6"/>
              </p:cNvCxnSpPr>
              <p:nvPr/>
            </p:nvCxnSpPr>
            <p:spPr bwMode="auto">
              <a:xfrm flipH="1">
                <a:off x="2350843" y="5372527"/>
                <a:ext cx="487481" cy="30796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>
                <a:stCxn id="8" idx="4"/>
                <a:endCxn id="9" idx="0"/>
              </p:cNvCxnSpPr>
              <p:nvPr/>
            </p:nvCxnSpPr>
            <p:spPr bwMode="auto">
              <a:xfrm>
                <a:off x="432679" y="4278783"/>
                <a:ext cx="293759" cy="56195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7505327" y="2971936"/>
              <a:ext cx="287408" cy="28732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g</a:t>
              </a:r>
              <a:endParaRPr lang="en-US" dirty="0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6657396" y="2692547"/>
              <a:ext cx="287408" cy="28732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h</a:t>
              </a:r>
              <a:endParaRPr lang="en-US" dirty="0"/>
            </a:p>
          </p:txBody>
        </p:sp>
        <p:cxnSp>
          <p:nvCxnSpPr>
            <p:cNvPr id="61" name="Straight Connector 60"/>
            <p:cNvCxnSpPr>
              <a:stCxn id="60" idx="4"/>
              <a:endCxn id="15" idx="0"/>
            </p:cNvCxnSpPr>
            <p:nvPr/>
          </p:nvCxnSpPr>
          <p:spPr bwMode="auto">
            <a:xfrm>
              <a:off x="6800306" y="2979874"/>
              <a:ext cx="452548" cy="9207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8" idx="4"/>
              <a:endCxn id="15" idx="7"/>
            </p:cNvCxnSpPr>
            <p:nvPr/>
          </p:nvCxnSpPr>
          <p:spPr bwMode="auto">
            <a:xfrm flipH="1">
              <a:off x="7354478" y="3259263"/>
              <a:ext cx="293758" cy="6841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58" idx="1"/>
              <a:endCxn id="60" idx="6"/>
            </p:cNvCxnSpPr>
            <p:nvPr/>
          </p:nvCxnSpPr>
          <p:spPr bwMode="auto">
            <a:xfrm flipH="1" flipV="1">
              <a:off x="6944804" y="2837004"/>
              <a:ext cx="601808" cy="1777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 bwMode="auto">
            <a:xfrm>
              <a:off x="8002335" y="3689458"/>
              <a:ext cx="287407" cy="28732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i</a:t>
              </a:r>
              <a:endParaRPr lang="en-US" dirty="0"/>
            </a:p>
          </p:txBody>
        </p:sp>
        <p:cxnSp>
          <p:nvCxnSpPr>
            <p:cNvPr id="81" name="Straight Connector 80"/>
            <p:cNvCxnSpPr>
              <a:stCxn id="58" idx="5"/>
              <a:endCxn id="80" idx="0"/>
            </p:cNvCxnSpPr>
            <p:nvPr/>
          </p:nvCxnSpPr>
          <p:spPr bwMode="auto">
            <a:xfrm>
              <a:off x="7749861" y="3217989"/>
              <a:ext cx="396971" cy="4714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4486275" y="9906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1</a:t>
            </a:r>
            <a:endParaRPr lang="en-US" altLang="en-US" sz="2000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433388" y="5445125"/>
            <a:ext cx="3282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Iš nesužymėtų viršūnei </a:t>
            </a:r>
            <a:r>
              <a:rPr lang="lt-LT" altLang="en-US" sz="2000" b="1" i="1"/>
              <a:t>e </a:t>
            </a:r>
            <a:r>
              <a:rPr lang="lt-LT" altLang="en-US" sz="2000"/>
              <a:t>gretimų nėra.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7637463" y="7794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3</a:t>
            </a:r>
            <a:endParaRPr lang="en-US" altLang="en-US" sz="2000"/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8420100" y="2016125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4</a:t>
            </a:r>
            <a:endParaRPr lang="en-US" altLang="en-US" sz="2000"/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4705350" y="6088063"/>
            <a:ext cx="4330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Visos viršūnės sužymėtos.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9" grpId="0"/>
      <p:bldP spid="21" grpId="0"/>
      <p:bldP spid="22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85" grpId="0"/>
      <p:bldP spid="86" grpId="0"/>
      <p:bldP spid="87" grpId="0"/>
      <p:bldP spid="88" grpId="0"/>
      <p:bldP spid="8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Metrinės charakteristikos</a:t>
            </a:r>
            <a:endParaRPr lang="en-US" altLang="en-US" sz="2800" b="1" i="1"/>
          </a:p>
        </p:txBody>
      </p:sp>
      <p:grpSp>
        <p:nvGrpSpPr>
          <p:cNvPr id="17411" name="Group 2"/>
          <p:cNvGrpSpPr>
            <a:grpSpLocks/>
          </p:cNvGrpSpPr>
          <p:nvPr/>
        </p:nvGrpSpPr>
        <p:grpSpPr bwMode="auto">
          <a:xfrm>
            <a:off x="5992813" y="411163"/>
            <a:ext cx="2560637" cy="2232025"/>
            <a:chOff x="6055939" y="404664"/>
            <a:chExt cx="2561828" cy="2231553"/>
          </a:xfrm>
        </p:grpSpPr>
        <p:grpSp>
          <p:nvGrpSpPr>
            <p:cNvPr id="17417" name="Group 3"/>
            <p:cNvGrpSpPr>
              <a:grpSpLocks/>
            </p:cNvGrpSpPr>
            <p:nvPr/>
          </p:nvGrpSpPr>
          <p:grpSpPr bwMode="auto">
            <a:xfrm>
              <a:off x="6055939" y="404664"/>
              <a:ext cx="2561828" cy="2231553"/>
              <a:chOff x="4500339" y="3429347"/>
              <a:chExt cx="2561828" cy="223155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5003810" y="3429347"/>
                <a:ext cx="28747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6336343" y="3429347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4500339" y="4419738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6774696" y="4400692"/>
                <a:ext cx="287471" cy="28886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7" idx="6"/>
                <a:endCxn id="8" idx="2"/>
              </p:cNvCxnSpPr>
              <p:nvPr/>
            </p:nvCxnSpPr>
            <p:spPr bwMode="auto">
              <a:xfrm>
                <a:off x="5291282" y="3573778"/>
                <a:ext cx="104506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10" idx="2"/>
              </p:cNvCxnSpPr>
              <p:nvPr/>
            </p:nvCxnSpPr>
            <p:spPr bwMode="auto">
              <a:xfrm flipV="1">
                <a:off x="4781457" y="4545123"/>
                <a:ext cx="1993240" cy="396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6" idx="7"/>
                <a:endCxn id="10" idx="3"/>
              </p:cNvCxnSpPr>
              <p:nvPr/>
            </p:nvCxnSpPr>
            <p:spPr bwMode="auto">
              <a:xfrm flipV="1">
                <a:off x="6582519" y="4646702"/>
                <a:ext cx="235059" cy="7681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9" idx="7"/>
                <a:endCxn id="8" idx="3"/>
              </p:cNvCxnSpPr>
              <p:nvPr/>
            </p:nvCxnSpPr>
            <p:spPr bwMode="auto">
              <a:xfrm flipV="1">
                <a:off x="4744928" y="3675357"/>
                <a:ext cx="1634297" cy="78564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 bwMode="auto">
              <a:xfrm>
                <a:off x="5003810" y="5373623"/>
                <a:ext cx="287472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6336343" y="5373623"/>
                <a:ext cx="287471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7" name="Straight Connector 16"/>
              <p:cNvCxnSpPr>
                <a:stCxn id="8" idx="5"/>
                <a:endCxn id="10" idx="0"/>
              </p:cNvCxnSpPr>
              <p:nvPr/>
            </p:nvCxnSpPr>
            <p:spPr bwMode="auto">
              <a:xfrm>
                <a:off x="6582519" y="3675357"/>
                <a:ext cx="336707" cy="7253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 bwMode="auto">
            <a:xfrm>
              <a:off x="6846882" y="2491785"/>
              <a:ext cx="10450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endCxn id="10" idx="1"/>
            </p:cNvCxnSpPr>
            <p:nvPr/>
          </p:nvCxnSpPr>
          <p:spPr bwMode="auto">
            <a:xfrm>
              <a:off x="6805588" y="669720"/>
              <a:ext cx="1567591" cy="7491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091879"/>
            <a:ext cx="5040560" cy="1441870"/>
          </a:xfrm>
          <a:prstGeom prst="rect">
            <a:avLst/>
          </a:prstGeom>
          <a:blipFill rotWithShape="1">
            <a:blip r:embed="rId2"/>
            <a:stretch>
              <a:fillRect l="-1209" t="-2110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3" name="TextBox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9778" y="2780927"/>
            <a:ext cx="5655502" cy="1115883"/>
          </a:xfrm>
          <a:prstGeom prst="rect">
            <a:avLst/>
          </a:prstGeom>
          <a:blipFill rotWithShape="1">
            <a:blip r:embed="rId3"/>
            <a:stretch>
              <a:fillRect l="-1185" t="-2732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9778" y="4156670"/>
            <a:ext cx="5655502" cy="1416350"/>
          </a:xfrm>
          <a:prstGeom prst="rect">
            <a:avLst/>
          </a:prstGeom>
          <a:blipFill rotWithShape="1">
            <a:blip r:embed="rId4"/>
            <a:stretch>
              <a:fillRect l="-1185" t="-2155" b="-431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4" name="TextBox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0972" y="5628779"/>
            <a:ext cx="5655502" cy="1108573"/>
          </a:xfrm>
          <a:prstGeom prst="rect">
            <a:avLst/>
          </a:prstGeom>
          <a:blipFill rotWithShape="1">
            <a:blip r:embed="rId5"/>
            <a:stretch>
              <a:fillRect l="-1078" t="-2747" b="-549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275388" y="3741738"/>
            <a:ext cx="261778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Grafo grandinė vadinama </a:t>
            </a:r>
            <a:r>
              <a:rPr lang="lt-LT" altLang="en-US" sz="2000" b="1" i="1"/>
              <a:t>skermenine, </a:t>
            </a:r>
            <a:r>
              <a:rPr lang="lt-LT" altLang="en-US" sz="2000"/>
              <a:t> jei jos ilgis lygus grafo skersmeniui ir nėra trumpesnio jos galus jungiančio kelio.</a:t>
            </a:r>
            <a:endParaRPr lang="lt-LT" altLang="en-US" sz="2000" b="1" i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</p:txBody>
      </p:sp>
    </p:spTree>
    <p:extLst>
      <p:ext uri="{BB962C8B-B14F-4D97-AF65-F5344CB8AC3E}">
        <p14:creationId xmlns:p14="http://schemas.microsoft.com/office/powerpoint/2010/main" val="376345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Metrinės charakteristikos</a:t>
            </a:r>
            <a:endParaRPr lang="en-US" altLang="en-US" sz="2800" b="1" i="1"/>
          </a:p>
        </p:txBody>
      </p:sp>
      <p:grpSp>
        <p:nvGrpSpPr>
          <p:cNvPr id="18435" name="Group 2"/>
          <p:cNvGrpSpPr>
            <a:grpSpLocks/>
          </p:cNvGrpSpPr>
          <p:nvPr/>
        </p:nvGrpSpPr>
        <p:grpSpPr bwMode="auto">
          <a:xfrm>
            <a:off x="5992813" y="411163"/>
            <a:ext cx="2560637" cy="2232025"/>
            <a:chOff x="6055939" y="404664"/>
            <a:chExt cx="2561828" cy="2231553"/>
          </a:xfrm>
        </p:grpSpPr>
        <p:grpSp>
          <p:nvGrpSpPr>
            <p:cNvPr id="18520" name="Group 3"/>
            <p:cNvGrpSpPr>
              <a:grpSpLocks/>
            </p:cNvGrpSpPr>
            <p:nvPr/>
          </p:nvGrpSpPr>
          <p:grpSpPr bwMode="auto">
            <a:xfrm>
              <a:off x="6055939" y="404664"/>
              <a:ext cx="2561828" cy="2231553"/>
              <a:chOff x="4500339" y="3429347"/>
              <a:chExt cx="2561828" cy="223155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5003810" y="3429347"/>
                <a:ext cx="28747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6336343" y="3429347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4500339" y="4419738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6774696" y="4400692"/>
                <a:ext cx="287471" cy="28886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7" idx="6"/>
                <a:endCxn id="8" idx="2"/>
              </p:cNvCxnSpPr>
              <p:nvPr/>
            </p:nvCxnSpPr>
            <p:spPr bwMode="auto">
              <a:xfrm>
                <a:off x="5291282" y="3573778"/>
                <a:ext cx="104506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10" idx="2"/>
              </p:cNvCxnSpPr>
              <p:nvPr/>
            </p:nvCxnSpPr>
            <p:spPr bwMode="auto">
              <a:xfrm flipV="1">
                <a:off x="4781457" y="4545123"/>
                <a:ext cx="1993240" cy="396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6" idx="7"/>
                <a:endCxn id="10" idx="3"/>
              </p:cNvCxnSpPr>
              <p:nvPr/>
            </p:nvCxnSpPr>
            <p:spPr bwMode="auto">
              <a:xfrm flipV="1">
                <a:off x="6582519" y="4646702"/>
                <a:ext cx="235059" cy="7681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9" idx="7"/>
                <a:endCxn id="8" idx="3"/>
              </p:cNvCxnSpPr>
              <p:nvPr/>
            </p:nvCxnSpPr>
            <p:spPr bwMode="auto">
              <a:xfrm flipV="1">
                <a:off x="4744928" y="3675357"/>
                <a:ext cx="1634297" cy="78564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 bwMode="auto">
              <a:xfrm>
                <a:off x="5003810" y="5373623"/>
                <a:ext cx="287472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6336343" y="5373623"/>
                <a:ext cx="287471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7" name="Straight Connector 16"/>
              <p:cNvCxnSpPr>
                <a:stCxn id="8" idx="5"/>
                <a:endCxn id="10" idx="0"/>
              </p:cNvCxnSpPr>
              <p:nvPr/>
            </p:nvCxnSpPr>
            <p:spPr bwMode="auto">
              <a:xfrm>
                <a:off x="6582519" y="3675357"/>
                <a:ext cx="336707" cy="7253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 bwMode="auto">
            <a:xfrm>
              <a:off x="6846882" y="2491785"/>
              <a:ext cx="10450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endCxn id="10" idx="1"/>
            </p:cNvCxnSpPr>
            <p:nvPr/>
          </p:nvCxnSpPr>
          <p:spPr bwMode="auto">
            <a:xfrm>
              <a:off x="6805588" y="669720"/>
              <a:ext cx="1567591" cy="7491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1092200"/>
            <a:ext cx="5545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Rasime pavaizduoto grafo metrines charakteristikas. Pildome atstumų lentelę</a:t>
            </a:r>
            <a:endParaRPr lang="en-US" altLang="en-US" sz="200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09740"/>
              </p:ext>
            </p:extLst>
          </p:nvPr>
        </p:nvGraphicFramePr>
        <p:xfrm>
          <a:off x="359829" y="3061581"/>
          <a:ext cx="5184254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4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err="1" smtClean="0">
                          <a:solidFill>
                            <a:schemeClr val="tx1"/>
                          </a:solidFill>
                        </a:rPr>
                        <a:t>Eil_max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pastabos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a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b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c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d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e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f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938462" y="2098615"/>
            <a:ext cx="2382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ekscentricitetas</a:t>
            </a:r>
            <a:endParaRPr lang="en-US" altLang="en-US" sz="2000" dirty="0"/>
          </a:p>
        </p:txBody>
      </p:sp>
      <p:sp>
        <p:nvSpPr>
          <p:cNvPr id="2" name="Down Arrow 1"/>
          <p:cNvSpPr/>
          <p:nvPr/>
        </p:nvSpPr>
        <p:spPr>
          <a:xfrm>
            <a:off x="3707904" y="2498725"/>
            <a:ext cx="288032" cy="426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>
                <a:spLocks noChangeArrowheads="1"/>
              </p:cNvSpPr>
              <p:nvPr/>
            </p:nvSpPr>
            <p:spPr bwMode="auto">
              <a:xfrm>
                <a:off x="6144513" y="4149080"/>
                <a:ext cx="27241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lt-LT" altLang="en-US" sz="2000" b="0" i="0" dirty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  <m:t>2;3;3;3;3;2</m:t>
                              </m:r>
                            </m:e>
                          </m:d>
                        </m:e>
                      </m:func>
                      <m:r>
                        <a:rPr lang="en-US" altLang="en-US" sz="2000" b="0" i="1" dirty="0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4513" y="4149080"/>
                <a:ext cx="2724150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59634" y="4604693"/>
            <a:ext cx="2382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Skersmuo</a:t>
            </a:r>
            <a:r>
              <a:rPr lang="en-US" altLang="en-US" sz="2000" dirty="0" smtClean="0"/>
              <a:t> = 3</a:t>
            </a:r>
            <a:endParaRPr lang="en-US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>
                <a:spLocks noChangeArrowheads="1"/>
              </p:cNvSpPr>
              <p:nvPr/>
            </p:nvSpPr>
            <p:spPr bwMode="auto">
              <a:xfrm>
                <a:off x="6144513" y="5120630"/>
                <a:ext cx="27241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lt-LT" altLang="en-US" sz="2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en-US" sz="20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lt-LT" alt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lt-LT" altLang="en-US" sz="2000" b="0" i="1" dirty="0" smtClean="0">
                                <a:latin typeface="Cambria Math" panose="02040503050406030204" pitchFamily="18" charset="0"/>
                              </a:rPr>
                              <m:t>2;3;3;3;3;2</m:t>
                            </m:r>
                          </m:e>
                        </m:d>
                      </m:e>
                    </m:func>
                    <m:r>
                      <a:rPr lang="en-US" alt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en-US" sz="2000" dirty="0" smtClean="0"/>
                  <a:t>2</a:t>
                </a:r>
                <a:endParaRPr lang="en-US" alt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4513" y="5120630"/>
                <a:ext cx="2724150" cy="400110"/>
              </a:xfrm>
              <a:prstGeom prst="rect">
                <a:avLst/>
              </a:prstGeom>
              <a:blipFill rotWithShape="0">
                <a:blip r:embed="rId3"/>
                <a:stretch>
                  <a:fillRect t="-9091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237288" y="5556428"/>
            <a:ext cx="2382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Spindulys</a:t>
            </a:r>
            <a:r>
              <a:rPr lang="en-US" altLang="en-US" sz="2000" dirty="0" smtClean="0"/>
              <a:t> = 2</a:t>
            </a:r>
            <a:endParaRPr lang="en-US" altLang="en-US" sz="20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499992" y="3356992"/>
            <a:ext cx="1157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solidFill>
                  <a:srgbClr val="FF0000"/>
                </a:solidFill>
              </a:rPr>
              <a:t>centras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522457" y="5193788"/>
            <a:ext cx="1157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solidFill>
                  <a:srgbClr val="FF0000"/>
                </a:solidFill>
              </a:rPr>
              <a:t>centras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" grpId="0" animBg="1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9406" y="116632"/>
                <a:ext cx="8491066" cy="1326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Grafas G </a:t>
                </a:r>
                <a:r>
                  <a:rPr lang="lt-LT" dirty="0" smtClean="0"/>
                  <a:t>apibrėžtas savo viršūnių gretimumo aibėmis: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  <m:brk m:alnAt="7"/>
                              </m:rPr>
                              <a:rPr lang="el-G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lt-LT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}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l-G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}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l-G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}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l-G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}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l-G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}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l-G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}</m:t>
                            </m:r>
                          </m:e>
                        </m:mr>
                      </m:m>
                    </m:oMath>
                  </m:oMathPara>
                </a14:m>
                <a:endParaRPr lang="en-US" dirty="0" smtClean="0"/>
              </a:p>
              <a:p>
                <a:r>
                  <a:rPr lang="lt-LT" dirty="0" smtClean="0"/>
                  <a:t>Raskite grafo skersmenį bei centrų skaičių</a:t>
                </a:r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06" y="116632"/>
                <a:ext cx="8491066" cy="1326069"/>
              </a:xfrm>
              <a:prstGeom prst="rect">
                <a:avLst/>
              </a:prstGeom>
              <a:blipFill rotWithShape="0">
                <a:blip r:embed="rId2"/>
                <a:stretch>
                  <a:fillRect l="-718" t="-2294" b="-733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29406" y="1628800"/>
            <a:ext cx="2442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Pavaizduokime grafą</a:t>
            </a:r>
            <a:endParaRPr lang="lt-LT" dirty="0"/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329406" y="2636913"/>
            <a:ext cx="2562225" cy="2232025"/>
            <a:chOff x="5200650" y="1889126"/>
            <a:chExt cx="2562225" cy="2232025"/>
          </a:xfrm>
        </p:grpSpPr>
        <p:grpSp>
          <p:nvGrpSpPr>
            <p:cNvPr id="8" name="Group 1"/>
            <p:cNvGrpSpPr>
              <a:grpSpLocks/>
            </p:cNvGrpSpPr>
            <p:nvPr/>
          </p:nvGrpSpPr>
          <p:grpSpPr bwMode="auto">
            <a:xfrm>
              <a:off x="5200650" y="1889126"/>
              <a:ext cx="2562225" cy="2232025"/>
              <a:chOff x="857647" y="3140969"/>
              <a:chExt cx="2562225" cy="2232025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857647" y="3140969"/>
                <a:ext cx="2562225" cy="2232025"/>
                <a:chOff x="4500339" y="3429347"/>
                <a:chExt cx="2561828" cy="2231553"/>
              </a:xfrm>
            </p:grpSpPr>
            <p:sp>
              <p:nvSpPr>
                <p:cNvPr id="13" name="Oval 12"/>
                <p:cNvSpPr/>
                <p:nvPr/>
              </p:nvSpPr>
              <p:spPr bwMode="auto">
                <a:xfrm>
                  <a:off x="5003499" y="3429347"/>
                  <a:ext cx="287292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14" name="Oval 13"/>
                <p:cNvSpPr/>
                <p:nvPr/>
              </p:nvSpPr>
              <p:spPr bwMode="auto">
                <a:xfrm>
                  <a:off x="6336792" y="3429347"/>
                  <a:ext cx="287292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15" name="Oval 14"/>
                <p:cNvSpPr/>
                <p:nvPr/>
              </p:nvSpPr>
              <p:spPr bwMode="auto">
                <a:xfrm>
                  <a:off x="4500339" y="4419738"/>
                  <a:ext cx="287293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16" name="Oval 15"/>
                <p:cNvSpPr/>
                <p:nvPr/>
              </p:nvSpPr>
              <p:spPr bwMode="auto">
                <a:xfrm>
                  <a:off x="6774875" y="4400692"/>
                  <a:ext cx="287292" cy="28886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17" name="Straight Connector 16"/>
                <p:cNvCxnSpPr>
                  <a:stCxn id="13" idx="6"/>
                  <a:endCxn id="16" idx="1"/>
                </p:cNvCxnSpPr>
                <p:nvPr/>
              </p:nvCxnSpPr>
              <p:spPr bwMode="auto">
                <a:xfrm>
                  <a:off x="5290791" y="3572986"/>
                  <a:ext cx="1526157" cy="87001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15" idx="4"/>
                  <a:endCxn id="21" idx="1"/>
                </p:cNvCxnSpPr>
                <p:nvPr/>
              </p:nvCxnSpPr>
              <p:spPr bwMode="auto">
                <a:xfrm>
                  <a:off x="4643986" y="4707015"/>
                  <a:ext cx="401586" cy="7086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>
                  <a:stCxn id="21" idx="6"/>
                  <a:endCxn id="22" idx="2"/>
                </p:cNvCxnSpPr>
                <p:nvPr/>
              </p:nvCxnSpPr>
              <p:spPr bwMode="auto">
                <a:xfrm>
                  <a:off x="5290791" y="5517262"/>
                  <a:ext cx="104600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>
                  <a:stCxn id="13" idx="5"/>
                  <a:endCxn id="22" idx="1"/>
                </p:cNvCxnSpPr>
                <p:nvPr/>
              </p:nvCxnSpPr>
              <p:spPr bwMode="auto">
                <a:xfrm>
                  <a:off x="5248718" y="3674553"/>
                  <a:ext cx="1130146" cy="174114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1" name="Oval 20"/>
                <p:cNvSpPr/>
                <p:nvPr/>
              </p:nvSpPr>
              <p:spPr bwMode="auto">
                <a:xfrm>
                  <a:off x="5003499" y="5373624"/>
                  <a:ext cx="287292" cy="28727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e</a:t>
                  </a:r>
                </a:p>
              </p:txBody>
            </p:sp>
            <p:sp>
              <p:nvSpPr>
                <p:cNvPr id="22" name="Oval 21"/>
                <p:cNvSpPr/>
                <p:nvPr/>
              </p:nvSpPr>
              <p:spPr bwMode="auto">
                <a:xfrm>
                  <a:off x="6336792" y="5373624"/>
                  <a:ext cx="287292" cy="28727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f</a:t>
                  </a:r>
                </a:p>
              </p:txBody>
            </p:sp>
            <p:cxnSp>
              <p:nvCxnSpPr>
                <p:cNvPr id="23" name="Straight Connector 22"/>
                <p:cNvCxnSpPr>
                  <a:stCxn id="14" idx="5"/>
                  <a:endCxn id="16" idx="0"/>
                </p:cNvCxnSpPr>
                <p:nvPr/>
              </p:nvCxnSpPr>
              <p:spPr bwMode="auto">
                <a:xfrm>
                  <a:off x="6582011" y="3674553"/>
                  <a:ext cx="336510" cy="72613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" name="Straight Connector 10"/>
              <p:cNvCxnSpPr>
                <a:stCxn id="21" idx="7"/>
                <a:endCxn id="14" idx="3"/>
              </p:cNvCxnSpPr>
              <p:nvPr/>
            </p:nvCxnSpPr>
            <p:spPr bwMode="auto">
              <a:xfrm flipV="1">
                <a:off x="1606142" y="3386227"/>
                <a:ext cx="1130321" cy="174151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stCxn id="15" idx="7"/>
                <a:endCxn id="14" idx="2"/>
              </p:cNvCxnSpPr>
              <p:nvPr/>
            </p:nvCxnSpPr>
            <p:spPr bwMode="auto">
              <a:xfrm flipV="1">
                <a:off x="1102904" y="3284638"/>
                <a:ext cx="1591480" cy="8890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/>
            <p:cNvCxnSpPr>
              <a:stCxn id="13" idx="4"/>
              <a:endCxn id="21" idx="0"/>
            </p:cNvCxnSpPr>
            <p:nvPr/>
          </p:nvCxnSpPr>
          <p:spPr bwMode="auto">
            <a:xfrm>
              <a:off x="5847556" y="2176464"/>
              <a:ext cx="0" cy="16573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4139952" y="162880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Sudarykime </a:t>
            </a:r>
            <a:r>
              <a:rPr lang="lt-LT" dirty="0" err="1" smtClean="0"/>
              <a:t>atstumų</a:t>
            </a:r>
            <a:r>
              <a:rPr lang="lt-LT" dirty="0" smtClean="0"/>
              <a:t> matricą</a:t>
            </a:r>
            <a:endParaRPr lang="lt-LT" dirty="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956655"/>
              </p:ext>
            </p:extLst>
          </p:nvPr>
        </p:nvGraphicFramePr>
        <p:xfrm>
          <a:off x="3491880" y="2492896"/>
          <a:ext cx="5184254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4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err="1" smtClean="0">
                          <a:solidFill>
                            <a:schemeClr val="tx1"/>
                          </a:solidFill>
                        </a:rPr>
                        <a:t>Eil_max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pastabos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a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b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c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d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e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f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>
                <a:spLocks noChangeArrowheads="1"/>
              </p:cNvSpPr>
              <p:nvPr/>
            </p:nvSpPr>
            <p:spPr bwMode="auto">
              <a:xfrm>
                <a:off x="473075" y="5374116"/>
                <a:ext cx="27241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lt-LT" altLang="en-US" sz="2000" b="0" i="0" dirty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  <m:t>2;2;2;2;2;2</m:t>
                              </m:r>
                            </m:e>
                          </m:d>
                        </m:e>
                      </m:func>
                      <m:r>
                        <a:rPr lang="en-US" alt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altLang="en-US" sz="2000" b="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3075" y="5374116"/>
                <a:ext cx="2724150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491880" y="5374116"/>
            <a:ext cx="2382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Skersmuo</a:t>
            </a:r>
            <a:r>
              <a:rPr lang="en-US" altLang="en-US" sz="2000" dirty="0" smtClean="0"/>
              <a:t> = </a:t>
            </a:r>
            <a:r>
              <a:rPr lang="lt-LT" altLang="en-US" sz="2000" dirty="0" smtClean="0"/>
              <a:t>2</a:t>
            </a:r>
            <a:endParaRPr lang="en-US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>
                <a:spLocks noChangeArrowheads="1"/>
              </p:cNvSpPr>
              <p:nvPr/>
            </p:nvSpPr>
            <p:spPr bwMode="auto">
              <a:xfrm>
                <a:off x="458907" y="5896353"/>
                <a:ext cx="27241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lt-LT" altLang="en-US" sz="2000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  <m:t>2;2;2;2;2;2</m:t>
                              </m:r>
                            </m:e>
                          </m:d>
                        </m:e>
                      </m:func>
                      <m:r>
                        <a:rPr lang="en-US" alt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altLang="en-US" sz="2000" b="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907" y="5896353"/>
                <a:ext cx="272415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478991" y="5896353"/>
            <a:ext cx="2382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Spindulys</a:t>
            </a:r>
            <a:r>
              <a:rPr lang="en-US" altLang="en-US" sz="2000" dirty="0" smtClean="0"/>
              <a:t> = 2</a:t>
            </a:r>
            <a:endParaRPr lang="en-US" altLang="en-US" sz="2000" dirty="0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662713" y="2815569"/>
            <a:ext cx="1157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solidFill>
                  <a:srgbClr val="FF0000"/>
                </a:solidFill>
              </a:rPr>
              <a:t>centras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662712" y="3201043"/>
            <a:ext cx="1157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solidFill>
                  <a:srgbClr val="FF0000"/>
                </a:solidFill>
              </a:rPr>
              <a:t>centras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661170" y="3560164"/>
            <a:ext cx="1157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solidFill>
                  <a:srgbClr val="FF0000"/>
                </a:solidFill>
              </a:rPr>
              <a:t>centras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659628" y="3934184"/>
            <a:ext cx="1157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solidFill>
                  <a:srgbClr val="FF0000"/>
                </a:solidFill>
              </a:rPr>
              <a:t>centras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7659627" y="4293305"/>
            <a:ext cx="1157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solidFill>
                  <a:srgbClr val="FF0000"/>
                </a:solidFill>
              </a:rPr>
              <a:t>centras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659627" y="4668883"/>
            <a:ext cx="1157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solidFill>
                  <a:srgbClr val="FF0000"/>
                </a:solidFill>
              </a:rPr>
              <a:t>centras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7544" y="332656"/>
            <a:ext cx="2562225" cy="2232025"/>
            <a:chOff x="5200650" y="1889126"/>
            <a:chExt cx="2562225" cy="2232025"/>
          </a:xfrm>
        </p:grpSpPr>
        <p:grpSp>
          <p:nvGrpSpPr>
            <p:cNvPr id="5" name="Group 1"/>
            <p:cNvGrpSpPr>
              <a:grpSpLocks/>
            </p:cNvGrpSpPr>
            <p:nvPr/>
          </p:nvGrpSpPr>
          <p:grpSpPr bwMode="auto">
            <a:xfrm>
              <a:off x="5200650" y="1889126"/>
              <a:ext cx="2562225" cy="2232025"/>
              <a:chOff x="857647" y="3140969"/>
              <a:chExt cx="2562225" cy="2232025"/>
            </a:xfrm>
          </p:grpSpPr>
          <p:grpSp>
            <p:nvGrpSpPr>
              <p:cNvPr id="7" name="Group 25"/>
              <p:cNvGrpSpPr>
                <a:grpSpLocks/>
              </p:cNvGrpSpPr>
              <p:nvPr/>
            </p:nvGrpSpPr>
            <p:grpSpPr bwMode="auto">
              <a:xfrm>
                <a:off x="857647" y="3140969"/>
                <a:ext cx="2562225" cy="2232025"/>
                <a:chOff x="4500339" y="3429347"/>
                <a:chExt cx="2561828" cy="2231553"/>
              </a:xfrm>
            </p:grpSpPr>
            <p:sp>
              <p:nvSpPr>
                <p:cNvPr id="10" name="Oval 9"/>
                <p:cNvSpPr/>
                <p:nvPr/>
              </p:nvSpPr>
              <p:spPr bwMode="auto">
                <a:xfrm>
                  <a:off x="5003499" y="3429347"/>
                  <a:ext cx="287292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11" name="Oval 10"/>
                <p:cNvSpPr/>
                <p:nvPr/>
              </p:nvSpPr>
              <p:spPr bwMode="auto">
                <a:xfrm>
                  <a:off x="6336792" y="3429347"/>
                  <a:ext cx="287292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12" name="Oval 11"/>
                <p:cNvSpPr/>
                <p:nvPr/>
              </p:nvSpPr>
              <p:spPr bwMode="auto">
                <a:xfrm>
                  <a:off x="4500339" y="4419738"/>
                  <a:ext cx="287293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13" name="Oval 12"/>
                <p:cNvSpPr/>
                <p:nvPr/>
              </p:nvSpPr>
              <p:spPr bwMode="auto">
                <a:xfrm>
                  <a:off x="6774875" y="4400692"/>
                  <a:ext cx="287292" cy="28886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15" name="Straight Connector 14"/>
                <p:cNvCxnSpPr>
                  <a:stCxn id="12" idx="4"/>
                  <a:endCxn id="18" idx="1"/>
                </p:cNvCxnSpPr>
                <p:nvPr/>
              </p:nvCxnSpPr>
              <p:spPr bwMode="auto">
                <a:xfrm>
                  <a:off x="4643986" y="4707015"/>
                  <a:ext cx="401586" cy="7086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8" idx="6"/>
                  <a:endCxn id="19" idx="2"/>
                </p:cNvCxnSpPr>
                <p:nvPr/>
              </p:nvCxnSpPr>
              <p:spPr bwMode="auto">
                <a:xfrm>
                  <a:off x="5290791" y="5517262"/>
                  <a:ext cx="104600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>
                  <a:stCxn id="10" idx="5"/>
                  <a:endCxn id="19" idx="1"/>
                </p:cNvCxnSpPr>
                <p:nvPr/>
              </p:nvCxnSpPr>
              <p:spPr bwMode="auto">
                <a:xfrm>
                  <a:off x="5248718" y="3674553"/>
                  <a:ext cx="1130146" cy="174114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8" name="Oval 17"/>
                <p:cNvSpPr/>
                <p:nvPr/>
              </p:nvSpPr>
              <p:spPr bwMode="auto">
                <a:xfrm>
                  <a:off x="5003499" y="5373624"/>
                  <a:ext cx="287292" cy="28727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e</a:t>
                  </a:r>
                </a:p>
              </p:txBody>
            </p:sp>
            <p:sp>
              <p:nvSpPr>
                <p:cNvPr id="19" name="Oval 18"/>
                <p:cNvSpPr/>
                <p:nvPr/>
              </p:nvSpPr>
              <p:spPr bwMode="auto">
                <a:xfrm>
                  <a:off x="6336792" y="5373624"/>
                  <a:ext cx="287292" cy="28727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f</a:t>
                  </a:r>
                </a:p>
              </p:txBody>
            </p:sp>
            <p:cxnSp>
              <p:nvCxnSpPr>
                <p:cNvPr id="20" name="Straight Connector 19"/>
                <p:cNvCxnSpPr>
                  <a:stCxn id="11" idx="5"/>
                  <a:endCxn id="13" idx="0"/>
                </p:cNvCxnSpPr>
                <p:nvPr/>
              </p:nvCxnSpPr>
              <p:spPr bwMode="auto">
                <a:xfrm>
                  <a:off x="6582011" y="3674553"/>
                  <a:ext cx="336510" cy="72613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Straight Connector 8"/>
              <p:cNvCxnSpPr>
                <a:stCxn id="12" idx="7"/>
                <a:endCxn id="11" idx="2"/>
              </p:cNvCxnSpPr>
              <p:nvPr/>
            </p:nvCxnSpPr>
            <p:spPr bwMode="auto">
              <a:xfrm flipV="1">
                <a:off x="1102904" y="3284638"/>
                <a:ext cx="1591480" cy="8890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>
              <a:stCxn id="10" idx="4"/>
              <a:endCxn id="18" idx="0"/>
            </p:cNvCxnSpPr>
            <p:nvPr/>
          </p:nvCxnSpPr>
          <p:spPr bwMode="auto">
            <a:xfrm>
              <a:off x="5847556" y="2176464"/>
              <a:ext cx="0" cy="16573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923928" y="332656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Raskime </a:t>
            </a:r>
            <a:r>
              <a:rPr lang="lt-LT" dirty="0" err="1" smtClean="0"/>
              <a:t>skersmenines</a:t>
            </a:r>
            <a:r>
              <a:rPr lang="lt-LT" dirty="0" smtClean="0"/>
              <a:t> grandines. Tam turime apskaičiuoti grafo skersmenį. Sudarykime </a:t>
            </a:r>
            <a:r>
              <a:rPr lang="lt-LT" dirty="0" err="1" smtClean="0"/>
              <a:t>atstumų</a:t>
            </a:r>
            <a:r>
              <a:rPr lang="lt-LT" dirty="0" smtClean="0"/>
              <a:t> lentelę</a:t>
            </a:r>
            <a:endParaRPr lang="lt-LT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367383"/>
              </p:ext>
            </p:extLst>
          </p:nvPr>
        </p:nvGraphicFramePr>
        <p:xfrm>
          <a:off x="4211960" y="1700808"/>
          <a:ext cx="4104134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4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err="1" smtClean="0">
                          <a:solidFill>
                            <a:schemeClr val="tx1"/>
                          </a:solidFill>
                        </a:rPr>
                        <a:t>Eil_max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a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4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4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b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c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4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d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e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f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4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>
                <a:spLocks noChangeArrowheads="1"/>
              </p:cNvSpPr>
              <p:nvPr/>
            </p:nvSpPr>
            <p:spPr bwMode="auto">
              <a:xfrm>
                <a:off x="611213" y="3258067"/>
                <a:ext cx="27241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lt-LT" altLang="en-US" sz="2000" b="0" i="0" dirty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  <m:t>4;3;4;2;3;4</m:t>
                              </m:r>
                            </m:e>
                          </m:d>
                        </m:e>
                      </m:func>
                      <m:r>
                        <a:rPr lang="en-US" alt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altLang="en-US" sz="2000" b="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213" y="3258067"/>
                <a:ext cx="2724150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6931" y="3693426"/>
            <a:ext cx="2382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Skersmuo</a:t>
            </a:r>
            <a:r>
              <a:rPr lang="en-US" altLang="en-US" sz="2000" dirty="0" smtClean="0"/>
              <a:t> = </a:t>
            </a:r>
            <a:r>
              <a:rPr lang="lt-LT" altLang="en-US" sz="2000" dirty="0" smtClean="0"/>
              <a:t>4</a:t>
            </a:r>
            <a:endParaRPr lang="en-US" altLang="en-US" sz="2000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11212" y="4725144"/>
            <a:ext cx="72731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Skers</a:t>
            </a:r>
            <a:r>
              <a:rPr lang="lt-LT" altLang="en-US" sz="2000" dirty="0" err="1" smtClean="0"/>
              <a:t>eninė</a:t>
            </a:r>
            <a:r>
              <a:rPr lang="lt-LT" altLang="en-US" sz="2000" dirty="0" smtClean="0"/>
              <a:t> grandinė turi būti ilgio 4. Raskime matricoje ketvertus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7544" y="332656"/>
            <a:ext cx="2562225" cy="2232025"/>
            <a:chOff x="5200650" y="1889126"/>
            <a:chExt cx="2562225" cy="2232025"/>
          </a:xfrm>
        </p:grpSpPr>
        <p:grpSp>
          <p:nvGrpSpPr>
            <p:cNvPr id="5" name="Group 1"/>
            <p:cNvGrpSpPr>
              <a:grpSpLocks/>
            </p:cNvGrpSpPr>
            <p:nvPr/>
          </p:nvGrpSpPr>
          <p:grpSpPr bwMode="auto">
            <a:xfrm>
              <a:off x="5200650" y="1889126"/>
              <a:ext cx="2562225" cy="2232025"/>
              <a:chOff x="857647" y="3140969"/>
              <a:chExt cx="2562225" cy="2232025"/>
            </a:xfrm>
          </p:grpSpPr>
          <p:grpSp>
            <p:nvGrpSpPr>
              <p:cNvPr id="7" name="Group 25"/>
              <p:cNvGrpSpPr>
                <a:grpSpLocks/>
              </p:cNvGrpSpPr>
              <p:nvPr/>
            </p:nvGrpSpPr>
            <p:grpSpPr bwMode="auto">
              <a:xfrm>
                <a:off x="857647" y="3140969"/>
                <a:ext cx="2562225" cy="2232025"/>
                <a:chOff x="4500339" y="3429347"/>
                <a:chExt cx="2561828" cy="2231553"/>
              </a:xfrm>
            </p:grpSpPr>
            <p:sp>
              <p:nvSpPr>
                <p:cNvPr id="10" name="Oval 9"/>
                <p:cNvSpPr/>
                <p:nvPr/>
              </p:nvSpPr>
              <p:spPr bwMode="auto">
                <a:xfrm>
                  <a:off x="5003499" y="3429347"/>
                  <a:ext cx="287292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11" name="Oval 10"/>
                <p:cNvSpPr/>
                <p:nvPr/>
              </p:nvSpPr>
              <p:spPr bwMode="auto">
                <a:xfrm>
                  <a:off x="6336792" y="3429347"/>
                  <a:ext cx="287292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12" name="Oval 11"/>
                <p:cNvSpPr/>
                <p:nvPr/>
              </p:nvSpPr>
              <p:spPr bwMode="auto">
                <a:xfrm>
                  <a:off x="4500339" y="4419738"/>
                  <a:ext cx="287293" cy="28727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13" name="Oval 12"/>
                <p:cNvSpPr/>
                <p:nvPr/>
              </p:nvSpPr>
              <p:spPr bwMode="auto">
                <a:xfrm>
                  <a:off x="6774875" y="4400692"/>
                  <a:ext cx="287292" cy="28886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15" name="Straight Connector 14"/>
                <p:cNvCxnSpPr>
                  <a:stCxn id="12" idx="4"/>
                  <a:endCxn id="18" idx="1"/>
                </p:cNvCxnSpPr>
                <p:nvPr/>
              </p:nvCxnSpPr>
              <p:spPr bwMode="auto">
                <a:xfrm>
                  <a:off x="4643986" y="4707015"/>
                  <a:ext cx="401586" cy="7086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8" idx="6"/>
                  <a:endCxn id="19" idx="2"/>
                </p:cNvCxnSpPr>
                <p:nvPr/>
              </p:nvCxnSpPr>
              <p:spPr bwMode="auto">
                <a:xfrm>
                  <a:off x="5290791" y="5517262"/>
                  <a:ext cx="104600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>
                  <a:stCxn id="10" idx="5"/>
                  <a:endCxn id="19" idx="1"/>
                </p:cNvCxnSpPr>
                <p:nvPr/>
              </p:nvCxnSpPr>
              <p:spPr bwMode="auto">
                <a:xfrm>
                  <a:off x="5248718" y="3674553"/>
                  <a:ext cx="1130146" cy="174114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8" name="Oval 17"/>
                <p:cNvSpPr/>
                <p:nvPr/>
              </p:nvSpPr>
              <p:spPr bwMode="auto">
                <a:xfrm>
                  <a:off x="5003499" y="5373624"/>
                  <a:ext cx="287292" cy="28727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e</a:t>
                  </a:r>
                </a:p>
              </p:txBody>
            </p:sp>
            <p:sp>
              <p:nvSpPr>
                <p:cNvPr id="19" name="Oval 18"/>
                <p:cNvSpPr/>
                <p:nvPr/>
              </p:nvSpPr>
              <p:spPr bwMode="auto">
                <a:xfrm>
                  <a:off x="6336792" y="5373624"/>
                  <a:ext cx="287292" cy="28727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dirty="0"/>
                    <a:t>f</a:t>
                  </a:r>
                </a:p>
              </p:txBody>
            </p:sp>
            <p:cxnSp>
              <p:nvCxnSpPr>
                <p:cNvPr id="20" name="Straight Connector 19"/>
                <p:cNvCxnSpPr>
                  <a:stCxn id="11" idx="5"/>
                  <a:endCxn id="13" idx="0"/>
                </p:cNvCxnSpPr>
                <p:nvPr/>
              </p:nvCxnSpPr>
              <p:spPr bwMode="auto">
                <a:xfrm>
                  <a:off x="6582011" y="3674553"/>
                  <a:ext cx="336510" cy="72613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Straight Connector 8"/>
              <p:cNvCxnSpPr>
                <a:stCxn id="12" idx="7"/>
                <a:endCxn id="11" idx="2"/>
              </p:cNvCxnSpPr>
              <p:nvPr/>
            </p:nvCxnSpPr>
            <p:spPr bwMode="auto">
              <a:xfrm flipV="1">
                <a:off x="1102904" y="3284638"/>
                <a:ext cx="1591480" cy="8890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>
              <a:stCxn id="10" idx="4"/>
              <a:endCxn id="18" idx="0"/>
            </p:cNvCxnSpPr>
            <p:nvPr/>
          </p:nvCxnSpPr>
          <p:spPr bwMode="auto">
            <a:xfrm>
              <a:off x="5847556" y="2176464"/>
              <a:ext cx="0" cy="16573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923928" y="332656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Raskime </a:t>
            </a:r>
            <a:r>
              <a:rPr lang="lt-LT" dirty="0" err="1" smtClean="0"/>
              <a:t>skersmenines</a:t>
            </a:r>
            <a:r>
              <a:rPr lang="lt-LT" dirty="0" smtClean="0"/>
              <a:t> grandines. Tam turime apskaičiuoti grafo skersmenį. Sudarykime </a:t>
            </a:r>
            <a:r>
              <a:rPr lang="lt-LT" dirty="0" err="1" smtClean="0"/>
              <a:t>atstumų</a:t>
            </a:r>
            <a:r>
              <a:rPr lang="lt-LT" dirty="0" smtClean="0"/>
              <a:t> lentelę</a:t>
            </a:r>
            <a:endParaRPr lang="lt-LT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759252"/>
              </p:ext>
            </p:extLst>
          </p:nvPr>
        </p:nvGraphicFramePr>
        <p:xfrm>
          <a:off x="4211960" y="1700808"/>
          <a:ext cx="4104134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4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err="1" smtClean="0">
                          <a:solidFill>
                            <a:schemeClr val="tx1"/>
                          </a:solidFill>
                        </a:rPr>
                        <a:t>Eil_max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a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b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c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d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e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f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3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2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1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7" marR="91427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>
                <a:spLocks noChangeArrowheads="1"/>
              </p:cNvSpPr>
              <p:nvPr/>
            </p:nvSpPr>
            <p:spPr bwMode="auto">
              <a:xfrm>
                <a:off x="611213" y="3258067"/>
                <a:ext cx="27241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lt-LT" alt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lt-LT" altLang="en-US" sz="2000" b="0" i="0" dirty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lt-LT" altLang="en-US" sz="2000" b="0" i="1" dirty="0" smtClean="0">
                                  <a:latin typeface="Cambria Math" panose="02040503050406030204" pitchFamily="18" charset="0"/>
                                </a:rPr>
                                <m:t>4;3;4;2;3;4</m:t>
                              </m:r>
                            </m:e>
                          </m:d>
                        </m:e>
                      </m:func>
                      <m:r>
                        <a:rPr lang="en-US" alt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altLang="en-US" sz="2000" b="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213" y="3258067"/>
                <a:ext cx="2724150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6931" y="3693426"/>
            <a:ext cx="2382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Skersmuo</a:t>
            </a:r>
            <a:r>
              <a:rPr lang="en-US" altLang="en-US" sz="2000" dirty="0" smtClean="0"/>
              <a:t> = </a:t>
            </a:r>
            <a:r>
              <a:rPr lang="lt-LT" altLang="en-US" sz="2000" dirty="0" smtClean="0"/>
              <a:t>4</a:t>
            </a:r>
            <a:endParaRPr lang="en-US" altLang="en-US" sz="2000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11212" y="4725144"/>
            <a:ext cx="72731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Skers</a:t>
            </a:r>
            <a:r>
              <a:rPr lang="lt-LT" altLang="en-US" sz="2000" dirty="0" err="1" smtClean="0"/>
              <a:t>eninė</a:t>
            </a:r>
            <a:r>
              <a:rPr lang="lt-LT" altLang="en-US" sz="2000" dirty="0" smtClean="0"/>
              <a:t> grandinė turi būti ilgio 4. Raskime matricoje ketvertus</a:t>
            </a:r>
            <a:endParaRPr lang="en-US" altLang="en-US" sz="2000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1211" y="5391895"/>
            <a:ext cx="727315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Skers</a:t>
            </a:r>
            <a:r>
              <a:rPr lang="lt-LT" altLang="en-US" sz="2000" dirty="0" smtClean="0"/>
              <a:t>meninė grandinė turi jungti (trumpiausiu būdu)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lt-LT" altLang="en-US" sz="2000" dirty="0" smtClean="0"/>
              <a:t>a ir c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lt-LT" altLang="en-US" sz="2000" dirty="0" smtClean="0"/>
              <a:t>a ir f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3182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29" y="0"/>
            <a:ext cx="848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33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29" y="0"/>
            <a:ext cx="848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1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29" y="0"/>
            <a:ext cx="84847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1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Metrinės charakteristikos</a:t>
            </a:r>
            <a:endParaRPr lang="en-US" altLang="en-US" sz="2800" b="1" i="1"/>
          </a:p>
        </p:txBody>
      </p: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5992813" y="411163"/>
            <a:ext cx="2560637" cy="2232025"/>
            <a:chOff x="6055939" y="404664"/>
            <a:chExt cx="2561828" cy="2231553"/>
          </a:xfrm>
        </p:grpSpPr>
        <p:grpSp>
          <p:nvGrpSpPr>
            <p:cNvPr id="3078" name="Group 3"/>
            <p:cNvGrpSpPr>
              <a:grpSpLocks/>
            </p:cNvGrpSpPr>
            <p:nvPr/>
          </p:nvGrpSpPr>
          <p:grpSpPr bwMode="auto">
            <a:xfrm>
              <a:off x="6055939" y="404664"/>
              <a:ext cx="2561828" cy="2231553"/>
              <a:chOff x="4500339" y="3429347"/>
              <a:chExt cx="2561828" cy="223155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5003810" y="3429347"/>
                <a:ext cx="28747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6336343" y="3429347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4500339" y="4419738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6774696" y="4400692"/>
                <a:ext cx="287471" cy="28886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7" idx="6"/>
                <a:endCxn id="8" idx="2"/>
              </p:cNvCxnSpPr>
              <p:nvPr/>
            </p:nvCxnSpPr>
            <p:spPr bwMode="auto">
              <a:xfrm>
                <a:off x="5291282" y="3573778"/>
                <a:ext cx="104506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10" idx="2"/>
              </p:cNvCxnSpPr>
              <p:nvPr/>
            </p:nvCxnSpPr>
            <p:spPr bwMode="auto">
              <a:xfrm flipV="1">
                <a:off x="4781457" y="4545123"/>
                <a:ext cx="1993240" cy="396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6" idx="7"/>
                <a:endCxn id="10" idx="3"/>
              </p:cNvCxnSpPr>
              <p:nvPr/>
            </p:nvCxnSpPr>
            <p:spPr bwMode="auto">
              <a:xfrm flipV="1">
                <a:off x="6582519" y="4646702"/>
                <a:ext cx="235059" cy="7681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9" idx="7"/>
                <a:endCxn id="8" idx="3"/>
              </p:cNvCxnSpPr>
              <p:nvPr/>
            </p:nvCxnSpPr>
            <p:spPr bwMode="auto">
              <a:xfrm flipV="1">
                <a:off x="4744928" y="3675357"/>
                <a:ext cx="1634297" cy="78564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 bwMode="auto">
              <a:xfrm>
                <a:off x="5003810" y="5373623"/>
                <a:ext cx="287472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6336343" y="5373623"/>
                <a:ext cx="287471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7" name="Straight Connector 16"/>
              <p:cNvCxnSpPr>
                <a:stCxn id="8" idx="5"/>
                <a:endCxn id="10" idx="0"/>
              </p:cNvCxnSpPr>
              <p:nvPr/>
            </p:nvCxnSpPr>
            <p:spPr bwMode="auto">
              <a:xfrm>
                <a:off x="6582519" y="3675357"/>
                <a:ext cx="336707" cy="7253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 bwMode="auto">
            <a:xfrm>
              <a:off x="6846882" y="2491785"/>
              <a:ext cx="10450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endCxn id="10" idx="1"/>
            </p:cNvCxnSpPr>
            <p:nvPr/>
          </p:nvCxnSpPr>
          <p:spPr bwMode="auto">
            <a:xfrm>
              <a:off x="6805588" y="669720"/>
              <a:ext cx="1567591" cy="7491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1188" y="1196975"/>
            <a:ext cx="491966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 dirty="0"/>
              <a:t>Kelio ilgiu </a:t>
            </a:r>
            <a:r>
              <a:rPr lang="lt-LT" altLang="en-US" sz="2800" dirty="0"/>
              <a:t>vadinamas įeinančių į jį briaunų skaičius.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 dirty="0"/>
              <a:t>Atstumu </a:t>
            </a:r>
            <a:r>
              <a:rPr lang="lt-LT" altLang="en-US" sz="2800" dirty="0"/>
              <a:t>tarp grafo viršūnių vadinamas trumpiausio jas jungiančio kelio ilgis.</a:t>
            </a:r>
            <a:endParaRPr lang="en-US" altLang="en-US" sz="28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10923" y="3516005"/>
            <a:ext cx="852557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lt-LT" sz="2800" dirty="0"/>
              <a:t>Šiuo atveju: iš viršūnės </a:t>
            </a:r>
            <a:r>
              <a:rPr lang="lt-LT" sz="2800" b="1" i="1" dirty="0"/>
              <a:t>e </a:t>
            </a:r>
            <a:r>
              <a:rPr lang="lt-LT" sz="2800" dirty="0"/>
              <a:t>į viršūnę </a:t>
            </a:r>
            <a:r>
              <a:rPr lang="lt-LT" sz="2800" b="1" i="1" dirty="0"/>
              <a:t>c </a:t>
            </a:r>
            <a:r>
              <a:rPr lang="lt-LT" sz="2800" dirty="0"/>
              <a:t>galima keliauti įvairiai:</a:t>
            </a:r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lt-LT" sz="2800" dirty="0"/>
              <a:t>e, f, a, d, b, c; kelio ilgis lygus 5;</a:t>
            </a:r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lt-LT" sz="2800" dirty="0"/>
              <a:t>e, f, a, b, d, a, c; kelio ilgis lygus 6;</a:t>
            </a:r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lt-LT" sz="2800" dirty="0"/>
              <a:t>e, f, a, b, c; kelio ilgis lygus 4;</a:t>
            </a:r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lt-LT" sz="2800" dirty="0"/>
              <a:t>e, f, a, c; kelio ilgis lygus 3.</a:t>
            </a:r>
          </a:p>
          <a:p>
            <a:pPr eaLnBrk="1" hangingPunct="1">
              <a:defRPr/>
            </a:pPr>
            <a:r>
              <a:rPr lang="lt-LT" sz="2800" dirty="0"/>
              <a:t>Taigi, atstumas nuo viršūnės </a:t>
            </a:r>
            <a:r>
              <a:rPr lang="lt-LT" sz="2800" b="1" i="1" dirty="0"/>
              <a:t>e </a:t>
            </a:r>
            <a:r>
              <a:rPr lang="lt-LT" sz="2800" dirty="0"/>
              <a:t>iki viršūnės </a:t>
            </a:r>
            <a:r>
              <a:rPr lang="lt-LT" sz="2800" b="1" i="1" dirty="0"/>
              <a:t>c </a:t>
            </a:r>
            <a:r>
              <a:rPr lang="lt-LT" sz="2800" dirty="0"/>
              <a:t>lygus 3</a:t>
            </a:r>
            <a:r>
              <a:rPr lang="lt-LT" sz="2800" dirty="0" smtClean="0"/>
              <a:t>.</a:t>
            </a:r>
            <a:endParaRPr lang="lt-LT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Metrinės charakteristikos</a:t>
            </a:r>
            <a:endParaRPr lang="en-US" altLang="en-US" sz="2800" b="1" i="1"/>
          </a:p>
        </p:txBody>
      </p: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5992813" y="411163"/>
            <a:ext cx="2560637" cy="2232025"/>
            <a:chOff x="6055939" y="404664"/>
            <a:chExt cx="2561828" cy="2231553"/>
          </a:xfrm>
        </p:grpSpPr>
        <p:grpSp>
          <p:nvGrpSpPr>
            <p:cNvPr id="3078" name="Group 3"/>
            <p:cNvGrpSpPr>
              <a:grpSpLocks/>
            </p:cNvGrpSpPr>
            <p:nvPr/>
          </p:nvGrpSpPr>
          <p:grpSpPr bwMode="auto">
            <a:xfrm>
              <a:off x="6055939" y="404664"/>
              <a:ext cx="2561828" cy="2231553"/>
              <a:chOff x="4500339" y="3429347"/>
              <a:chExt cx="2561828" cy="223155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5003810" y="3429347"/>
                <a:ext cx="28747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6336343" y="3429347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4500339" y="4419738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6774696" y="4400692"/>
                <a:ext cx="287471" cy="28886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7" idx="6"/>
                <a:endCxn id="8" idx="2"/>
              </p:cNvCxnSpPr>
              <p:nvPr/>
            </p:nvCxnSpPr>
            <p:spPr bwMode="auto">
              <a:xfrm>
                <a:off x="5291282" y="3573778"/>
                <a:ext cx="104506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10" idx="2"/>
              </p:cNvCxnSpPr>
              <p:nvPr/>
            </p:nvCxnSpPr>
            <p:spPr bwMode="auto">
              <a:xfrm flipV="1">
                <a:off x="4781457" y="4545123"/>
                <a:ext cx="1993240" cy="396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6" idx="7"/>
                <a:endCxn id="10" idx="3"/>
              </p:cNvCxnSpPr>
              <p:nvPr/>
            </p:nvCxnSpPr>
            <p:spPr bwMode="auto">
              <a:xfrm flipV="1">
                <a:off x="6582519" y="4646702"/>
                <a:ext cx="235059" cy="7681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9" idx="7"/>
                <a:endCxn id="8" idx="3"/>
              </p:cNvCxnSpPr>
              <p:nvPr/>
            </p:nvCxnSpPr>
            <p:spPr bwMode="auto">
              <a:xfrm flipV="1">
                <a:off x="4744928" y="3675357"/>
                <a:ext cx="1634297" cy="78564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 bwMode="auto">
              <a:xfrm>
                <a:off x="5003810" y="5373623"/>
                <a:ext cx="287472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6336343" y="5373623"/>
                <a:ext cx="287471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7" name="Straight Connector 16"/>
              <p:cNvCxnSpPr>
                <a:stCxn id="8" idx="5"/>
                <a:endCxn id="10" idx="0"/>
              </p:cNvCxnSpPr>
              <p:nvPr/>
            </p:nvCxnSpPr>
            <p:spPr bwMode="auto">
              <a:xfrm>
                <a:off x="6582519" y="3675357"/>
                <a:ext cx="336707" cy="7253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 bwMode="auto">
            <a:xfrm>
              <a:off x="6846882" y="2491785"/>
              <a:ext cx="10450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endCxn id="10" idx="1"/>
            </p:cNvCxnSpPr>
            <p:nvPr/>
          </p:nvCxnSpPr>
          <p:spPr bwMode="auto">
            <a:xfrm>
              <a:off x="6805588" y="669720"/>
              <a:ext cx="1567591" cy="7491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563562" y="3284984"/>
            <a:ext cx="818490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lt-LT" sz="2800" i="1" dirty="0" smtClean="0"/>
              <a:t>Pastaba</a:t>
            </a:r>
            <a:r>
              <a:rPr lang="lt-LT" sz="2800" i="1" dirty="0"/>
              <a:t>: nesvarbu, kokį kelią rinksimės važiuojant iš Vilniaus į Kauną: ar autostradą, ar per Trakus, ar per Šiaulius. </a:t>
            </a:r>
            <a:r>
              <a:rPr lang="lt-LT" sz="2800" b="1" i="1" dirty="0"/>
              <a:t>Atstumas</a:t>
            </a:r>
            <a:r>
              <a:rPr lang="lt-LT" sz="2800" i="1" dirty="0"/>
              <a:t> tarp miestų nuo to nepasikeis. Skirsis tik nuvažiuotų kilometrų skaičius (</a:t>
            </a:r>
            <a:r>
              <a:rPr lang="lt-LT" sz="2800" b="1" i="1" dirty="0"/>
              <a:t>kelio ilgis</a:t>
            </a:r>
            <a:r>
              <a:rPr lang="lt-LT" sz="2800" i="1" dirty="0"/>
              <a:t>).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9400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Metrinės charakteristikos</a:t>
            </a:r>
            <a:endParaRPr lang="en-US" altLang="en-US" sz="2800" b="1" i="1"/>
          </a:p>
        </p:txBody>
      </p:sp>
      <p:grpSp>
        <p:nvGrpSpPr>
          <p:cNvPr id="4099" name="Group 2"/>
          <p:cNvGrpSpPr>
            <a:grpSpLocks/>
          </p:cNvGrpSpPr>
          <p:nvPr/>
        </p:nvGrpSpPr>
        <p:grpSpPr bwMode="auto">
          <a:xfrm>
            <a:off x="5992813" y="411163"/>
            <a:ext cx="2560637" cy="2232025"/>
            <a:chOff x="6055939" y="404664"/>
            <a:chExt cx="2561828" cy="2231553"/>
          </a:xfrm>
        </p:grpSpPr>
        <p:grpSp>
          <p:nvGrpSpPr>
            <p:cNvPr id="4102" name="Group 3"/>
            <p:cNvGrpSpPr>
              <a:grpSpLocks/>
            </p:cNvGrpSpPr>
            <p:nvPr/>
          </p:nvGrpSpPr>
          <p:grpSpPr bwMode="auto">
            <a:xfrm>
              <a:off x="6055939" y="404664"/>
              <a:ext cx="2561828" cy="2231553"/>
              <a:chOff x="4500339" y="3429347"/>
              <a:chExt cx="2561828" cy="223155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5003810" y="3429347"/>
                <a:ext cx="28747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6336343" y="3429347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4500339" y="4419738"/>
                <a:ext cx="287471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6774696" y="4400692"/>
                <a:ext cx="287471" cy="28886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7" idx="6"/>
                <a:endCxn id="8" idx="2"/>
              </p:cNvCxnSpPr>
              <p:nvPr/>
            </p:nvCxnSpPr>
            <p:spPr bwMode="auto">
              <a:xfrm>
                <a:off x="5291282" y="3573778"/>
                <a:ext cx="104506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10" idx="2"/>
              </p:cNvCxnSpPr>
              <p:nvPr/>
            </p:nvCxnSpPr>
            <p:spPr bwMode="auto">
              <a:xfrm flipV="1">
                <a:off x="4781457" y="4545123"/>
                <a:ext cx="1993240" cy="396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6" idx="7"/>
                <a:endCxn id="10" idx="3"/>
              </p:cNvCxnSpPr>
              <p:nvPr/>
            </p:nvCxnSpPr>
            <p:spPr bwMode="auto">
              <a:xfrm flipV="1">
                <a:off x="6582519" y="4646702"/>
                <a:ext cx="235059" cy="7681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9" idx="7"/>
                <a:endCxn id="8" idx="3"/>
              </p:cNvCxnSpPr>
              <p:nvPr/>
            </p:nvCxnSpPr>
            <p:spPr bwMode="auto">
              <a:xfrm flipV="1">
                <a:off x="4744928" y="3675357"/>
                <a:ext cx="1634297" cy="78564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 bwMode="auto">
              <a:xfrm>
                <a:off x="5003810" y="5373623"/>
                <a:ext cx="287472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6336343" y="5373623"/>
                <a:ext cx="287471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7" name="Straight Connector 16"/>
              <p:cNvCxnSpPr>
                <a:stCxn id="8" idx="5"/>
                <a:endCxn id="10" idx="0"/>
              </p:cNvCxnSpPr>
              <p:nvPr/>
            </p:nvCxnSpPr>
            <p:spPr bwMode="auto">
              <a:xfrm>
                <a:off x="6582519" y="3675357"/>
                <a:ext cx="336707" cy="7253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 bwMode="auto">
            <a:xfrm>
              <a:off x="6846882" y="2491785"/>
              <a:ext cx="10450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endCxn id="10" idx="1"/>
            </p:cNvCxnSpPr>
            <p:nvPr/>
          </p:nvCxnSpPr>
          <p:spPr bwMode="auto">
            <a:xfrm>
              <a:off x="6805588" y="669720"/>
              <a:ext cx="1567591" cy="7491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100" name="TextBox 21"/>
          <p:cNvSpPr txBox="1">
            <a:spLocks noChangeArrowheads="1"/>
          </p:cNvSpPr>
          <p:nvPr/>
        </p:nvSpPr>
        <p:spPr bwMode="auto">
          <a:xfrm>
            <a:off x="359979" y="1196975"/>
            <a:ext cx="523754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 dirty="0"/>
              <a:t>Kelio ilgiu </a:t>
            </a:r>
            <a:r>
              <a:rPr lang="lt-LT" altLang="en-US" sz="2800" dirty="0"/>
              <a:t>vadinamas įeinančių į jį briaunų skaičius.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 dirty="0"/>
              <a:t>Atstumu </a:t>
            </a:r>
            <a:r>
              <a:rPr lang="lt-LT" altLang="en-US" sz="2800" dirty="0"/>
              <a:t>tarp grafo viršūnių vadinamas trumpiausio jas jungiančio kelio ilgis.</a:t>
            </a:r>
            <a:endParaRPr lang="en-US" altLang="en-US" sz="28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9978" y="3939623"/>
                <a:ext cx="8712968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Atstum</a:t>
                </a:r>
                <a:r>
                  <a:rPr lang="lt-LT" sz="2800" dirty="0" smtClean="0"/>
                  <a:t>ą žymėsime </a:t>
                </a:r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lt-LT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lt-LT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2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lt-LT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lt-LT" sz="2800" dirty="0" smtClean="0"/>
              </a:p>
              <a:p>
                <a:r>
                  <a:rPr lang="lt-LT" sz="2800" dirty="0" smtClean="0"/>
                  <a:t>Atstumas turi </a:t>
                </a:r>
                <a:r>
                  <a:rPr lang="lt-LT" sz="2800" i="1" dirty="0" smtClean="0"/>
                  <a:t>metrikos savybes:</a:t>
                </a:r>
                <a:endParaRPr lang="lt-LT" sz="2800" dirty="0" smtClean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a:rPr lang="lt-LT" sz="2800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≥0.</m:t>
                    </m:r>
                  </m:oMath>
                </a14:m>
                <a:r>
                  <a:rPr lang="en-US" sz="2800" dirty="0" smtClean="0"/>
                  <a:t>	 </a:t>
                </a:r>
                <a14:m>
                  <m:oMath xmlns:m="http://schemas.openxmlformats.org/officeDocument/2006/math">
                    <m:r>
                      <a:rPr lang="lt-LT" sz="2800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 smtClean="0"/>
                  <a:t>, kai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0" dirty="0" smtClean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a:rPr lang="lt-LT" sz="2800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800" i="1" dirty="0" smtClean="0"/>
                  <a:t>=</a:t>
                </a:r>
                <a14:m>
                  <m:oMath xmlns:m="http://schemas.openxmlformats.org/officeDocument/2006/math">
                    <m:r>
                      <a:rPr lang="lt-LT" sz="2800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dirty="0" smtClean="0"/>
                  <a:t>visiems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800" dirty="0" smtClean="0"/>
                  <a:t> ir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0" dirty="0" smtClean="0"/>
              </a:p>
              <a:p>
                <a:pPr marL="514350" indent="-514350">
                  <a:buFontTx/>
                  <a:buAutoNum type="arabicPeriod"/>
                </a:pPr>
                <a14:m>
                  <m:oMath xmlns:m="http://schemas.openxmlformats.org/officeDocument/2006/math">
                    <m:r>
                      <a:rPr lang="lt-LT" sz="2800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lt-LT" sz="2800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lt-LT" sz="2800" i="1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lt-LT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lt-LT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/>
                  <a:t>visiems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800" dirty="0" smtClean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/>
                  <a:t>ir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/>
              </a:p>
              <a:p>
                <a:pPr marL="514350" indent="-514350">
                  <a:buAutoNum type="arabicPeriod"/>
                </a:pPr>
                <a:endParaRPr lang="lt-LT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78" y="3939623"/>
                <a:ext cx="8712968" cy="2677656"/>
              </a:xfrm>
              <a:prstGeom prst="rect">
                <a:avLst/>
              </a:prstGeom>
              <a:blipFill>
                <a:blip r:embed="rId2"/>
                <a:stretch>
                  <a:fillRect l="-1400" t="-227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76"/>
          <p:cNvGrpSpPr>
            <a:grpSpLocks/>
          </p:cNvGrpSpPr>
          <p:nvPr/>
        </p:nvGrpSpPr>
        <p:grpSpPr bwMode="auto">
          <a:xfrm>
            <a:off x="306388" y="1258888"/>
            <a:ext cx="2197100" cy="2489200"/>
            <a:chOff x="1669442" y="1592915"/>
            <a:chExt cx="2196910" cy="2487208"/>
          </a:xfrm>
        </p:grpSpPr>
        <p:grpSp>
          <p:nvGrpSpPr>
            <p:cNvPr id="5192" name="Group 77"/>
            <p:cNvGrpSpPr>
              <a:grpSpLocks/>
            </p:cNvGrpSpPr>
            <p:nvPr/>
          </p:nvGrpSpPr>
          <p:grpSpPr bwMode="auto">
            <a:xfrm>
              <a:off x="1669442" y="1592915"/>
              <a:ext cx="2196910" cy="2487208"/>
              <a:chOff x="1669442" y="1592915"/>
              <a:chExt cx="2196910" cy="2487208"/>
            </a:xfrm>
          </p:grpSpPr>
          <p:grpSp>
            <p:nvGrpSpPr>
              <p:cNvPr id="5194" name="Group 80"/>
              <p:cNvGrpSpPr>
                <a:grpSpLocks/>
              </p:cNvGrpSpPr>
              <p:nvPr/>
            </p:nvGrpSpPr>
            <p:grpSpPr bwMode="auto">
              <a:xfrm>
                <a:off x="1914719" y="1592915"/>
                <a:ext cx="1951633" cy="2487208"/>
                <a:chOff x="2087300" y="950609"/>
                <a:chExt cx="1951633" cy="2487208"/>
              </a:xfrm>
            </p:grpSpPr>
            <p:grpSp>
              <p:nvGrpSpPr>
                <p:cNvPr id="5198" name="Group 18"/>
                <p:cNvGrpSpPr>
                  <a:grpSpLocks/>
                </p:cNvGrpSpPr>
                <p:nvPr/>
              </p:nvGrpSpPr>
              <p:grpSpPr bwMode="auto">
                <a:xfrm>
                  <a:off x="2087300" y="950609"/>
                  <a:ext cx="1951633" cy="2487208"/>
                  <a:chOff x="718082" y="938342"/>
                  <a:chExt cx="1951633" cy="2488802"/>
                </a:xfrm>
              </p:grpSpPr>
              <p:sp>
                <p:nvSpPr>
                  <p:cNvPr id="12" name="Oval 11"/>
                  <p:cNvSpPr/>
                  <p:nvPr/>
                </p:nvSpPr>
                <p:spPr bwMode="auto">
                  <a:xfrm>
                    <a:off x="1914130" y="2541461"/>
                    <a:ext cx="285725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 bwMode="auto">
                  <a:xfrm>
                    <a:off x="1031557" y="2555745"/>
                    <a:ext cx="287312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2382402" y="1730377"/>
                    <a:ext cx="287313" cy="28729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1871271" y="938342"/>
                    <a:ext cx="287313" cy="28887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r>
                      <a:rPr lang="en-US" dirty="0"/>
                      <a:t>3</a:t>
                    </a:r>
                  </a:p>
                </p:txBody>
              </p:sp>
              <p:cxnSp>
                <p:nvCxnSpPr>
                  <p:cNvPr id="16" name="Straight Connector 15"/>
                  <p:cNvCxnSpPr>
                    <a:stCxn id="8" idx="7"/>
                    <a:endCxn id="7" idx="3"/>
                  </p:cNvCxnSpPr>
                  <p:nvPr/>
                </p:nvCxnSpPr>
                <p:spPr bwMode="auto">
                  <a:xfrm flipV="1">
                    <a:off x="718846" y="1184365"/>
                    <a:ext cx="396841" cy="5856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4" idx="4"/>
                    <a:endCxn id="12" idx="7"/>
                  </p:cNvCxnSpPr>
                  <p:nvPr/>
                </p:nvCxnSpPr>
                <p:spPr bwMode="auto">
                  <a:xfrm flipH="1">
                    <a:off x="2158584" y="2017669"/>
                    <a:ext cx="368268" cy="5666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206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1527" y="3027089"/>
                    <a:ext cx="288004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  <p:cxnSp>
                <p:nvCxnSpPr>
                  <p:cNvPr id="19" name="Straight Connector 18"/>
                  <p:cNvCxnSpPr>
                    <a:stCxn id="13" idx="6"/>
                    <a:endCxn id="12" idx="2"/>
                  </p:cNvCxnSpPr>
                  <p:nvPr/>
                </p:nvCxnSpPr>
                <p:spPr bwMode="auto">
                  <a:xfrm flipV="1">
                    <a:off x="1318869" y="2685900"/>
                    <a:ext cx="595261" cy="142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Straight Connector 10"/>
                <p:cNvCxnSpPr>
                  <a:stCxn id="14" idx="0"/>
                  <a:endCxn id="15" idx="5"/>
                </p:cNvCxnSpPr>
                <p:nvPr/>
              </p:nvCxnSpPr>
              <p:spPr bwMode="auto">
                <a:xfrm flipH="1" flipV="1">
                  <a:off x="3484943" y="1196474"/>
                  <a:ext cx="411127" cy="5456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Oval 6"/>
              <p:cNvSpPr/>
              <p:nvPr/>
            </p:nvSpPr>
            <p:spPr bwMode="auto">
              <a:xfrm>
                <a:off x="2269465" y="1592915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1669442" y="2382857"/>
                <a:ext cx="287312" cy="28869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9" name="Straight Connector 8"/>
              <p:cNvCxnSpPr>
                <a:stCxn id="7" idx="6"/>
                <a:endCxn id="15" idx="2"/>
              </p:cNvCxnSpPr>
              <p:nvPr/>
            </p:nvCxnSpPr>
            <p:spPr bwMode="auto">
              <a:xfrm>
                <a:off x="2556777" y="1737261"/>
                <a:ext cx="51113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>
              <a:stCxn id="8" idx="5"/>
              <a:endCxn id="13" idx="1"/>
            </p:cNvCxnSpPr>
            <p:nvPr/>
          </p:nvCxnSpPr>
          <p:spPr bwMode="auto">
            <a:xfrm>
              <a:off x="1915483" y="2628722"/>
              <a:ext cx="353982" cy="6233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587375" y="404813"/>
            <a:ext cx="79200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Kaip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sudaryti</a:t>
            </a:r>
            <a:r>
              <a:rPr lang="en-US" altLang="en-US" sz="2800" dirty="0"/>
              <a:t> </a:t>
            </a:r>
            <a:r>
              <a:rPr lang="lt-LT" altLang="en-US" sz="2800" dirty="0" err="1"/>
              <a:t>atstumų</a:t>
            </a:r>
            <a:r>
              <a:rPr lang="lt-LT" altLang="en-US" sz="2800" dirty="0"/>
              <a:t> matricą?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279400"/>
          <a:ext cx="3079748" cy="2598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12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1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2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3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4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5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48"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/>
                        <a:t>6</a:t>
                      </a:r>
                      <a:endParaRPr lang="en-US" sz="1800" b="1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/>
                        <a:t>X</a:t>
                      </a:r>
                      <a:endParaRPr lang="en-US" sz="1800" dirty="0"/>
                    </a:p>
                  </a:txBody>
                  <a:tcPr marL="91422" marR="91422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93724" y="4076700"/>
            <a:ext cx="56344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1. Sudarome gretimumo matricą </a:t>
            </a:r>
            <a:r>
              <a:rPr lang="lt-LT" altLang="en-US" sz="2800" dirty="0" smtClean="0"/>
              <a:t>T</a:t>
            </a: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83446" y="4790398"/>
                <a:ext cx="2591479" cy="1715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46" y="4790398"/>
                <a:ext cx="2591479" cy="171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3221</TotalTime>
  <Words>1522</Words>
  <Application>Microsoft Office PowerPoint</Application>
  <PresentationFormat>On-screen Show (4:3)</PresentationFormat>
  <Paragraphs>781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Calibri</vt:lpstr>
      <vt:lpstr>Cambria Math</vt:lpstr>
      <vt:lpstr>Times New Roman</vt:lpstr>
      <vt:lpstr>Default Design</vt:lpstr>
      <vt:lpstr>Grafų metrinės charakteristikos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Olga Suboč</cp:lastModifiedBy>
  <cp:revision>137</cp:revision>
  <dcterms:created xsi:type="dcterms:W3CDTF">1601-01-01T00:00:00Z</dcterms:created>
  <dcterms:modified xsi:type="dcterms:W3CDTF">2020-02-11T11:29:18Z</dcterms:modified>
</cp:coreProperties>
</file>