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10" r:id="rId3"/>
    <p:sldId id="311" r:id="rId4"/>
    <p:sldId id="312" r:id="rId5"/>
    <p:sldId id="313" r:id="rId6"/>
    <p:sldId id="314" r:id="rId7"/>
    <p:sldId id="285" r:id="rId8"/>
    <p:sldId id="317" r:id="rId9"/>
    <p:sldId id="318" r:id="rId10"/>
    <p:sldId id="316" r:id="rId11"/>
    <p:sldId id="319" r:id="rId12"/>
    <p:sldId id="322" r:id="rId13"/>
    <p:sldId id="291" r:id="rId14"/>
    <p:sldId id="315" r:id="rId15"/>
    <p:sldId id="292" r:id="rId16"/>
    <p:sldId id="323" r:id="rId17"/>
    <p:sldId id="320" r:id="rId18"/>
    <p:sldId id="321" r:id="rId19"/>
    <p:sldId id="265" r:id="rId20"/>
    <p:sldId id="326" r:id="rId21"/>
    <p:sldId id="327" r:id="rId22"/>
    <p:sldId id="324" r:id="rId23"/>
    <p:sldId id="290" r:id="rId24"/>
    <p:sldId id="294" r:id="rId25"/>
    <p:sldId id="293" r:id="rId26"/>
    <p:sldId id="266" r:id="rId27"/>
    <p:sldId id="270" r:id="rId28"/>
    <p:sldId id="271" r:id="rId29"/>
    <p:sldId id="272" r:id="rId30"/>
    <p:sldId id="295" r:id="rId31"/>
    <p:sldId id="296" r:id="rId32"/>
    <p:sldId id="297" r:id="rId33"/>
    <p:sldId id="298" r:id="rId34"/>
    <p:sldId id="299" r:id="rId35"/>
    <p:sldId id="325" r:id="rId36"/>
    <p:sldId id="274" r:id="rId37"/>
    <p:sldId id="300" r:id="rId38"/>
    <p:sldId id="275" r:id="rId39"/>
    <p:sldId id="301" r:id="rId40"/>
    <p:sldId id="276" r:id="rId41"/>
    <p:sldId id="305" r:id="rId42"/>
    <p:sldId id="277" r:id="rId43"/>
    <p:sldId id="278" r:id="rId44"/>
    <p:sldId id="279" r:id="rId45"/>
    <p:sldId id="280" r:id="rId46"/>
    <p:sldId id="281" r:id="rId47"/>
    <p:sldId id="283" r:id="rId4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3358" autoAdjust="0"/>
  </p:normalViewPr>
  <p:slideViewPr>
    <p:cSldViewPr>
      <p:cViewPr>
        <p:scale>
          <a:sx n="75" d="100"/>
          <a:sy n="75" d="100"/>
        </p:scale>
        <p:origin x="-1410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3434B5-22E6-425C-83C6-C076C10B045F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3347297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9B6E55-43A0-48BF-B93A-86E0F4C9F36F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3666012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762EE6-48F5-4995-9ABC-2E3C018F79B7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1171145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60909B-DC71-4842-AD07-15B94EDEABF9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1516040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CD1995-617D-40FF-9F12-4D3F6ADCFC1E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2939407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0C87A0-AA95-4CE9-A5FF-8BFD6B7762ED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248676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6AA71F-D61C-46D7-89C3-0DF6F31121C1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447185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1FED9C-E900-42D5-A46B-A90B152D7C90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4201217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FA3746-F831-4179-9A08-50E6713B9372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2549560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BC7DB9-914D-47CC-9522-A4038EF86C11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50478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AC6CE9-855B-4A09-B358-F1DC7CBA6D1B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470032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en-US" smtClean="0"/>
              <a:t>Click to edit Master text styles</a:t>
            </a:r>
          </a:p>
          <a:p>
            <a:pPr lvl="1"/>
            <a:r>
              <a:rPr lang="lt-LT" altLang="en-US" smtClean="0"/>
              <a:t>Second level</a:t>
            </a:r>
          </a:p>
          <a:p>
            <a:pPr lvl="2"/>
            <a:r>
              <a:rPr lang="lt-LT" altLang="en-US" smtClean="0"/>
              <a:t>Third level</a:t>
            </a:r>
          </a:p>
          <a:p>
            <a:pPr lvl="3"/>
            <a:r>
              <a:rPr lang="lt-LT" altLang="en-US" smtClean="0"/>
              <a:t>Fourth level</a:t>
            </a:r>
          </a:p>
          <a:p>
            <a:pPr lvl="4"/>
            <a:r>
              <a:rPr lang="lt-LT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FDAE609-1FF9-4AF7-A5B2-CDFE40D5886F}" type="slidenum">
              <a:rPr lang="lt-LT" altLang="en-US"/>
              <a:pPr/>
              <a:t>‹#›</a:t>
            </a:fld>
            <a:endParaRPr lang="lt-L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png"/><Relationship Id="rId4" Type="http://schemas.openxmlformats.org/officeDocument/2006/relationships/image" Target="../media/image250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80.png"/><Relationship Id="rId7" Type="http://schemas.openxmlformats.org/officeDocument/2006/relationships/image" Target="../media/image31.png"/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100.png"/><Relationship Id="rId4" Type="http://schemas.openxmlformats.org/officeDocument/2006/relationships/image" Target="../media/image29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7.png"/><Relationship Id="rId7" Type="http://schemas.openxmlformats.org/officeDocument/2006/relationships/image" Target="../media/image40.png"/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13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37.png"/><Relationship Id="rId7" Type="http://schemas.openxmlformats.org/officeDocument/2006/relationships/image" Target="../media/image51.png"/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9" Type="http://schemas.openxmlformats.org/officeDocument/2006/relationships/image" Target="../media/image53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6.png"/><Relationship Id="rId4" Type="http://schemas.openxmlformats.org/officeDocument/2006/relationships/image" Target="../media/image56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0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3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6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8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/>
          <a:lstStyle/>
          <a:p>
            <a:r>
              <a:rPr lang="en-US" dirty="0" err="1" smtClean="0"/>
              <a:t>Pakartokime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lt-LT" dirty="0" smtClean="0"/>
              <a:t>Veiksmai </a:t>
            </a:r>
            <a:r>
              <a:rPr lang="lt-LT" dirty="0"/>
              <a:t>su aibėmis</a:t>
            </a:r>
          </a:p>
        </p:txBody>
      </p:sp>
    </p:spTree>
    <p:extLst>
      <p:ext uri="{BB962C8B-B14F-4D97-AF65-F5344CB8AC3E}">
        <p14:creationId xmlns:p14="http://schemas.microsoft.com/office/powerpoint/2010/main" val="36772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11560" y="476672"/>
                <a:ext cx="77048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Tegu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lt-LT" sz="32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lt-LT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 smtClean="0"/>
                  <a:t>, 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lt-LT" sz="32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lt-LT" sz="32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76672"/>
                <a:ext cx="7704856" cy="584775"/>
              </a:xfrm>
              <a:prstGeom prst="rect">
                <a:avLst/>
              </a:prstGeom>
              <a:blipFill rotWithShape="0">
                <a:blip r:embed="rId2"/>
                <a:stretch>
                  <a:fillRect l="-1978" t="-14583" b="-32292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06624" y="1412776"/>
                <a:ext cx="77048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lt-LT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lt-LT" sz="32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lt-LT" sz="3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lt-LT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/>
                  <a:t>, </a:t>
                </a:r>
                <a:r>
                  <a:rPr lang="en-US" sz="3200" dirty="0" smtClean="0"/>
                  <a:t>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624" y="1412776"/>
                <a:ext cx="7704856" cy="584775"/>
              </a:xfrm>
              <a:prstGeom prst="rect">
                <a:avLst/>
              </a:prstGeom>
              <a:blipFill rotWithShape="0">
                <a:blip r:embed="rId3"/>
                <a:stretch>
                  <a:fillRect t="-14583" b="-32292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3" name="Group 112"/>
          <p:cNvGrpSpPr/>
          <p:nvPr/>
        </p:nvGrpSpPr>
        <p:grpSpPr>
          <a:xfrm>
            <a:off x="1403648" y="3356992"/>
            <a:ext cx="5914123" cy="1779716"/>
            <a:chOff x="1401005" y="4759260"/>
            <a:chExt cx="5914123" cy="1779716"/>
          </a:xfrm>
        </p:grpSpPr>
        <p:grpSp>
          <p:nvGrpSpPr>
            <p:cNvPr id="4" name="Group 99"/>
            <p:cNvGrpSpPr>
              <a:grpSpLocks/>
            </p:cNvGrpSpPr>
            <p:nvPr/>
          </p:nvGrpSpPr>
          <p:grpSpPr bwMode="auto">
            <a:xfrm>
              <a:off x="1401005" y="4770959"/>
              <a:ext cx="3483717" cy="1768017"/>
              <a:chOff x="1159954" y="2342654"/>
              <a:chExt cx="3484054" cy="1768262"/>
            </a:xfrm>
          </p:grpSpPr>
          <p:grpSp>
            <p:nvGrpSpPr>
              <p:cNvPr id="5" name="Group 29"/>
              <p:cNvGrpSpPr>
                <a:grpSpLocks/>
              </p:cNvGrpSpPr>
              <p:nvPr/>
            </p:nvGrpSpPr>
            <p:grpSpPr bwMode="auto">
              <a:xfrm>
                <a:off x="1159954" y="2342654"/>
                <a:ext cx="1368558" cy="1761910"/>
                <a:chOff x="1159954" y="2342654"/>
                <a:chExt cx="1368558" cy="1761910"/>
              </a:xfrm>
            </p:grpSpPr>
            <p:grpSp>
              <p:nvGrpSpPr>
                <p:cNvPr id="59" name="Group 26"/>
                <p:cNvGrpSpPr>
                  <a:grpSpLocks/>
                </p:cNvGrpSpPr>
                <p:nvPr/>
              </p:nvGrpSpPr>
              <p:grpSpPr bwMode="auto">
                <a:xfrm>
                  <a:off x="1159954" y="2342654"/>
                  <a:ext cx="1368558" cy="1389254"/>
                  <a:chOff x="1159954" y="2342654"/>
                  <a:chExt cx="1368558" cy="1389254"/>
                </a:xfrm>
              </p:grpSpPr>
              <p:sp>
                <p:nvSpPr>
                  <p:cNvPr id="61" name="Oval 60"/>
                  <p:cNvSpPr/>
                  <p:nvPr/>
                </p:nvSpPr>
                <p:spPr>
                  <a:xfrm>
                    <a:off x="1159954" y="2342654"/>
                    <a:ext cx="287365" cy="28896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c</a:t>
                    </a:r>
                    <a:endParaRPr lang="en-US" dirty="0"/>
                  </a:p>
                </p:txBody>
              </p:sp>
              <p:sp>
                <p:nvSpPr>
                  <p:cNvPr id="62" name="Oval 61"/>
                  <p:cNvSpPr/>
                  <p:nvPr/>
                </p:nvSpPr>
                <p:spPr>
                  <a:xfrm>
                    <a:off x="2241146" y="2342654"/>
                    <a:ext cx="287366" cy="28896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b</a:t>
                    </a:r>
                    <a:endParaRPr lang="en-US" dirty="0"/>
                  </a:p>
                </p:txBody>
              </p:sp>
              <p:sp>
                <p:nvSpPr>
                  <p:cNvPr id="63" name="Oval 62"/>
                  <p:cNvSpPr/>
                  <p:nvPr/>
                </p:nvSpPr>
                <p:spPr>
                  <a:xfrm>
                    <a:off x="1159954" y="3423892"/>
                    <a:ext cx="287365" cy="295316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d</a:t>
                    </a:r>
                    <a:endParaRPr lang="en-US" dirty="0"/>
                  </a:p>
                </p:txBody>
              </p:sp>
              <p:sp>
                <p:nvSpPr>
                  <p:cNvPr id="64" name="Oval 63"/>
                  <p:cNvSpPr/>
                  <p:nvPr/>
                </p:nvSpPr>
                <p:spPr>
                  <a:xfrm>
                    <a:off x="2241146" y="3435005"/>
                    <a:ext cx="287366" cy="296903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a</a:t>
                    </a:r>
                    <a:endParaRPr lang="en-US" dirty="0"/>
                  </a:p>
                </p:txBody>
              </p:sp>
              <p:cxnSp>
                <p:nvCxnSpPr>
                  <p:cNvPr id="65" name="Straight Connector 64"/>
                  <p:cNvCxnSpPr>
                    <a:stCxn id="61" idx="6"/>
                    <a:endCxn id="62" idx="2"/>
                  </p:cNvCxnSpPr>
                  <p:nvPr/>
                </p:nvCxnSpPr>
                <p:spPr>
                  <a:xfrm>
                    <a:off x="1447319" y="2487136"/>
                    <a:ext cx="793827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Straight Connector 65"/>
                  <p:cNvCxnSpPr/>
                  <p:nvPr/>
                </p:nvCxnSpPr>
                <p:spPr>
                  <a:xfrm>
                    <a:off x="1447320" y="3579487"/>
                    <a:ext cx="793827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Straight Connector 66"/>
                  <p:cNvCxnSpPr>
                    <a:endCxn id="64" idx="0"/>
                  </p:cNvCxnSpPr>
                  <p:nvPr/>
                </p:nvCxnSpPr>
                <p:spPr>
                  <a:xfrm>
                    <a:off x="2384034" y="2631619"/>
                    <a:ext cx="0" cy="80338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Straight Connector 67"/>
                  <p:cNvCxnSpPr>
                    <a:stCxn id="63" idx="7"/>
                    <a:endCxn id="62" idx="3"/>
                  </p:cNvCxnSpPr>
                  <p:nvPr/>
                </p:nvCxnSpPr>
                <p:spPr>
                  <a:xfrm flipV="1">
                    <a:off x="1406041" y="2588750"/>
                    <a:ext cx="876385" cy="87642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0" name="TextBox 27"/>
                <p:cNvSpPr txBox="1">
                  <a:spLocks noChangeArrowheads="1"/>
                </p:cNvSpPr>
                <p:nvPr/>
              </p:nvSpPr>
              <p:spPr bwMode="auto">
                <a:xfrm>
                  <a:off x="1699683" y="3704454"/>
                  <a:ext cx="288032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lt-LT" altLang="en-US" sz="2000"/>
                    <a:t>G</a:t>
                  </a:r>
                  <a:endParaRPr lang="en-US" altLang="en-US" sz="2000"/>
                </a:p>
              </p:txBody>
            </p:sp>
          </p:grpSp>
          <p:grpSp>
            <p:nvGrpSpPr>
              <p:cNvPr id="6" name="Group 30"/>
              <p:cNvGrpSpPr>
                <a:grpSpLocks/>
              </p:cNvGrpSpPr>
              <p:nvPr/>
            </p:nvGrpSpPr>
            <p:grpSpPr bwMode="auto">
              <a:xfrm>
                <a:off x="3275856" y="2342654"/>
                <a:ext cx="1368152" cy="1768262"/>
                <a:chOff x="817588" y="4437112"/>
                <a:chExt cx="1368152" cy="1768262"/>
              </a:xfrm>
            </p:grpSpPr>
            <p:grpSp>
              <p:nvGrpSpPr>
                <p:cNvPr id="50" name="Group 25"/>
                <p:cNvGrpSpPr>
                  <a:grpSpLocks/>
                </p:cNvGrpSpPr>
                <p:nvPr/>
              </p:nvGrpSpPr>
              <p:grpSpPr bwMode="auto">
                <a:xfrm>
                  <a:off x="817588" y="4437112"/>
                  <a:ext cx="1368152" cy="1380604"/>
                  <a:chOff x="817588" y="4437112"/>
                  <a:chExt cx="1368152" cy="1380604"/>
                </a:xfrm>
              </p:grpSpPr>
              <p:sp>
                <p:nvSpPr>
                  <p:cNvPr id="52" name="Oval 51"/>
                  <p:cNvSpPr/>
                  <p:nvPr/>
                </p:nvSpPr>
                <p:spPr>
                  <a:xfrm>
                    <a:off x="817245" y="4437112"/>
                    <a:ext cx="287366" cy="28896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c</a:t>
                    </a:r>
                    <a:endParaRPr lang="en-US" dirty="0"/>
                  </a:p>
                </p:txBody>
              </p:sp>
              <p:sp>
                <p:nvSpPr>
                  <p:cNvPr id="53" name="Oval 52"/>
                  <p:cNvSpPr/>
                  <p:nvPr/>
                </p:nvSpPr>
                <p:spPr>
                  <a:xfrm>
                    <a:off x="1898437" y="4437112"/>
                    <a:ext cx="287365" cy="28896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b</a:t>
                    </a:r>
                    <a:endParaRPr lang="en-US" dirty="0"/>
                  </a:p>
                </p:txBody>
              </p:sp>
              <p:sp>
                <p:nvSpPr>
                  <p:cNvPr id="54" name="Oval 53"/>
                  <p:cNvSpPr/>
                  <p:nvPr/>
                </p:nvSpPr>
                <p:spPr>
                  <a:xfrm>
                    <a:off x="817245" y="5518349"/>
                    <a:ext cx="287366" cy="28737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d</a:t>
                    </a:r>
                    <a:endParaRPr lang="en-US" dirty="0"/>
                  </a:p>
                </p:txBody>
              </p:sp>
              <p:sp>
                <p:nvSpPr>
                  <p:cNvPr id="55" name="Oval 54"/>
                  <p:cNvSpPr/>
                  <p:nvPr/>
                </p:nvSpPr>
                <p:spPr>
                  <a:xfrm>
                    <a:off x="1898437" y="5529463"/>
                    <a:ext cx="287365" cy="28896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a</a:t>
                    </a:r>
                    <a:endParaRPr lang="en-US" dirty="0"/>
                  </a:p>
                </p:txBody>
              </p:sp>
              <p:cxnSp>
                <p:nvCxnSpPr>
                  <p:cNvPr id="56" name="Straight Connector 55"/>
                  <p:cNvCxnSpPr/>
                  <p:nvPr/>
                </p:nvCxnSpPr>
                <p:spPr>
                  <a:xfrm>
                    <a:off x="1104611" y="4581594"/>
                    <a:ext cx="793827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Straight Connector 56"/>
                  <p:cNvCxnSpPr>
                    <a:stCxn id="52" idx="4"/>
                    <a:endCxn id="54" idx="0"/>
                  </p:cNvCxnSpPr>
                  <p:nvPr/>
                </p:nvCxnSpPr>
                <p:spPr>
                  <a:xfrm>
                    <a:off x="961722" y="4726077"/>
                    <a:ext cx="0" cy="79227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Straight Connector 57"/>
                  <p:cNvCxnSpPr/>
                  <p:nvPr/>
                </p:nvCxnSpPr>
                <p:spPr>
                  <a:xfrm>
                    <a:off x="1104611" y="5673945"/>
                    <a:ext cx="793827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1" name="TextBox 28"/>
                <p:cNvSpPr txBox="1">
                  <a:spLocks noChangeArrowheads="1"/>
                </p:cNvSpPr>
                <p:nvPr/>
              </p:nvSpPr>
              <p:spPr bwMode="auto">
                <a:xfrm>
                  <a:off x="1439280" y="5805264"/>
                  <a:ext cx="144016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lt-LT" altLang="en-US" sz="2000"/>
                    <a:t>T</a:t>
                  </a:r>
                  <a:endParaRPr lang="en-US" altLang="en-US" sz="2000"/>
                </a:p>
              </p:txBody>
            </p:sp>
          </p:grpSp>
        </p:grpSp>
        <p:grpSp>
          <p:nvGrpSpPr>
            <p:cNvPr id="73" name="Group 58"/>
            <p:cNvGrpSpPr>
              <a:grpSpLocks/>
            </p:cNvGrpSpPr>
            <p:nvPr/>
          </p:nvGrpSpPr>
          <p:grpSpPr bwMode="auto">
            <a:xfrm>
              <a:off x="5947108" y="4759260"/>
              <a:ext cx="1368020" cy="1779716"/>
              <a:chOff x="3347864" y="4683906"/>
              <a:chExt cx="1368152" cy="1779962"/>
            </a:xfrm>
          </p:grpSpPr>
          <p:grpSp>
            <p:nvGrpSpPr>
              <p:cNvPr id="74" name="Group 42"/>
              <p:cNvGrpSpPr>
                <a:grpSpLocks/>
              </p:cNvGrpSpPr>
              <p:nvPr/>
            </p:nvGrpSpPr>
            <p:grpSpPr bwMode="auto">
              <a:xfrm>
                <a:off x="3347864" y="4683906"/>
                <a:ext cx="1368152" cy="1779962"/>
                <a:chOff x="755576" y="2348880"/>
                <a:chExt cx="1368152" cy="1779962"/>
              </a:xfrm>
            </p:grpSpPr>
            <p:grpSp>
              <p:nvGrpSpPr>
                <p:cNvPr id="78" name="Group 43"/>
                <p:cNvGrpSpPr>
                  <a:grpSpLocks/>
                </p:cNvGrpSpPr>
                <p:nvPr/>
              </p:nvGrpSpPr>
              <p:grpSpPr bwMode="auto">
                <a:xfrm>
                  <a:off x="755576" y="2348880"/>
                  <a:ext cx="1368152" cy="1380604"/>
                  <a:chOff x="755576" y="2348880"/>
                  <a:chExt cx="1368152" cy="1380604"/>
                </a:xfrm>
              </p:grpSpPr>
              <p:sp>
                <p:nvSpPr>
                  <p:cNvPr id="80" name="Oval 79"/>
                  <p:cNvSpPr/>
                  <p:nvPr/>
                </p:nvSpPr>
                <p:spPr>
                  <a:xfrm>
                    <a:off x="754829" y="2349003"/>
                    <a:ext cx="287366" cy="28737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c</a:t>
                    </a:r>
                    <a:endParaRPr lang="en-US" dirty="0"/>
                  </a:p>
                </p:txBody>
              </p:sp>
              <p:sp>
                <p:nvSpPr>
                  <p:cNvPr id="81" name="Oval 80"/>
                  <p:cNvSpPr/>
                  <p:nvPr/>
                </p:nvSpPr>
                <p:spPr>
                  <a:xfrm>
                    <a:off x="1836021" y="2349003"/>
                    <a:ext cx="287365" cy="28737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b</a:t>
                    </a:r>
                    <a:endParaRPr lang="en-US" dirty="0"/>
                  </a:p>
                </p:txBody>
              </p:sp>
              <p:sp>
                <p:nvSpPr>
                  <p:cNvPr id="82" name="Oval 81"/>
                  <p:cNvSpPr/>
                  <p:nvPr/>
                </p:nvSpPr>
                <p:spPr>
                  <a:xfrm>
                    <a:off x="754829" y="3428652"/>
                    <a:ext cx="287366" cy="28737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d</a:t>
                    </a:r>
                    <a:endParaRPr lang="en-US" dirty="0"/>
                  </a:p>
                </p:txBody>
              </p:sp>
              <p:sp>
                <p:nvSpPr>
                  <p:cNvPr id="83" name="Oval 82"/>
                  <p:cNvSpPr/>
                  <p:nvPr/>
                </p:nvSpPr>
                <p:spPr>
                  <a:xfrm>
                    <a:off x="1836021" y="3441354"/>
                    <a:ext cx="287365" cy="28737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a</a:t>
                    </a:r>
                    <a:endParaRPr lang="en-US" dirty="0"/>
                  </a:p>
                </p:txBody>
              </p:sp>
              <p:cxnSp>
                <p:nvCxnSpPr>
                  <p:cNvPr id="84" name="Straight Connector 83"/>
                  <p:cNvCxnSpPr/>
                  <p:nvPr/>
                </p:nvCxnSpPr>
                <p:spPr>
                  <a:xfrm>
                    <a:off x="1067597" y="2493486"/>
                    <a:ext cx="792238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Straight Connector 84"/>
                  <p:cNvCxnSpPr/>
                  <p:nvPr/>
                </p:nvCxnSpPr>
                <p:spPr>
                  <a:xfrm>
                    <a:off x="1042195" y="3584249"/>
                    <a:ext cx="793827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9" name="TextBox 44"/>
                <p:cNvSpPr txBox="1">
                  <a:spLocks noChangeArrowheads="1"/>
                </p:cNvSpPr>
                <p:nvPr/>
              </p:nvSpPr>
              <p:spPr bwMode="auto">
                <a:xfrm>
                  <a:off x="1042195" y="3728732"/>
                  <a:ext cx="1033152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lt-LT" altLang="en-US" sz="2000" dirty="0"/>
                    <a:t>G </a:t>
                  </a:r>
                  <a:r>
                    <a:rPr lang="lt-LT" altLang="en-US" sz="2000" dirty="0">
                      <a:sym typeface="Symbol" panose="05050102010706020507" pitchFamily="18" charset="2"/>
                    </a:rPr>
                    <a:t></a:t>
                  </a:r>
                  <a:r>
                    <a:rPr lang="lt-LT" altLang="en-US" sz="2000" dirty="0"/>
                    <a:t> T</a:t>
                  </a:r>
                  <a:endParaRPr lang="en-US" altLang="en-US" sz="2000" dirty="0"/>
                </a:p>
              </p:txBody>
            </p:sp>
          </p:grpSp>
          <p:cxnSp>
            <p:nvCxnSpPr>
              <p:cNvPr id="75" name="Straight Connector 74"/>
              <p:cNvCxnSpPr>
                <a:stCxn id="80" idx="4"/>
                <a:endCxn id="82" idx="0"/>
              </p:cNvCxnSpPr>
              <p:nvPr/>
            </p:nvCxnSpPr>
            <p:spPr>
              <a:xfrm>
                <a:off x="3491594" y="4971407"/>
                <a:ext cx="0" cy="79227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4583899" y="4971407"/>
                <a:ext cx="0" cy="79227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>
                <a:stCxn id="81" idx="3"/>
                <a:endCxn id="82" idx="7"/>
              </p:cNvCxnSpPr>
              <p:nvPr/>
            </p:nvCxnSpPr>
            <p:spPr>
              <a:xfrm flipH="1">
                <a:off x="3593204" y="4930126"/>
                <a:ext cx="876385" cy="87642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130547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11560" y="476672"/>
                <a:ext cx="77048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Tegu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lt-LT" sz="32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lt-LT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 smtClean="0"/>
                  <a:t>, 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lt-LT" sz="32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lt-LT" sz="32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76672"/>
                <a:ext cx="7704856" cy="584775"/>
              </a:xfrm>
              <a:prstGeom prst="rect">
                <a:avLst/>
              </a:prstGeom>
              <a:blipFill rotWithShape="0">
                <a:blip r:embed="rId2"/>
                <a:stretch>
                  <a:fillRect l="-1978" t="-14583" b="-32292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06624" y="1412776"/>
                <a:ext cx="77048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lt-LT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lt-LT" sz="32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lt-LT" sz="3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lt-LT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/>
                  <a:t>, </a:t>
                </a:r>
                <a:r>
                  <a:rPr lang="en-US" sz="3200" dirty="0" smtClean="0"/>
                  <a:t>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624" y="1412776"/>
                <a:ext cx="7704856" cy="584775"/>
              </a:xfrm>
              <a:prstGeom prst="rect">
                <a:avLst/>
              </a:prstGeom>
              <a:blipFill rotWithShape="0">
                <a:blip r:embed="rId3"/>
                <a:stretch>
                  <a:fillRect t="-14583" b="-32292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2" name="Group 31"/>
          <p:cNvGrpSpPr/>
          <p:nvPr/>
        </p:nvGrpSpPr>
        <p:grpSpPr>
          <a:xfrm>
            <a:off x="1403648" y="3061841"/>
            <a:ext cx="6815071" cy="2095966"/>
            <a:chOff x="1403648" y="3061841"/>
            <a:chExt cx="6815071" cy="2095966"/>
          </a:xfrm>
        </p:grpSpPr>
        <p:grpSp>
          <p:nvGrpSpPr>
            <p:cNvPr id="113" name="Group 112"/>
            <p:cNvGrpSpPr/>
            <p:nvPr/>
          </p:nvGrpSpPr>
          <p:grpSpPr>
            <a:xfrm>
              <a:off x="1403648" y="3206303"/>
              <a:ext cx="6815071" cy="1951504"/>
              <a:chOff x="1401005" y="4608571"/>
              <a:chExt cx="6815071" cy="1951504"/>
            </a:xfrm>
          </p:grpSpPr>
          <p:grpSp>
            <p:nvGrpSpPr>
              <p:cNvPr id="4" name="Group 99"/>
              <p:cNvGrpSpPr>
                <a:grpSpLocks/>
              </p:cNvGrpSpPr>
              <p:nvPr/>
            </p:nvGrpSpPr>
            <p:grpSpPr bwMode="auto">
              <a:xfrm>
                <a:off x="1401005" y="4659161"/>
                <a:ext cx="3483779" cy="1879816"/>
                <a:chOff x="1159954" y="2230840"/>
                <a:chExt cx="3484116" cy="1880076"/>
              </a:xfrm>
            </p:grpSpPr>
            <p:grpSp>
              <p:nvGrpSpPr>
                <p:cNvPr id="5" name="Group 29"/>
                <p:cNvGrpSpPr>
                  <a:grpSpLocks/>
                </p:cNvGrpSpPr>
                <p:nvPr/>
              </p:nvGrpSpPr>
              <p:grpSpPr bwMode="auto">
                <a:xfrm>
                  <a:off x="1159954" y="2230840"/>
                  <a:ext cx="1752780" cy="1873724"/>
                  <a:chOff x="1159954" y="2230840"/>
                  <a:chExt cx="1752780" cy="1873724"/>
                </a:xfrm>
              </p:grpSpPr>
              <p:grpSp>
                <p:nvGrpSpPr>
                  <p:cNvPr id="59" name="Group 26"/>
                  <p:cNvGrpSpPr>
                    <a:grpSpLocks/>
                  </p:cNvGrpSpPr>
                  <p:nvPr/>
                </p:nvGrpSpPr>
                <p:grpSpPr bwMode="auto">
                  <a:xfrm>
                    <a:off x="1159954" y="2230840"/>
                    <a:ext cx="1752780" cy="1501068"/>
                    <a:chOff x="1159954" y="2230840"/>
                    <a:chExt cx="1752780" cy="1501068"/>
                  </a:xfrm>
                </p:grpSpPr>
                <p:sp>
                  <p:nvSpPr>
                    <p:cNvPr id="61" name="Oval 60"/>
                    <p:cNvSpPr/>
                    <p:nvPr/>
                  </p:nvSpPr>
                  <p:spPr>
                    <a:xfrm>
                      <a:off x="1159954" y="2342654"/>
                      <a:ext cx="287365" cy="288965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r>
                        <a:rPr lang="lt-LT" dirty="0"/>
                        <a:t>c</a:t>
                      </a:r>
                      <a:endParaRPr lang="en-US" dirty="0"/>
                    </a:p>
                  </p:txBody>
                </p:sp>
                <p:sp>
                  <p:nvSpPr>
                    <p:cNvPr id="62" name="Oval 61"/>
                    <p:cNvSpPr/>
                    <p:nvPr/>
                  </p:nvSpPr>
                  <p:spPr>
                    <a:xfrm>
                      <a:off x="2625368" y="2230840"/>
                      <a:ext cx="287366" cy="288965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r>
                        <a:rPr lang="en-US" dirty="0" smtClean="0"/>
                        <a:t>e</a:t>
                      </a:r>
                      <a:endParaRPr lang="en-US" dirty="0"/>
                    </a:p>
                  </p:txBody>
                </p:sp>
                <p:sp>
                  <p:nvSpPr>
                    <p:cNvPr id="63" name="Oval 62"/>
                    <p:cNvSpPr/>
                    <p:nvPr/>
                  </p:nvSpPr>
                  <p:spPr>
                    <a:xfrm>
                      <a:off x="1159954" y="3423892"/>
                      <a:ext cx="287365" cy="295316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r>
                        <a:rPr lang="lt-LT" dirty="0"/>
                        <a:t>d</a:t>
                      </a:r>
                      <a:endParaRPr lang="en-US" dirty="0"/>
                    </a:p>
                  </p:txBody>
                </p:sp>
                <p:sp>
                  <p:nvSpPr>
                    <p:cNvPr id="64" name="Oval 63"/>
                    <p:cNvSpPr/>
                    <p:nvPr/>
                  </p:nvSpPr>
                  <p:spPr>
                    <a:xfrm>
                      <a:off x="2241146" y="3435005"/>
                      <a:ext cx="287366" cy="296903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r>
                        <a:rPr lang="lt-LT" dirty="0"/>
                        <a:t>a</a:t>
                      </a:r>
                      <a:endParaRPr lang="en-US" dirty="0"/>
                    </a:p>
                  </p:txBody>
                </p:sp>
                <p:cxnSp>
                  <p:nvCxnSpPr>
                    <p:cNvPr id="65" name="Straight Connector 64"/>
                    <p:cNvCxnSpPr>
                      <a:stCxn id="61" idx="6"/>
                      <a:endCxn id="62" idx="2"/>
                    </p:cNvCxnSpPr>
                    <p:nvPr/>
                  </p:nvCxnSpPr>
                  <p:spPr>
                    <a:xfrm flipV="1">
                      <a:off x="1447319" y="2375323"/>
                      <a:ext cx="1178049" cy="11181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4"/>
                    </a:lnRef>
                    <a:fillRef idx="0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" name="Straight Connector 65"/>
                    <p:cNvCxnSpPr/>
                    <p:nvPr/>
                  </p:nvCxnSpPr>
                  <p:spPr>
                    <a:xfrm>
                      <a:off x="1447320" y="3579487"/>
                      <a:ext cx="793827" cy="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4"/>
                    </a:lnRef>
                    <a:fillRef idx="0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" name="Straight Connector 66"/>
                    <p:cNvCxnSpPr>
                      <a:stCxn id="62" idx="4"/>
                      <a:endCxn id="64" idx="0"/>
                    </p:cNvCxnSpPr>
                    <p:nvPr/>
                  </p:nvCxnSpPr>
                  <p:spPr>
                    <a:xfrm flipH="1">
                      <a:off x="2384829" y="2519805"/>
                      <a:ext cx="384222" cy="91520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4"/>
                    </a:lnRef>
                    <a:fillRef idx="0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8" name="Straight Connector 67"/>
                    <p:cNvCxnSpPr>
                      <a:stCxn id="63" idx="7"/>
                      <a:endCxn id="62" idx="3"/>
                    </p:cNvCxnSpPr>
                    <p:nvPr/>
                  </p:nvCxnSpPr>
                  <p:spPr>
                    <a:xfrm flipV="1">
                      <a:off x="1405235" y="2477487"/>
                      <a:ext cx="1262217" cy="989652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4"/>
                    </a:lnRef>
                    <a:fillRef idx="0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60" name="Text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99683" y="3704454"/>
                    <a:ext cx="288032" cy="40011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lt-LT" altLang="en-US" sz="2000"/>
                      <a:t>G</a:t>
                    </a:r>
                    <a:endParaRPr lang="en-US" altLang="en-US" sz="2000"/>
                  </a:p>
                </p:txBody>
              </p:sp>
            </p:grpSp>
            <p:grpSp>
              <p:nvGrpSpPr>
                <p:cNvPr id="6" name="Group 30"/>
                <p:cNvGrpSpPr>
                  <a:grpSpLocks/>
                </p:cNvGrpSpPr>
                <p:nvPr/>
              </p:nvGrpSpPr>
              <p:grpSpPr bwMode="auto">
                <a:xfrm>
                  <a:off x="2988147" y="2342654"/>
                  <a:ext cx="1655923" cy="1768262"/>
                  <a:chOff x="529879" y="4437112"/>
                  <a:chExt cx="1655923" cy="1768262"/>
                </a:xfrm>
              </p:grpSpPr>
              <p:grpSp>
                <p:nvGrpSpPr>
                  <p:cNvPr id="50" name="Group 25"/>
                  <p:cNvGrpSpPr>
                    <a:grpSpLocks/>
                  </p:cNvGrpSpPr>
                  <p:nvPr/>
                </p:nvGrpSpPr>
                <p:grpSpPr bwMode="auto">
                  <a:xfrm>
                    <a:off x="529879" y="4437112"/>
                    <a:ext cx="1655923" cy="1642401"/>
                    <a:chOff x="529879" y="4437112"/>
                    <a:chExt cx="1655923" cy="1642401"/>
                  </a:xfrm>
                </p:grpSpPr>
                <p:sp>
                  <p:nvSpPr>
                    <p:cNvPr id="52" name="Oval 51"/>
                    <p:cNvSpPr/>
                    <p:nvPr/>
                  </p:nvSpPr>
                  <p:spPr>
                    <a:xfrm>
                      <a:off x="817245" y="4437112"/>
                      <a:ext cx="287366" cy="288965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r>
                        <a:rPr lang="lt-LT" dirty="0"/>
                        <a:t>c</a:t>
                      </a:r>
                      <a:endParaRPr lang="en-US" dirty="0"/>
                    </a:p>
                  </p:txBody>
                </p:sp>
                <p:sp>
                  <p:nvSpPr>
                    <p:cNvPr id="53" name="Oval 52"/>
                    <p:cNvSpPr/>
                    <p:nvPr/>
                  </p:nvSpPr>
                  <p:spPr>
                    <a:xfrm>
                      <a:off x="1889077" y="4811389"/>
                      <a:ext cx="287365" cy="288965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r>
                        <a:rPr lang="lt-LT" dirty="0"/>
                        <a:t>b</a:t>
                      </a:r>
                      <a:endParaRPr lang="en-US" dirty="0"/>
                    </a:p>
                  </p:txBody>
                </p:sp>
                <p:sp>
                  <p:nvSpPr>
                    <p:cNvPr id="54" name="Oval 53"/>
                    <p:cNvSpPr/>
                    <p:nvPr/>
                  </p:nvSpPr>
                  <p:spPr>
                    <a:xfrm>
                      <a:off x="529879" y="5792135"/>
                      <a:ext cx="287366" cy="287378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r>
                        <a:rPr lang="en-US" dirty="0" smtClean="0"/>
                        <a:t>x</a:t>
                      </a:r>
                      <a:endParaRPr lang="en-US" dirty="0"/>
                    </a:p>
                  </p:txBody>
                </p:sp>
                <p:sp>
                  <p:nvSpPr>
                    <p:cNvPr id="55" name="Oval 54"/>
                    <p:cNvSpPr/>
                    <p:nvPr/>
                  </p:nvSpPr>
                  <p:spPr>
                    <a:xfrm>
                      <a:off x="1898437" y="5529463"/>
                      <a:ext cx="287365" cy="288965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r>
                        <a:rPr lang="lt-LT" dirty="0"/>
                        <a:t>a</a:t>
                      </a:r>
                      <a:endParaRPr lang="en-US" dirty="0"/>
                    </a:p>
                  </p:txBody>
                </p:sp>
                <p:cxnSp>
                  <p:nvCxnSpPr>
                    <p:cNvPr id="56" name="Straight Connector 55"/>
                    <p:cNvCxnSpPr>
                      <a:endCxn id="53" idx="2"/>
                    </p:cNvCxnSpPr>
                    <p:nvPr/>
                  </p:nvCxnSpPr>
                  <p:spPr>
                    <a:xfrm>
                      <a:off x="1104611" y="4581594"/>
                      <a:ext cx="784467" cy="374278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4"/>
                    </a:lnRef>
                    <a:fillRef idx="0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" name="Straight Connector 56"/>
                    <p:cNvCxnSpPr>
                      <a:stCxn id="52" idx="4"/>
                      <a:endCxn id="54" idx="0"/>
                    </p:cNvCxnSpPr>
                    <p:nvPr/>
                  </p:nvCxnSpPr>
                  <p:spPr>
                    <a:xfrm flipH="1">
                      <a:off x="673562" y="4726077"/>
                      <a:ext cx="287366" cy="1066058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4"/>
                    </a:lnRef>
                    <a:fillRef idx="0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8" name="Straight Connector 57"/>
                    <p:cNvCxnSpPr>
                      <a:stCxn id="54" idx="6"/>
                    </p:cNvCxnSpPr>
                    <p:nvPr/>
                  </p:nvCxnSpPr>
                  <p:spPr>
                    <a:xfrm flipV="1">
                      <a:off x="817245" y="5673945"/>
                      <a:ext cx="1081192" cy="261879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4"/>
                    </a:lnRef>
                    <a:fillRef idx="0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51" name="Text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39280" y="5805264"/>
                    <a:ext cx="144016" cy="40011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lt-LT" altLang="en-US" sz="2000"/>
                      <a:t>T</a:t>
                    </a:r>
                    <a:endParaRPr lang="en-US" altLang="en-US" sz="2000"/>
                  </a:p>
                </p:txBody>
              </p:sp>
            </p:grpSp>
          </p:grpSp>
          <p:grpSp>
            <p:nvGrpSpPr>
              <p:cNvPr id="73" name="Group 58"/>
              <p:cNvGrpSpPr>
                <a:grpSpLocks/>
              </p:cNvGrpSpPr>
              <p:nvPr/>
            </p:nvGrpSpPr>
            <p:grpSpPr bwMode="auto">
              <a:xfrm>
                <a:off x="5570334" y="4608571"/>
                <a:ext cx="2645742" cy="1951504"/>
                <a:chOff x="2971053" y="4533198"/>
                <a:chExt cx="2645997" cy="1951774"/>
              </a:xfrm>
            </p:grpSpPr>
            <p:grpSp>
              <p:nvGrpSpPr>
                <p:cNvPr id="74" name="Group 42"/>
                <p:cNvGrpSpPr>
                  <a:grpSpLocks/>
                </p:cNvGrpSpPr>
                <p:nvPr/>
              </p:nvGrpSpPr>
              <p:grpSpPr bwMode="auto">
                <a:xfrm>
                  <a:off x="2971053" y="4533198"/>
                  <a:ext cx="2645997" cy="1951774"/>
                  <a:chOff x="378765" y="2198172"/>
                  <a:chExt cx="2645997" cy="1951774"/>
                </a:xfrm>
              </p:grpSpPr>
              <p:grpSp>
                <p:nvGrpSpPr>
                  <p:cNvPr id="78" name="Group 43"/>
                  <p:cNvGrpSpPr>
                    <a:grpSpLocks/>
                  </p:cNvGrpSpPr>
                  <p:nvPr/>
                </p:nvGrpSpPr>
                <p:grpSpPr bwMode="auto">
                  <a:xfrm>
                    <a:off x="378765" y="2198172"/>
                    <a:ext cx="2190176" cy="1530560"/>
                    <a:chOff x="378765" y="2198172"/>
                    <a:chExt cx="2190176" cy="1530560"/>
                  </a:xfrm>
                </p:grpSpPr>
                <p:sp>
                  <p:nvSpPr>
                    <p:cNvPr id="80" name="Oval 79"/>
                    <p:cNvSpPr/>
                    <p:nvPr/>
                  </p:nvSpPr>
                  <p:spPr>
                    <a:xfrm>
                      <a:off x="754829" y="2349003"/>
                      <a:ext cx="287366" cy="287378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r>
                        <a:rPr lang="lt-LT" dirty="0"/>
                        <a:t>c</a:t>
                      </a:r>
                      <a:endParaRPr lang="en-US" dirty="0"/>
                    </a:p>
                  </p:txBody>
                </p:sp>
                <p:sp>
                  <p:nvSpPr>
                    <p:cNvPr id="81" name="Oval 80"/>
                    <p:cNvSpPr/>
                    <p:nvPr/>
                  </p:nvSpPr>
                  <p:spPr>
                    <a:xfrm>
                      <a:off x="2281576" y="2505858"/>
                      <a:ext cx="287365" cy="287378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r>
                        <a:rPr lang="lt-LT" dirty="0"/>
                        <a:t>b</a:t>
                      </a:r>
                      <a:endParaRPr lang="en-US" dirty="0"/>
                    </a:p>
                  </p:txBody>
                </p:sp>
                <p:sp>
                  <p:nvSpPr>
                    <p:cNvPr id="82" name="Oval 81"/>
                    <p:cNvSpPr/>
                    <p:nvPr/>
                  </p:nvSpPr>
                  <p:spPr>
                    <a:xfrm>
                      <a:off x="378765" y="3341378"/>
                      <a:ext cx="287366" cy="287378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r>
                        <a:rPr lang="lt-LT" dirty="0"/>
                        <a:t>d</a:t>
                      </a:r>
                      <a:endParaRPr lang="en-US" dirty="0"/>
                    </a:p>
                  </p:txBody>
                </p:sp>
                <p:sp>
                  <p:nvSpPr>
                    <p:cNvPr id="83" name="Oval 82"/>
                    <p:cNvSpPr/>
                    <p:nvPr/>
                  </p:nvSpPr>
                  <p:spPr>
                    <a:xfrm>
                      <a:off x="1836021" y="3441354"/>
                      <a:ext cx="287365" cy="287378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r>
                        <a:rPr lang="lt-LT" dirty="0"/>
                        <a:t>a</a:t>
                      </a:r>
                      <a:endParaRPr lang="en-US" dirty="0"/>
                    </a:p>
                  </p:txBody>
                </p:sp>
                <p:cxnSp>
                  <p:nvCxnSpPr>
                    <p:cNvPr id="84" name="Straight Connector 83"/>
                    <p:cNvCxnSpPr>
                      <a:endCxn id="45" idx="2"/>
                    </p:cNvCxnSpPr>
                    <p:nvPr/>
                  </p:nvCxnSpPr>
                  <p:spPr>
                    <a:xfrm flipV="1">
                      <a:off x="1067597" y="2198172"/>
                      <a:ext cx="780330" cy="29531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4"/>
                    </a:lnRef>
                    <a:fillRef idx="0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5" name="Straight Connector 84"/>
                    <p:cNvCxnSpPr/>
                    <p:nvPr/>
                  </p:nvCxnSpPr>
                  <p:spPr>
                    <a:xfrm>
                      <a:off x="672082" y="3499269"/>
                      <a:ext cx="1169892" cy="99182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4"/>
                    </a:lnRef>
                    <a:fillRef idx="0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79" name="TextBox 4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1610" y="3749836"/>
                    <a:ext cx="1033152" cy="40011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lt-LT" altLang="en-US" sz="2000" dirty="0"/>
                      <a:t>G </a:t>
                    </a:r>
                    <a:r>
                      <a:rPr lang="lt-LT" altLang="en-US" sz="2000" dirty="0">
                        <a:sym typeface="Symbol" panose="05050102010706020507" pitchFamily="18" charset="2"/>
                      </a:rPr>
                      <a:t></a:t>
                    </a:r>
                    <a:r>
                      <a:rPr lang="lt-LT" altLang="en-US" sz="2000" dirty="0"/>
                      <a:t> T</a:t>
                    </a:r>
                    <a:endParaRPr lang="en-US" altLang="en-US" sz="2000" dirty="0"/>
                  </a:p>
                </p:txBody>
              </p:sp>
            </p:grpSp>
            <p:cxnSp>
              <p:nvCxnSpPr>
                <p:cNvPr id="75" name="Straight Connector 74"/>
                <p:cNvCxnSpPr>
                  <a:stCxn id="80" idx="4"/>
                  <a:endCxn id="69" idx="1"/>
                </p:cNvCxnSpPr>
                <p:nvPr/>
              </p:nvCxnSpPr>
              <p:spPr>
                <a:xfrm>
                  <a:off x="3490800" y="4971407"/>
                  <a:ext cx="273467" cy="121190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>
                  <a:stCxn id="81" idx="2"/>
                  <a:endCxn id="80" idx="6"/>
                </p:cNvCxnSpPr>
                <p:nvPr/>
              </p:nvCxnSpPr>
              <p:spPr>
                <a:xfrm flipH="1" flipV="1">
                  <a:off x="3634483" y="4827718"/>
                  <a:ext cx="1239382" cy="156855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>
                  <a:stCxn id="83" idx="3"/>
                  <a:endCxn id="69" idx="6"/>
                </p:cNvCxnSpPr>
                <p:nvPr/>
              </p:nvCxnSpPr>
              <p:spPr>
                <a:xfrm flipH="1">
                  <a:off x="4009549" y="6021672"/>
                  <a:ext cx="460844" cy="26324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5" name="Oval 44"/>
            <p:cNvSpPr/>
            <p:nvPr/>
          </p:nvSpPr>
          <p:spPr bwMode="auto">
            <a:xfrm>
              <a:off x="7041998" y="3061841"/>
              <a:ext cx="287338" cy="28892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69" name="Oval 68"/>
            <p:cNvSpPr/>
            <p:nvPr/>
          </p:nvSpPr>
          <p:spPr bwMode="auto">
            <a:xfrm>
              <a:off x="6324035" y="4814110"/>
              <a:ext cx="287338" cy="28733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smtClean="0"/>
                <a:t>x</a:t>
              </a:r>
              <a:endParaRPr lang="en-US" dirty="0"/>
            </a:p>
          </p:txBody>
        </p:sp>
        <p:cxnSp>
          <p:nvCxnSpPr>
            <p:cNvPr id="70" name="Straight Connector 69"/>
            <p:cNvCxnSpPr>
              <a:stCxn id="82" idx="7"/>
              <a:endCxn id="45" idx="3"/>
            </p:cNvCxnSpPr>
            <p:nvPr/>
          </p:nvCxnSpPr>
          <p:spPr bwMode="auto">
            <a:xfrm flipV="1">
              <a:off x="5818235" y="3308454"/>
              <a:ext cx="1265843" cy="1082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83" idx="0"/>
            </p:cNvCxnSpPr>
            <p:nvPr/>
          </p:nvCxnSpPr>
          <p:spPr bwMode="auto">
            <a:xfrm flipV="1">
              <a:off x="7173762" y="3358705"/>
              <a:ext cx="20636" cy="109060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90645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133600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err="1" smtClean="0"/>
              <a:t>Pavyzd</a:t>
            </a:r>
            <a:r>
              <a:rPr lang="lt-LT" altLang="en-US" kern="0" dirty="0" err="1" smtClean="0"/>
              <a:t>žiai</a:t>
            </a:r>
            <a:endParaRPr lang="lt-LT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95849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8"/>
          <p:cNvGrpSpPr>
            <a:grpSpLocks/>
          </p:cNvGrpSpPr>
          <p:nvPr/>
        </p:nvGrpSpPr>
        <p:grpSpPr bwMode="auto">
          <a:xfrm>
            <a:off x="781050" y="765175"/>
            <a:ext cx="1368425" cy="1760538"/>
            <a:chOff x="780257" y="764704"/>
            <a:chExt cx="1368425" cy="1761667"/>
          </a:xfrm>
        </p:grpSpPr>
        <p:sp>
          <p:nvSpPr>
            <p:cNvPr id="2" name="Oval 1"/>
            <p:cNvSpPr/>
            <p:nvPr/>
          </p:nvSpPr>
          <p:spPr bwMode="auto">
            <a:xfrm>
              <a:off x="780257" y="764704"/>
              <a:ext cx="287338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c</a:t>
              </a:r>
              <a:endParaRPr lang="en-US" dirty="0"/>
            </a:p>
          </p:txBody>
        </p:sp>
        <p:sp>
          <p:nvSpPr>
            <p:cNvPr id="3" name="Oval 2"/>
            <p:cNvSpPr/>
            <p:nvPr/>
          </p:nvSpPr>
          <p:spPr bwMode="auto">
            <a:xfrm>
              <a:off x="1861345" y="764704"/>
              <a:ext cx="287337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b</a:t>
              </a:r>
              <a:endParaRPr lang="en-US" dirty="0"/>
            </a:p>
          </p:txBody>
        </p:sp>
        <p:sp>
          <p:nvSpPr>
            <p:cNvPr id="4" name="Oval 3"/>
            <p:cNvSpPr/>
            <p:nvPr/>
          </p:nvSpPr>
          <p:spPr bwMode="auto">
            <a:xfrm>
              <a:off x="780257" y="1846485"/>
              <a:ext cx="287338" cy="28752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d</a:t>
              </a:r>
              <a:endParaRPr lang="en-US" dirty="0"/>
            </a:p>
          </p:txBody>
        </p:sp>
        <p:sp>
          <p:nvSpPr>
            <p:cNvPr id="5" name="Oval 4"/>
            <p:cNvSpPr/>
            <p:nvPr/>
          </p:nvSpPr>
          <p:spPr bwMode="auto">
            <a:xfrm>
              <a:off x="1861345" y="1857604"/>
              <a:ext cx="287337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a</a:t>
              </a:r>
              <a:endParaRPr lang="en-US" dirty="0"/>
            </a:p>
          </p:txBody>
        </p:sp>
        <p:cxnSp>
          <p:nvCxnSpPr>
            <p:cNvPr id="6" name="Straight Connector 5"/>
            <p:cNvCxnSpPr>
              <a:stCxn id="2" idx="6"/>
              <a:endCxn id="3" idx="2"/>
            </p:cNvCxnSpPr>
            <p:nvPr/>
          </p:nvCxnSpPr>
          <p:spPr bwMode="auto">
            <a:xfrm>
              <a:off x="1067595" y="909260"/>
              <a:ext cx="793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auto">
            <a:xfrm>
              <a:off x="1067595" y="2002160"/>
              <a:ext cx="793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4" idx="7"/>
              <a:endCxn id="3" idx="3"/>
            </p:cNvCxnSpPr>
            <p:nvPr/>
          </p:nvCxnSpPr>
          <p:spPr bwMode="auto">
            <a:xfrm flipV="1">
              <a:off x="1026320" y="1010925"/>
              <a:ext cx="876300" cy="8768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5177" name="TextBox 27"/>
            <p:cNvSpPr txBox="1">
              <a:spLocks noChangeArrowheads="1"/>
            </p:cNvSpPr>
            <p:nvPr/>
          </p:nvSpPr>
          <p:spPr bwMode="auto">
            <a:xfrm>
              <a:off x="1319934" y="2126316"/>
              <a:ext cx="288004" cy="4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G</a:t>
              </a:r>
              <a:endParaRPr lang="en-US" altLang="en-US" sz="2000"/>
            </a:p>
          </p:txBody>
        </p:sp>
        <p:cxnSp>
          <p:nvCxnSpPr>
            <p:cNvPr id="17" name="Straight Connector 16"/>
            <p:cNvCxnSpPr/>
            <p:nvPr/>
          </p:nvCxnSpPr>
          <p:spPr bwMode="auto">
            <a:xfrm>
              <a:off x="2004220" y="1047460"/>
              <a:ext cx="0" cy="79267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5123" name="Group 19"/>
          <p:cNvGrpSpPr>
            <a:grpSpLocks/>
          </p:cNvGrpSpPr>
          <p:nvPr/>
        </p:nvGrpSpPr>
        <p:grpSpPr bwMode="auto">
          <a:xfrm>
            <a:off x="3300413" y="758825"/>
            <a:ext cx="1368425" cy="1766888"/>
            <a:chOff x="3299619" y="758354"/>
            <a:chExt cx="1368425" cy="1768017"/>
          </a:xfrm>
        </p:grpSpPr>
        <p:sp>
          <p:nvSpPr>
            <p:cNvPr id="10" name="Oval 9"/>
            <p:cNvSpPr/>
            <p:nvPr/>
          </p:nvSpPr>
          <p:spPr bwMode="auto">
            <a:xfrm>
              <a:off x="3299619" y="758354"/>
              <a:ext cx="287337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c</a:t>
              </a:r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4380706" y="758354"/>
              <a:ext cx="287338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b</a:t>
              </a:r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3299619" y="1840133"/>
              <a:ext cx="287337" cy="28593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d</a:t>
              </a:r>
              <a:endParaRPr lang="en-US" dirty="0"/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4380706" y="1851252"/>
              <a:ext cx="287338" cy="28752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a</a:t>
              </a:r>
              <a:endParaRPr lang="en-US" dirty="0"/>
            </a:p>
          </p:txBody>
        </p:sp>
        <p:cxnSp>
          <p:nvCxnSpPr>
            <p:cNvPr id="14" name="Straight Connector 13"/>
            <p:cNvCxnSpPr>
              <a:stCxn id="10" idx="4"/>
              <a:endCxn id="12" idx="0"/>
            </p:cNvCxnSpPr>
            <p:nvPr/>
          </p:nvCxnSpPr>
          <p:spPr bwMode="auto">
            <a:xfrm>
              <a:off x="3444081" y="1047464"/>
              <a:ext cx="0" cy="7926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5167" name="TextBox 28"/>
            <p:cNvSpPr txBox="1">
              <a:spLocks noChangeArrowheads="1"/>
            </p:cNvSpPr>
            <p:nvPr/>
          </p:nvSpPr>
          <p:spPr bwMode="auto">
            <a:xfrm>
              <a:off x="3921594" y="2126316"/>
              <a:ext cx="144002" cy="4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T</a:t>
              </a:r>
              <a:endParaRPr lang="en-US" altLang="en-US" sz="2000"/>
            </a:p>
          </p:txBody>
        </p:sp>
        <p:cxnSp>
          <p:nvCxnSpPr>
            <p:cNvPr id="16" name="Straight Connector 15"/>
            <p:cNvCxnSpPr/>
            <p:nvPr/>
          </p:nvCxnSpPr>
          <p:spPr bwMode="auto">
            <a:xfrm>
              <a:off x="3586956" y="910851"/>
              <a:ext cx="793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auto">
            <a:xfrm>
              <a:off x="4510881" y="1064938"/>
              <a:ext cx="0" cy="7926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5124" name="TextBox 40"/>
          <p:cNvSpPr txBox="1">
            <a:spLocks noChangeArrowheads="1"/>
          </p:cNvSpPr>
          <p:nvPr/>
        </p:nvSpPr>
        <p:spPr bwMode="auto">
          <a:xfrm>
            <a:off x="6659563" y="1439863"/>
            <a:ext cx="10334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 </a:t>
            </a:r>
            <a:r>
              <a:rPr lang="lt-LT" altLang="en-US" sz="2000">
                <a:sym typeface="Symbol" panose="05050102010706020507" pitchFamily="18" charset="2"/>
              </a:rPr>
              <a:t> </a:t>
            </a:r>
            <a:r>
              <a:rPr lang="lt-LT" altLang="en-US" sz="2000"/>
              <a:t>T</a:t>
            </a:r>
            <a:endParaRPr lang="en-US" altLang="en-US" sz="2000"/>
          </a:p>
        </p:txBody>
      </p:sp>
      <p:sp>
        <p:nvSpPr>
          <p:cNvPr id="5125" name="TextBox 21"/>
          <p:cNvSpPr txBox="1">
            <a:spLocks noChangeArrowheads="1"/>
          </p:cNvSpPr>
          <p:nvPr/>
        </p:nvSpPr>
        <p:spPr bwMode="auto">
          <a:xfrm>
            <a:off x="6659563" y="1011238"/>
            <a:ext cx="792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Rasti</a:t>
            </a:r>
          </a:p>
        </p:txBody>
      </p:sp>
      <p:grpSp>
        <p:nvGrpSpPr>
          <p:cNvPr id="59" name="Group 58"/>
          <p:cNvGrpSpPr>
            <a:grpSpLocks/>
          </p:cNvGrpSpPr>
          <p:nvPr/>
        </p:nvGrpSpPr>
        <p:grpSpPr bwMode="auto">
          <a:xfrm>
            <a:off x="815975" y="4017963"/>
            <a:ext cx="7367588" cy="1949450"/>
            <a:chOff x="815975" y="4017963"/>
            <a:chExt cx="7367588" cy="1949450"/>
          </a:xfrm>
        </p:grpSpPr>
        <p:grpSp>
          <p:nvGrpSpPr>
            <p:cNvPr id="5131" name="Group 56"/>
            <p:cNvGrpSpPr>
              <a:grpSpLocks/>
            </p:cNvGrpSpPr>
            <p:nvPr/>
          </p:nvGrpSpPr>
          <p:grpSpPr bwMode="auto">
            <a:xfrm>
              <a:off x="815975" y="4022725"/>
              <a:ext cx="3324225" cy="1944688"/>
              <a:chOff x="815975" y="4022725"/>
              <a:chExt cx="3324225" cy="1944688"/>
            </a:xfrm>
          </p:grpSpPr>
          <p:sp>
            <p:nvSpPr>
              <p:cNvPr id="23" name="Oval 22"/>
              <p:cNvSpPr/>
              <p:nvPr/>
            </p:nvSpPr>
            <p:spPr bwMode="auto">
              <a:xfrm>
                <a:off x="815975" y="4022725"/>
                <a:ext cx="287338" cy="28733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24" name="Oval 23"/>
              <p:cNvSpPr/>
              <p:nvPr/>
            </p:nvSpPr>
            <p:spPr bwMode="auto">
              <a:xfrm>
                <a:off x="1897063" y="4022725"/>
                <a:ext cx="287337" cy="28733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25" name="Oval 24"/>
              <p:cNvSpPr/>
              <p:nvPr/>
            </p:nvSpPr>
            <p:spPr bwMode="auto">
              <a:xfrm>
                <a:off x="815975" y="5102225"/>
                <a:ext cx="287338" cy="28733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26" name="Oval 25"/>
              <p:cNvSpPr/>
              <p:nvPr/>
            </p:nvSpPr>
            <p:spPr bwMode="auto">
              <a:xfrm>
                <a:off x="1897063" y="5114925"/>
                <a:ext cx="287337" cy="28733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27" name="Straight Connector 26"/>
              <p:cNvCxnSpPr/>
              <p:nvPr/>
            </p:nvCxnSpPr>
            <p:spPr bwMode="auto">
              <a:xfrm>
                <a:off x="1128713" y="4167188"/>
                <a:ext cx="79216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auto">
              <a:xfrm>
                <a:off x="1103313" y="5257800"/>
                <a:ext cx="79375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5154" name="TextBox 33"/>
              <p:cNvSpPr txBox="1">
                <a:spLocks noChangeArrowheads="1"/>
              </p:cNvSpPr>
              <p:nvPr/>
            </p:nvSpPr>
            <p:spPr bwMode="auto">
              <a:xfrm>
                <a:off x="1246132" y="5563342"/>
                <a:ext cx="408476" cy="4000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/>
                  <a:t>A</a:t>
                </a:r>
              </a:p>
            </p:txBody>
          </p:sp>
          <p:sp>
            <p:nvSpPr>
              <p:cNvPr id="30" name="Oval 29"/>
              <p:cNvSpPr/>
              <p:nvPr/>
            </p:nvSpPr>
            <p:spPr bwMode="auto">
              <a:xfrm>
                <a:off x="2771775" y="4022725"/>
                <a:ext cx="287338" cy="28733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31" name="Oval 30"/>
              <p:cNvSpPr/>
              <p:nvPr/>
            </p:nvSpPr>
            <p:spPr bwMode="auto">
              <a:xfrm>
                <a:off x="3852863" y="4022725"/>
                <a:ext cx="287337" cy="28733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32" name="Oval 31"/>
              <p:cNvSpPr/>
              <p:nvPr/>
            </p:nvSpPr>
            <p:spPr bwMode="auto">
              <a:xfrm>
                <a:off x="2771775" y="5102225"/>
                <a:ext cx="287338" cy="28733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33" name="Oval 32"/>
              <p:cNvSpPr/>
              <p:nvPr/>
            </p:nvSpPr>
            <p:spPr bwMode="auto">
              <a:xfrm>
                <a:off x="3852863" y="5114925"/>
                <a:ext cx="287337" cy="28733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sp>
            <p:nvSpPr>
              <p:cNvPr id="5159" name="TextBox 44"/>
              <p:cNvSpPr txBox="1">
                <a:spLocks noChangeArrowheads="1"/>
              </p:cNvSpPr>
              <p:nvPr/>
            </p:nvSpPr>
            <p:spPr bwMode="auto">
              <a:xfrm>
                <a:off x="3299619" y="5567358"/>
                <a:ext cx="442932" cy="4000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/>
                  <a:t>B</a:t>
                </a:r>
              </a:p>
            </p:txBody>
          </p:sp>
          <p:cxnSp>
            <p:nvCxnSpPr>
              <p:cNvPr id="35" name="Straight Connector 34"/>
              <p:cNvCxnSpPr>
                <a:stCxn id="30" idx="4"/>
                <a:endCxn id="32" idx="0"/>
              </p:cNvCxnSpPr>
              <p:nvPr/>
            </p:nvCxnSpPr>
            <p:spPr bwMode="auto">
              <a:xfrm>
                <a:off x="2916238" y="4310063"/>
                <a:ext cx="0" cy="79216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>
                <a:stCxn id="31" idx="3"/>
                <a:endCxn id="32" idx="7"/>
              </p:cNvCxnSpPr>
              <p:nvPr/>
            </p:nvCxnSpPr>
            <p:spPr bwMode="auto">
              <a:xfrm flipH="1">
                <a:off x="3017838" y="4268788"/>
                <a:ext cx="876300" cy="8763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grpSp>
          <p:nvGrpSpPr>
            <p:cNvPr id="5132" name="Group 57"/>
            <p:cNvGrpSpPr>
              <a:grpSpLocks/>
            </p:cNvGrpSpPr>
            <p:nvPr/>
          </p:nvGrpSpPr>
          <p:grpSpPr bwMode="auto">
            <a:xfrm>
              <a:off x="4727575" y="4017963"/>
              <a:ext cx="3455988" cy="1949450"/>
              <a:chOff x="4727575" y="4017963"/>
              <a:chExt cx="3455988" cy="1949450"/>
            </a:xfrm>
          </p:grpSpPr>
          <p:sp>
            <p:nvSpPr>
              <p:cNvPr id="37" name="Oval 36"/>
              <p:cNvSpPr/>
              <p:nvPr/>
            </p:nvSpPr>
            <p:spPr bwMode="auto">
              <a:xfrm>
                <a:off x="4727575" y="4017963"/>
                <a:ext cx="287338" cy="28575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38" name="Oval 37"/>
              <p:cNvSpPr/>
              <p:nvPr/>
            </p:nvSpPr>
            <p:spPr bwMode="auto">
              <a:xfrm>
                <a:off x="5808663" y="4017963"/>
                <a:ext cx="287337" cy="28575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39" name="Oval 38"/>
              <p:cNvSpPr/>
              <p:nvPr/>
            </p:nvSpPr>
            <p:spPr bwMode="auto">
              <a:xfrm>
                <a:off x="4727575" y="5095875"/>
                <a:ext cx="287338" cy="28733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40" name="Oval 39"/>
              <p:cNvSpPr/>
              <p:nvPr/>
            </p:nvSpPr>
            <p:spPr bwMode="auto">
              <a:xfrm>
                <a:off x="5808663" y="5108575"/>
                <a:ext cx="287337" cy="28733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sp>
            <p:nvSpPr>
              <p:cNvPr id="5137" name="TextBox 79"/>
              <p:cNvSpPr txBox="1">
                <a:spLocks noChangeArrowheads="1"/>
              </p:cNvSpPr>
              <p:nvPr/>
            </p:nvSpPr>
            <p:spPr bwMode="auto">
              <a:xfrm>
                <a:off x="5243718" y="5563343"/>
                <a:ext cx="336733" cy="4000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/>
                  <a:t>C</a:t>
                </a:r>
              </a:p>
            </p:txBody>
          </p:sp>
          <p:sp>
            <p:nvSpPr>
              <p:cNvPr id="42" name="Oval 41"/>
              <p:cNvSpPr/>
              <p:nvPr/>
            </p:nvSpPr>
            <p:spPr bwMode="auto">
              <a:xfrm>
                <a:off x="6815138" y="4022725"/>
                <a:ext cx="287337" cy="28733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43" name="Oval 42"/>
              <p:cNvSpPr/>
              <p:nvPr/>
            </p:nvSpPr>
            <p:spPr bwMode="auto">
              <a:xfrm>
                <a:off x="7896225" y="4022725"/>
                <a:ext cx="287338" cy="28733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44" name="Oval 43"/>
              <p:cNvSpPr/>
              <p:nvPr/>
            </p:nvSpPr>
            <p:spPr bwMode="auto">
              <a:xfrm>
                <a:off x="6815138" y="5102225"/>
                <a:ext cx="287337" cy="28733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45" name="Oval 44"/>
              <p:cNvSpPr/>
              <p:nvPr/>
            </p:nvSpPr>
            <p:spPr bwMode="auto">
              <a:xfrm>
                <a:off x="7896225" y="5114925"/>
                <a:ext cx="287338" cy="28733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sp>
            <p:nvSpPr>
              <p:cNvPr id="5142" name="TextBox 92"/>
              <p:cNvSpPr txBox="1">
                <a:spLocks noChangeArrowheads="1"/>
              </p:cNvSpPr>
              <p:nvPr/>
            </p:nvSpPr>
            <p:spPr bwMode="auto">
              <a:xfrm>
                <a:off x="7416849" y="5567358"/>
                <a:ext cx="408943" cy="4000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/>
                  <a:t>D</a:t>
                </a:r>
              </a:p>
            </p:txBody>
          </p:sp>
          <p:cxnSp>
            <p:nvCxnSpPr>
              <p:cNvPr id="47" name="Straight Connector 46"/>
              <p:cNvCxnSpPr>
                <a:stCxn id="43" idx="3"/>
                <a:endCxn id="44" idx="7"/>
              </p:cNvCxnSpPr>
              <p:nvPr/>
            </p:nvCxnSpPr>
            <p:spPr bwMode="auto">
              <a:xfrm flipH="1">
                <a:off x="7061200" y="4268788"/>
                <a:ext cx="876300" cy="8763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auto">
              <a:xfrm>
                <a:off x="8061325" y="4311650"/>
                <a:ext cx="0" cy="79057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auto">
              <a:xfrm>
                <a:off x="6958013" y="4310063"/>
                <a:ext cx="0" cy="79216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auto">
              <a:xfrm>
                <a:off x="5951538" y="4310063"/>
                <a:ext cx="0" cy="79216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auto">
              <a:xfrm>
                <a:off x="5014913" y="4171950"/>
                <a:ext cx="79216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</p:grpSp>
      <p:sp>
        <p:nvSpPr>
          <p:cNvPr id="53" name="Oval 52"/>
          <p:cNvSpPr/>
          <p:nvPr/>
        </p:nvSpPr>
        <p:spPr bwMode="auto">
          <a:xfrm>
            <a:off x="5268913" y="5616575"/>
            <a:ext cx="287337" cy="28733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54" name="Oval 53"/>
          <p:cNvSpPr/>
          <p:nvPr/>
        </p:nvSpPr>
        <p:spPr bwMode="auto">
          <a:xfrm>
            <a:off x="1252538" y="5622925"/>
            <a:ext cx="287337" cy="2873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55" name="Oval 54"/>
          <p:cNvSpPr/>
          <p:nvPr/>
        </p:nvSpPr>
        <p:spPr bwMode="auto">
          <a:xfrm>
            <a:off x="3314700" y="5626100"/>
            <a:ext cx="287338" cy="2873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56" name="Oval 55"/>
          <p:cNvSpPr/>
          <p:nvPr/>
        </p:nvSpPr>
        <p:spPr bwMode="auto">
          <a:xfrm>
            <a:off x="7445375" y="5626100"/>
            <a:ext cx="287338" cy="2873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5" grpId="0" animBg="1"/>
      <p:bldP spid="5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8"/>
          <p:cNvGrpSpPr>
            <a:grpSpLocks/>
          </p:cNvGrpSpPr>
          <p:nvPr/>
        </p:nvGrpSpPr>
        <p:grpSpPr bwMode="auto">
          <a:xfrm>
            <a:off x="781050" y="765175"/>
            <a:ext cx="1368425" cy="1760538"/>
            <a:chOff x="780257" y="764704"/>
            <a:chExt cx="1368425" cy="1761667"/>
          </a:xfrm>
        </p:grpSpPr>
        <p:sp>
          <p:nvSpPr>
            <p:cNvPr id="2" name="Oval 1"/>
            <p:cNvSpPr/>
            <p:nvPr/>
          </p:nvSpPr>
          <p:spPr bwMode="auto">
            <a:xfrm>
              <a:off x="780257" y="764704"/>
              <a:ext cx="287338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c</a:t>
              </a:r>
              <a:endParaRPr lang="en-US" dirty="0"/>
            </a:p>
          </p:txBody>
        </p:sp>
        <p:sp>
          <p:nvSpPr>
            <p:cNvPr id="3" name="Oval 2"/>
            <p:cNvSpPr/>
            <p:nvPr/>
          </p:nvSpPr>
          <p:spPr bwMode="auto">
            <a:xfrm>
              <a:off x="1861345" y="764704"/>
              <a:ext cx="287337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b</a:t>
              </a:r>
              <a:endParaRPr lang="en-US" dirty="0"/>
            </a:p>
          </p:txBody>
        </p:sp>
        <p:sp>
          <p:nvSpPr>
            <p:cNvPr id="4" name="Oval 3"/>
            <p:cNvSpPr/>
            <p:nvPr/>
          </p:nvSpPr>
          <p:spPr bwMode="auto">
            <a:xfrm>
              <a:off x="780257" y="1846485"/>
              <a:ext cx="287338" cy="28752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d</a:t>
              </a:r>
              <a:endParaRPr lang="en-US" dirty="0"/>
            </a:p>
          </p:txBody>
        </p:sp>
        <p:sp>
          <p:nvSpPr>
            <p:cNvPr id="5" name="Oval 4"/>
            <p:cNvSpPr/>
            <p:nvPr/>
          </p:nvSpPr>
          <p:spPr bwMode="auto">
            <a:xfrm>
              <a:off x="1861345" y="1857604"/>
              <a:ext cx="287337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a</a:t>
              </a:r>
              <a:endParaRPr lang="en-US" dirty="0"/>
            </a:p>
          </p:txBody>
        </p:sp>
        <p:cxnSp>
          <p:nvCxnSpPr>
            <p:cNvPr id="6" name="Straight Connector 5"/>
            <p:cNvCxnSpPr>
              <a:stCxn id="2" idx="6"/>
              <a:endCxn id="3" idx="2"/>
            </p:cNvCxnSpPr>
            <p:nvPr/>
          </p:nvCxnSpPr>
          <p:spPr bwMode="auto">
            <a:xfrm>
              <a:off x="1067595" y="909260"/>
              <a:ext cx="793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auto">
            <a:xfrm>
              <a:off x="1067595" y="2002160"/>
              <a:ext cx="793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4" idx="7"/>
              <a:endCxn id="3" idx="3"/>
            </p:cNvCxnSpPr>
            <p:nvPr/>
          </p:nvCxnSpPr>
          <p:spPr bwMode="auto">
            <a:xfrm flipV="1">
              <a:off x="1026320" y="1010925"/>
              <a:ext cx="876300" cy="8768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5177" name="TextBox 27"/>
            <p:cNvSpPr txBox="1">
              <a:spLocks noChangeArrowheads="1"/>
            </p:cNvSpPr>
            <p:nvPr/>
          </p:nvSpPr>
          <p:spPr bwMode="auto">
            <a:xfrm>
              <a:off x="1319934" y="2126316"/>
              <a:ext cx="288004" cy="4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G</a:t>
              </a:r>
              <a:endParaRPr lang="en-US" altLang="en-US" sz="2000"/>
            </a:p>
          </p:txBody>
        </p:sp>
        <p:cxnSp>
          <p:nvCxnSpPr>
            <p:cNvPr id="17" name="Straight Connector 16"/>
            <p:cNvCxnSpPr/>
            <p:nvPr/>
          </p:nvCxnSpPr>
          <p:spPr bwMode="auto">
            <a:xfrm>
              <a:off x="2004220" y="1047460"/>
              <a:ext cx="0" cy="79267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5123" name="Group 19"/>
          <p:cNvGrpSpPr>
            <a:grpSpLocks/>
          </p:cNvGrpSpPr>
          <p:nvPr/>
        </p:nvGrpSpPr>
        <p:grpSpPr bwMode="auto">
          <a:xfrm>
            <a:off x="3300413" y="758825"/>
            <a:ext cx="1368425" cy="1766888"/>
            <a:chOff x="3299619" y="758354"/>
            <a:chExt cx="1368425" cy="1768017"/>
          </a:xfrm>
        </p:grpSpPr>
        <p:sp>
          <p:nvSpPr>
            <p:cNvPr id="10" name="Oval 9"/>
            <p:cNvSpPr/>
            <p:nvPr/>
          </p:nvSpPr>
          <p:spPr bwMode="auto">
            <a:xfrm>
              <a:off x="3299619" y="758354"/>
              <a:ext cx="287337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c</a:t>
              </a:r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4138612" y="1037434"/>
              <a:ext cx="287338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 smtClean="0"/>
                <a:t>e</a:t>
              </a:r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3299619" y="1840133"/>
              <a:ext cx="287337" cy="28593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d</a:t>
              </a:r>
              <a:endParaRPr lang="en-US" dirty="0"/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4380706" y="1851252"/>
              <a:ext cx="287338" cy="28752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a</a:t>
              </a:r>
              <a:endParaRPr lang="en-US" dirty="0"/>
            </a:p>
          </p:txBody>
        </p:sp>
        <p:cxnSp>
          <p:nvCxnSpPr>
            <p:cNvPr id="14" name="Straight Connector 13"/>
            <p:cNvCxnSpPr>
              <a:stCxn id="10" idx="4"/>
              <a:endCxn id="12" idx="0"/>
            </p:cNvCxnSpPr>
            <p:nvPr/>
          </p:nvCxnSpPr>
          <p:spPr bwMode="auto">
            <a:xfrm>
              <a:off x="3444081" y="1047464"/>
              <a:ext cx="0" cy="7926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5167" name="TextBox 28"/>
            <p:cNvSpPr txBox="1">
              <a:spLocks noChangeArrowheads="1"/>
            </p:cNvSpPr>
            <p:nvPr/>
          </p:nvSpPr>
          <p:spPr bwMode="auto">
            <a:xfrm>
              <a:off x="3921594" y="2126316"/>
              <a:ext cx="144002" cy="4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T</a:t>
              </a:r>
              <a:endParaRPr lang="en-US" altLang="en-US" sz="2000"/>
            </a:p>
          </p:txBody>
        </p:sp>
        <p:cxnSp>
          <p:nvCxnSpPr>
            <p:cNvPr id="16" name="Straight Connector 15"/>
            <p:cNvCxnSpPr>
              <a:endCxn id="11" idx="1"/>
            </p:cNvCxnSpPr>
            <p:nvPr/>
          </p:nvCxnSpPr>
          <p:spPr bwMode="auto">
            <a:xfrm>
              <a:off x="3586956" y="910851"/>
              <a:ext cx="593736" cy="16892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1" idx="5"/>
            </p:cNvCxnSpPr>
            <p:nvPr/>
          </p:nvCxnSpPr>
          <p:spPr bwMode="auto">
            <a:xfrm>
              <a:off x="4383870" y="1284205"/>
              <a:ext cx="127011" cy="57340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5124" name="TextBox 40"/>
          <p:cNvSpPr txBox="1">
            <a:spLocks noChangeArrowheads="1"/>
          </p:cNvSpPr>
          <p:nvPr/>
        </p:nvSpPr>
        <p:spPr bwMode="auto">
          <a:xfrm>
            <a:off x="6659563" y="1439863"/>
            <a:ext cx="10334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 </a:t>
            </a:r>
            <a:r>
              <a:rPr lang="lt-LT" altLang="en-US" sz="2000">
                <a:sym typeface="Symbol" panose="05050102010706020507" pitchFamily="18" charset="2"/>
              </a:rPr>
              <a:t> </a:t>
            </a:r>
            <a:r>
              <a:rPr lang="lt-LT" altLang="en-US" sz="2000"/>
              <a:t>T</a:t>
            </a:r>
            <a:endParaRPr lang="en-US" altLang="en-US" sz="2000"/>
          </a:p>
        </p:txBody>
      </p:sp>
      <p:sp>
        <p:nvSpPr>
          <p:cNvPr id="5125" name="TextBox 21"/>
          <p:cNvSpPr txBox="1">
            <a:spLocks noChangeArrowheads="1"/>
          </p:cNvSpPr>
          <p:nvPr/>
        </p:nvSpPr>
        <p:spPr bwMode="auto">
          <a:xfrm>
            <a:off x="6659563" y="1011238"/>
            <a:ext cx="792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Rasti</a:t>
            </a:r>
          </a:p>
        </p:txBody>
      </p:sp>
      <p:grpSp>
        <p:nvGrpSpPr>
          <p:cNvPr id="59" name="Group 58"/>
          <p:cNvGrpSpPr>
            <a:grpSpLocks/>
          </p:cNvGrpSpPr>
          <p:nvPr/>
        </p:nvGrpSpPr>
        <p:grpSpPr bwMode="auto">
          <a:xfrm>
            <a:off x="815975" y="4017963"/>
            <a:ext cx="7367588" cy="1949450"/>
            <a:chOff x="815975" y="4017963"/>
            <a:chExt cx="7367588" cy="1949450"/>
          </a:xfrm>
        </p:grpSpPr>
        <p:grpSp>
          <p:nvGrpSpPr>
            <p:cNvPr id="5131" name="Group 56"/>
            <p:cNvGrpSpPr>
              <a:grpSpLocks/>
            </p:cNvGrpSpPr>
            <p:nvPr/>
          </p:nvGrpSpPr>
          <p:grpSpPr bwMode="auto">
            <a:xfrm>
              <a:off x="815975" y="4022725"/>
              <a:ext cx="3324225" cy="1944688"/>
              <a:chOff x="815975" y="4022725"/>
              <a:chExt cx="3324225" cy="1944688"/>
            </a:xfrm>
          </p:grpSpPr>
          <p:sp>
            <p:nvSpPr>
              <p:cNvPr id="24" name="Oval 23"/>
              <p:cNvSpPr/>
              <p:nvPr/>
            </p:nvSpPr>
            <p:spPr bwMode="auto">
              <a:xfrm>
                <a:off x="1897063" y="4022725"/>
                <a:ext cx="287337" cy="28733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 smtClean="0"/>
                  <a:t>e</a:t>
                </a:r>
                <a:endParaRPr lang="en-US" dirty="0"/>
              </a:p>
            </p:txBody>
          </p:sp>
          <p:sp>
            <p:nvSpPr>
              <p:cNvPr id="25" name="Oval 24"/>
              <p:cNvSpPr/>
              <p:nvPr/>
            </p:nvSpPr>
            <p:spPr bwMode="auto">
              <a:xfrm>
                <a:off x="815975" y="5102225"/>
                <a:ext cx="287338" cy="28733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26" name="Oval 25"/>
              <p:cNvSpPr/>
              <p:nvPr/>
            </p:nvSpPr>
            <p:spPr bwMode="auto">
              <a:xfrm>
                <a:off x="1897063" y="5114925"/>
                <a:ext cx="287337" cy="28733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27" name="Straight Connector 26"/>
              <p:cNvCxnSpPr>
                <a:stCxn id="26" idx="0"/>
                <a:endCxn id="24" idx="4"/>
              </p:cNvCxnSpPr>
              <p:nvPr/>
            </p:nvCxnSpPr>
            <p:spPr bwMode="auto">
              <a:xfrm flipV="1">
                <a:off x="2040732" y="4310063"/>
                <a:ext cx="0" cy="80486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auto">
              <a:xfrm>
                <a:off x="1103313" y="5257800"/>
                <a:ext cx="79375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5154" name="TextBox 33"/>
              <p:cNvSpPr txBox="1">
                <a:spLocks noChangeArrowheads="1"/>
              </p:cNvSpPr>
              <p:nvPr/>
            </p:nvSpPr>
            <p:spPr bwMode="auto">
              <a:xfrm>
                <a:off x="1246132" y="5563342"/>
                <a:ext cx="408476" cy="4000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/>
                  <a:t>A</a:t>
                </a:r>
              </a:p>
            </p:txBody>
          </p:sp>
          <p:sp>
            <p:nvSpPr>
              <p:cNvPr id="30" name="Oval 29"/>
              <p:cNvSpPr/>
              <p:nvPr/>
            </p:nvSpPr>
            <p:spPr bwMode="auto">
              <a:xfrm>
                <a:off x="2771775" y="4022725"/>
                <a:ext cx="287338" cy="28733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32" name="Oval 31"/>
              <p:cNvSpPr/>
              <p:nvPr/>
            </p:nvSpPr>
            <p:spPr bwMode="auto">
              <a:xfrm>
                <a:off x="2771775" y="5102225"/>
                <a:ext cx="287338" cy="28733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33" name="Oval 32"/>
              <p:cNvSpPr/>
              <p:nvPr/>
            </p:nvSpPr>
            <p:spPr bwMode="auto">
              <a:xfrm>
                <a:off x="3852863" y="5114925"/>
                <a:ext cx="287337" cy="28733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sp>
            <p:nvSpPr>
              <p:cNvPr id="5159" name="TextBox 44"/>
              <p:cNvSpPr txBox="1">
                <a:spLocks noChangeArrowheads="1"/>
              </p:cNvSpPr>
              <p:nvPr/>
            </p:nvSpPr>
            <p:spPr bwMode="auto">
              <a:xfrm>
                <a:off x="3299619" y="5567358"/>
                <a:ext cx="442932" cy="4000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/>
                  <a:t>B</a:t>
                </a:r>
              </a:p>
            </p:txBody>
          </p:sp>
        </p:grpSp>
        <p:grpSp>
          <p:nvGrpSpPr>
            <p:cNvPr id="5132" name="Group 57"/>
            <p:cNvGrpSpPr>
              <a:grpSpLocks/>
            </p:cNvGrpSpPr>
            <p:nvPr/>
          </p:nvGrpSpPr>
          <p:grpSpPr bwMode="auto">
            <a:xfrm>
              <a:off x="4727575" y="4017963"/>
              <a:ext cx="3455988" cy="1949450"/>
              <a:chOff x="4727575" y="4017963"/>
              <a:chExt cx="3455988" cy="1949450"/>
            </a:xfrm>
          </p:grpSpPr>
          <p:sp>
            <p:nvSpPr>
              <p:cNvPr id="37" name="Oval 36"/>
              <p:cNvSpPr/>
              <p:nvPr/>
            </p:nvSpPr>
            <p:spPr bwMode="auto">
              <a:xfrm>
                <a:off x="4727575" y="4017963"/>
                <a:ext cx="287338" cy="28575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38" name="Oval 37"/>
              <p:cNvSpPr/>
              <p:nvPr/>
            </p:nvSpPr>
            <p:spPr bwMode="auto">
              <a:xfrm>
                <a:off x="5808663" y="4017963"/>
                <a:ext cx="287337" cy="28575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39" name="Oval 38"/>
              <p:cNvSpPr/>
              <p:nvPr/>
            </p:nvSpPr>
            <p:spPr bwMode="auto">
              <a:xfrm>
                <a:off x="4727575" y="5095875"/>
                <a:ext cx="287338" cy="28733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40" name="Oval 39"/>
              <p:cNvSpPr/>
              <p:nvPr/>
            </p:nvSpPr>
            <p:spPr bwMode="auto">
              <a:xfrm>
                <a:off x="5808663" y="5108575"/>
                <a:ext cx="287337" cy="28733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sp>
            <p:nvSpPr>
              <p:cNvPr id="5137" name="TextBox 79"/>
              <p:cNvSpPr txBox="1">
                <a:spLocks noChangeArrowheads="1"/>
              </p:cNvSpPr>
              <p:nvPr/>
            </p:nvSpPr>
            <p:spPr bwMode="auto">
              <a:xfrm>
                <a:off x="5243718" y="5563343"/>
                <a:ext cx="336733" cy="4000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/>
                  <a:t>C</a:t>
                </a:r>
              </a:p>
            </p:txBody>
          </p:sp>
          <p:sp>
            <p:nvSpPr>
              <p:cNvPr id="42" name="Oval 41"/>
              <p:cNvSpPr/>
              <p:nvPr/>
            </p:nvSpPr>
            <p:spPr bwMode="auto">
              <a:xfrm>
                <a:off x="6815138" y="4022725"/>
                <a:ext cx="287337" cy="28733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43" name="Oval 42"/>
              <p:cNvSpPr/>
              <p:nvPr/>
            </p:nvSpPr>
            <p:spPr bwMode="auto">
              <a:xfrm>
                <a:off x="7896225" y="4022725"/>
                <a:ext cx="287338" cy="28733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 smtClean="0"/>
                  <a:t>e</a:t>
                </a:r>
                <a:endParaRPr lang="en-US" dirty="0"/>
              </a:p>
            </p:txBody>
          </p:sp>
          <p:sp>
            <p:nvSpPr>
              <p:cNvPr id="44" name="Oval 43"/>
              <p:cNvSpPr/>
              <p:nvPr/>
            </p:nvSpPr>
            <p:spPr bwMode="auto">
              <a:xfrm>
                <a:off x="6815138" y="5102225"/>
                <a:ext cx="287337" cy="28733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45" name="Oval 44"/>
              <p:cNvSpPr/>
              <p:nvPr/>
            </p:nvSpPr>
            <p:spPr bwMode="auto">
              <a:xfrm>
                <a:off x="7896225" y="5114925"/>
                <a:ext cx="287338" cy="28733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sp>
            <p:nvSpPr>
              <p:cNvPr id="5142" name="TextBox 92"/>
              <p:cNvSpPr txBox="1">
                <a:spLocks noChangeArrowheads="1"/>
              </p:cNvSpPr>
              <p:nvPr/>
            </p:nvSpPr>
            <p:spPr bwMode="auto">
              <a:xfrm>
                <a:off x="7416849" y="5567358"/>
                <a:ext cx="408943" cy="4000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/>
                  <a:t>D</a:t>
                </a:r>
              </a:p>
            </p:txBody>
          </p:sp>
          <p:cxnSp>
            <p:nvCxnSpPr>
              <p:cNvPr id="47" name="Straight Connector 46"/>
              <p:cNvCxnSpPr>
                <a:stCxn id="43" idx="2"/>
                <a:endCxn id="42" idx="6"/>
              </p:cNvCxnSpPr>
              <p:nvPr/>
            </p:nvCxnSpPr>
            <p:spPr bwMode="auto">
              <a:xfrm flipH="1">
                <a:off x="7102475" y="4166394"/>
                <a:ext cx="79375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auto">
              <a:xfrm>
                <a:off x="8061325" y="4311650"/>
                <a:ext cx="0" cy="79057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auto">
              <a:xfrm>
                <a:off x="5951538" y="4310063"/>
                <a:ext cx="0" cy="79216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auto">
              <a:xfrm>
                <a:off x="5014913" y="4171950"/>
                <a:ext cx="79216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</p:grpSp>
      <p:sp>
        <p:nvSpPr>
          <p:cNvPr id="53" name="Oval 52"/>
          <p:cNvSpPr/>
          <p:nvPr/>
        </p:nvSpPr>
        <p:spPr bwMode="auto">
          <a:xfrm>
            <a:off x="5268913" y="5616575"/>
            <a:ext cx="287337" cy="2873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54" name="Oval 53"/>
          <p:cNvSpPr/>
          <p:nvPr/>
        </p:nvSpPr>
        <p:spPr bwMode="auto">
          <a:xfrm>
            <a:off x="1252538" y="5622925"/>
            <a:ext cx="287337" cy="2873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55" name="Oval 54"/>
          <p:cNvSpPr/>
          <p:nvPr/>
        </p:nvSpPr>
        <p:spPr bwMode="auto">
          <a:xfrm>
            <a:off x="3314700" y="5626100"/>
            <a:ext cx="287338" cy="28733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56" name="Oval 55"/>
          <p:cNvSpPr/>
          <p:nvPr/>
        </p:nvSpPr>
        <p:spPr bwMode="auto">
          <a:xfrm>
            <a:off x="7445375" y="5626100"/>
            <a:ext cx="287338" cy="2873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50937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5" grpId="0" animBg="1"/>
      <p:bldP spid="5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8"/>
          <p:cNvGrpSpPr>
            <a:grpSpLocks/>
          </p:cNvGrpSpPr>
          <p:nvPr/>
        </p:nvGrpSpPr>
        <p:grpSpPr bwMode="auto">
          <a:xfrm>
            <a:off x="781050" y="765175"/>
            <a:ext cx="1368425" cy="1760538"/>
            <a:chOff x="780257" y="764704"/>
            <a:chExt cx="1368425" cy="1761667"/>
          </a:xfrm>
        </p:grpSpPr>
        <p:sp>
          <p:nvSpPr>
            <p:cNvPr id="2" name="Oval 1"/>
            <p:cNvSpPr/>
            <p:nvPr/>
          </p:nvSpPr>
          <p:spPr bwMode="auto">
            <a:xfrm>
              <a:off x="780257" y="764704"/>
              <a:ext cx="287338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c</a:t>
              </a:r>
              <a:endParaRPr lang="en-US" dirty="0"/>
            </a:p>
          </p:txBody>
        </p:sp>
        <p:sp>
          <p:nvSpPr>
            <p:cNvPr id="3" name="Oval 2"/>
            <p:cNvSpPr/>
            <p:nvPr/>
          </p:nvSpPr>
          <p:spPr bwMode="auto">
            <a:xfrm>
              <a:off x="1861345" y="764704"/>
              <a:ext cx="287337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b</a:t>
              </a:r>
              <a:endParaRPr lang="en-US" dirty="0"/>
            </a:p>
          </p:txBody>
        </p:sp>
        <p:sp>
          <p:nvSpPr>
            <p:cNvPr id="4" name="Oval 3"/>
            <p:cNvSpPr/>
            <p:nvPr/>
          </p:nvSpPr>
          <p:spPr bwMode="auto">
            <a:xfrm>
              <a:off x="780257" y="1846485"/>
              <a:ext cx="287338" cy="28752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d</a:t>
              </a:r>
              <a:endParaRPr lang="en-US" dirty="0"/>
            </a:p>
          </p:txBody>
        </p:sp>
        <p:sp>
          <p:nvSpPr>
            <p:cNvPr id="5" name="Oval 4"/>
            <p:cNvSpPr/>
            <p:nvPr/>
          </p:nvSpPr>
          <p:spPr bwMode="auto">
            <a:xfrm>
              <a:off x="1861345" y="1857604"/>
              <a:ext cx="287337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a</a:t>
              </a:r>
              <a:endParaRPr lang="en-US" dirty="0"/>
            </a:p>
          </p:txBody>
        </p:sp>
        <p:cxnSp>
          <p:nvCxnSpPr>
            <p:cNvPr id="6" name="Straight Connector 5"/>
            <p:cNvCxnSpPr>
              <a:stCxn id="2" idx="6"/>
              <a:endCxn id="3" idx="2"/>
            </p:cNvCxnSpPr>
            <p:nvPr/>
          </p:nvCxnSpPr>
          <p:spPr bwMode="auto">
            <a:xfrm>
              <a:off x="1067595" y="909260"/>
              <a:ext cx="793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auto">
            <a:xfrm>
              <a:off x="1067595" y="2002160"/>
              <a:ext cx="793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4" idx="7"/>
              <a:endCxn id="3" idx="3"/>
            </p:cNvCxnSpPr>
            <p:nvPr/>
          </p:nvCxnSpPr>
          <p:spPr bwMode="auto">
            <a:xfrm flipV="1">
              <a:off x="1026320" y="1010925"/>
              <a:ext cx="876300" cy="8768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6208" name="TextBox 27"/>
            <p:cNvSpPr txBox="1">
              <a:spLocks noChangeArrowheads="1"/>
            </p:cNvSpPr>
            <p:nvPr/>
          </p:nvSpPr>
          <p:spPr bwMode="auto">
            <a:xfrm>
              <a:off x="1319934" y="2126316"/>
              <a:ext cx="288004" cy="4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G</a:t>
              </a:r>
              <a:endParaRPr lang="en-US" altLang="en-US" sz="2000"/>
            </a:p>
          </p:txBody>
        </p:sp>
        <p:cxnSp>
          <p:nvCxnSpPr>
            <p:cNvPr id="17" name="Straight Connector 16"/>
            <p:cNvCxnSpPr/>
            <p:nvPr/>
          </p:nvCxnSpPr>
          <p:spPr bwMode="auto">
            <a:xfrm>
              <a:off x="2004220" y="1047460"/>
              <a:ext cx="0" cy="79267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6147" name="Group 19"/>
          <p:cNvGrpSpPr>
            <a:grpSpLocks/>
          </p:cNvGrpSpPr>
          <p:nvPr/>
        </p:nvGrpSpPr>
        <p:grpSpPr bwMode="auto">
          <a:xfrm>
            <a:off x="3300413" y="758825"/>
            <a:ext cx="1368425" cy="1766888"/>
            <a:chOff x="3299619" y="758354"/>
            <a:chExt cx="1368425" cy="1768017"/>
          </a:xfrm>
        </p:grpSpPr>
        <p:sp>
          <p:nvSpPr>
            <p:cNvPr id="10" name="Oval 9"/>
            <p:cNvSpPr/>
            <p:nvPr/>
          </p:nvSpPr>
          <p:spPr bwMode="auto">
            <a:xfrm>
              <a:off x="3299619" y="758354"/>
              <a:ext cx="287337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c</a:t>
              </a:r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4380706" y="758354"/>
              <a:ext cx="287338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b</a:t>
              </a:r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3299619" y="1840133"/>
              <a:ext cx="287337" cy="28593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d</a:t>
              </a:r>
              <a:endParaRPr lang="en-US" dirty="0"/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4380706" y="1851252"/>
              <a:ext cx="287338" cy="28752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a</a:t>
              </a:r>
              <a:endParaRPr lang="en-US" dirty="0"/>
            </a:p>
          </p:txBody>
        </p:sp>
        <p:cxnSp>
          <p:nvCxnSpPr>
            <p:cNvPr id="14" name="Straight Connector 13"/>
            <p:cNvCxnSpPr>
              <a:stCxn id="10" idx="4"/>
              <a:endCxn id="12" idx="0"/>
            </p:cNvCxnSpPr>
            <p:nvPr/>
          </p:nvCxnSpPr>
          <p:spPr bwMode="auto">
            <a:xfrm>
              <a:off x="3444081" y="1047464"/>
              <a:ext cx="0" cy="7926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6198" name="TextBox 28"/>
            <p:cNvSpPr txBox="1">
              <a:spLocks noChangeArrowheads="1"/>
            </p:cNvSpPr>
            <p:nvPr/>
          </p:nvSpPr>
          <p:spPr bwMode="auto">
            <a:xfrm>
              <a:off x="3921594" y="2126316"/>
              <a:ext cx="144002" cy="4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T</a:t>
              </a:r>
              <a:endParaRPr lang="en-US" altLang="en-US" sz="2000"/>
            </a:p>
          </p:txBody>
        </p:sp>
        <p:cxnSp>
          <p:nvCxnSpPr>
            <p:cNvPr id="16" name="Straight Connector 15"/>
            <p:cNvCxnSpPr/>
            <p:nvPr/>
          </p:nvCxnSpPr>
          <p:spPr bwMode="auto">
            <a:xfrm>
              <a:off x="3586956" y="910851"/>
              <a:ext cx="793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auto">
            <a:xfrm>
              <a:off x="4510881" y="1064938"/>
              <a:ext cx="0" cy="7926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6148" name="TextBox 21"/>
          <p:cNvSpPr txBox="1">
            <a:spLocks noChangeArrowheads="1"/>
          </p:cNvSpPr>
          <p:nvPr/>
        </p:nvSpPr>
        <p:spPr bwMode="auto">
          <a:xfrm>
            <a:off x="6659563" y="1011238"/>
            <a:ext cx="792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Rasti</a:t>
            </a:r>
          </a:p>
        </p:txBody>
      </p:sp>
      <p:sp>
        <p:nvSpPr>
          <p:cNvPr id="6149" name="TextBox 44"/>
          <p:cNvSpPr txBox="1">
            <a:spLocks noChangeArrowheads="1"/>
          </p:cNvSpPr>
          <p:nvPr/>
        </p:nvSpPr>
        <p:spPr bwMode="auto">
          <a:xfrm>
            <a:off x="6659563" y="1493838"/>
            <a:ext cx="10334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 </a:t>
            </a:r>
            <a:r>
              <a:rPr lang="lt-LT" altLang="en-US" sz="2000">
                <a:sym typeface="Symbol" panose="05050102010706020507" pitchFamily="18" charset="2"/>
              </a:rPr>
              <a:t></a:t>
            </a:r>
            <a:r>
              <a:rPr lang="lt-LT" altLang="en-US" sz="2000"/>
              <a:t> T</a:t>
            </a:r>
            <a:endParaRPr lang="en-US" altLang="en-US" sz="2000"/>
          </a:p>
        </p:txBody>
      </p:sp>
      <p:grpSp>
        <p:nvGrpSpPr>
          <p:cNvPr id="99" name="Group 98"/>
          <p:cNvGrpSpPr>
            <a:grpSpLocks/>
          </p:cNvGrpSpPr>
          <p:nvPr/>
        </p:nvGrpSpPr>
        <p:grpSpPr bwMode="auto">
          <a:xfrm>
            <a:off x="815975" y="4017963"/>
            <a:ext cx="7367588" cy="1949450"/>
            <a:chOff x="815975" y="4017963"/>
            <a:chExt cx="7367588" cy="1949450"/>
          </a:xfrm>
        </p:grpSpPr>
        <p:grpSp>
          <p:nvGrpSpPr>
            <p:cNvPr id="6155" name="Group 23"/>
            <p:cNvGrpSpPr>
              <a:grpSpLocks/>
            </p:cNvGrpSpPr>
            <p:nvPr/>
          </p:nvGrpSpPr>
          <p:grpSpPr bwMode="auto">
            <a:xfrm>
              <a:off x="815975" y="4017963"/>
              <a:ext cx="7367588" cy="1949450"/>
              <a:chOff x="815975" y="4017963"/>
              <a:chExt cx="7367588" cy="1949450"/>
            </a:xfrm>
          </p:grpSpPr>
          <p:grpSp>
            <p:nvGrpSpPr>
              <p:cNvPr id="6162" name="Group 24"/>
              <p:cNvGrpSpPr>
                <a:grpSpLocks/>
              </p:cNvGrpSpPr>
              <p:nvPr/>
            </p:nvGrpSpPr>
            <p:grpSpPr bwMode="auto">
              <a:xfrm>
                <a:off x="815975" y="4022725"/>
                <a:ext cx="3324225" cy="1944688"/>
                <a:chOff x="815975" y="4022725"/>
                <a:chExt cx="3324225" cy="1944688"/>
              </a:xfrm>
            </p:grpSpPr>
            <p:sp>
              <p:nvSpPr>
                <p:cNvPr id="42" name="Oval 41"/>
                <p:cNvSpPr/>
                <p:nvPr/>
              </p:nvSpPr>
              <p:spPr bwMode="auto">
                <a:xfrm>
                  <a:off x="815975" y="4022725"/>
                  <a:ext cx="287338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c</a:t>
                  </a:r>
                  <a:endParaRPr lang="en-US" dirty="0"/>
                </a:p>
              </p:txBody>
            </p:sp>
            <p:sp>
              <p:nvSpPr>
                <p:cNvPr id="43" name="Oval 42"/>
                <p:cNvSpPr/>
                <p:nvPr/>
              </p:nvSpPr>
              <p:spPr bwMode="auto">
                <a:xfrm>
                  <a:off x="1897063" y="4022725"/>
                  <a:ext cx="287337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b</a:t>
                  </a:r>
                  <a:endParaRPr lang="en-US" dirty="0"/>
                </a:p>
              </p:txBody>
            </p:sp>
            <p:sp>
              <p:nvSpPr>
                <p:cNvPr id="44" name="Oval 43"/>
                <p:cNvSpPr/>
                <p:nvPr/>
              </p:nvSpPr>
              <p:spPr bwMode="auto">
                <a:xfrm>
                  <a:off x="815975" y="5102225"/>
                  <a:ext cx="287338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d</a:t>
                  </a:r>
                  <a:endParaRPr lang="en-US" dirty="0"/>
                </a:p>
              </p:txBody>
            </p:sp>
            <p:sp>
              <p:nvSpPr>
                <p:cNvPr id="45" name="Oval 44"/>
                <p:cNvSpPr/>
                <p:nvPr/>
              </p:nvSpPr>
              <p:spPr bwMode="auto">
                <a:xfrm>
                  <a:off x="1897063" y="5114925"/>
                  <a:ext cx="287337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a</a:t>
                  </a:r>
                  <a:endParaRPr lang="en-US" dirty="0"/>
                </a:p>
              </p:txBody>
            </p:sp>
            <p:cxnSp>
              <p:nvCxnSpPr>
                <p:cNvPr id="46" name="Straight Connector 45"/>
                <p:cNvCxnSpPr/>
                <p:nvPr/>
              </p:nvCxnSpPr>
              <p:spPr bwMode="auto">
                <a:xfrm>
                  <a:off x="1128713" y="4167188"/>
                  <a:ext cx="792162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 bwMode="auto">
                <a:xfrm>
                  <a:off x="1103313" y="5257800"/>
                  <a:ext cx="79375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49" name="Oval 48"/>
                <p:cNvSpPr/>
                <p:nvPr/>
              </p:nvSpPr>
              <p:spPr bwMode="auto">
                <a:xfrm>
                  <a:off x="2771775" y="4022725"/>
                  <a:ext cx="287338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c</a:t>
                  </a:r>
                  <a:endParaRPr lang="en-US" dirty="0"/>
                </a:p>
              </p:txBody>
            </p:sp>
            <p:sp>
              <p:nvSpPr>
                <p:cNvPr id="50" name="Oval 49"/>
                <p:cNvSpPr/>
                <p:nvPr/>
              </p:nvSpPr>
              <p:spPr bwMode="auto">
                <a:xfrm>
                  <a:off x="3852863" y="4022725"/>
                  <a:ext cx="287337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b</a:t>
                  </a:r>
                  <a:endParaRPr lang="en-US" dirty="0"/>
                </a:p>
              </p:txBody>
            </p:sp>
            <p:sp>
              <p:nvSpPr>
                <p:cNvPr id="51" name="Oval 50"/>
                <p:cNvSpPr/>
                <p:nvPr/>
              </p:nvSpPr>
              <p:spPr bwMode="auto">
                <a:xfrm>
                  <a:off x="2771775" y="5102225"/>
                  <a:ext cx="287338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d</a:t>
                  </a:r>
                  <a:endParaRPr lang="en-US" dirty="0"/>
                </a:p>
              </p:txBody>
            </p:sp>
            <p:sp>
              <p:nvSpPr>
                <p:cNvPr id="52" name="Oval 51"/>
                <p:cNvSpPr/>
                <p:nvPr/>
              </p:nvSpPr>
              <p:spPr bwMode="auto">
                <a:xfrm>
                  <a:off x="3852863" y="5114925"/>
                  <a:ext cx="287337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a</a:t>
                  </a:r>
                  <a:endParaRPr lang="en-US" dirty="0"/>
                </a:p>
              </p:txBody>
            </p:sp>
            <p:sp>
              <p:nvSpPr>
                <p:cNvPr id="6189" name="TextBox 44"/>
                <p:cNvSpPr txBox="1">
                  <a:spLocks noChangeArrowheads="1"/>
                </p:cNvSpPr>
                <p:nvPr/>
              </p:nvSpPr>
              <p:spPr bwMode="auto">
                <a:xfrm>
                  <a:off x="3299619" y="5567358"/>
                  <a:ext cx="442932" cy="4000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/>
                    <a:t>B</a:t>
                  </a:r>
                </a:p>
              </p:txBody>
            </p:sp>
            <p:cxnSp>
              <p:nvCxnSpPr>
                <p:cNvPr id="54" name="Straight Connector 53"/>
                <p:cNvCxnSpPr>
                  <a:stCxn id="49" idx="4"/>
                  <a:endCxn id="51" idx="0"/>
                </p:cNvCxnSpPr>
                <p:nvPr/>
              </p:nvCxnSpPr>
              <p:spPr bwMode="auto">
                <a:xfrm>
                  <a:off x="2916238" y="4310063"/>
                  <a:ext cx="0" cy="79216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>
                  <a:stCxn id="50" idx="3"/>
                  <a:endCxn id="51" idx="7"/>
                </p:cNvCxnSpPr>
                <p:nvPr/>
              </p:nvCxnSpPr>
              <p:spPr bwMode="auto">
                <a:xfrm flipH="1">
                  <a:off x="3017838" y="4268788"/>
                  <a:ext cx="876300" cy="8763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6192" name="TextBox 33"/>
                <p:cNvSpPr txBox="1">
                  <a:spLocks noChangeArrowheads="1"/>
                </p:cNvSpPr>
                <p:nvPr/>
              </p:nvSpPr>
              <p:spPr bwMode="auto">
                <a:xfrm>
                  <a:off x="1246132" y="5563342"/>
                  <a:ext cx="408476" cy="4000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/>
                    <a:t>A</a:t>
                  </a:r>
                </a:p>
              </p:txBody>
            </p:sp>
          </p:grpSp>
          <p:grpSp>
            <p:nvGrpSpPr>
              <p:cNvPr id="6163" name="Group 25"/>
              <p:cNvGrpSpPr>
                <a:grpSpLocks/>
              </p:cNvGrpSpPr>
              <p:nvPr/>
            </p:nvGrpSpPr>
            <p:grpSpPr bwMode="auto">
              <a:xfrm>
                <a:off x="4727575" y="4017963"/>
                <a:ext cx="3455988" cy="1949450"/>
                <a:chOff x="4727575" y="4017963"/>
                <a:chExt cx="3455988" cy="1949450"/>
              </a:xfrm>
            </p:grpSpPr>
            <p:sp>
              <p:nvSpPr>
                <p:cNvPr id="27" name="Oval 26"/>
                <p:cNvSpPr/>
                <p:nvPr/>
              </p:nvSpPr>
              <p:spPr bwMode="auto">
                <a:xfrm>
                  <a:off x="4727575" y="4017963"/>
                  <a:ext cx="287338" cy="285750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c</a:t>
                  </a:r>
                  <a:endParaRPr lang="en-US" dirty="0"/>
                </a:p>
              </p:txBody>
            </p:sp>
            <p:sp>
              <p:nvSpPr>
                <p:cNvPr id="28" name="Oval 27"/>
                <p:cNvSpPr/>
                <p:nvPr/>
              </p:nvSpPr>
              <p:spPr bwMode="auto">
                <a:xfrm>
                  <a:off x="5808663" y="4017963"/>
                  <a:ext cx="287337" cy="285750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b</a:t>
                  </a:r>
                  <a:endParaRPr lang="en-US" dirty="0"/>
                </a:p>
              </p:txBody>
            </p:sp>
            <p:sp>
              <p:nvSpPr>
                <p:cNvPr id="29" name="Oval 28"/>
                <p:cNvSpPr/>
                <p:nvPr/>
              </p:nvSpPr>
              <p:spPr bwMode="auto">
                <a:xfrm>
                  <a:off x="4727575" y="5095875"/>
                  <a:ext cx="287338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d</a:t>
                  </a:r>
                  <a:endParaRPr lang="en-US" dirty="0"/>
                </a:p>
              </p:txBody>
            </p:sp>
            <p:sp>
              <p:nvSpPr>
                <p:cNvPr id="30" name="Oval 29"/>
                <p:cNvSpPr/>
                <p:nvPr/>
              </p:nvSpPr>
              <p:spPr bwMode="auto">
                <a:xfrm>
                  <a:off x="5808663" y="5108575"/>
                  <a:ext cx="287337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a</a:t>
                  </a:r>
                  <a:endParaRPr lang="en-US" dirty="0"/>
                </a:p>
              </p:txBody>
            </p:sp>
            <p:sp>
              <p:nvSpPr>
                <p:cNvPr id="6168" name="TextBox 79"/>
                <p:cNvSpPr txBox="1">
                  <a:spLocks noChangeArrowheads="1"/>
                </p:cNvSpPr>
                <p:nvPr/>
              </p:nvSpPr>
              <p:spPr bwMode="auto">
                <a:xfrm>
                  <a:off x="5243718" y="5563343"/>
                  <a:ext cx="336733" cy="4000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/>
                    <a:t>C</a:t>
                  </a:r>
                </a:p>
              </p:txBody>
            </p:sp>
            <p:sp>
              <p:nvSpPr>
                <p:cNvPr id="32" name="Oval 31"/>
                <p:cNvSpPr/>
                <p:nvPr/>
              </p:nvSpPr>
              <p:spPr bwMode="auto">
                <a:xfrm>
                  <a:off x="6815138" y="4022725"/>
                  <a:ext cx="287337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c</a:t>
                  </a:r>
                  <a:endParaRPr lang="en-US" dirty="0"/>
                </a:p>
              </p:txBody>
            </p:sp>
            <p:sp>
              <p:nvSpPr>
                <p:cNvPr id="33" name="Oval 32"/>
                <p:cNvSpPr/>
                <p:nvPr/>
              </p:nvSpPr>
              <p:spPr bwMode="auto">
                <a:xfrm>
                  <a:off x="7896225" y="4022725"/>
                  <a:ext cx="287338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b</a:t>
                  </a:r>
                  <a:endParaRPr lang="en-US" dirty="0"/>
                </a:p>
              </p:txBody>
            </p:sp>
            <p:sp>
              <p:nvSpPr>
                <p:cNvPr id="34" name="Oval 33"/>
                <p:cNvSpPr/>
                <p:nvPr/>
              </p:nvSpPr>
              <p:spPr bwMode="auto">
                <a:xfrm>
                  <a:off x="6815138" y="5102225"/>
                  <a:ext cx="287337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d</a:t>
                  </a:r>
                  <a:endParaRPr lang="en-US" dirty="0"/>
                </a:p>
              </p:txBody>
            </p:sp>
            <p:sp>
              <p:nvSpPr>
                <p:cNvPr id="35" name="Oval 34"/>
                <p:cNvSpPr/>
                <p:nvPr/>
              </p:nvSpPr>
              <p:spPr bwMode="auto">
                <a:xfrm>
                  <a:off x="7896225" y="5114925"/>
                  <a:ext cx="287338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a</a:t>
                  </a:r>
                  <a:endParaRPr lang="en-US" dirty="0"/>
                </a:p>
              </p:txBody>
            </p:sp>
            <p:sp>
              <p:nvSpPr>
                <p:cNvPr id="6173" name="TextBox 92"/>
                <p:cNvSpPr txBox="1">
                  <a:spLocks noChangeArrowheads="1"/>
                </p:cNvSpPr>
                <p:nvPr/>
              </p:nvSpPr>
              <p:spPr bwMode="auto">
                <a:xfrm>
                  <a:off x="7416849" y="5567358"/>
                  <a:ext cx="408943" cy="4000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/>
                    <a:t>D</a:t>
                  </a:r>
                </a:p>
              </p:txBody>
            </p:sp>
            <p:cxnSp>
              <p:nvCxnSpPr>
                <p:cNvPr id="37" name="Straight Connector 36"/>
                <p:cNvCxnSpPr>
                  <a:stCxn id="33" idx="3"/>
                  <a:endCxn id="34" idx="7"/>
                </p:cNvCxnSpPr>
                <p:nvPr/>
              </p:nvCxnSpPr>
              <p:spPr bwMode="auto">
                <a:xfrm flipH="1">
                  <a:off x="7061200" y="4268788"/>
                  <a:ext cx="876300" cy="8763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auto">
                <a:xfrm>
                  <a:off x="8061325" y="4311650"/>
                  <a:ext cx="0" cy="790575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auto">
                <a:xfrm>
                  <a:off x="6958013" y="4310063"/>
                  <a:ext cx="0" cy="79216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auto">
                <a:xfrm>
                  <a:off x="5951538" y="4310063"/>
                  <a:ext cx="0" cy="79216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auto">
                <a:xfrm>
                  <a:off x="5014913" y="4171950"/>
                  <a:ext cx="792162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60" name="Straight Connector 59"/>
            <p:cNvCxnSpPr/>
            <p:nvPr/>
          </p:nvCxnSpPr>
          <p:spPr bwMode="auto">
            <a:xfrm flipH="1">
              <a:off x="1027113" y="4268788"/>
              <a:ext cx="876300" cy="8763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 bwMode="auto">
            <a:xfrm>
              <a:off x="2062163" y="4310063"/>
              <a:ext cx="0" cy="7921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 bwMode="auto">
            <a:xfrm>
              <a:off x="3078163" y="4184650"/>
              <a:ext cx="79216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 bwMode="auto">
            <a:xfrm>
              <a:off x="4010025" y="4322763"/>
              <a:ext cx="0" cy="7921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 bwMode="auto">
            <a:xfrm>
              <a:off x="3062288" y="5267325"/>
              <a:ext cx="793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 bwMode="auto">
            <a:xfrm>
              <a:off x="7110413" y="4184650"/>
              <a:ext cx="793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56" name="Oval 55"/>
          <p:cNvSpPr/>
          <p:nvPr/>
        </p:nvSpPr>
        <p:spPr bwMode="auto">
          <a:xfrm>
            <a:off x="5292725" y="5622925"/>
            <a:ext cx="287338" cy="2873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57" name="Oval 56"/>
          <p:cNvSpPr/>
          <p:nvPr/>
        </p:nvSpPr>
        <p:spPr bwMode="auto">
          <a:xfrm>
            <a:off x="1277938" y="5630863"/>
            <a:ext cx="287337" cy="2873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58" name="Oval 57"/>
          <p:cNvSpPr/>
          <p:nvPr/>
        </p:nvSpPr>
        <p:spPr bwMode="auto">
          <a:xfrm>
            <a:off x="3340100" y="5632450"/>
            <a:ext cx="287338" cy="28733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59" name="Oval 58"/>
          <p:cNvSpPr/>
          <p:nvPr/>
        </p:nvSpPr>
        <p:spPr bwMode="auto">
          <a:xfrm>
            <a:off x="7469188" y="5632450"/>
            <a:ext cx="287337" cy="2873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58" grpId="0" animBg="1"/>
      <p:bldP spid="5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8"/>
          <p:cNvGrpSpPr>
            <a:grpSpLocks/>
          </p:cNvGrpSpPr>
          <p:nvPr/>
        </p:nvGrpSpPr>
        <p:grpSpPr bwMode="auto">
          <a:xfrm>
            <a:off x="781050" y="765175"/>
            <a:ext cx="1368425" cy="1760538"/>
            <a:chOff x="780257" y="764704"/>
            <a:chExt cx="1368425" cy="1761667"/>
          </a:xfrm>
        </p:grpSpPr>
        <p:sp>
          <p:nvSpPr>
            <p:cNvPr id="2" name="Oval 1"/>
            <p:cNvSpPr/>
            <p:nvPr/>
          </p:nvSpPr>
          <p:spPr bwMode="auto">
            <a:xfrm>
              <a:off x="780257" y="764704"/>
              <a:ext cx="287338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c</a:t>
              </a:r>
              <a:endParaRPr lang="en-US" dirty="0"/>
            </a:p>
          </p:txBody>
        </p:sp>
        <p:sp>
          <p:nvSpPr>
            <p:cNvPr id="3" name="Oval 2"/>
            <p:cNvSpPr/>
            <p:nvPr/>
          </p:nvSpPr>
          <p:spPr bwMode="auto">
            <a:xfrm>
              <a:off x="1435971" y="1073733"/>
              <a:ext cx="287337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b</a:t>
              </a:r>
              <a:endParaRPr lang="en-US" dirty="0"/>
            </a:p>
          </p:txBody>
        </p:sp>
        <p:sp>
          <p:nvSpPr>
            <p:cNvPr id="4" name="Oval 3"/>
            <p:cNvSpPr/>
            <p:nvPr/>
          </p:nvSpPr>
          <p:spPr bwMode="auto">
            <a:xfrm>
              <a:off x="780257" y="1846485"/>
              <a:ext cx="287338" cy="28752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d</a:t>
              </a:r>
              <a:endParaRPr lang="en-US" dirty="0"/>
            </a:p>
          </p:txBody>
        </p:sp>
        <p:sp>
          <p:nvSpPr>
            <p:cNvPr id="5" name="Oval 4"/>
            <p:cNvSpPr/>
            <p:nvPr/>
          </p:nvSpPr>
          <p:spPr bwMode="auto">
            <a:xfrm>
              <a:off x="1861345" y="1857604"/>
              <a:ext cx="287337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a</a:t>
              </a:r>
              <a:endParaRPr lang="en-US" dirty="0"/>
            </a:p>
          </p:txBody>
        </p:sp>
        <p:cxnSp>
          <p:nvCxnSpPr>
            <p:cNvPr id="6" name="Straight Connector 5"/>
            <p:cNvCxnSpPr>
              <a:stCxn id="2" idx="6"/>
              <a:endCxn id="3" idx="1"/>
            </p:cNvCxnSpPr>
            <p:nvPr/>
          </p:nvCxnSpPr>
          <p:spPr bwMode="auto">
            <a:xfrm>
              <a:off x="1067595" y="909260"/>
              <a:ext cx="410456" cy="2068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auto">
            <a:xfrm>
              <a:off x="1067595" y="2002160"/>
              <a:ext cx="793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4" idx="7"/>
              <a:endCxn id="3" idx="3"/>
            </p:cNvCxnSpPr>
            <p:nvPr/>
          </p:nvCxnSpPr>
          <p:spPr bwMode="auto">
            <a:xfrm flipV="1">
              <a:off x="1025515" y="1320504"/>
              <a:ext cx="452536" cy="5680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6208" name="TextBox 27"/>
            <p:cNvSpPr txBox="1">
              <a:spLocks noChangeArrowheads="1"/>
            </p:cNvSpPr>
            <p:nvPr/>
          </p:nvSpPr>
          <p:spPr bwMode="auto">
            <a:xfrm>
              <a:off x="1319934" y="2126316"/>
              <a:ext cx="288004" cy="4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G</a:t>
              </a:r>
              <a:endParaRPr lang="en-US" altLang="en-US" sz="2000"/>
            </a:p>
          </p:txBody>
        </p:sp>
        <p:cxnSp>
          <p:nvCxnSpPr>
            <p:cNvPr id="17" name="Straight Connector 16"/>
            <p:cNvCxnSpPr>
              <a:stCxn id="3" idx="5"/>
              <a:endCxn id="5" idx="0"/>
            </p:cNvCxnSpPr>
            <p:nvPr/>
          </p:nvCxnSpPr>
          <p:spPr bwMode="auto">
            <a:xfrm>
              <a:off x="1681228" y="1320504"/>
              <a:ext cx="323786" cy="5371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6147" name="Group 19"/>
          <p:cNvGrpSpPr>
            <a:grpSpLocks/>
          </p:cNvGrpSpPr>
          <p:nvPr/>
        </p:nvGrpSpPr>
        <p:grpSpPr bwMode="auto">
          <a:xfrm>
            <a:off x="3300413" y="758825"/>
            <a:ext cx="1830143" cy="1766888"/>
            <a:chOff x="3299619" y="758354"/>
            <a:chExt cx="1830143" cy="1768017"/>
          </a:xfrm>
        </p:grpSpPr>
        <p:sp>
          <p:nvSpPr>
            <p:cNvPr id="10" name="Oval 9"/>
            <p:cNvSpPr/>
            <p:nvPr/>
          </p:nvSpPr>
          <p:spPr bwMode="auto">
            <a:xfrm>
              <a:off x="3299619" y="758354"/>
              <a:ext cx="287337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c</a:t>
              </a:r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4842424" y="1047464"/>
              <a:ext cx="287338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3299619" y="1840133"/>
              <a:ext cx="287337" cy="28593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d</a:t>
              </a:r>
              <a:endParaRPr lang="en-US" dirty="0"/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4380706" y="1851252"/>
              <a:ext cx="287338" cy="28752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a</a:t>
              </a:r>
              <a:endParaRPr lang="en-US" dirty="0"/>
            </a:p>
          </p:txBody>
        </p:sp>
        <p:cxnSp>
          <p:nvCxnSpPr>
            <p:cNvPr id="14" name="Straight Connector 13"/>
            <p:cNvCxnSpPr>
              <a:stCxn id="10" idx="4"/>
              <a:endCxn id="12" idx="0"/>
            </p:cNvCxnSpPr>
            <p:nvPr/>
          </p:nvCxnSpPr>
          <p:spPr bwMode="auto">
            <a:xfrm>
              <a:off x="3444081" y="1047464"/>
              <a:ext cx="0" cy="7926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6198" name="TextBox 28"/>
            <p:cNvSpPr txBox="1">
              <a:spLocks noChangeArrowheads="1"/>
            </p:cNvSpPr>
            <p:nvPr/>
          </p:nvSpPr>
          <p:spPr bwMode="auto">
            <a:xfrm>
              <a:off x="3921594" y="2126316"/>
              <a:ext cx="144002" cy="4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T</a:t>
              </a:r>
              <a:endParaRPr lang="en-US" altLang="en-US" sz="2000"/>
            </a:p>
          </p:txBody>
        </p:sp>
        <p:cxnSp>
          <p:nvCxnSpPr>
            <p:cNvPr id="16" name="Straight Connector 15"/>
            <p:cNvCxnSpPr>
              <a:stCxn id="10" idx="6"/>
              <a:endCxn id="11" idx="2"/>
            </p:cNvCxnSpPr>
            <p:nvPr/>
          </p:nvCxnSpPr>
          <p:spPr bwMode="auto">
            <a:xfrm>
              <a:off x="3586956" y="902909"/>
              <a:ext cx="1255468" cy="28911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1" idx="4"/>
              <a:endCxn id="13" idx="7"/>
            </p:cNvCxnSpPr>
            <p:nvPr/>
          </p:nvCxnSpPr>
          <p:spPr bwMode="auto">
            <a:xfrm flipH="1">
              <a:off x="4625964" y="1336573"/>
              <a:ext cx="360129" cy="55678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6148" name="TextBox 21"/>
          <p:cNvSpPr txBox="1">
            <a:spLocks noChangeArrowheads="1"/>
          </p:cNvSpPr>
          <p:nvPr/>
        </p:nvSpPr>
        <p:spPr bwMode="auto">
          <a:xfrm>
            <a:off x="6659563" y="1011238"/>
            <a:ext cx="792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Rasti</a:t>
            </a:r>
          </a:p>
        </p:txBody>
      </p:sp>
      <p:sp>
        <p:nvSpPr>
          <p:cNvPr id="6149" name="TextBox 44"/>
          <p:cNvSpPr txBox="1">
            <a:spLocks noChangeArrowheads="1"/>
          </p:cNvSpPr>
          <p:nvPr/>
        </p:nvSpPr>
        <p:spPr bwMode="auto">
          <a:xfrm>
            <a:off x="6659563" y="1493838"/>
            <a:ext cx="10334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 </a:t>
            </a:r>
            <a:r>
              <a:rPr lang="lt-LT" altLang="en-US" sz="2000">
                <a:sym typeface="Symbol" panose="05050102010706020507" pitchFamily="18" charset="2"/>
              </a:rPr>
              <a:t></a:t>
            </a:r>
            <a:r>
              <a:rPr lang="lt-LT" altLang="en-US" sz="2000"/>
              <a:t> T</a:t>
            </a:r>
            <a:endParaRPr lang="en-US" altLang="en-US" sz="2000"/>
          </a:p>
        </p:txBody>
      </p:sp>
      <p:grpSp>
        <p:nvGrpSpPr>
          <p:cNvPr id="9" name="Group 8"/>
          <p:cNvGrpSpPr/>
          <p:nvPr/>
        </p:nvGrpSpPr>
        <p:grpSpPr>
          <a:xfrm>
            <a:off x="841375" y="4077072"/>
            <a:ext cx="7367588" cy="1949450"/>
            <a:chOff x="841375" y="4077072"/>
            <a:chExt cx="7367588" cy="1949450"/>
          </a:xfrm>
        </p:grpSpPr>
        <p:grpSp>
          <p:nvGrpSpPr>
            <p:cNvPr id="99" name="Group 98"/>
            <p:cNvGrpSpPr>
              <a:grpSpLocks/>
            </p:cNvGrpSpPr>
            <p:nvPr/>
          </p:nvGrpSpPr>
          <p:grpSpPr bwMode="auto">
            <a:xfrm>
              <a:off x="841375" y="4077072"/>
              <a:ext cx="7367588" cy="1949450"/>
              <a:chOff x="815975" y="4017963"/>
              <a:chExt cx="7367588" cy="1949450"/>
            </a:xfrm>
          </p:grpSpPr>
          <p:grpSp>
            <p:nvGrpSpPr>
              <p:cNvPr id="6155" name="Group 23"/>
              <p:cNvGrpSpPr>
                <a:grpSpLocks/>
              </p:cNvGrpSpPr>
              <p:nvPr/>
            </p:nvGrpSpPr>
            <p:grpSpPr bwMode="auto">
              <a:xfrm>
                <a:off x="815975" y="4017963"/>
                <a:ext cx="7367588" cy="1949450"/>
                <a:chOff x="815975" y="4017963"/>
                <a:chExt cx="7367588" cy="1949450"/>
              </a:xfrm>
            </p:grpSpPr>
            <p:grpSp>
              <p:nvGrpSpPr>
                <p:cNvPr id="6162" name="Group 24"/>
                <p:cNvGrpSpPr>
                  <a:grpSpLocks/>
                </p:cNvGrpSpPr>
                <p:nvPr/>
              </p:nvGrpSpPr>
              <p:grpSpPr bwMode="auto">
                <a:xfrm>
                  <a:off x="815975" y="4022725"/>
                  <a:ext cx="3324225" cy="1944688"/>
                  <a:chOff x="815975" y="4022725"/>
                  <a:chExt cx="3324225" cy="1944688"/>
                </a:xfrm>
              </p:grpSpPr>
              <p:sp>
                <p:nvSpPr>
                  <p:cNvPr id="42" name="Oval 41"/>
                  <p:cNvSpPr/>
                  <p:nvPr/>
                </p:nvSpPr>
                <p:spPr bwMode="auto">
                  <a:xfrm>
                    <a:off x="815975" y="4022725"/>
                    <a:ext cx="287338" cy="28733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c</a:t>
                    </a:r>
                    <a:endParaRPr lang="en-US" dirty="0"/>
                  </a:p>
                </p:txBody>
              </p:sp>
              <p:sp>
                <p:nvSpPr>
                  <p:cNvPr id="43" name="Oval 42"/>
                  <p:cNvSpPr/>
                  <p:nvPr/>
                </p:nvSpPr>
                <p:spPr bwMode="auto">
                  <a:xfrm>
                    <a:off x="1436764" y="4406594"/>
                    <a:ext cx="287337" cy="28733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b</a:t>
                    </a:r>
                    <a:endParaRPr lang="en-US" dirty="0"/>
                  </a:p>
                </p:txBody>
              </p:sp>
              <p:sp>
                <p:nvSpPr>
                  <p:cNvPr id="44" name="Oval 43"/>
                  <p:cNvSpPr/>
                  <p:nvPr/>
                </p:nvSpPr>
                <p:spPr bwMode="auto">
                  <a:xfrm>
                    <a:off x="815975" y="5102225"/>
                    <a:ext cx="287338" cy="28733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d</a:t>
                    </a:r>
                    <a:endParaRPr lang="en-US" dirty="0"/>
                  </a:p>
                </p:txBody>
              </p:sp>
              <p:sp>
                <p:nvSpPr>
                  <p:cNvPr id="45" name="Oval 44"/>
                  <p:cNvSpPr/>
                  <p:nvPr/>
                </p:nvSpPr>
                <p:spPr bwMode="auto">
                  <a:xfrm>
                    <a:off x="1897063" y="5114925"/>
                    <a:ext cx="287337" cy="28733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a</a:t>
                    </a:r>
                    <a:endParaRPr lang="en-US" dirty="0"/>
                  </a:p>
                </p:txBody>
              </p:sp>
              <p:cxnSp>
                <p:nvCxnSpPr>
                  <p:cNvPr id="46" name="Straight Connector 45"/>
                  <p:cNvCxnSpPr>
                    <a:stCxn id="43" idx="5"/>
                    <a:endCxn id="45" idx="0"/>
                  </p:cNvCxnSpPr>
                  <p:nvPr/>
                </p:nvCxnSpPr>
                <p:spPr bwMode="auto">
                  <a:xfrm>
                    <a:off x="1682021" y="4651852"/>
                    <a:ext cx="358711" cy="463073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/>
                  <p:nvPr/>
                </p:nvCxnSpPr>
                <p:spPr bwMode="auto">
                  <a:xfrm>
                    <a:off x="1103313" y="5257800"/>
                    <a:ext cx="793750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9" name="Oval 48"/>
                  <p:cNvSpPr/>
                  <p:nvPr/>
                </p:nvSpPr>
                <p:spPr bwMode="auto">
                  <a:xfrm>
                    <a:off x="2771775" y="4022725"/>
                    <a:ext cx="287338" cy="28733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c</a:t>
                    </a:r>
                    <a:endParaRPr lang="en-US" dirty="0"/>
                  </a:p>
                </p:txBody>
              </p:sp>
              <p:sp>
                <p:nvSpPr>
                  <p:cNvPr id="50" name="Oval 49"/>
                  <p:cNvSpPr/>
                  <p:nvPr/>
                </p:nvSpPr>
                <p:spPr bwMode="auto">
                  <a:xfrm>
                    <a:off x="3852863" y="4022725"/>
                    <a:ext cx="287337" cy="28733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b</a:t>
                    </a:r>
                    <a:endParaRPr lang="en-US" dirty="0"/>
                  </a:p>
                </p:txBody>
              </p:sp>
              <p:sp>
                <p:nvSpPr>
                  <p:cNvPr id="51" name="Oval 50"/>
                  <p:cNvSpPr/>
                  <p:nvPr/>
                </p:nvSpPr>
                <p:spPr bwMode="auto">
                  <a:xfrm>
                    <a:off x="2771775" y="5102225"/>
                    <a:ext cx="287338" cy="28733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d</a:t>
                    </a:r>
                    <a:endParaRPr lang="en-US" dirty="0"/>
                  </a:p>
                </p:txBody>
              </p:sp>
              <p:sp>
                <p:nvSpPr>
                  <p:cNvPr id="52" name="Oval 51"/>
                  <p:cNvSpPr/>
                  <p:nvPr/>
                </p:nvSpPr>
                <p:spPr bwMode="auto">
                  <a:xfrm>
                    <a:off x="3852863" y="5114925"/>
                    <a:ext cx="287337" cy="28733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a</a:t>
                    </a:r>
                    <a:endParaRPr lang="en-US" dirty="0"/>
                  </a:p>
                </p:txBody>
              </p:sp>
              <p:sp>
                <p:nvSpPr>
                  <p:cNvPr id="6189" name="TextBox 4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99619" y="5567358"/>
                    <a:ext cx="442932" cy="40005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/>
                      <a:t>B</a:t>
                    </a:r>
                  </a:p>
                </p:txBody>
              </p:sp>
              <p:cxnSp>
                <p:nvCxnSpPr>
                  <p:cNvPr id="54" name="Straight Connector 53"/>
                  <p:cNvCxnSpPr>
                    <a:stCxn id="49" idx="4"/>
                    <a:endCxn id="51" idx="0"/>
                  </p:cNvCxnSpPr>
                  <p:nvPr/>
                </p:nvCxnSpPr>
                <p:spPr bwMode="auto">
                  <a:xfrm>
                    <a:off x="2916238" y="4310063"/>
                    <a:ext cx="0" cy="79216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Straight Connector 54"/>
                  <p:cNvCxnSpPr>
                    <a:stCxn id="50" idx="3"/>
                    <a:endCxn id="51" idx="7"/>
                  </p:cNvCxnSpPr>
                  <p:nvPr/>
                </p:nvCxnSpPr>
                <p:spPr bwMode="auto">
                  <a:xfrm flipH="1">
                    <a:off x="3017838" y="4268788"/>
                    <a:ext cx="876300" cy="8763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192" name="Text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46132" y="5563342"/>
                    <a:ext cx="408476" cy="40005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/>
                      <a:t>A</a:t>
                    </a:r>
                  </a:p>
                </p:txBody>
              </p:sp>
            </p:grpSp>
            <p:grpSp>
              <p:nvGrpSpPr>
                <p:cNvPr id="6163" name="Group 25"/>
                <p:cNvGrpSpPr>
                  <a:grpSpLocks/>
                </p:cNvGrpSpPr>
                <p:nvPr/>
              </p:nvGrpSpPr>
              <p:grpSpPr bwMode="auto">
                <a:xfrm>
                  <a:off x="4727575" y="4017963"/>
                  <a:ext cx="3455988" cy="1949450"/>
                  <a:chOff x="4727575" y="4017963"/>
                  <a:chExt cx="3455988" cy="1949450"/>
                </a:xfrm>
              </p:grpSpPr>
              <p:sp>
                <p:nvSpPr>
                  <p:cNvPr id="27" name="Oval 26"/>
                  <p:cNvSpPr/>
                  <p:nvPr/>
                </p:nvSpPr>
                <p:spPr bwMode="auto">
                  <a:xfrm>
                    <a:off x="4727575" y="4017963"/>
                    <a:ext cx="287338" cy="285750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c</a:t>
                    </a:r>
                    <a:endParaRPr lang="en-US" dirty="0"/>
                  </a:p>
                </p:txBody>
              </p:sp>
              <p:sp>
                <p:nvSpPr>
                  <p:cNvPr id="28" name="Oval 27"/>
                  <p:cNvSpPr/>
                  <p:nvPr/>
                </p:nvSpPr>
                <p:spPr bwMode="auto">
                  <a:xfrm>
                    <a:off x="5397502" y="4449336"/>
                    <a:ext cx="287337" cy="285750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b</a:t>
                    </a:r>
                    <a:endParaRPr lang="en-US" dirty="0"/>
                  </a:p>
                </p:txBody>
              </p:sp>
              <p:sp>
                <p:nvSpPr>
                  <p:cNvPr id="29" name="Oval 28"/>
                  <p:cNvSpPr/>
                  <p:nvPr/>
                </p:nvSpPr>
                <p:spPr bwMode="auto">
                  <a:xfrm>
                    <a:off x="4727575" y="5095875"/>
                    <a:ext cx="287338" cy="28733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d</a:t>
                    </a:r>
                    <a:endParaRPr lang="en-US" dirty="0"/>
                  </a:p>
                </p:txBody>
              </p:sp>
              <p:sp>
                <p:nvSpPr>
                  <p:cNvPr id="30" name="Oval 29"/>
                  <p:cNvSpPr/>
                  <p:nvPr/>
                </p:nvSpPr>
                <p:spPr bwMode="auto">
                  <a:xfrm>
                    <a:off x="5808663" y="5108575"/>
                    <a:ext cx="287337" cy="28733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a</a:t>
                    </a:r>
                    <a:endParaRPr lang="en-US" dirty="0"/>
                  </a:p>
                </p:txBody>
              </p:sp>
              <p:sp>
                <p:nvSpPr>
                  <p:cNvPr id="6168" name="TextBox 7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243718" y="5563343"/>
                    <a:ext cx="336733" cy="40005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/>
                      <a:t>C</a:t>
                    </a:r>
                  </a:p>
                </p:txBody>
              </p:sp>
              <p:sp>
                <p:nvSpPr>
                  <p:cNvPr id="32" name="Oval 31"/>
                  <p:cNvSpPr/>
                  <p:nvPr/>
                </p:nvSpPr>
                <p:spPr bwMode="auto">
                  <a:xfrm>
                    <a:off x="6815138" y="4022725"/>
                    <a:ext cx="287337" cy="28733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c</a:t>
                    </a:r>
                    <a:endParaRPr lang="en-US" dirty="0"/>
                  </a:p>
                </p:txBody>
              </p:sp>
              <p:sp>
                <p:nvSpPr>
                  <p:cNvPr id="33" name="Oval 32"/>
                  <p:cNvSpPr/>
                  <p:nvPr/>
                </p:nvSpPr>
                <p:spPr bwMode="auto">
                  <a:xfrm>
                    <a:off x="7896225" y="4022725"/>
                    <a:ext cx="287338" cy="28733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b</a:t>
                    </a:r>
                    <a:endParaRPr lang="en-US" dirty="0"/>
                  </a:p>
                </p:txBody>
              </p:sp>
              <p:sp>
                <p:nvSpPr>
                  <p:cNvPr id="34" name="Oval 33"/>
                  <p:cNvSpPr/>
                  <p:nvPr/>
                </p:nvSpPr>
                <p:spPr bwMode="auto">
                  <a:xfrm>
                    <a:off x="6815138" y="5102225"/>
                    <a:ext cx="287337" cy="28733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d</a:t>
                    </a:r>
                    <a:endParaRPr lang="en-US" dirty="0"/>
                  </a:p>
                </p:txBody>
              </p:sp>
              <p:sp>
                <p:nvSpPr>
                  <p:cNvPr id="35" name="Oval 34"/>
                  <p:cNvSpPr/>
                  <p:nvPr/>
                </p:nvSpPr>
                <p:spPr bwMode="auto">
                  <a:xfrm>
                    <a:off x="7896225" y="5114925"/>
                    <a:ext cx="287338" cy="28733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a</a:t>
                    </a:r>
                    <a:endParaRPr lang="en-US" dirty="0"/>
                  </a:p>
                </p:txBody>
              </p:sp>
              <p:sp>
                <p:nvSpPr>
                  <p:cNvPr id="6173" name="TextBox 9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416849" y="5567358"/>
                    <a:ext cx="408943" cy="40005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/>
                      <a:t>D</a:t>
                    </a:r>
                  </a:p>
                </p:txBody>
              </p:sp>
              <p:cxnSp>
                <p:nvCxnSpPr>
                  <p:cNvPr id="37" name="Straight Connector 36"/>
                  <p:cNvCxnSpPr>
                    <a:stCxn id="33" idx="3"/>
                    <a:endCxn id="34" idx="7"/>
                  </p:cNvCxnSpPr>
                  <p:nvPr/>
                </p:nvCxnSpPr>
                <p:spPr bwMode="auto">
                  <a:xfrm flipH="1">
                    <a:off x="7061200" y="4268788"/>
                    <a:ext cx="876300" cy="8763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Straight Connector 37"/>
                  <p:cNvCxnSpPr/>
                  <p:nvPr/>
                </p:nvCxnSpPr>
                <p:spPr bwMode="auto">
                  <a:xfrm>
                    <a:off x="8061325" y="4311650"/>
                    <a:ext cx="0" cy="79057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Straight Connector 38"/>
                  <p:cNvCxnSpPr/>
                  <p:nvPr/>
                </p:nvCxnSpPr>
                <p:spPr bwMode="auto">
                  <a:xfrm>
                    <a:off x="6958013" y="4310063"/>
                    <a:ext cx="0" cy="79216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Straight Connector 39"/>
                  <p:cNvCxnSpPr>
                    <a:stCxn id="69" idx="4"/>
                  </p:cNvCxnSpPr>
                  <p:nvPr/>
                </p:nvCxnSpPr>
                <p:spPr bwMode="auto">
                  <a:xfrm flipH="1">
                    <a:off x="5951538" y="4327525"/>
                    <a:ext cx="142081" cy="7747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Straight Connector 40"/>
                  <p:cNvCxnSpPr>
                    <a:endCxn id="28" idx="1"/>
                  </p:cNvCxnSpPr>
                  <p:nvPr/>
                </p:nvCxnSpPr>
                <p:spPr bwMode="auto">
                  <a:xfrm>
                    <a:off x="5014913" y="4171950"/>
                    <a:ext cx="424669" cy="319233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60" name="Straight Connector 59"/>
              <p:cNvCxnSpPr>
                <a:stCxn id="43" idx="3"/>
                <a:endCxn id="44" idx="0"/>
              </p:cNvCxnSpPr>
              <p:nvPr/>
            </p:nvCxnSpPr>
            <p:spPr bwMode="auto">
              <a:xfrm flipH="1">
                <a:off x="959644" y="4651852"/>
                <a:ext cx="519200" cy="45037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>
                <a:stCxn id="42" idx="4"/>
                <a:endCxn id="44" idx="0"/>
              </p:cNvCxnSpPr>
              <p:nvPr/>
            </p:nvCxnSpPr>
            <p:spPr bwMode="auto">
              <a:xfrm>
                <a:off x="959644" y="4310063"/>
                <a:ext cx="0" cy="79216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 bwMode="auto">
              <a:xfrm>
                <a:off x="3078163" y="4184650"/>
                <a:ext cx="79216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 bwMode="auto">
              <a:xfrm>
                <a:off x="4010025" y="4322763"/>
                <a:ext cx="0" cy="79216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 bwMode="auto">
              <a:xfrm>
                <a:off x="3062288" y="5267325"/>
                <a:ext cx="79375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 bwMode="auto">
              <a:xfrm>
                <a:off x="7110413" y="4184650"/>
                <a:ext cx="79375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69" name="Oval 68"/>
            <p:cNvSpPr/>
            <p:nvPr/>
          </p:nvSpPr>
          <p:spPr bwMode="auto">
            <a:xfrm>
              <a:off x="5975350" y="4100884"/>
              <a:ext cx="287337" cy="28575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smtClean="0"/>
                <a:t>e</a:t>
              </a:r>
              <a:endParaRPr lang="en-US" dirty="0"/>
            </a:p>
          </p:txBody>
        </p:sp>
        <p:cxnSp>
          <p:nvCxnSpPr>
            <p:cNvPr id="72" name="Straight Connector 71"/>
            <p:cNvCxnSpPr>
              <a:stCxn id="69" idx="3"/>
              <a:endCxn id="28" idx="7"/>
            </p:cNvCxnSpPr>
            <p:nvPr/>
          </p:nvCxnSpPr>
          <p:spPr bwMode="auto">
            <a:xfrm flipH="1">
              <a:off x="5668159" y="4344787"/>
              <a:ext cx="349271" cy="20550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stCxn id="42" idx="5"/>
              <a:endCxn id="43" idx="1"/>
            </p:cNvCxnSpPr>
            <p:nvPr/>
          </p:nvCxnSpPr>
          <p:spPr bwMode="auto">
            <a:xfrm>
              <a:off x="1086633" y="4327092"/>
              <a:ext cx="417611" cy="18069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82" name="Oval 81"/>
            <p:cNvSpPr/>
            <p:nvPr/>
          </p:nvSpPr>
          <p:spPr bwMode="auto">
            <a:xfrm>
              <a:off x="2024856" y="4100884"/>
              <a:ext cx="287337" cy="28575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smtClean="0"/>
                <a:t>e</a:t>
              </a:r>
              <a:endParaRPr lang="en-US" dirty="0"/>
            </a:p>
          </p:txBody>
        </p:sp>
        <p:cxnSp>
          <p:nvCxnSpPr>
            <p:cNvPr id="93" name="Straight Connector 92"/>
            <p:cNvCxnSpPr>
              <a:stCxn id="42" idx="6"/>
              <a:endCxn id="82" idx="2"/>
            </p:cNvCxnSpPr>
            <p:nvPr/>
          </p:nvCxnSpPr>
          <p:spPr bwMode="auto">
            <a:xfrm>
              <a:off x="1128713" y="4225503"/>
              <a:ext cx="896143" cy="182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stCxn id="82" idx="4"/>
              <a:endCxn id="45" idx="7"/>
            </p:cNvCxnSpPr>
            <p:nvPr/>
          </p:nvCxnSpPr>
          <p:spPr bwMode="auto">
            <a:xfrm flipH="1">
              <a:off x="2167720" y="4386634"/>
              <a:ext cx="805" cy="8294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stCxn id="30" idx="2"/>
              <a:endCxn id="29" idx="6"/>
            </p:cNvCxnSpPr>
            <p:nvPr/>
          </p:nvCxnSpPr>
          <p:spPr bwMode="auto">
            <a:xfrm flipH="1" flipV="1">
              <a:off x="5040313" y="5298653"/>
              <a:ext cx="793750" cy="127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27" idx="4"/>
              <a:endCxn id="29" idx="0"/>
            </p:cNvCxnSpPr>
            <p:nvPr/>
          </p:nvCxnSpPr>
          <p:spPr bwMode="auto">
            <a:xfrm>
              <a:off x="4896644" y="4362822"/>
              <a:ext cx="0" cy="7921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1299924" y="5676754"/>
            <a:ext cx="6474721" cy="305968"/>
            <a:chOff x="1315667" y="6448792"/>
            <a:chExt cx="6474721" cy="305968"/>
          </a:xfrm>
        </p:grpSpPr>
        <p:sp>
          <p:nvSpPr>
            <p:cNvPr id="56" name="Oval 55"/>
            <p:cNvSpPr/>
            <p:nvPr/>
          </p:nvSpPr>
          <p:spPr bwMode="auto">
            <a:xfrm>
              <a:off x="5329034" y="6467422"/>
              <a:ext cx="287338" cy="28733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C</a:t>
              </a:r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1315667" y="6467423"/>
              <a:ext cx="287337" cy="287337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A</a:t>
              </a: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3355975" y="6467422"/>
              <a:ext cx="287338" cy="28733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B</a:t>
              </a:r>
            </a:p>
          </p:txBody>
        </p:sp>
        <p:sp>
          <p:nvSpPr>
            <p:cNvPr id="59" name="Oval 58"/>
            <p:cNvSpPr/>
            <p:nvPr/>
          </p:nvSpPr>
          <p:spPr bwMode="auto">
            <a:xfrm>
              <a:off x="7503051" y="6448792"/>
              <a:ext cx="287337" cy="28733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6612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11560" y="476672"/>
                <a:ext cx="77048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Tegu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lt-LT" sz="32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lt-LT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 smtClean="0"/>
                  <a:t>, 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lt-LT" sz="32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lt-LT" sz="32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76672"/>
                <a:ext cx="7704856" cy="584775"/>
              </a:xfrm>
              <a:prstGeom prst="rect">
                <a:avLst/>
              </a:prstGeom>
              <a:blipFill rotWithShape="0">
                <a:blip r:embed="rId2"/>
                <a:stretch>
                  <a:fillRect l="-1978" t="-14583" b="-32292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06624" y="1412776"/>
                <a:ext cx="7704856" cy="20896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lt-LT" sz="3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lt-LT" sz="32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lt-LT" sz="3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⊕</m:t>
                    </m:r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=(</m:t>
                    </m:r>
                    <m:acc>
                      <m:accPr>
                        <m:chr m:val="̃"/>
                        <m:ctrlPr>
                          <a:rPr lang="en-US" sz="32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acc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̃"/>
                        <m:ctrlPr>
                          <a:rPr lang="en-US" sz="32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sz="3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/>
                  <a:t>, </a:t>
                </a:r>
                <a:r>
                  <a:rPr lang="en-US" sz="3200" dirty="0" smtClean="0"/>
                  <a:t>kur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sz="32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∈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&amp;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∉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2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sz="3200" i="1">
                          <a:latin typeface="Cambria Math" panose="02040503050406030204" pitchFamily="18" charset="0"/>
                        </a:rPr>
                        <m:t>∈</m:t>
                      </m:r>
                      <m:sSub>
                        <m:sSubPr>
                          <m:ctrlPr>
                            <a:rPr lang="en-US" sz="3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3200" i="1">
                          <a:latin typeface="Cambria Math" panose="02040503050406030204" pitchFamily="18" charset="0"/>
                        </a:rPr>
                        <m:t> &amp;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sz="3200" i="1">
                          <a:latin typeface="Cambria Math" panose="02040503050406030204" pitchFamily="18" charset="0"/>
                        </a:rPr>
                        <m:t>∉</m:t>
                      </m:r>
                      <m:sSub>
                        <m:sSubPr>
                          <m:ctrlPr>
                            <a:rPr lang="en-US" sz="3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3200" dirty="0" smtClean="0"/>
              </a:p>
              <a:p>
                <a:r>
                  <a:rPr lang="en-US" sz="32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acc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{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</a:rPr>
                      <m:t>v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en-US" sz="32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:∃</m:t>
                    </m:r>
                    <m:d>
                      <m:dPr>
                        <m:begChr m:val="{"/>
                        <m:endChr m:val="}"/>
                        <m:ctrlPr>
                          <a:rPr lang="en-US" sz="32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acc>
                      <m:accPr>
                        <m:chr m:val="̃"/>
                        <m:ctrlPr>
                          <a:rPr lang="en-US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3200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624" y="1412776"/>
                <a:ext cx="7704856" cy="2089611"/>
              </a:xfrm>
              <a:prstGeom prst="rect">
                <a:avLst/>
              </a:prstGeom>
              <a:blipFill rotWithShape="0">
                <a:blip r:embed="rId3"/>
                <a:stretch>
                  <a:fillRect t="-3499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1501990" y="4448811"/>
            <a:ext cx="5652166" cy="1796599"/>
            <a:chOff x="1501990" y="4448811"/>
            <a:chExt cx="5652166" cy="1796599"/>
          </a:xfrm>
        </p:grpSpPr>
        <p:grpSp>
          <p:nvGrpSpPr>
            <p:cNvPr id="4" name="Group 99"/>
            <p:cNvGrpSpPr>
              <a:grpSpLocks/>
            </p:cNvGrpSpPr>
            <p:nvPr/>
          </p:nvGrpSpPr>
          <p:grpSpPr bwMode="auto">
            <a:xfrm>
              <a:off x="1501990" y="4448811"/>
              <a:ext cx="3483717" cy="1768017"/>
              <a:chOff x="1159954" y="2342654"/>
              <a:chExt cx="3484054" cy="1768262"/>
            </a:xfrm>
          </p:grpSpPr>
          <p:grpSp>
            <p:nvGrpSpPr>
              <p:cNvPr id="5" name="Group 29"/>
              <p:cNvGrpSpPr>
                <a:grpSpLocks/>
              </p:cNvGrpSpPr>
              <p:nvPr/>
            </p:nvGrpSpPr>
            <p:grpSpPr bwMode="auto">
              <a:xfrm>
                <a:off x="1159954" y="2342654"/>
                <a:ext cx="1368558" cy="1761910"/>
                <a:chOff x="1159954" y="2342654"/>
                <a:chExt cx="1368558" cy="1761910"/>
              </a:xfrm>
            </p:grpSpPr>
            <p:grpSp>
              <p:nvGrpSpPr>
                <p:cNvPr id="59" name="Group 26"/>
                <p:cNvGrpSpPr>
                  <a:grpSpLocks/>
                </p:cNvGrpSpPr>
                <p:nvPr/>
              </p:nvGrpSpPr>
              <p:grpSpPr bwMode="auto">
                <a:xfrm>
                  <a:off x="1159954" y="2342654"/>
                  <a:ext cx="1368558" cy="1389254"/>
                  <a:chOff x="1159954" y="2342654"/>
                  <a:chExt cx="1368558" cy="1389254"/>
                </a:xfrm>
              </p:grpSpPr>
              <p:sp>
                <p:nvSpPr>
                  <p:cNvPr id="61" name="Oval 60"/>
                  <p:cNvSpPr/>
                  <p:nvPr/>
                </p:nvSpPr>
                <p:spPr>
                  <a:xfrm>
                    <a:off x="1159954" y="2342654"/>
                    <a:ext cx="287365" cy="28896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c</a:t>
                    </a:r>
                    <a:endParaRPr lang="en-US" dirty="0"/>
                  </a:p>
                </p:txBody>
              </p:sp>
              <p:sp>
                <p:nvSpPr>
                  <p:cNvPr id="62" name="Oval 61"/>
                  <p:cNvSpPr/>
                  <p:nvPr/>
                </p:nvSpPr>
                <p:spPr>
                  <a:xfrm>
                    <a:off x="2241146" y="2342654"/>
                    <a:ext cx="287366" cy="28896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b</a:t>
                    </a:r>
                    <a:endParaRPr lang="en-US" dirty="0"/>
                  </a:p>
                </p:txBody>
              </p:sp>
              <p:sp>
                <p:nvSpPr>
                  <p:cNvPr id="63" name="Oval 62"/>
                  <p:cNvSpPr/>
                  <p:nvPr/>
                </p:nvSpPr>
                <p:spPr>
                  <a:xfrm>
                    <a:off x="1159954" y="3423892"/>
                    <a:ext cx="287365" cy="295316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d</a:t>
                    </a:r>
                    <a:endParaRPr lang="en-US" dirty="0"/>
                  </a:p>
                </p:txBody>
              </p:sp>
              <p:sp>
                <p:nvSpPr>
                  <p:cNvPr id="64" name="Oval 63"/>
                  <p:cNvSpPr/>
                  <p:nvPr/>
                </p:nvSpPr>
                <p:spPr>
                  <a:xfrm>
                    <a:off x="2241146" y="3435005"/>
                    <a:ext cx="287366" cy="296903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a</a:t>
                    </a:r>
                    <a:endParaRPr lang="en-US" dirty="0"/>
                  </a:p>
                </p:txBody>
              </p:sp>
              <p:cxnSp>
                <p:nvCxnSpPr>
                  <p:cNvPr id="65" name="Straight Connector 64"/>
                  <p:cNvCxnSpPr>
                    <a:stCxn id="61" idx="6"/>
                    <a:endCxn id="62" idx="2"/>
                  </p:cNvCxnSpPr>
                  <p:nvPr/>
                </p:nvCxnSpPr>
                <p:spPr>
                  <a:xfrm>
                    <a:off x="1447319" y="2487136"/>
                    <a:ext cx="793827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Straight Connector 65"/>
                  <p:cNvCxnSpPr/>
                  <p:nvPr/>
                </p:nvCxnSpPr>
                <p:spPr>
                  <a:xfrm>
                    <a:off x="1447320" y="3579487"/>
                    <a:ext cx="793827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Straight Connector 66"/>
                  <p:cNvCxnSpPr>
                    <a:endCxn id="64" idx="0"/>
                  </p:cNvCxnSpPr>
                  <p:nvPr/>
                </p:nvCxnSpPr>
                <p:spPr>
                  <a:xfrm>
                    <a:off x="2384034" y="2631619"/>
                    <a:ext cx="0" cy="80338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Straight Connector 67"/>
                  <p:cNvCxnSpPr>
                    <a:stCxn id="63" idx="7"/>
                    <a:endCxn id="62" idx="3"/>
                  </p:cNvCxnSpPr>
                  <p:nvPr/>
                </p:nvCxnSpPr>
                <p:spPr>
                  <a:xfrm flipV="1">
                    <a:off x="1406041" y="2588750"/>
                    <a:ext cx="876385" cy="87642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0" name="TextBox 27"/>
                <p:cNvSpPr txBox="1">
                  <a:spLocks noChangeArrowheads="1"/>
                </p:cNvSpPr>
                <p:nvPr/>
              </p:nvSpPr>
              <p:spPr bwMode="auto">
                <a:xfrm>
                  <a:off x="1699683" y="3704454"/>
                  <a:ext cx="288032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lt-LT" altLang="en-US" sz="2000"/>
                    <a:t>G</a:t>
                  </a:r>
                  <a:endParaRPr lang="en-US" altLang="en-US" sz="2000"/>
                </a:p>
              </p:txBody>
            </p:sp>
          </p:grpSp>
          <p:grpSp>
            <p:nvGrpSpPr>
              <p:cNvPr id="6" name="Group 30"/>
              <p:cNvGrpSpPr>
                <a:grpSpLocks/>
              </p:cNvGrpSpPr>
              <p:nvPr/>
            </p:nvGrpSpPr>
            <p:grpSpPr bwMode="auto">
              <a:xfrm>
                <a:off x="3275856" y="2342654"/>
                <a:ext cx="1368152" cy="1768262"/>
                <a:chOff x="817588" y="4437112"/>
                <a:chExt cx="1368152" cy="1768262"/>
              </a:xfrm>
            </p:grpSpPr>
            <p:grpSp>
              <p:nvGrpSpPr>
                <p:cNvPr id="50" name="Group 25"/>
                <p:cNvGrpSpPr>
                  <a:grpSpLocks/>
                </p:cNvGrpSpPr>
                <p:nvPr/>
              </p:nvGrpSpPr>
              <p:grpSpPr bwMode="auto">
                <a:xfrm>
                  <a:off x="817588" y="4437112"/>
                  <a:ext cx="1368152" cy="1380604"/>
                  <a:chOff x="817588" y="4437112"/>
                  <a:chExt cx="1368152" cy="1380604"/>
                </a:xfrm>
              </p:grpSpPr>
              <p:sp>
                <p:nvSpPr>
                  <p:cNvPr id="52" name="Oval 51"/>
                  <p:cNvSpPr/>
                  <p:nvPr/>
                </p:nvSpPr>
                <p:spPr>
                  <a:xfrm>
                    <a:off x="817245" y="4437112"/>
                    <a:ext cx="287366" cy="28896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c</a:t>
                    </a:r>
                    <a:endParaRPr lang="en-US" dirty="0"/>
                  </a:p>
                </p:txBody>
              </p:sp>
              <p:sp>
                <p:nvSpPr>
                  <p:cNvPr id="53" name="Oval 52"/>
                  <p:cNvSpPr/>
                  <p:nvPr/>
                </p:nvSpPr>
                <p:spPr>
                  <a:xfrm>
                    <a:off x="1898437" y="4437112"/>
                    <a:ext cx="287365" cy="28896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b</a:t>
                    </a:r>
                    <a:endParaRPr lang="en-US" dirty="0"/>
                  </a:p>
                </p:txBody>
              </p:sp>
              <p:sp>
                <p:nvSpPr>
                  <p:cNvPr id="54" name="Oval 53"/>
                  <p:cNvSpPr/>
                  <p:nvPr/>
                </p:nvSpPr>
                <p:spPr>
                  <a:xfrm>
                    <a:off x="817245" y="5518349"/>
                    <a:ext cx="287366" cy="28737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d</a:t>
                    </a:r>
                    <a:endParaRPr lang="en-US" dirty="0"/>
                  </a:p>
                </p:txBody>
              </p:sp>
              <p:sp>
                <p:nvSpPr>
                  <p:cNvPr id="55" name="Oval 54"/>
                  <p:cNvSpPr/>
                  <p:nvPr/>
                </p:nvSpPr>
                <p:spPr>
                  <a:xfrm>
                    <a:off x="1898437" y="5529463"/>
                    <a:ext cx="287365" cy="28896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a</a:t>
                    </a:r>
                    <a:endParaRPr lang="en-US" dirty="0"/>
                  </a:p>
                </p:txBody>
              </p:sp>
              <p:cxnSp>
                <p:nvCxnSpPr>
                  <p:cNvPr id="56" name="Straight Connector 55"/>
                  <p:cNvCxnSpPr/>
                  <p:nvPr/>
                </p:nvCxnSpPr>
                <p:spPr>
                  <a:xfrm>
                    <a:off x="1104611" y="4581594"/>
                    <a:ext cx="793827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Straight Connector 56"/>
                  <p:cNvCxnSpPr>
                    <a:stCxn id="52" idx="4"/>
                    <a:endCxn id="54" idx="0"/>
                  </p:cNvCxnSpPr>
                  <p:nvPr/>
                </p:nvCxnSpPr>
                <p:spPr>
                  <a:xfrm>
                    <a:off x="961722" y="4726077"/>
                    <a:ext cx="0" cy="79227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Straight Connector 57"/>
                  <p:cNvCxnSpPr/>
                  <p:nvPr/>
                </p:nvCxnSpPr>
                <p:spPr>
                  <a:xfrm>
                    <a:off x="1104611" y="5673945"/>
                    <a:ext cx="793827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1" name="TextBox 28"/>
                <p:cNvSpPr txBox="1">
                  <a:spLocks noChangeArrowheads="1"/>
                </p:cNvSpPr>
                <p:nvPr/>
              </p:nvSpPr>
              <p:spPr bwMode="auto">
                <a:xfrm>
                  <a:off x="1439280" y="5805264"/>
                  <a:ext cx="144016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lt-LT" altLang="en-US" sz="2000"/>
                    <a:t>T</a:t>
                  </a:r>
                  <a:endParaRPr lang="en-US" altLang="en-US" sz="2000"/>
                </a:p>
              </p:txBody>
            </p:sp>
          </p:grpSp>
        </p:grpSp>
        <p:sp>
          <p:nvSpPr>
            <p:cNvPr id="40" name="Oval 39"/>
            <p:cNvSpPr/>
            <p:nvPr/>
          </p:nvSpPr>
          <p:spPr bwMode="auto">
            <a:xfrm>
              <a:off x="5785731" y="4465817"/>
              <a:ext cx="287337" cy="28733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c</a:t>
              </a:r>
              <a:endParaRPr lang="en-US" dirty="0"/>
            </a:p>
          </p:txBody>
        </p:sp>
        <p:sp>
          <p:nvSpPr>
            <p:cNvPr id="41" name="Oval 40"/>
            <p:cNvSpPr/>
            <p:nvPr/>
          </p:nvSpPr>
          <p:spPr bwMode="auto">
            <a:xfrm>
              <a:off x="6866818" y="4465817"/>
              <a:ext cx="287338" cy="28733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b</a:t>
              </a:r>
              <a:endParaRPr lang="en-US" dirty="0"/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5785730" y="5545317"/>
              <a:ext cx="287337" cy="28733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d</a:t>
              </a:r>
              <a:endParaRPr lang="en-US" dirty="0"/>
            </a:p>
          </p:txBody>
        </p:sp>
        <p:sp>
          <p:nvSpPr>
            <p:cNvPr id="43" name="Oval 42"/>
            <p:cNvSpPr/>
            <p:nvPr/>
          </p:nvSpPr>
          <p:spPr bwMode="auto">
            <a:xfrm>
              <a:off x="6866818" y="5558017"/>
              <a:ext cx="287338" cy="28733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a</a:t>
              </a:r>
              <a:endParaRPr lang="en-US" dirty="0"/>
            </a:p>
          </p:txBody>
        </p:sp>
        <p:sp>
          <p:nvSpPr>
            <p:cNvPr id="44" name="TextBox 92"/>
            <p:cNvSpPr txBox="1">
              <a:spLocks noChangeArrowheads="1"/>
            </p:cNvSpPr>
            <p:nvPr/>
          </p:nvSpPr>
          <p:spPr bwMode="auto">
            <a:xfrm>
              <a:off x="6017747" y="5845355"/>
              <a:ext cx="1033052" cy="4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 dirty="0"/>
                <a:t>G </a:t>
              </a:r>
              <a:r>
                <a:rPr lang="lt-LT" altLang="en-US" sz="2000" dirty="0">
                  <a:sym typeface="Symbol" panose="05050102010706020507" pitchFamily="18" charset="2"/>
                </a:rPr>
                <a:t></a:t>
              </a:r>
              <a:r>
                <a:rPr lang="lt-LT" altLang="en-US" sz="2000" dirty="0"/>
                <a:t> T</a:t>
              </a:r>
              <a:endParaRPr lang="en-US" altLang="en-US" sz="2000" dirty="0"/>
            </a:p>
          </p:txBody>
        </p:sp>
        <p:cxnSp>
          <p:nvCxnSpPr>
            <p:cNvPr id="45" name="Straight Connector 44"/>
            <p:cNvCxnSpPr>
              <a:stCxn id="40" idx="4"/>
              <a:endCxn id="42" idx="0"/>
            </p:cNvCxnSpPr>
            <p:nvPr/>
          </p:nvCxnSpPr>
          <p:spPr bwMode="auto">
            <a:xfrm>
              <a:off x="5930193" y="4753155"/>
              <a:ext cx="0" cy="7921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 bwMode="auto">
            <a:xfrm>
              <a:off x="7022393" y="4753155"/>
              <a:ext cx="0" cy="7921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41" idx="3"/>
              <a:endCxn id="42" idx="7"/>
            </p:cNvCxnSpPr>
            <p:nvPr/>
          </p:nvCxnSpPr>
          <p:spPr bwMode="auto">
            <a:xfrm flipH="1">
              <a:off x="6031793" y="4711880"/>
              <a:ext cx="876300" cy="8763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5523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11560" y="476672"/>
                <a:ext cx="77048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Tegu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lt-LT" sz="32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lt-LT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 smtClean="0"/>
                  <a:t>, 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lt-LT" sz="32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lt-LT" sz="32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76672"/>
                <a:ext cx="7704856" cy="584775"/>
              </a:xfrm>
              <a:prstGeom prst="rect">
                <a:avLst/>
              </a:prstGeom>
              <a:blipFill rotWithShape="0">
                <a:blip r:embed="rId2"/>
                <a:stretch>
                  <a:fillRect l="-1978" t="-14583" b="-32292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06624" y="1412776"/>
                <a:ext cx="7704856" cy="20896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lt-LT" sz="3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lt-LT" sz="32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lt-LT" sz="3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⊕</m:t>
                    </m:r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=(</m:t>
                    </m:r>
                    <m:acc>
                      <m:accPr>
                        <m:chr m:val="̃"/>
                        <m:ctrlPr>
                          <a:rPr lang="en-US" sz="32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acc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̃"/>
                        <m:ctrlPr>
                          <a:rPr lang="en-US" sz="32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sz="3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/>
                  <a:t>, </a:t>
                </a:r>
                <a:r>
                  <a:rPr lang="en-US" sz="3200" dirty="0" smtClean="0"/>
                  <a:t>kur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sz="32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∈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&amp;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∉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2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sz="3200" i="1">
                          <a:latin typeface="Cambria Math" panose="02040503050406030204" pitchFamily="18" charset="0"/>
                        </a:rPr>
                        <m:t>∈</m:t>
                      </m:r>
                      <m:sSub>
                        <m:sSubPr>
                          <m:ctrlPr>
                            <a:rPr lang="en-US" sz="3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3200" i="1">
                          <a:latin typeface="Cambria Math" panose="02040503050406030204" pitchFamily="18" charset="0"/>
                        </a:rPr>
                        <m:t> &amp;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sz="3200" i="1">
                          <a:latin typeface="Cambria Math" panose="02040503050406030204" pitchFamily="18" charset="0"/>
                        </a:rPr>
                        <m:t>∉</m:t>
                      </m:r>
                      <m:sSub>
                        <m:sSubPr>
                          <m:ctrlPr>
                            <a:rPr lang="en-US" sz="3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3200" dirty="0" smtClean="0"/>
              </a:p>
              <a:p>
                <a:r>
                  <a:rPr lang="en-US" sz="32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acc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{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</a:rPr>
                      <m:t>v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en-US" sz="32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:∃</m:t>
                    </m:r>
                    <m:d>
                      <m:dPr>
                        <m:begChr m:val="{"/>
                        <m:endChr m:val="}"/>
                        <m:ctrlPr>
                          <a:rPr lang="en-US" sz="32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acc>
                      <m:accPr>
                        <m:chr m:val="̃"/>
                        <m:ctrlPr>
                          <a:rPr lang="en-US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3200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624" y="1412776"/>
                <a:ext cx="7704856" cy="2089611"/>
              </a:xfrm>
              <a:prstGeom prst="rect">
                <a:avLst/>
              </a:prstGeom>
              <a:blipFill rotWithShape="0">
                <a:blip r:embed="rId3"/>
                <a:stretch>
                  <a:fillRect t="-3499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1501990" y="4430970"/>
            <a:ext cx="5759246" cy="1801740"/>
            <a:chOff x="1501990" y="4430970"/>
            <a:chExt cx="5759246" cy="1801740"/>
          </a:xfrm>
        </p:grpSpPr>
        <p:grpSp>
          <p:nvGrpSpPr>
            <p:cNvPr id="4" name="Group 99"/>
            <p:cNvGrpSpPr>
              <a:grpSpLocks/>
            </p:cNvGrpSpPr>
            <p:nvPr/>
          </p:nvGrpSpPr>
          <p:grpSpPr bwMode="auto">
            <a:xfrm>
              <a:off x="1501990" y="4448811"/>
              <a:ext cx="3483717" cy="1768017"/>
              <a:chOff x="1159954" y="2342654"/>
              <a:chExt cx="3484054" cy="1768262"/>
            </a:xfrm>
          </p:grpSpPr>
          <p:grpSp>
            <p:nvGrpSpPr>
              <p:cNvPr id="5" name="Group 29"/>
              <p:cNvGrpSpPr>
                <a:grpSpLocks/>
              </p:cNvGrpSpPr>
              <p:nvPr/>
            </p:nvGrpSpPr>
            <p:grpSpPr bwMode="auto">
              <a:xfrm>
                <a:off x="1159954" y="2342654"/>
                <a:ext cx="1368558" cy="1761910"/>
                <a:chOff x="1159954" y="2342654"/>
                <a:chExt cx="1368558" cy="1761910"/>
              </a:xfrm>
            </p:grpSpPr>
            <p:grpSp>
              <p:nvGrpSpPr>
                <p:cNvPr id="59" name="Group 26"/>
                <p:cNvGrpSpPr>
                  <a:grpSpLocks/>
                </p:cNvGrpSpPr>
                <p:nvPr/>
              </p:nvGrpSpPr>
              <p:grpSpPr bwMode="auto">
                <a:xfrm>
                  <a:off x="1159954" y="2342654"/>
                  <a:ext cx="1368558" cy="1389254"/>
                  <a:chOff x="1159954" y="2342654"/>
                  <a:chExt cx="1368558" cy="1389254"/>
                </a:xfrm>
              </p:grpSpPr>
              <p:sp>
                <p:nvSpPr>
                  <p:cNvPr id="61" name="Oval 60"/>
                  <p:cNvSpPr/>
                  <p:nvPr/>
                </p:nvSpPr>
                <p:spPr>
                  <a:xfrm>
                    <a:off x="1159954" y="2342654"/>
                    <a:ext cx="287365" cy="28896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c</a:t>
                    </a:r>
                    <a:endParaRPr lang="en-US" dirty="0"/>
                  </a:p>
                </p:txBody>
              </p:sp>
              <p:sp>
                <p:nvSpPr>
                  <p:cNvPr id="62" name="Oval 61"/>
                  <p:cNvSpPr/>
                  <p:nvPr/>
                </p:nvSpPr>
                <p:spPr>
                  <a:xfrm>
                    <a:off x="2241146" y="2342654"/>
                    <a:ext cx="287366" cy="28896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b</a:t>
                    </a:r>
                    <a:endParaRPr lang="en-US" dirty="0"/>
                  </a:p>
                </p:txBody>
              </p:sp>
              <p:sp>
                <p:nvSpPr>
                  <p:cNvPr id="63" name="Oval 62"/>
                  <p:cNvSpPr/>
                  <p:nvPr/>
                </p:nvSpPr>
                <p:spPr>
                  <a:xfrm>
                    <a:off x="1159954" y="3423892"/>
                    <a:ext cx="287365" cy="295316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d</a:t>
                    </a:r>
                    <a:endParaRPr lang="en-US" dirty="0"/>
                  </a:p>
                </p:txBody>
              </p:sp>
              <p:sp>
                <p:nvSpPr>
                  <p:cNvPr id="64" name="Oval 63"/>
                  <p:cNvSpPr/>
                  <p:nvPr/>
                </p:nvSpPr>
                <p:spPr>
                  <a:xfrm>
                    <a:off x="2241146" y="3435005"/>
                    <a:ext cx="287366" cy="296903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a</a:t>
                    </a:r>
                    <a:endParaRPr lang="en-US" dirty="0"/>
                  </a:p>
                </p:txBody>
              </p:sp>
              <p:cxnSp>
                <p:nvCxnSpPr>
                  <p:cNvPr id="65" name="Straight Connector 64"/>
                  <p:cNvCxnSpPr>
                    <a:stCxn id="61" idx="6"/>
                    <a:endCxn id="62" idx="2"/>
                  </p:cNvCxnSpPr>
                  <p:nvPr/>
                </p:nvCxnSpPr>
                <p:spPr>
                  <a:xfrm>
                    <a:off x="1447319" y="2487136"/>
                    <a:ext cx="793827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Straight Connector 65"/>
                  <p:cNvCxnSpPr/>
                  <p:nvPr/>
                </p:nvCxnSpPr>
                <p:spPr>
                  <a:xfrm>
                    <a:off x="1447320" y="3579487"/>
                    <a:ext cx="793827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0" name="TextBox 27"/>
                <p:cNvSpPr txBox="1">
                  <a:spLocks noChangeArrowheads="1"/>
                </p:cNvSpPr>
                <p:nvPr/>
              </p:nvSpPr>
              <p:spPr bwMode="auto">
                <a:xfrm>
                  <a:off x="1699683" y="3704454"/>
                  <a:ext cx="288032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lt-LT" altLang="en-US" sz="2000"/>
                    <a:t>G</a:t>
                  </a:r>
                  <a:endParaRPr lang="en-US" altLang="en-US" sz="2000"/>
                </a:p>
              </p:txBody>
            </p:sp>
          </p:grpSp>
          <p:grpSp>
            <p:nvGrpSpPr>
              <p:cNvPr id="6" name="Group 30"/>
              <p:cNvGrpSpPr>
                <a:grpSpLocks/>
              </p:cNvGrpSpPr>
              <p:nvPr/>
            </p:nvGrpSpPr>
            <p:grpSpPr bwMode="auto">
              <a:xfrm>
                <a:off x="3275856" y="2342654"/>
                <a:ext cx="1368152" cy="1768262"/>
                <a:chOff x="817588" y="4437112"/>
                <a:chExt cx="1368152" cy="1768262"/>
              </a:xfrm>
            </p:grpSpPr>
            <p:grpSp>
              <p:nvGrpSpPr>
                <p:cNvPr id="50" name="Group 25"/>
                <p:cNvGrpSpPr>
                  <a:grpSpLocks/>
                </p:cNvGrpSpPr>
                <p:nvPr/>
              </p:nvGrpSpPr>
              <p:grpSpPr bwMode="auto">
                <a:xfrm>
                  <a:off x="817588" y="4437112"/>
                  <a:ext cx="1368152" cy="1380604"/>
                  <a:chOff x="817588" y="4437112"/>
                  <a:chExt cx="1368152" cy="1380604"/>
                </a:xfrm>
              </p:grpSpPr>
              <p:sp>
                <p:nvSpPr>
                  <p:cNvPr id="52" name="Oval 51"/>
                  <p:cNvSpPr/>
                  <p:nvPr/>
                </p:nvSpPr>
                <p:spPr>
                  <a:xfrm>
                    <a:off x="817245" y="4437112"/>
                    <a:ext cx="287366" cy="28896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c</a:t>
                    </a:r>
                    <a:endParaRPr lang="en-US" dirty="0"/>
                  </a:p>
                </p:txBody>
              </p:sp>
              <p:sp>
                <p:nvSpPr>
                  <p:cNvPr id="53" name="Oval 52"/>
                  <p:cNvSpPr/>
                  <p:nvPr/>
                </p:nvSpPr>
                <p:spPr>
                  <a:xfrm>
                    <a:off x="1898437" y="4437112"/>
                    <a:ext cx="287365" cy="28896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b</a:t>
                    </a:r>
                    <a:endParaRPr lang="en-US" dirty="0"/>
                  </a:p>
                </p:txBody>
              </p:sp>
              <p:sp>
                <p:nvSpPr>
                  <p:cNvPr id="54" name="Oval 53"/>
                  <p:cNvSpPr/>
                  <p:nvPr/>
                </p:nvSpPr>
                <p:spPr>
                  <a:xfrm>
                    <a:off x="817245" y="5518349"/>
                    <a:ext cx="287366" cy="28737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d</a:t>
                    </a:r>
                    <a:endParaRPr lang="en-US" dirty="0"/>
                  </a:p>
                </p:txBody>
              </p:sp>
              <p:sp>
                <p:nvSpPr>
                  <p:cNvPr id="55" name="Oval 54"/>
                  <p:cNvSpPr/>
                  <p:nvPr/>
                </p:nvSpPr>
                <p:spPr>
                  <a:xfrm>
                    <a:off x="1898437" y="5529463"/>
                    <a:ext cx="287365" cy="28896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a</a:t>
                    </a:r>
                    <a:endParaRPr lang="en-US" dirty="0"/>
                  </a:p>
                </p:txBody>
              </p:sp>
              <p:cxnSp>
                <p:nvCxnSpPr>
                  <p:cNvPr id="56" name="Straight Connector 55"/>
                  <p:cNvCxnSpPr/>
                  <p:nvPr/>
                </p:nvCxnSpPr>
                <p:spPr>
                  <a:xfrm>
                    <a:off x="1104611" y="4581594"/>
                    <a:ext cx="793827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Straight Connector 56"/>
                  <p:cNvCxnSpPr>
                    <a:stCxn id="52" idx="4"/>
                    <a:endCxn id="54" idx="0"/>
                  </p:cNvCxnSpPr>
                  <p:nvPr/>
                </p:nvCxnSpPr>
                <p:spPr>
                  <a:xfrm>
                    <a:off x="961722" y="4726077"/>
                    <a:ext cx="0" cy="79227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Straight Connector 57"/>
                  <p:cNvCxnSpPr/>
                  <p:nvPr/>
                </p:nvCxnSpPr>
                <p:spPr>
                  <a:xfrm>
                    <a:off x="1104611" y="5673945"/>
                    <a:ext cx="793827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1" name="TextBox 28"/>
                <p:cNvSpPr txBox="1">
                  <a:spLocks noChangeArrowheads="1"/>
                </p:cNvSpPr>
                <p:nvPr/>
              </p:nvSpPr>
              <p:spPr bwMode="auto">
                <a:xfrm>
                  <a:off x="1439280" y="5805264"/>
                  <a:ext cx="144016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lt-LT" altLang="en-US" sz="2000"/>
                    <a:t>T</a:t>
                  </a:r>
                  <a:endParaRPr lang="en-US" altLang="en-US" sz="2000"/>
                </a:p>
              </p:txBody>
            </p:sp>
          </p:grpSp>
        </p:grpSp>
        <p:sp>
          <p:nvSpPr>
            <p:cNvPr id="40" name="Oval 39"/>
            <p:cNvSpPr/>
            <p:nvPr/>
          </p:nvSpPr>
          <p:spPr bwMode="auto">
            <a:xfrm>
              <a:off x="6443762" y="4430970"/>
              <a:ext cx="287337" cy="28733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c</a:t>
              </a:r>
              <a:endParaRPr lang="en-US" dirty="0"/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6443761" y="5510470"/>
              <a:ext cx="287337" cy="28733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d</a:t>
              </a:r>
              <a:endParaRPr lang="en-US" dirty="0"/>
            </a:p>
          </p:txBody>
        </p:sp>
        <p:sp>
          <p:nvSpPr>
            <p:cNvPr id="44" name="TextBox 92"/>
            <p:cNvSpPr txBox="1">
              <a:spLocks noChangeArrowheads="1"/>
            </p:cNvSpPr>
            <p:nvPr/>
          </p:nvSpPr>
          <p:spPr bwMode="auto">
            <a:xfrm>
              <a:off x="6228184" y="5832655"/>
              <a:ext cx="1033052" cy="4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 dirty="0"/>
                <a:t>G </a:t>
              </a:r>
              <a:r>
                <a:rPr lang="lt-LT" altLang="en-US" sz="2000" dirty="0">
                  <a:sym typeface="Symbol" panose="05050102010706020507" pitchFamily="18" charset="2"/>
                </a:rPr>
                <a:t></a:t>
              </a:r>
              <a:r>
                <a:rPr lang="lt-LT" altLang="en-US" sz="2000" dirty="0"/>
                <a:t> T</a:t>
              </a:r>
              <a:endParaRPr lang="en-US" altLang="en-US" sz="2000" dirty="0"/>
            </a:p>
          </p:txBody>
        </p:sp>
        <p:cxnSp>
          <p:nvCxnSpPr>
            <p:cNvPr id="45" name="Straight Connector 44"/>
            <p:cNvCxnSpPr>
              <a:stCxn id="40" idx="4"/>
              <a:endCxn id="42" idx="0"/>
            </p:cNvCxnSpPr>
            <p:nvPr/>
          </p:nvCxnSpPr>
          <p:spPr bwMode="auto">
            <a:xfrm>
              <a:off x="6588224" y="4718308"/>
              <a:ext cx="0" cy="7921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30709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611560" y="312247"/>
                <a:ext cx="7704856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Tegu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lt-LT" sz="32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lt-LT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 smtClean="0"/>
                  <a:t>, 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lt-LT" sz="32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200" dirty="0" smtClean="0"/>
              </a:p>
              <a:p>
                <a:r>
                  <a:rPr lang="en-US" sz="3200" dirty="0" err="1" smtClean="0"/>
                  <a:t>Kaip</a:t>
                </a:r>
                <a:r>
                  <a:rPr lang="en-US" sz="3200" dirty="0" smtClean="0"/>
                  <a:t> </a:t>
                </a:r>
                <a:r>
                  <a:rPr lang="en-US" sz="3200" dirty="0" err="1" smtClean="0"/>
                  <a:t>apibr</a:t>
                </a:r>
                <a:r>
                  <a:rPr lang="lt-LT" sz="3200" dirty="0" err="1" smtClean="0"/>
                  <a:t>ėžti</a:t>
                </a:r>
                <a:r>
                  <a:rPr lang="lt-LT" sz="3200" dirty="0" smtClean="0"/>
                  <a:t> jų skirtumą?</a:t>
                </a:r>
                <a:endParaRPr lang="lt-LT" sz="32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12247"/>
                <a:ext cx="7704856" cy="1077218"/>
              </a:xfrm>
              <a:prstGeom prst="rect">
                <a:avLst/>
              </a:prstGeom>
              <a:blipFill rotWithShape="0">
                <a:blip r:embed="rId2"/>
                <a:stretch>
                  <a:fillRect l="-1978" t="-7910" b="-16949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" name="Picture 4" descr="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20888"/>
            <a:ext cx="3455987" cy="336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" name="Text Box 6"/>
          <p:cNvSpPr txBox="1">
            <a:spLocks noChangeArrowheads="1"/>
          </p:cNvSpPr>
          <p:nvPr/>
        </p:nvSpPr>
        <p:spPr bwMode="auto">
          <a:xfrm>
            <a:off x="1692523" y="5732413"/>
            <a:ext cx="865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sz="2400"/>
              <a:t>A \</a:t>
            </a:r>
            <a:r>
              <a:rPr lang="lt-LT" sz="2400">
                <a:sym typeface="Symbol" panose="05050102010706020507" pitchFamily="18" charset="2"/>
              </a:rPr>
              <a:t>B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3429000"/>
                <a:ext cx="235545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\</m:t>
                      </m:r>
                      <m:r>
                        <m:rPr>
                          <m:sty m:val="p"/>
                        </m:rPr>
                        <a:rPr lang="en-US" sz="3200" b="0" i="1" smtClean="0"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acc>
                        <m:accPr>
                          <m:chr m:val="̅"/>
                          <m:ctrlPr>
                            <a:rPr lang="en-US" sz="32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lt-LT" sz="3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429000"/>
                <a:ext cx="2355452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5559033" y="2667110"/>
            <a:ext cx="15760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3200" dirty="0" smtClean="0"/>
              <a:t>Aibėms:</a:t>
            </a:r>
            <a:endParaRPr lang="lt-LT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/>
              <p:cNvSpPr/>
              <p:nvPr/>
            </p:nvSpPr>
            <p:spPr>
              <a:xfrm>
                <a:off x="3923928" y="4529530"/>
                <a:ext cx="4824537" cy="15708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lt-LT" sz="3200" dirty="0" smtClean="0"/>
                  <a:t>Pritaikykime </a:t>
                </a:r>
                <a:r>
                  <a:rPr lang="en-US" sz="3200" dirty="0" smtClean="0"/>
                  <a:t>tai </a:t>
                </a:r>
                <a:r>
                  <a:rPr lang="lt-LT" sz="3200" dirty="0" smtClean="0"/>
                  <a:t>grafams</a:t>
                </a:r>
                <a:r>
                  <a:rPr lang="en-US" sz="3200" dirty="0" smtClean="0"/>
                  <a:t>. </a:t>
                </a:r>
                <a:r>
                  <a:rPr lang="en-US" sz="3200" dirty="0" err="1" smtClean="0"/>
                  <a:t>Pirma</a:t>
                </a:r>
                <a:r>
                  <a:rPr lang="lt-LT" sz="3200" dirty="0" smtClean="0"/>
                  <a:t> turime apibrėžti grafo </a:t>
                </a:r>
                <a14:m>
                  <m:oMath xmlns:m="http://schemas.openxmlformats.org/officeDocument/2006/math">
                    <m:r>
                      <a:rPr lang="lt-LT" sz="32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lt-LT" sz="3200" dirty="0" smtClean="0"/>
                  <a:t>papildinio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2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lt-L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</m:acc>
                    <m:r>
                      <a:rPr lang="lt-L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lt-LT" sz="3200" dirty="0" smtClean="0"/>
                  <a:t>sąvoką</a:t>
                </a:r>
                <a:r>
                  <a:rPr lang="en-US" sz="3200" dirty="0" smtClean="0"/>
                  <a:t> </a:t>
                </a:r>
                <a:endParaRPr lang="lt-LT" sz="3200" dirty="0"/>
              </a:p>
            </p:txBody>
          </p:sp>
        </mc:Choice>
        <mc:Fallback xmlns="">
          <p:sp>
            <p:nvSpPr>
              <p:cNvPr id="75" name="Rectangle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4529530"/>
                <a:ext cx="4824537" cy="1570815"/>
              </a:xfrm>
              <a:prstGeom prst="rect">
                <a:avLst/>
              </a:prstGeom>
              <a:blipFill>
                <a:blip r:embed="rId5"/>
                <a:stretch>
                  <a:fillRect l="-3287" t="-5426" r="-4804" b="-11628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11" grpId="0"/>
      <p:bldP spid="13" grpId="0"/>
      <p:bldP spid="7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2946" name="Text Box 2"/>
              <p:cNvSpPr txBox="1">
                <a:spLocks noChangeArrowheads="1"/>
              </p:cNvSpPr>
              <p:nvPr/>
            </p:nvSpPr>
            <p:spPr bwMode="auto">
              <a:xfrm>
                <a:off x="250825" y="188913"/>
                <a:ext cx="8569325" cy="25853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sz="3600" dirty="0" smtClean="0"/>
                  <a:t>Aibių A ir B </a:t>
                </a:r>
                <a:r>
                  <a:rPr lang="lt-LT" sz="3600" b="1" i="1" dirty="0"/>
                  <a:t>sankirta </a:t>
                </a:r>
                <a:r>
                  <a:rPr lang="lt-LT" sz="3600" dirty="0"/>
                  <a:t>vadinama aibė, kurios elementai priklauso ir aibei A, ir aibei B. </a:t>
                </a:r>
                <a:endParaRPr lang="en-US" sz="3600" dirty="0" smtClean="0"/>
              </a:p>
              <a:p>
                <a:pPr>
                  <a:spcBef>
                    <a:spcPct val="50000"/>
                  </a:spcBef>
                </a:pPr>
                <a:endParaRPr lang="lt-LT" sz="3600" dirty="0"/>
              </a:p>
              <a:p>
                <a:pPr algn="ctr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={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en-US" sz="3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&amp; (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)}</m:t>
                      </m:r>
                    </m:oMath>
                  </m:oMathPara>
                </a14:m>
                <a:endParaRPr lang="en-US" sz="3600" dirty="0" smtClean="0"/>
              </a:p>
            </p:txBody>
          </p:sp>
        </mc:Choice>
        <mc:Fallback xmlns="">
          <p:sp>
            <p:nvSpPr>
              <p:cNvPr id="82946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5" y="188913"/>
                <a:ext cx="8569325" cy="2585323"/>
              </a:xfrm>
              <a:prstGeom prst="rect">
                <a:avLst/>
              </a:prstGeom>
              <a:blipFill rotWithShape="0">
                <a:blip r:embed="rId2"/>
                <a:stretch>
                  <a:fillRect l="-2134" t="-400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2968" name="Picture 24" descr="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3284538"/>
            <a:ext cx="3311525" cy="322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8475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95288" y="404813"/>
            <a:ext cx="8424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Grafo </a:t>
            </a:r>
            <a:r>
              <a:rPr lang="en-US" altLang="en-US" sz="2000"/>
              <a:t>G=(V, B) </a:t>
            </a:r>
            <a:r>
              <a:rPr lang="lt-LT" altLang="en-US" sz="2000" b="1" i="1"/>
              <a:t>papildiniu</a:t>
            </a:r>
            <a:r>
              <a:rPr lang="en-US" altLang="en-US" sz="2000"/>
              <a:t>, </a:t>
            </a:r>
            <a:r>
              <a:rPr lang="lt-LT" altLang="en-US" sz="2000"/>
              <a:t>vadina grafą</a:t>
            </a:r>
            <a:endParaRPr lang="en-US" altLang="en-US" sz="2000"/>
          </a:p>
        </p:txBody>
      </p: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79375" y="3068638"/>
            <a:ext cx="2562225" cy="2232025"/>
            <a:chOff x="857647" y="3140968"/>
            <a:chExt cx="2562225" cy="2232025"/>
          </a:xfrm>
        </p:grpSpPr>
        <p:grpSp>
          <p:nvGrpSpPr>
            <p:cNvPr id="4142" name="Group 25"/>
            <p:cNvGrpSpPr>
              <a:grpSpLocks/>
            </p:cNvGrpSpPr>
            <p:nvPr/>
          </p:nvGrpSpPr>
          <p:grpSpPr bwMode="auto">
            <a:xfrm>
              <a:off x="857647" y="3140968"/>
              <a:ext cx="2562225" cy="2232025"/>
              <a:chOff x="4500339" y="3429347"/>
              <a:chExt cx="2561828" cy="2231553"/>
            </a:xfrm>
          </p:grpSpPr>
          <p:sp>
            <p:nvSpPr>
              <p:cNvPr id="7" name="Oval 6"/>
              <p:cNvSpPr/>
              <p:nvPr/>
            </p:nvSpPr>
            <p:spPr bwMode="auto">
              <a:xfrm>
                <a:off x="5003499" y="3429347"/>
                <a:ext cx="287292" cy="28727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6336792" y="3429347"/>
                <a:ext cx="287292" cy="28727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9" name="Oval 8"/>
              <p:cNvSpPr/>
              <p:nvPr/>
            </p:nvSpPr>
            <p:spPr bwMode="auto">
              <a:xfrm>
                <a:off x="4500339" y="4419738"/>
                <a:ext cx="287293" cy="28727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10" name="Oval 9"/>
              <p:cNvSpPr/>
              <p:nvPr/>
            </p:nvSpPr>
            <p:spPr bwMode="auto">
              <a:xfrm>
                <a:off x="6774875" y="4400692"/>
                <a:ext cx="287292" cy="28886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11" name="Straight Connector 10"/>
              <p:cNvCxnSpPr>
                <a:stCxn id="7" idx="6"/>
                <a:endCxn id="8" idx="2"/>
              </p:cNvCxnSpPr>
              <p:nvPr/>
            </p:nvCxnSpPr>
            <p:spPr bwMode="auto">
              <a:xfrm>
                <a:off x="5290792" y="3573778"/>
                <a:ext cx="104600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>
                <a:endCxn id="10" idx="2"/>
              </p:cNvCxnSpPr>
              <p:nvPr/>
            </p:nvCxnSpPr>
            <p:spPr bwMode="auto">
              <a:xfrm flipV="1">
                <a:off x="4781283" y="4545123"/>
                <a:ext cx="1993591" cy="396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>
                <a:stCxn id="15" idx="7"/>
                <a:endCxn id="10" idx="3"/>
              </p:cNvCxnSpPr>
              <p:nvPr/>
            </p:nvCxnSpPr>
            <p:spPr bwMode="auto">
              <a:xfrm flipV="1">
                <a:off x="5249523" y="4646702"/>
                <a:ext cx="1566620" cy="7681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>
                <a:stCxn id="9" idx="7"/>
                <a:endCxn id="8" idx="3"/>
              </p:cNvCxnSpPr>
              <p:nvPr/>
            </p:nvCxnSpPr>
            <p:spPr bwMode="auto">
              <a:xfrm flipV="1">
                <a:off x="4746364" y="3675357"/>
                <a:ext cx="1631697" cy="78564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15" name="Oval 14"/>
              <p:cNvSpPr/>
              <p:nvPr/>
            </p:nvSpPr>
            <p:spPr bwMode="auto">
              <a:xfrm>
                <a:off x="5003499" y="5373623"/>
                <a:ext cx="287292" cy="287277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/>
                  <a:t>e</a:t>
                </a:r>
              </a:p>
            </p:txBody>
          </p:sp>
          <p:sp>
            <p:nvSpPr>
              <p:cNvPr id="16" name="Oval 15"/>
              <p:cNvSpPr/>
              <p:nvPr/>
            </p:nvSpPr>
            <p:spPr bwMode="auto">
              <a:xfrm>
                <a:off x="6336792" y="5373623"/>
                <a:ext cx="287292" cy="287277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/>
                  <a:t>f</a:t>
                </a:r>
              </a:p>
            </p:txBody>
          </p:sp>
          <p:cxnSp>
            <p:nvCxnSpPr>
              <p:cNvPr id="17" name="Straight Connector 16"/>
              <p:cNvCxnSpPr>
                <a:stCxn id="8" idx="5"/>
                <a:endCxn id="10" idx="0"/>
              </p:cNvCxnSpPr>
              <p:nvPr/>
            </p:nvCxnSpPr>
            <p:spPr bwMode="auto">
              <a:xfrm>
                <a:off x="6581230" y="3675357"/>
                <a:ext cx="336498" cy="72533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30" name="Straight Connector 29"/>
            <p:cNvCxnSpPr>
              <a:stCxn id="16" idx="0"/>
            </p:cNvCxnSpPr>
            <p:nvPr/>
          </p:nvCxnSpPr>
          <p:spPr bwMode="auto">
            <a:xfrm flipV="1">
              <a:off x="2837260" y="4409380"/>
              <a:ext cx="447675" cy="6762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7" idx="4"/>
              <a:endCxn id="16" idx="1"/>
            </p:cNvCxnSpPr>
            <p:nvPr/>
          </p:nvCxnSpPr>
          <p:spPr bwMode="auto">
            <a:xfrm>
              <a:off x="1503760" y="3428305"/>
              <a:ext cx="1233487" cy="17002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781050" y="5661025"/>
            <a:ext cx="1477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Grafas G</a:t>
            </a:r>
            <a:endParaRPr lang="en-US" altLang="en-US" sz="2000"/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3698875" y="5661025"/>
            <a:ext cx="1476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Grafas T</a:t>
            </a:r>
            <a:endParaRPr lang="en-US" altLang="en-US" sz="2000"/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6918325" y="5661025"/>
            <a:ext cx="1477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Grafas S</a:t>
            </a:r>
            <a:endParaRPr lang="en-US" altLang="en-US" sz="2000"/>
          </a:p>
        </p:txBody>
      </p:sp>
      <p:sp>
        <p:nvSpPr>
          <p:cNvPr id="55" name="Rectangle 5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770272" y="6079492"/>
            <a:ext cx="967573" cy="400815"/>
          </a:xfrm>
          <a:prstGeom prst="rect">
            <a:avLst/>
          </a:prstGeom>
          <a:blipFill rotWithShape="1">
            <a:blip r:embed="rId2"/>
            <a:stretch>
              <a:fillRect r="-30818"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56" name="Rectangle 5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044950" y="6061358"/>
            <a:ext cx="950901" cy="400815"/>
          </a:xfrm>
          <a:prstGeom prst="rect">
            <a:avLst/>
          </a:prstGeom>
          <a:blipFill rotWithShape="1">
            <a:blip r:embed="rId3"/>
            <a:stretch>
              <a:fillRect r="-30769"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31" name="TextBox 3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933810" y="403959"/>
            <a:ext cx="1407693" cy="400815"/>
          </a:xfrm>
          <a:prstGeom prst="rect">
            <a:avLst/>
          </a:prstGeom>
          <a:blipFill rotWithShape="1">
            <a:blip r:embed="rId4"/>
            <a:stretch>
              <a:fillRect r="-7359" b="-15152"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71488" y="931863"/>
            <a:ext cx="1771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i="1"/>
              <a:t>Pastabos:</a:t>
            </a:r>
          </a:p>
        </p:txBody>
      </p:sp>
      <p:grpSp>
        <p:nvGrpSpPr>
          <p:cNvPr id="74" name="Group 73"/>
          <p:cNvGrpSpPr>
            <a:grpSpLocks/>
          </p:cNvGrpSpPr>
          <p:nvPr/>
        </p:nvGrpSpPr>
        <p:grpSpPr bwMode="auto">
          <a:xfrm>
            <a:off x="3097213" y="3068638"/>
            <a:ext cx="2562225" cy="2232025"/>
            <a:chOff x="3097073" y="3068960"/>
            <a:chExt cx="2562225" cy="2232025"/>
          </a:xfrm>
        </p:grpSpPr>
        <p:grpSp>
          <p:nvGrpSpPr>
            <p:cNvPr id="4127" name="Group 25"/>
            <p:cNvGrpSpPr>
              <a:grpSpLocks/>
            </p:cNvGrpSpPr>
            <p:nvPr/>
          </p:nvGrpSpPr>
          <p:grpSpPr bwMode="auto">
            <a:xfrm>
              <a:off x="3097073" y="3068960"/>
              <a:ext cx="2562225" cy="2232025"/>
              <a:chOff x="4500339" y="3429347"/>
              <a:chExt cx="2561828" cy="2231553"/>
            </a:xfrm>
          </p:grpSpPr>
          <p:sp>
            <p:nvSpPr>
              <p:cNvPr id="19" name="Oval 18"/>
              <p:cNvSpPr/>
              <p:nvPr/>
            </p:nvSpPr>
            <p:spPr bwMode="auto">
              <a:xfrm>
                <a:off x="5003498" y="3429347"/>
                <a:ext cx="287293" cy="28727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20" name="Oval 19"/>
              <p:cNvSpPr/>
              <p:nvPr/>
            </p:nvSpPr>
            <p:spPr bwMode="auto">
              <a:xfrm>
                <a:off x="6336791" y="3429347"/>
                <a:ext cx="287293" cy="28727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21" name="Oval 20"/>
              <p:cNvSpPr/>
              <p:nvPr/>
            </p:nvSpPr>
            <p:spPr bwMode="auto">
              <a:xfrm>
                <a:off x="4500339" y="4419738"/>
                <a:ext cx="287292" cy="28727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22" name="Oval 21"/>
              <p:cNvSpPr/>
              <p:nvPr/>
            </p:nvSpPr>
            <p:spPr bwMode="auto">
              <a:xfrm>
                <a:off x="6774874" y="4400692"/>
                <a:ext cx="287293" cy="28886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23" name="Straight Connector 22"/>
              <p:cNvCxnSpPr/>
              <p:nvPr/>
            </p:nvCxnSpPr>
            <p:spPr bwMode="auto">
              <a:xfrm>
                <a:off x="5290792" y="5532339"/>
                <a:ext cx="1046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7" name="Oval 26"/>
              <p:cNvSpPr/>
              <p:nvPr/>
            </p:nvSpPr>
            <p:spPr bwMode="auto">
              <a:xfrm>
                <a:off x="5003498" y="5373623"/>
                <a:ext cx="287293" cy="287277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/>
                  <a:t>e</a:t>
                </a:r>
              </a:p>
            </p:txBody>
          </p:sp>
          <p:sp>
            <p:nvSpPr>
              <p:cNvPr id="28" name="Oval 27"/>
              <p:cNvSpPr/>
              <p:nvPr/>
            </p:nvSpPr>
            <p:spPr bwMode="auto">
              <a:xfrm>
                <a:off x="6336791" y="5373623"/>
                <a:ext cx="287293" cy="287277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/>
                  <a:t>f</a:t>
                </a:r>
              </a:p>
            </p:txBody>
          </p:sp>
        </p:grpSp>
        <p:grpSp>
          <p:nvGrpSpPr>
            <p:cNvPr id="4128" name="Group 72"/>
            <p:cNvGrpSpPr>
              <a:grpSpLocks/>
            </p:cNvGrpSpPr>
            <p:nvPr/>
          </p:nvGrpSpPr>
          <p:grpSpPr bwMode="auto">
            <a:xfrm>
              <a:off x="3240742" y="3251791"/>
              <a:ext cx="2143575" cy="1803936"/>
              <a:chOff x="3240742" y="3251791"/>
              <a:chExt cx="2143575" cy="1803936"/>
            </a:xfrm>
          </p:grpSpPr>
          <p:cxnSp>
            <p:nvCxnSpPr>
              <p:cNvPr id="57" name="Straight Connector 56"/>
              <p:cNvCxnSpPr>
                <a:stCxn id="21" idx="4"/>
                <a:endCxn id="27" idx="1"/>
              </p:cNvCxnSpPr>
              <p:nvPr/>
            </p:nvCxnSpPr>
            <p:spPr bwMode="auto">
              <a:xfrm>
                <a:off x="3241535" y="4346897"/>
                <a:ext cx="401638" cy="7096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>
                <a:stCxn id="19" idx="3"/>
                <a:endCxn id="21" idx="0"/>
              </p:cNvCxnSpPr>
              <p:nvPr/>
            </p:nvCxnSpPr>
            <p:spPr bwMode="auto">
              <a:xfrm flipH="1">
                <a:off x="3241535" y="3313435"/>
                <a:ext cx="401638" cy="74612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 bwMode="auto">
              <a:xfrm>
                <a:off x="3859073" y="3251522"/>
                <a:ext cx="1525587" cy="8699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>
                <a:stCxn id="20" idx="3"/>
                <a:endCxn id="27" idx="7"/>
              </p:cNvCxnSpPr>
              <p:nvPr/>
            </p:nvCxnSpPr>
            <p:spPr bwMode="auto">
              <a:xfrm flipH="1">
                <a:off x="3846373" y="3313435"/>
                <a:ext cx="1130300" cy="174307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>
                <a:stCxn id="20" idx="4"/>
                <a:endCxn id="28" idx="0"/>
              </p:cNvCxnSpPr>
              <p:nvPr/>
            </p:nvCxnSpPr>
            <p:spPr bwMode="auto">
              <a:xfrm>
                <a:off x="5078273" y="3356297"/>
                <a:ext cx="0" cy="16573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>
                <a:stCxn id="21" idx="5"/>
                <a:endCxn id="28" idx="1"/>
              </p:cNvCxnSpPr>
              <p:nvPr/>
            </p:nvCxnSpPr>
            <p:spPr bwMode="auto">
              <a:xfrm>
                <a:off x="3343135" y="4305622"/>
                <a:ext cx="1633538" cy="7508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5" name="Group 74"/>
          <p:cNvGrpSpPr>
            <a:grpSpLocks/>
          </p:cNvGrpSpPr>
          <p:nvPr/>
        </p:nvGrpSpPr>
        <p:grpSpPr bwMode="auto">
          <a:xfrm>
            <a:off x="6221413" y="3049588"/>
            <a:ext cx="2562225" cy="2232025"/>
            <a:chOff x="3097073" y="3068960"/>
            <a:chExt cx="2562225" cy="2232025"/>
          </a:xfrm>
        </p:grpSpPr>
        <p:grpSp>
          <p:nvGrpSpPr>
            <p:cNvPr id="4111" name="Group 25"/>
            <p:cNvGrpSpPr>
              <a:grpSpLocks/>
            </p:cNvGrpSpPr>
            <p:nvPr/>
          </p:nvGrpSpPr>
          <p:grpSpPr bwMode="auto">
            <a:xfrm>
              <a:off x="3097073" y="3068960"/>
              <a:ext cx="2562225" cy="2232025"/>
              <a:chOff x="4500339" y="3429347"/>
              <a:chExt cx="2561828" cy="2231553"/>
            </a:xfrm>
          </p:grpSpPr>
          <p:sp>
            <p:nvSpPr>
              <p:cNvPr id="85" name="Oval 84"/>
              <p:cNvSpPr/>
              <p:nvPr/>
            </p:nvSpPr>
            <p:spPr bwMode="auto">
              <a:xfrm>
                <a:off x="5003498" y="3429347"/>
                <a:ext cx="287293" cy="28727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86" name="Oval 85"/>
              <p:cNvSpPr/>
              <p:nvPr/>
            </p:nvSpPr>
            <p:spPr bwMode="auto">
              <a:xfrm>
                <a:off x="6336791" y="3429347"/>
                <a:ext cx="287293" cy="28727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87" name="Oval 86"/>
              <p:cNvSpPr/>
              <p:nvPr/>
            </p:nvSpPr>
            <p:spPr bwMode="auto">
              <a:xfrm>
                <a:off x="4500339" y="4419738"/>
                <a:ext cx="287292" cy="28727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88" name="Oval 87"/>
              <p:cNvSpPr/>
              <p:nvPr/>
            </p:nvSpPr>
            <p:spPr bwMode="auto">
              <a:xfrm>
                <a:off x="6774874" y="4400692"/>
                <a:ext cx="287293" cy="28886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89" name="Straight Connector 88"/>
              <p:cNvCxnSpPr/>
              <p:nvPr/>
            </p:nvCxnSpPr>
            <p:spPr bwMode="auto">
              <a:xfrm>
                <a:off x="5290792" y="5532339"/>
                <a:ext cx="1046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90" name="Oval 89"/>
              <p:cNvSpPr/>
              <p:nvPr/>
            </p:nvSpPr>
            <p:spPr bwMode="auto">
              <a:xfrm>
                <a:off x="5003498" y="5373623"/>
                <a:ext cx="287293" cy="287277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/>
                  <a:t>e</a:t>
                </a:r>
              </a:p>
            </p:txBody>
          </p:sp>
          <p:sp>
            <p:nvSpPr>
              <p:cNvPr id="91" name="Oval 90"/>
              <p:cNvSpPr/>
              <p:nvPr/>
            </p:nvSpPr>
            <p:spPr bwMode="auto">
              <a:xfrm>
                <a:off x="6336791" y="5373623"/>
                <a:ext cx="287293" cy="287277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/>
                  <a:t>f</a:t>
                </a:r>
              </a:p>
            </p:txBody>
          </p:sp>
        </p:grpSp>
        <p:grpSp>
          <p:nvGrpSpPr>
            <p:cNvPr id="4112" name="Group 76"/>
            <p:cNvGrpSpPr>
              <a:grpSpLocks/>
            </p:cNvGrpSpPr>
            <p:nvPr/>
          </p:nvGrpSpPr>
          <p:grpSpPr bwMode="auto">
            <a:xfrm>
              <a:off x="3240742" y="3251791"/>
              <a:ext cx="2143575" cy="1803936"/>
              <a:chOff x="3240742" y="3251791"/>
              <a:chExt cx="2143575" cy="1803936"/>
            </a:xfrm>
          </p:grpSpPr>
          <p:cxnSp>
            <p:nvCxnSpPr>
              <p:cNvPr id="78" name="Straight Connector 77"/>
              <p:cNvCxnSpPr>
                <a:stCxn id="87" idx="4"/>
                <a:endCxn id="90" idx="1"/>
              </p:cNvCxnSpPr>
              <p:nvPr/>
            </p:nvCxnSpPr>
            <p:spPr bwMode="auto">
              <a:xfrm>
                <a:off x="3241535" y="4346897"/>
                <a:ext cx="401638" cy="7096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>
                <a:stCxn id="85" idx="3"/>
                <a:endCxn id="87" idx="0"/>
              </p:cNvCxnSpPr>
              <p:nvPr/>
            </p:nvCxnSpPr>
            <p:spPr bwMode="auto">
              <a:xfrm flipH="1">
                <a:off x="3241535" y="3313435"/>
                <a:ext cx="401638" cy="74612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 bwMode="auto">
              <a:xfrm>
                <a:off x="3859073" y="3251522"/>
                <a:ext cx="1525587" cy="8699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>
                <a:stCxn id="86" idx="3"/>
                <a:endCxn id="90" idx="7"/>
              </p:cNvCxnSpPr>
              <p:nvPr/>
            </p:nvCxnSpPr>
            <p:spPr bwMode="auto">
              <a:xfrm flipH="1">
                <a:off x="3846373" y="3313435"/>
                <a:ext cx="1130300" cy="174307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>
                <a:stCxn id="86" idx="4"/>
                <a:endCxn id="91" idx="0"/>
              </p:cNvCxnSpPr>
              <p:nvPr/>
            </p:nvCxnSpPr>
            <p:spPr bwMode="auto">
              <a:xfrm>
                <a:off x="5078273" y="3356297"/>
                <a:ext cx="0" cy="16573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>
                <a:stCxn id="85" idx="4"/>
                <a:endCxn id="90" idx="0"/>
              </p:cNvCxnSpPr>
              <p:nvPr/>
            </p:nvCxnSpPr>
            <p:spPr bwMode="auto">
              <a:xfrm>
                <a:off x="3744773" y="3356297"/>
                <a:ext cx="0" cy="16573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>
                <a:stCxn id="87" idx="5"/>
                <a:endCxn id="91" idx="1"/>
              </p:cNvCxnSpPr>
              <p:nvPr/>
            </p:nvCxnSpPr>
            <p:spPr bwMode="auto">
              <a:xfrm>
                <a:off x="3343135" y="4305622"/>
                <a:ext cx="1633538" cy="7508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954213" y="2400300"/>
            <a:ext cx="5791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lt-LT" dirty="0"/>
              <a:t>Kuris grafas yra grafo G papildinys?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011141" y="1297908"/>
                <a:ext cx="2664267" cy="10170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G</m:t>
                    </m:r>
                    <m:r>
                      <a:rPr lang="en-US" b="0" i="0" smtClean="0">
                        <a:latin typeface="Cambria Math"/>
                      </a:rPr>
                      <m:t>∪</m:t>
                    </m:r>
                    <m:acc>
                      <m:accPr>
                        <m:chr m:val="̅"/>
                        <m:ctrlPr>
                          <a:rPr lang="en-US" b="0" smtClean="0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i="0">
                            <a:latin typeface="Cambria Math"/>
                          </a:rPr>
                          <m:t>G</m:t>
                        </m:r>
                      </m:e>
                    </m:acc>
                    <m:r>
                      <a:rPr lang="en-US" b="0" i="0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K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n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marL="457200" indent="-457200">
                  <a:buFontTx/>
                  <a:buAutoNum type="arabicPeriod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>
                        <a:latin typeface="Cambria Math"/>
                      </a:rPr>
                      <m:t>G</m:t>
                    </m:r>
                    <m:r>
                      <a:rPr lang="en-US" b="0" i="0" smtClean="0">
                        <a:latin typeface="Cambria Math"/>
                      </a:rPr>
                      <m:t>∩</m:t>
                    </m:r>
                    <m:acc>
                      <m:accPr>
                        <m:chr m:val="̅"/>
                        <m:ctrlPr>
                          <a:rPr lang="en-US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i="0">
                            <a:latin typeface="Cambria Math"/>
                          </a:rPr>
                          <m:t>G</m:t>
                        </m:r>
                      </m:e>
                    </m:acc>
                    <m:r>
                      <a:rPr lang="en-US" i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b="0" smtClean="0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V</m:t>
                        </m:r>
                        <m:r>
                          <a:rPr lang="en-US" b="0" i="0" smtClean="0">
                            <a:latin typeface="Cambria Math"/>
                          </a:rPr>
                          <m:t>,∅</m:t>
                        </m:r>
                      </m:e>
                    </m:d>
                  </m:oMath>
                </a14:m>
                <a:endParaRPr lang="en-US" dirty="0"/>
              </a:p>
              <a:p>
                <a:pPr marL="457200" indent="-457200">
                  <a:buAutoNum type="arabicPeriod"/>
                </a:pPr>
                <a:endParaRPr lang="lt-LT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1141" y="1297908"/>
                <a:ext cx="2664267" cy="1017073"/>
              </a:xfrm>
              <a:prstGeom prst="rect">
                <a:avLst/>
              </a:prstGeom>
              <a:blipFill rotWithShape="1">
                <a:blip r:embed="rId5"/>
                <a:stretch>
                  <a:fillRect l="-2288" t="-2994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771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2" grpId="0"/>
      <p:bldP spid="53" grpId="0"/>
      <p:bldP spid="54" grpId="0"/>
      <p:bldP spid="55" grpId="0" animBg="1"/>
      <p:bldP spid="56" grpId="0" animBg="1"/>
      <p:bldP spid="33" grpId="0"/>
      <p:bldP spid="3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5"/>
          <p:cNvGrpSpPr>
            <a:grpSpLocks/>
          </p:cNvGrpSpPr>
          <p:nvPr/>
        </p:nvGrpSpPr>
        <p:grpSpPr bwMode="auto">
          <a:xfrm>
            <a:off x="755650" y="476250"/>
            <a:ext cx="1738313" cy="1274763"/>
            <a:chOff x="4885648" y="3429346"/>
            <a:chExt cx="1738436" cy="1274343"/>
          </a:xfrm>
        </p:grpSpPr>
        <p:sp>
          <p:nvSpPr>
            <p:cNvPr id="6" name="Oval 5"/>
            <p:cNvSpPr/>
            <p:nvPr/>
          </p:nvSpPr>
          <p:spPr bwMode="auto">
            <a:xfrm>
              <a:off x="4885648" y="3429346"/>
              <a:ext cx="287358" cy="28724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lt-LT" dirty="0"/>
                <a:t>c</a:t>
              </a:r>
              <a:endParaRPr lang="en-US" dirty="0"/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6336726" y="3429346"/>
              <a:ext cx="287358" cy="28724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lt-LT" dirty="0"/>
                <a:t>b</a:t>
              </a:r>
              <a:endParaRPr lang="en-US" dirty="0"/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4885648" y="4416446"/>
              <a:ext cx="287358" cy="28724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lt-LT" dirty="0"/>
                <a:t>d</a:t>
              </a:r>
              <a:endParaRPr lang="en-US" dirty="0"/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6336726" y="4413272"/>
              <a:ext cx="287358" cy="28883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lt-LT" dirty="0"/>
                <a:t>a</a:t>
              </a:r>
              <a:endParaRPr lang="en-US" dirty="0"/>
            </a:p>
          </p:txBody>
        </p:sp>
        <p:cxnSp>
          <p:nvCxnSpPr>
            <p:cNvPr id="10" name="Straight Connector 9"/>
            <p:cNvCxnSpPr>
              <a:stCxn id="6" idx="6"/>
              <a:endCxn id="7" idx="2"/>
            </p:cNvCxnSpPr>
            <p:nvPr/>
          </p:nvCxnSpPr>
          <p:spPr bwMode="auto">
            <a:xfrm>
              <a:off x="5173006" y="3573761"/>
              <a:ext cx="116371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8" idx="6"/>
              <a:endCxn id="9" idx="2"/>
            </p:cNvCxnSpPr>
            <p:nvPr/>
          </p:nvCxnSpPr>
          <p:spPr bwMode="auto">
            <a:xfrm flipV="1">
              <a:off x="5173006" y="4557687"/>
              <a:ext cx="1163719" cy="158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8" idx="7"/>
              <a:endCxn id="7" idx="3"/>
            </p:cNvCxnSpPr>
            <p:nvPr/>
          </p:nvCxnSpPr>
          <p:spPr bwMode="auto">
            <a:xfrm flipV="1">
              <a:off x="5130140" y="3675328"/>
              <a:ext cx="1249451" cy="78237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7" idx="4"/>
              <a:endCxn id="9" idx="0"/>
            </p:cNvCxnSpPr>
            <p:nvPr/>
          </p:nvCxnSpPr>
          <p:spPr bwMode="auto">
            <a:xfrm>
              <a:off x="6481199" y="3716589"/>
              <a:ext cx="0" cy="696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7171" name="TextBox 27"/>
          <p:cNvSpPr txBox="1">
            <a:spLocks noChangeArrowheads="1"/>
          </p:cNvSpPr>
          <p:nvPr/>
        </p:nvSpPr>
        <p:spPr bwMode="auto">
          <a:xfrm>
            <a:off x="898525" y="1916113"/>
            <a:ext cx="145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Grafas G</a:t>
            </a:r>
          </a:p>
        </p:txBody>
      </p:sp>
      <p:grpSp>
        <p:nvGrpSpPr>
          <p:cNvPr id="29" name="Group 25"/>
          <p:cNvGrpSpPr>
            <a:grpSpLocks/>
          </p:cNvGrpSpPr>
          <p:nvPr/>
        </p:nvGrpSpPr>
        <p:grpSpPr bwMode="auto">
          <a:xfrm>
            <a:off x="417513" y="3070225"/>
            <a:ext cx="1739900" cy="1274763"/>
            <a:chOff x="4885648" y="3429346"/>
            <a:chExt cx="1738436" cy="1274343"/>
          </a:xfrm>
        </p:grpSpPr>
        <p:sp>
          <p:nvSpPr>
            <p:cNvPr id="30" name="Oval 29"/>
            <p:cNvSpPr/>
            <p:nvPr/>
          </p:nvSpPr>
          <p:spPr bwMode="auto">
            <a:xfrm>
              <a:off x="4885648" y="3429346"/>
              <a:ext cx="287095" cy="28724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lt-LT" dirty="0"/>
                <a:t>c</a:t>
              </a:r>
              <a:endParaRPr lang="en-US" dirty="0"/>
            </a:p>
          </p:txBody>
        </p:sp>
        <p:sp>
          <p:nvSpPr>
            <p:cNvPr id="31" name="Oval 30"/>
            <p:cNvSpPr/>
            <p:nvPr/>
          </p:nvSpPr>
          <p:spPr bwMode="auto">
            <a:xfrm>
              <a:off x="6336988" y="3429346"/>
              <a:ext cx="287096" cy="28724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lt-LT" dirty="0"/>
                <a:t>b</a:t>
              </a:r>
              <a:endParaRPr lang="en-US" dirty="0"/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4885648" y="4416446"/>
              <a:ext cx="287095" cy="28724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lt-LT" dirty="0"/>
                <a:t>d</a:t>
              </a:r>
              <a:endParaRPr lang="en-US" dirty="0"/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6336988" y="4413272"/>
              <a:ext cx="287096" cy="28883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lt-LT" dirty="0"/>
                <a:t>a</a:t>
              </a:r>
              <a:endParaRPr lang="en-US" dirty="0"/>
            </a:p>
          </p:txBody>
        </p:sp>
        <p:cxnSp>
          <p:nvCxnSpPr>
            <p:cNvPr id="35" name="Straight Connector 34"/>
            <p:cNvCxnSpPr>
              <a:stCxn id="32" idx="6"/>
              <a:endCxn id="33" idx="2"/>
            </p:cNvCxnSpPr>
            <p:nvPr/>
          </p:nvCxnSpPr>
          <p:spPr bwMode="auto">
            <a:xfrm flipV="1">
              <a:off x="5172743" y="4557687"/>
              <a:ext cx="1164245" cy="158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32" idx="0"/>
              <a:endCxn id="30" idx="4"/>
            </p:cNvCxnSpPr>
            <p:nvPr/>
          </p:nvCxnSpPr>
          <p:spPr bwMode="auto">
            <a:xfrm flipV="1">
              <a:off x="5029988" y="3716589"/>
              <a:ext cx="0" cy="6998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31" idx="4"/>
              <a:endCxn id="33" idx="0"/>
            </p:cNvCxnSpPr>
            <p:nvPr/>
          </p:nvCxnSpPr>
          <p:spPr bwMode="auto">
            <a:xfrm>
              <a:off x="6479743" y="3716589"/>
              <a:ext cx="0" cy="696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38" name="Group 25"/>
          <p:cNvGrpSpPr>
            <a:grpSpLocks/>
          </p:cNvGrpSpPr>
          <p:nvPr/>
        </p:nvGrpSpPr>
        <p:grpSpPr bwMode="auto">
          <a:xfrm>
            <a:off x="2535238" y="3089275"/>
            <a:ext cx="1739900" cy="1274763"/>
            <a:chOff x="4885648" y="3429346"/>
            <a:chExt cx="1738436" cy="1274343"/>
          </a:xfrm>
        </p:grpSpPr>
        <p:sp>
          <p:nvSpPr>
            <p:cNvPr id="39" name="Oval 38"/>
            <p:cNvSpPr/>
            <p:nvPr/>
          </p:nvSpPr>
          <p:spPr bwMode="auto">
            <a:xfrm>
              <a:off x="4885648" y="3429346"/>
              <a:ext cx="287095" cy="28724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lt-LT" dirty="0"/>
                <a:t>c</a:t>
              </a:r>
              <a:endParaRPr lang="en-US" dirty="0"/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6336988" y="3429346"/>
              <a:ext cx="287096" cy="28724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lt-LT" dirty="0"/>
                <a:t>b</a:t>
              </a:r>
              <a:endParaRPr lang="en-US" dirty="0"/>
            </a:p>
          </p:txBody>
        </p:sp>
        <p:sp>
          <p:nvSpPr>
            <p:cNvPr id="41" name="Oval 40"/>
            <p:cNvSpPr/>
            <p:nvPr/>
          </p:nvSpPr>
          <p:spPr bwMode="auto">
            <a:xfrm>
              <a:off x="4885648" y="4416446"/>
              <a:ext cx="287095" cy="28724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lt-LT" dirty="0"/>
                <a:t>d</a:t>
              </a:r>
              <a:endParaRPr lang="en-US" dirty="0"/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6336988" y="4413272"/>
              <a:ext cx="287096" cy="28883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lt-LT" dirty="0"/>
                <a:t>a</a:t>
              </a:r>
              <a:endParaRPr lang="en-US" dirty="0"/>
            </a:p>
          </p:txBody>
        </p:sp>
        <p:cxnSp>
          <p:nvCxnSpPr>
            <p:cNvPr id="43" name="Straight Connector 42"/>
            <p:cNvCxnSpPr>
              <a:stCxn id="39" idx="5"/>
              <a:endCxn id="42" idx="1"/>
            </p:cNvCxnSpPr>
            <p:nvPr/>
          </p:nvCxnSpPr>
          <p:spPr bwMode="auto">
            <a:xfrm>
              <a:off x="5131503" y="3675328"/>
              <a:ext cx="1246725" cy="7807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 bwMode="auto">
            <a:xfrm>
              <a:off x="5029988" y="3700720"/>
              <a:ext cx="0" cy="696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47" name="Group 25"/>
          <p:cNvGrpSpPr>
            <a:grpSpLocks/>
          </p:cNvGrpSpPr>
          <p:nvPr/>
        </p:nvGrpSpPr>
        <p:grpSpPr bwMode="auto">
          <a:xfrm>
            <a:off x="4714875" y="3089275"/>
            <a:ext cx="1739900" cy="1274763"/>
            <a:chOff x="4885648" y="3429346"/>
            <a:chExt cx="1738436" cy="1274343"/>
          </a:xfrm>
        </p:grpSpPr>
        <p:sp>
          <p:nvSpPr>
            <p:cNvPr id="48" name="Oval 47"/>
            <p:cNvSpPr/>
            <p:nvPr/>
          </p:nvSpPr>
          <p:spPr bwMode="auto">
            <a:xfrm>
              <a:off x="4885648" y="3429346"/>
              <a:ext cx="287096" cy="28724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lt-LT" dirty="0"/>
                <a:t>c</a:t>
              </a:r>
              <a:endParaRPr lang="en-US" dirty="0"/>
            </a:p>
          </p:txBody>
        </p:sp>
        <p:sp>
          <p:nvSpPr>
            <p:cNvPr id="49" name="Oval 48"/>
            <p:cNvSpPr/>
            <p:nvPr/>
          </p:nvSpPr>
          <p:spPr bwMode="auto">
            <a:xfrm>
              <a:off x="6336989" y="3429346"/>
              <a:ext cx="287095" cy="28724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lt-LT" dirty="0"/>
                <a:t>b</a:t>
              </a:r>
              <a:endParaRPr lang="en-US" dirty="0"/>
            </a:p>
          </p:txBody>
        </p:sp>
        <p:sp>
          <p:nvSpPr>
            <p:cNvPr id="50" name="Oval 49"/>
            <p:cNvSpPr/>
            <p:nvPr/>
          </p:nvSpPr>
          <p:spPr bwMode="auto">
            <a:xfrm>
              <a:off x="4885648" y="4416446"/>
              <a:ext cx="287096" cy="28724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lt-LT" dirty="0"/>
                <a:t>d</a:t>
              </a:r>
              <a:endParaRPr lang="en-US" dirty="0"/>
            </a:p>
          </p:txBody>
        </p:sp>
        <p:sp>
          <p:nvSpPr>
            <p:cNvPr id="51" name="Oval 50"/>
            <p:cNvSpPr/>
            <p:nvPr/>
          </p:nvSpPr>
          <p:spPr bwMode="auto">
            <a:xfrm>
              <a:off x="6336989" y="4413272"/>
              <a:ext cx="287095" cy="28883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lt-LT" dirty="0"/>
                <a:t>a</a:t>
              </a:r>
              <a:endParaRPr lang="en-US" dirty="0"/>
            </a:p>
          </p:txBody>
        </p:sp>
        <p:cxnSp>
          <p:nvCxnSpPr>
            <p:cNvPr id="53" name="Straight Connector 52"/>
            <p:cNvCxnSpPr>
              <a:stCxn id="50" idx="6"/>
              <a:endCxn id="51" idx="2"/>
            </p:cNvCxnSpPr>
            <p:nvPr/>
          </p:nvCxnSpPr>
          <p:spPr bwMode="auto">
            <a:xfrm flipV="1">
              <a:off x="5172744" y="4557687"/>
              <a:ext cx="1164245" cy="158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50" idx="0"/>
              <a:endCxn id="48" idx="4"/>
            </p:cNvCxnSpPr>
            <p:nvPr/>
          </p:nvCxnSpPr>
          <p:spPr bwMode="auto">
            <a:xfrm flipV="1">
              <a:off x="5029989" y="3716589"/>
              <a:ext cx="0" cy="6998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7175" name="TextBox 67"/>
          <p:cNvSpPr txBox="1">
            <a:spLocks noChangeArrowheads="1"/>
          </p:cNvSpPr>
          <p:nvPr/>
        </p:nvSpPr>
        <p:spPr bwMode="auto">
          <a:xfrm>
            <a:off x="3851275" y="476250"/>
            <a:ext cx="4176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Kuris grafas yra grafo G papildinys?</a:t>
            </a:r>
            <a:endParaRPr lang="en-US" altLang="en-US" sz="2000"/>
          </a:p>
        </p:txBody>
      </p:sp>
      <p:sp>
        <p:nvSpPr>
          <p:cNvPr id="69" name="Oval 68"/>
          <p:cNvSpPr/>
          <p:nvPr/>
        </p:nvSpPr>
        <p:spPr bwMode="auto">
          <a:xfrm>
            <a:off x="5357813" y="4643438"/>
            <a:ext cx="287337" cy="2873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C</a:t>
            </a:r>
          </a:p>
        </p:txBody>
      </p:sp>
      <p:sp>
        <p:nvSpPr>
          <p:cNvPr id="70" name="Oval 69"/>
          <p:cNvSpPr/>
          <p:nvPr/>
        </p:nvSpPr>
        <p:spPr bwMode="auto">
          <a:xfrm>
            <a:off x="1343025" y="4651375"/>
            <a:ext cx="287338" cy="2873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</a:t>
            </a:r>
          </a:p>
        </p:txBody>
      </p:sp>
      <p:sp>
        <p:nvSpPr>
          <p:cNvPr id="71" name="Oval 70"/>
          <p:cNvSpPr/>
          <p:nvPr/>
        </p:nvSpPr>
        <p:spPr bwMode="auto">
          <a:xfrm>
            <a:off x="3405188" y="4652963"/>
            <a:ext cx="287337" cy="28733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B</a:t>
            </a:r>
          </a:p>
        </p:txBody>
      </p:sp>
      <p:sp>
        <p:nvSpPr>
          <p:cNvPr id="72" name="Oval 71"/>
          <p:cNvSpPr/>
          <p:nvPr/>
        </p:nvSpPr>
        <p:spPr bwMode="auto">
          <a:xfrm>
            <a:off x="7534275" y="4652963"/>
            <a:ext cx="287338" cy="2873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</a:p>
        </p:txBody>
      </p: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6946900" y="3068638"/>
            <a:ext cx="1739900" cy="1274762"/>
            <a:chOff x="6947570" y="3068960"/>
            <a:chExt cx="1738706" cy="1274612"/>
          </a:xfrm>
        </p:grpSpPr>
        <p:grpSp>
          <p:nvGrpSpPr>
            <p:cNvPr id="7181" name="Group 25"/>
            <p:cNvGrpSpPr>
              <a:grpSpLocks/>
            </p:cNvGrpSpPr>
            <p:nvPr/>
          </p:nvGrpSpPr>
          <p:grpSpPr bwMode="auto">
            <a:xfrm>
              <a:off x="6947570" y="3068960"/>
              <a:ext cx="1738706" cy="1274612"/>
              <a:chOff x="4885648" y="3429346"/>
              <a:chExt cx="1738436" cy="1274343"/>
            </a:xfrm>
          </p:grpSpPr>
          <p:sp>
            <p:nvSpPr>
              <p:cNvPr id="57" name="Oval 56"/>
              <p:cNvSpPr/>
              <p:nvPr/>
            </p:nvSpPr>
            <p:spPr bwMode="auto">
              <a:xfrm>
                <a:off x="4885648" y="3429346"/>
                <a:ext cx="287096" cy="287243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58" name="Oval 57"/>
              <p:cNvSpPr/>
              <p:nvPr/>
            </p:nvSpPr>
            <p:spPr bwMode="auto">
              <a:xfrm>
                <a:off x="6336989" y="3429346"/>
                <a:ext cx="287095" cy="287243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59" name="Oval 58"/>
              <p:cNvSpPr/>
              <p:nvPr/>
            </p:nvSpPr>
            <p:spPr bwMode="auto">
              <a:xfrm>
                <a:off x="4885648" y="4416446"/>
                <a:ext cx="287096" cy="287243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60" name="Oval 59"/>
              <p:cNvSpPr/>
              <p:nvPr/>
            </p:nvSpPr>
            <p:spPr bwMode="auto">
              <a:xfrm>
                <a:off x="6336989" y="4413272"/>
                <a:ext cx="287095" cy="28883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</p:grpSp>
        <p:cxnSp>
          <p:nvCxnSpPr>
            <p:cNvPr id="52" name="Straight Connector 51"/>
            <p:cNvCxnSpPr/>
            <p:nvPr/>
          </p:nvCxnSpPr>
          <p:spPr bwMode="auto">
            <a:xfrm>
              <a:off x="7177600" y="3313406"/>
              <a:ext cx="1248505" cy="78095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1803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 animBg="1"/>
      <p:bldP spid="71" grpId="0" animBg="1"/>
      <p:bldP spid="7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/>
          <p:nvPr/>
        </p:nvSpPr>
        <p:spPr>
          <a:xfrm>
            <a:off x="611559" y="312247"/>
            <a:ext cx="82614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 smtClean="0"/>
              <a:t>Raskime</a:t>
            </a:r>
            <a:endParaRPr lang="en-US" sz="32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546596" y="404579"/>
                <a:ext cx="90512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2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lt-LT" sz="3200" b="0" i="1" smtClean="0">
                          <a:latin typeface="Cambria Math" panose="02040503050406030204" pitchFamily="18" charset="0"/>
                        </a:rPr>
                        <m:t>\</m:t>
                      </m:r>
                      <m:r>
                        <m:rPr>
                          <m:lit/>
                        </m:rPr>
                        <a:rPr lang="lt-LT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lt-LT" sz="3200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lt-LT" sz="3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6596" y="404579"/>
                <a:ext cx="905120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0" name="Group 99"/>
          <p:cNvGrpSpPr>
            <a:grpSpLocks/>
          </p:cNvGrpSpPr>
          <p:nvPr/>
        </p:nvGrpSpPr>
        <p:grpSpPr bwMode="auto">
          <a:xfrm>
            <a:off x="879758" y="1384423"/>
            <a:ext cx="3839851" cy="1787937"/>
            <a:chOff x="803786" y="2342654"/>
            <a:chExt cx="3840222" cy="1788185"/>
          </a:xfrm>
        </p:grpSpPr>
        <p:grpSp>
          <p:nvGrpSpPr>
            <p:cNvPr id="60" name="Group 29"/>
            <p:cNvGrpSpPr>
              <a:grpSpLocks/>
            </p:cNvGrpSpPr>
            <p:nvPr/>
          </p:nvGrpSpPr>
          <p:grpSpPr bwMode="auto">
            <a:xfrm>
              <a:off x="803786" y="2368927"/>
              <a:ext cx="1368558" cy="1761912"/>
              <a:chOff x="803786" y="2368927"/>
              <a:chExt cx="1368558" cy="1761912"/>
            </a:xfrm>
          </p:grpSpPr>
          <p:grpSp>
            <p:nvGrpSpPr>
              <p:cNvPr id="73" name="Group 26"/>
              <p:cNvGrpSpPr>
                <a:grpSpLocks/>
              </p:cNvGrpSpPr>
              <p:nvPr/>
            </p:nvGrpSpPr>
            <p:grpSpPr bwMode="auto">
              <a:xfrm>
                <a:off x="803786" y="2368927"/>
                <a:ext cx="1368558" cy="1389255"/>
                <a:chOff x="803786" y="2368927"/>
                <a:chExt cx="1368558" cy="1389255"/>
              </a:xfrm>
            </p:grpSpPr>
            <p:sp>
              <p:nvSpPr>
                <p:cNvPr id="75" name="Oval 74"/>
                <p:cNvSpPr/>
                <p:nvPr/>
              </p:nvSpPr>
              <p:spPr>
                <a:xfrm>
                  <a:off x="803786" y="2368928"/>
                  <a:ext cx="287365" cy="288965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c</a:t>
                  </a:r>
                  <a:endParaRPr lang="en-US" dirty="0"/>
                </a:p>
              </p:txBody>
            </p:sp>
            <p:sp>
              <p:nvSpPr>
                <p:cNvPr id="76" name="Oval 75"/>
                <p:cNvSpPr/>
                <p:nvPr/>
              </p:nvSpPr>
              <p:spPr>
                <a:xfrm>
                  <a:off x="1884978" y="2368927"/>
                  <a:ext cx="287366" cy="288965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b</a:t>
                  </a:r>
                  <a:endParaRPr lang="en-US" dirty="0"/>
                </a:p>
              </p:txBody>
            </p:sp>
            <p:sp>
              <p:nvSpPr>
                <p:cNvPr id="79" name="Oval 78"/>
                <p:cNvSpPr/>
                <p:nvPr/>
              </p:nvSpPr>
              <p:spPr>
                <a:xfrm>
                  <a:off x="803787" y="3450165"/>
                  <a:ext cx="287365" cy="295316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d</a:t>
                  </a:r>
                  <a:endParaRPr lang="en-US" dirty="0"/>
                </a:p>
              </p:txBody>
            </p:sp>
            <p:sp>
              <p:nvSpPr>
                <p:cNvPr id="80" name="Oval 79"/>
                <p:cNvSpPr/>
                <p:nvPr/>
              </p:nvSpPr>
              <p:spPr>
                <a:xfrm>
                  <a:off x="1884978" y="3461279"/>
                  <a:ext cx="287366" cy="296903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a</a:t>
                  </a:r>
                  <a:endParaRPr lang="en-US" dirty="0"/>
                </a:p>
              </p:txBody>
            </p:sp>
            <p:cxnSp>
              <p:nvCxnSpPr>
                <p:cNvPr id="85" name="Straight Connector 84"/>
                <p:cNvCxnSpPr>
                  <a:stCxn id="75" idx="6"/>
                  <a:endCxn id="76" idx="2"/>
                </p:cNvCxnSpPr>
                <p:nvPr/>
              </p:nvCxnSpPr>
              <p:spPr>
                <a:xfrm>
                  <a:off x="1091151" y="2513409"/>
                  <a:ext cx="793827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>
                  <a:off x="1091153" y="3605761"/>
                  <a:ext cx="793827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>
                  <a:endCxn id="80" idx="0"/>
                </p:cNvCxnSpPr>
                <p:nvPr/>
              </p:nvCxnSpPr>
              <p:spPr>
                <a:xfrm>
                  <a:off x="2027867" y="2657892"/>
                  <a:ext cx="0" cy="80338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/>
                <p:cNvCxnSpPr>
                  <a:stCxn id="79" idx="7"/>
                  <a:endCxn id="76" idx="3"/>
                </p:cNvCxnSpPr>
                <p:nvPr/>
              </p:nvCxnSpPr>
              <p:spPr>
                <a:xfrm flipV="1">
                  <a:off x="1049873" y="2615023"/>
                  <a:ext cx="876385" cy="876421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4" name="TextBox 27"/>
              <p:cNvSpPr txBox="1">
                <a:spLocks noChangeArrowheads="1"/>
              </p:cNvSpPr>
              <p:nvPr/>
            </p:nvSpPr>
            <p:spPr bwMode="auto">
              <a:xfrm>
                <a:off x="1343516" y="3730729"/>
                <a:ext cx="288032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/>
                  <a:t>G</a:t>
                </a:r>
                <a:endParaRPr lang="en-US" altLang="en-US" sz="2000"/>
              </a:p>
            </p:txBody>
          </p:sp>
        </p:grpSp>
        <p:grpSp>
          <p:nvGrpSpPr>
            <p:cNvPr id="61" name="Group 30"/>
            <p:cNvGrpSpPr>
              <a:grpSpLocks/>
            </p:cNvGrpSpPr>
            <p:nvPr/>
          </p:nvGrpSpPr>
          <p:grpSpPr bwMode="auto">
            <a:xfrm>
              <a:off x="3275856" y="2342654"/>
              <a:ext cx="1368152" cy="1768262"/>
              <a:chOff x="817588" y="4437112"/>
              <a:chExt cx="1368152" cy="1768262"/>
            </a:xfrm>
          </p:grpSpPr>
          <p:grpSp>
            <p:nvGrpSpPr>
              <p:cNvPr id="62" name="Group 25"/>
              <p:cNvGrpSpPr>
                <a:grpSpLocks/>
              </p:cNvGrpSpPr>
              <p:nvPr/>
            </p:nvGrpSpPr>
            <p:grpSpPr bwMode="auto">
              <a:xfrm>
                <a:off x="817588" y="4437112"/>
                <a:ext cx="1368152" cy="1380604"/>
                <a:chOff x="817588" y="4437112"/>
                <a:chExt cx="1368152" cy="1380604"/>
              </a:xfrm>
            </p:grpSpPr>
            <p:sp>
              <p:nvSpPr>
                <p:cNvPr id="64" name="Oval 63"/>
                <p:cNvSpPr/>
                <p:nvPr/>
              </p:nvSpPr>
              <p:spPr>
                <a:xfrm>
                  <a:off x="817245" y="4437112"/>
                  <a:ext cx="287366" cy="288965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c</a:t>
                  </a:r>
                  <a:endParaRPr lang="en-US" dirty="0"/>
                </a:p>
              </p:txBody>
            </p:sp>
            <p:sp>
              <p:nvSpPr>
                <p:cNvPr id="65" name="Oval 64"/>
                <p:cNvSpPr/>
                <p:nvPr/>
              </p:nvSpPr>
              <p:spPr>
                <a:xfrm>
                  <a:off x="1898437" y="4437112"/>
                  <a:ext cx="287365" cy="288965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b</a:t>
                  </a:r>
                  <a:endParaRPr lang="en-US" dirty="0"/>
                </a:p>
              </p:txBody>
            </p:sp>
            <p:sp>
              <p:nvSpPr>
                <p:cNvPr id="66" name="Oval 65"/>
                <p:cNvSpPr/>
                <p:nvPr/>
              </p:nvSpPr>
              <p:spPr>
                <a:xfrm>
                  <a:off x="817245" y="5518349"/>
                  <a:ext cx="287366" cy="28737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d</a:t>
                  </a:r>
                  <a:endParaRPr lang="en-US" dirty="0"/>
                </a:p>
              </p:txBody>
            </p:sp>
            <p:sp>
              <p:nvSpPr>
                <p:cNvPr id="67" name="Oval 66"/>
                <p:cNvSpPr/>
                <p:nvPr/>
              </p:nvSpPr>
              <p:spPr>
                <a:xfrm>
                  <a:off x="1898437" y="5529463"/>
                  <a:ext cx="287365" cy="288965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a</a:t>
                  </a:r>
                  <a:endParaRPr lang="en-US" dirty="0"/>
                </a:p>
              </p:txBody>
            </p:sp>
            <p:cxnSp>
              <p:nvCxnSpPr>
                <p:cNvPr id="69" name="Straight Connector 68"/>
                <p:cNvCxnSpPr/>
                <p:nvPr/>
              </p:nvCxnSpPr>
              <p:spPr>
                <a:xfrm>
                  <a:off x="1104611" y="4581594"/>
                  <a:ext cx="793827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>
                  <a:stCxn id="64" idx="4"/>
                  <a:endCxn id="66" idx="0"/>
                </p:cNvCxnSpPr>
                <p:nvPr/>
              </p:nvCxnSpPr>
              <p:spPr>
                <a:xfrm>
                  <a:off x="961722" y="4726077"/>
                  <a:ext cx="0" cy="79227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/>
                <p:nvPr/>
              </p:nvCxnSpPr>
              <p:spPr>
                <a:xfrm>
                  <a:off x="1104611" y="5673945"/>
                  <a:ext cx="793827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3" name="TextBox 28"/>
              <p:cNvSpPr txBox="1">
                <a:spLocks noChangeArrowheads="1"/>
              </p:cNvSpPr>
              <p:nvPr/>
            </p:nvSpPr>
            <p:spPr bwMode="auto">
              <a:xfrm>
                <a:off x="1439280" y="5805264"/>
                <a:ext cx="144016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/>
                  <a:t>T</a:t>
                </a:r>
                <a:endParaRPr lang="en-US" altLang="en-US" sz="2000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583542" y="506972"/>
                <a:ext cx="235821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2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\</m:t>
                      </m:r>
                      <m:r>
                        <m:rPr>
                          <m:sty m:val="p"/>
                        </m:rPr>
                        <a:rPr lang="lt-LT" sz="3200" b="0" i="1" smtClean="0"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lt-LT" sz="32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acc>
                        <m:accPr>
                          <m:chr m:val="̅"/>
                          <m:ctrlPr>
                            <a:rPr lang="en-US" sz="32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lt-L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</m:acc>
                    </m:oMath>
                  </m:oMathPara>
                </a14:m>
                <a:endParaRPr lang="lt-LT" sz="3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3542" y="506972"/>
                <a:ext cx="2358210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4" name="Group 43"/>
          <p:cNvGrpSpPr/>
          <p:nvPr/>
        </p:nvGrpSpPr>
        <p:grpSpPr>
          <a:xfrm>
            <a:off x="839145" y="4293219"/>
            <a:ext cx="6393032" cy="1805526"/>
            <a:chOff x="1115616" y="4917327"/>
            <a:chExt cx="6393032" cy="1805526"/>
          </a:xfrm>
        </p:grpSpPr>
        <p:grpSp>
          <p:nvGrpSpPr>
            <p:cNvPr id="45" name="Group 99"/>
            <p:cNvGrpSpPr>
              <a:grpSpLocks/>
            </p:cNvGrpSpPr>
            <p:nvPr/>
          </p:nvGrpSpPr>
          <p:grpSpPr bwMode="auto">
            <a:xfrm>
              <a:off x="1115616" y="4920721"/>
              <a:ext cx="3839913" cy="1787937"/>
              <a:chOff x="803786" y="2342654"/>
              <a:chExt cx="3840284" cy="1788185"/>
            </a:xfrm>
          </p:grpSpPr>
          <p:grpSp>
            <p:nvGrpSpPr>
              <p:cNvPr id="89" name="Group 29"/>
              <p:cNvGrpSpPr>
                <a:grpSpLocks/>
              </p:cNvGrpSpPr>
              <p:nvPr/>
            </p:nvGrpSpPr>
            <p:grpSpPr bwMode="auto">
              <a:xfrm>
                <a:off x="803786" y="2368927"/>
                <a:ext cx="1368558" cy="1761912"/>
                <a:chOff x="803786" y="2368927"/>
                <a:chExt cx="1368558" cy="1761912"/>
              </a:xfrm>
            </p:grpSpPr>
            <p:grpSp>
              <p:nvGrpSpPr>
                <p:cNvPr id="106" name="Group 26"/>
                <p:cNvGrpSpPr>
                  <a:grpSpLocks/>
                </p:cNvGrpSpPr>
                <p:nvPr/>
              </p:nvGrpSpPr>
              <p:grpSpPr bwMode="auto">
                <a:xfrm>
                  <a:off x="803786" y="2368927"/>
                  <a:ext cx="1368558" cy="1389255"/>
                  <a:chOff x="803786" y="2368927"/>
                  <a:chExt cx="1368558" cy="1389255"/>
                </a:xfrm>
              </p:grpSpPr>
              <p:sp>
                <p:nvSpPr>
                  <p:cNvPr id="108" name="Oval 107"/>
                  <p:cNvSpPr/>
                  <p:nvPr/>
                </p:nvSpPr>
                <p:spPr>
                  <a:xfrm>
                    <a:off x="803786" y="2368928"/>
                    <a:ext cx="287365" cy="28896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c</a:t>
                    </a:r>
                    <a:endParaRPr lang="en-US" dirty="0"/>
                  </a:p>
                </p:txBody>
              </p:sp>
              <p:sp>
                <p:nvSpPr>
                  <p:cNvPr id="109" name="Oval 108"/>
                  <p:cNvSpPr/>
                  <p:nvPr/>
                </p:nvSpPr>
                <p:spPr>
                  <a:xfrm>
                    <a:off x="1884978" y="2368927"/>
                    <a:ext cx="287366" cy="28896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b</a:t>
                    </a:r>
                    <a:endParaRPr lang="en-US" dirty="0"/>
                  </a:p>
                </p:txBody>
              </p:sp>
              <p:sp>
                <p:nvSpPr>
                  <p:cNvPr id="110" name="Oval 109"/>
                  <p:cNvSpPr/>
                  <p:nvPr/>
                </p:nvSpPr>
                <p:spPr>
                  <a:xfrm>
                    <a:off x="803787" y="3450165"/>
                    <a:ext cx="287365" cy="295316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d</a:t>
                    </a:r>
                    <a:endParaRPr lang="en-US" dirty="0"/>
                  </a:p>
                </p:txBody>
              </p:sp>
              <p:sp>
                <p:nvSpPr>
                  <p:cNvPr id="111" name="Oval 110"/>
                  <p:cNvSpPr/>
                  <p:nvPr/>
                </p:nvSpPr>
                <p:spPr>
                  <a:xfrm>
                    <a:off x="1884978" y="3461279"/>
                    <a:ext cx="287366" cy="296903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a</a:t>
                    </a:r>
                    <a:endParaRPr lang="en-US" dirty="0"/>
                  </a:p>
                </p:txBody>
              </p:sp>
              <p:cxnSp>
                <p:nvCxnSpPr>
                  <p:cNvPr id="112" name="Straight Connector 111"/>
                  <p:cNvCxnSpPr>
                    <a:stCxn id="108" idx="6"/>
                    <a:endCxn id="109" idx="2"/>
                  </p:cNvCxnSpPr>
                  <p:nvPr/>
                </p:nvCxnSpPr>
                <p:spPr>
                  <a:xfrm>
                    <a:off x="1091151" y="2513409"/>
                    <a:ext cx="793827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Straight Connector 112"/>
                  <p:cNvCxnSpPr/>
                  <p:nvPr/>
                </p:nvCxnSpPr>
                <p:spPr>
                  <a:xfrm>
                    <a:off x="1091153" y="3605761"/>
                    <a:ext cx="793827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Straight Connector 113"/>
                  <p:cNvCxnSpPr>
                    <a:endCxn id="111" idx="0"/>
                  </p:cNvCxnSpPr>
                  <p:nvPr/>
                </p:nvCxnSpPr>
                <p:spPr>
                  <a:xfrm>
                    <a:off x="2027867" y="2657892"/>
                    <a:ext cx="0" cy="80338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" name="Straight Connector 114"/>
                  <p:cNvCxnSpPr>
                    <a:stCxn id="110" idx="7"/>
                    <a:endCxn id="109" idx="3"/>
                  </p:cNvCxnSpPr>
                  <p:nvPr/>
                </p:nvCxnSpPr>
                <p:spPr>
                  <a:xfrm flipV="1">
                    <a:off x="1049873" y="2615023"/>
                    <a:ext cx="876385" cy="87642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7" name="TextBox 27"/>
                <p:cNvSpPr txBox="1">
                  <a:spLocks noChangeArrowheads="1"/>
                </p:cNvSpPr>
                <p:nvPr/>
              </p:nvSpPr>
              <p:spPr bwMode="auto">
                <a:xfrm>
                  <a:off x="1343516" y="3730729"/>
                  <a:ext cx="288032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lt-LT" altLang="en-US" sz="2000"/>
                    <a:t>G</a:t>
                  </a:r>
                  <a:endParaRPr lang="en-US" altLang="en-US" sz="2000"/>
                </a:p>
              </p:txBody>
            </p:sp>
          </p:grpSp>
          <p:grpSp>
            <p:nvGrpSpPr>
              <p:cNvPr id="90" name="Group 30"/>
              <p:cNvGrpSpPr>
                <a:grpSpLocks/>
              </p:cNvGrpSpPr>
              <p:nvPr/>
            </p:nvGrpSpPr>
            <p:grpSpPr bwMode="auto">
              <a:xfrm>
                <a:off x="3275513" y="2342654"/>
                <a:ext cx="1368557" cy="1768262"/>
                <a:chOff x="817245" y="4437112"/>
                <a:chExt cx="1368557" cy="1768262"/>
              </a:xfrm>
            </p:grpSpPr>
            <p:grpSp>
              <p:nvGrpSpPr>
                <p:cNvPr id="91" name="Group 25"/>
                <p:cNvGrpSpPr>
                  <a:grpSpLocks/>
                </p:cNvGrpSpPr>
                <p:nvPr/>
              </p:nvGrpSpPr>
              <p:grpSpPr bwMode="auto">
                <a:xfrm>
                  <a:off x="817245" y="4437112"/>
                  <a:ext cx="1368557" cy="1381316"/>
                  <a:chOff x="817245" y="4437112"/>
                  <a:chExt cx="1368557" cy="1381316"/>
                </a:xfrm>
              </p:grpSpPr>
              <p:sp>
                <p:nvSpPr>
                  <p:cNvPr id="94" name="Oval 93"/>
                  <p:cNvSpPr/>
                  <p:nvPr/>
                </p:nvSpPr>
                <p:spPr>
                  <a:xfrm>
                    <a:off x="817245" y="4437112"/>
                    <a:ext cx="287366" cy="28896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c</a:t>
                    </a:r>
                    <a:endParaRPr lang="en-US" dirty="0"/>
                  </a:p>
                </p:txBody>
              </p:sp>
              <p:sp>
                <p:nvSpPr>
                  <p:cNvPr id="95" name="Oval 94"/>
                  <p:cNvSpPr/>
                  <p:nvPr/>
                </p:nvSpPr>
                <p:spPr>
                  <a:xfrm>
                    <a:off x="1898437" y="4437112"/>
                    <a:ext cx="287365" cy="28896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b</a:t>
                    </a:r>
                    <a:endParaRPr lang="en-US" dirty="0"/>
                  </a:p>
                </p:txBody>
              </p:sp>
              <p:sp>
                <p:nvSpPr>
                  <p:cNvPr id="96" name="Oval 95"/>
                  <p:cNvSpPr/>
                  <p:nvPr/>
                </p:nvSpPr>
                <p:spPr>
                  <a:xfrm>
                    <a:off x="817245" y="5518349"/>
                    <a:ext cx="287366" cy="28737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d</a:t>
                    </a:r>
                    <a:endParaRPr lang="en-US" dirty="0"/>
                  </a:p>
                </p:txBody>
              </p:sp>
              <p:sp>
                <p:nvSpPr>
                  <p:cNvPr id="97" name="Oval 96"/>
                  <p:cNvSpPr/>
                  <p:nvPr/>
                </p:nvSpPr>
                <p:spPr>
                  <a:xfrm>
                    <a:off x="1898437" y="5529463"/>
                    <a:ext cx="287365" cy="28896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a</a:t>
                    </a:r>
                    <a:endParaRPr lang="en-US" dirty="0"/>
                  </a:p>
                </p:txBody>
              </p:sp>
              <p:cxnSp>
                <p:nvCxnSpPr>
                  <p:cNvPr id="103" name="Straight Connector 102"/>
                  <p:cNvCxnSpPr>
                    <a:stCxn id="96" idx="7"/>
                    <a:endCxn id="95" idx="3"/>
                  </p:cNvCxnSpPr>
                  <p:nvPr/>
                </p:nvCxnSpPr>
                <p:spPr>
                  <a:xfrm flipV="1">
                    <a:off x="1062527" y="4683759"/>
                    <a:ext cx="877995" cy="87667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Straight Connector 103"/>
                  <p:cNvCxnSpPr/>
                  <p:nvPr/>
                </p:nvCxnSpPr>
                <p:spPr>
                  <a:xfrm>
                    <a:off x="2042119" y="4721095"/>
                    <a:ext cx="0" cy="79227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" name="Straight Connector 104"/>
                  <p:cNvCxnSpPr>
                    <a:stCxn id="94" idx="5"/>
                    <a:endCxn id="97" idx="1"/>
                  </p:cNvCxnSpPr>
                  <p:nvPr/>
                </p:nvCxnSpPr>
                <p:spPr>
                  <a:xfrm>
                    <a:off x="1062527" y="4683759"/>
                    <a:ext cx="877995" cy="88802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2" name="TextBox 2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39280" y="5805264"/>
                      <a:ext cx="279379" cy="40011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̅"/>
                                <m:ctrlPr>
                                  <a:rPr lang="en-US" sz="20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lt-LT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</m:acc>
                          </m:oMath>
                        </m:oMathPara>
                      </a14:m>
                      <a:endParaRPr lang="en-US" altLang="en-US" sz="2000" dirty="0"/>
                    </a:p>
                  </p:txBody>
                </p:sp>
              </mc:Choice>
              <mc:Fallback xmlns="">
                <p:sp>
                  <p:nvSpPr>
                    <p:cNvPr id="92" name="TextBox 2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 bwMode="auto">
                    <a:xfrm>
                      <a:off x="1439280" y="5805264"/>
                      <a:ext cx="279379" cy="400110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 r="-19565"/>
                      </a:stretch>
                    </a:blipFill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grpSp>
          <p:nvGrpSpPr>
            <p:cNvPr id="46" name="Group 31"/>
            <p:cNvGrpSpPr>
              <a:grpSpLocks/>
            </p:cNvGrpSpPr>
            <p:nvPr/>
          </p:nvGrpSpPr>
          <p:grpSpPr bwMode="auto">
            <a:xfrm>
              <a:off x="6140223" y="4917327"/>
              <a:ext cx="1368425" cy="1805526"/>
              <a:chOff x="755576" y="2349003"/>
              <a:chExt cx="1368557" cy="1805775"/>
            </a:xfrm>
          </p:grpSpPr>
          <p:grpSp>
            <p:nvGrpSpPr>
              <p:cNvPr id="47" name="Group 32"/>
              <p:cNvGrpSpPr>
                <a:grpSpLocks/>
              </p:cNvGrpSpPr>
              <p:nvPr/>
            </p:nvGrpSpPr>
            <p:grpSpPr bwMode="auto">
              <a:xfrm>
                <a:off x="755576" y="2349003"/>
                <a:ext cx="1368557" cy="1379729"/>
                <a:chOff x="755576" y="2349003"/>
                <a:chExt cx="1368557" cy="1379729"/>
              </a:xfrm>
            </p:grpSpPr>
            <p:sp>
              <p:nvSpPr>
                <p:cNvPr id="77" name="Oval 76"/>
                <p:cNvSpPr/>
                <p:nvPr/>
              </p:nvSpPr>
              <p:spPr>
                <a:xfrm>
                  <a:off x="755576" y="2349003"/>
                  <a:ext cx="287366" cy="28737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c</a:t>
                  </a:r>
                  <a:endParaRPr lang="en-US" dirty="0"/>
                </a:p>
              </p:txBody>
            </p:sp>
            <p:sp>
              <p:nvSpPr>
                <p:cNvPr id="78" name="Oval 77"/>
                <p:cNvSpPr/>
                <p:nvPr/>
              </p:nvSpPr>
              <p:spPr>
                <a:xfrm>
                  <a:off x="1836768" y="2349003"/>
                  <a:ext cx="287365" cy="28737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b</a:t>
                  </a:r>
                  <a:endParaRPr lang="en-US" dirty="0"/>
                </a:p>
              </p:txBody>
            </p:sp>
            <p:sp>
              <p:nvSpPr>
                <p:cNvPr id="81" name="Oval 80"/>
                <p:cNvSpPr/>
                <p:nvPr/>
              </p:nvSpPr>
              <p:spPr>
                <a:xfrm>
                  <a:off x="755576" y="3428652"/>
                  <a:ext cx="287366" cy="28737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d</a:t>
                  </a:r>
                  <a:endParaRPr lang="en-US" dirty="0"/>
                </a:p>
              </p:txBody>
            </p:sp>
            <p:sp>
              <p:nvSpPr>
                <p:cNvPr id="82" name="Oval 81"/>
                <p:cNvSpPr/>
                <p:nvPr/>
              </p:nvSpPr>
              <p:spPr>
                <a:xfrm>
                  <a:off x="1836768" y="3441354"/>
                  <a:ext cx="287365" cy="28737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a</a:t>
                  </a:r>
                  <a:endParaRPr lang="en-US" dirty="0"/>
                </a:p>
              </p:txBody>
            </p:sp>
            <p:cxnSp>
              <p:nvCxnSpPr>
                <p:cNvPr id="83" name="Straight Connector 82"/>
                <p:cNvCxnSpPr>
                  <a:stCxn id="81" idx="7"/>
                  <a:endCxn id="78" idx="3"/>
                </p:cNvCxnSpPr>
                <p:nvPr/>
              </p:nvCxnSpPr>
              <p:spPr>
                <a:xfrm flipV="1">
                  <a:off x="1000858" y="2594295"/>
                  <a:ext cx="877995" cy="87644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>
                  <a:stCxn id="78" idx="4"/>
                  <a:endCxn id="82" idx="0"/>
                </p:cNvCxnSpPr>
                <p:nvPr/>
              </p:nvCxnSpPr>
              <p:spPr>
                <a:xfrm>
                  <a:off x="1980451" y="2636381"/>
                  <a:ext cx="0" cy="80497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0" name="Text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05180" y="3754613"/>
                    <a:ext cx="1033152" cy="4001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lt-LT" sz="2000" i="1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lt-LT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</m:acc>
                        </m:oMath>
                      </m:oMathPara>
                    </a14:m>
                    <a:endParaRPr lang="en-US" altLang="en-US" sz="2000" dirty="0"/>
                  </a:p>
                </p:txBody>
              </p:sp>
            </mc:Choice>
            <mc:Fallback xmlns="">
              <p:sp>
                <p:nvSpPr>
                  <p:cNvPr id="70" name="TextBox 3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005180" y="3754613"/>
                    <a:ext cx="1033152" cy="400165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r="-12426"/>
                    </a:stretch>
                  </a:blipFill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1266885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133600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err="1" smtClean="0"/>
              <a:t>Pavyzd</a:t>
            </a:r>
            <a:r>
              <a:rPr lang="lt-LT" altLang="en-US" kern="0" dirty="0" err="1" smtClean="0"/>
              <a:t>žiai</a:t>
            </a:r>
            <a:endParaRPr lang="lt-LT" altLang="en-US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18"/>
          <p:cNvGrpSpPr>
            <a:grpSpLocks/>
          </p:cNvGrpSpPr>
          <p:nvPr/>
        </p:nvGrpSpPr>
        <p:grpSpPr bwMode="auto">
          <a:xfrm>
            <a:off x="781050" y="765175"/>
            <a:ext cx="1368425" cy="1760538"/>
            <a:chOff x="780257" y="764704"/>
            <a:chExt cx="1368425" cy="1761667"/>
          </a:xfrm>
        </p:grpSpPr>
        <p:sp>
          <p:nvSpPr>
            <p:cNvPr id="2" name="Oval 1"/>
            <p:cNvSpPr/>
            <p:nvPr/>
          </p:nvSpPr>
          <p:spPr bwMode="auto">
            <a:xfrm>
              <a:off x="780257" y="764704"/>
              <a:ext cx="287338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c</a:t>
              </a:r>
              <a:endParaRPr lang="en-US" dirty="0"/>
            </a:p>
          </p:txBody>
        </p:sp>
        <p:sp>
          <p:nvSpPr>
            <p:cNvPr id="3" name="Oval 2"/>
            <p:cNvSpPr/>
            <p:nvPr/>
          </p:nvSpPr>
          <p:spPr bwMode="auto">
            <a:xfrm>
              <a:off x="1861345" y="764704"/>
              <a:ext cx="287337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b</a:t>
              </a:r>
              <a:endParaRPr lang="en-US" dirty="0"/>
            </a:p>
          </p:txBody>
        </p:sp>
        <p:sp>
          <p:nvSpPr>
            <p:cNvPr id="4" name="Oval 3"/>
            <p:cNvSpPr/>
            <p:nvPr/>
          </p:nvSpPr>
          <p:spPr bwMode="auto">
            <a:xfrm>
              <a:off x="780257" y="1846485"/>
              <a:ext cx="287338" cy="28752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d</a:t>
              </a:r>
              <a:endParaRPr lang="en-US" dirty="0"/>
            </a:p>
          </p:txBody>
        </p:sp>
        <p:sp>
          <p:nvSpPr>
            <p:cNvPr id="5" name="Oval 4"/>
            <p:cNvSpPr/>
            <p:nvPr/>
          </p:nvSpPr>
          <p:spPr bwMode="auto">
            <a:xfrm>
              <a:off x="1861345" y="1857604"/>
              <a:ext cx="287337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a</a:t>
              </a:r>
              <a:endParaRPr lang="en-US" dirty="0"/>
            </a:p>
          </p:txBody>
        </p:sp>
        <p:cxnSp>
          <p:nvCxnSpPr>
            <p:cNvPr id="6" name="Straight Connector 5"/>
            <p:cNvCxnSpPr>
              <a:stCxn id="2" idx="6"/>
              <a:endCxn id="3" idx="2"/>
            </p:cNvCxnSpPr>
            <p:nvPr/>
          </p:nvCxnSpPr>
          <p:spPr bwMode="auto">
            <a:xfrm>
              <a:off x="1067595" y="909260"/>
              <a:ext cx="793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auto">
            <a:xfrm>
              <a:off x="1067595" y="2002160"/>
              <a:ext cx="793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4" idx="7"/>
              <a:endCxn id="3" idx="3"/>
            </p:cNvCxnSpPr>
            <p:nvPr/>
          </p:nvCxnSpPr>
          <p:spPr bwMode="auto">
            <a:xfrm flipV="1">
              <a:off x="1026320" y="1010925"/>
              <a:ext cx="876300" cy="8768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8254" name="TextBox 27"/>
            <p:cNvSpPr txBox="1">
              <a:spLocks noChangeArrowheads="1"/>
            </p:cNvSpPr>
            <p:nvPr/>
          </p:nvSpPr>
          <p:spPr bwMode="auto">
            <a:xfrm>
              <a:off x="1319934" y="2126316"/>
              <a:ext cx="288004" cy="4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G</a:t>
              </a:r>
              <a:endParaRPr lang="en-US" altLang="en-US" sz="2000"/>
            </a:p>
          </p:txBody>
        </p:sp>
        <p:cxnSp>
          <p:nvCxnSpPr>
            <p:cNvPr id="17" name="Straight Connector 16"/>
            <p:cNvCxnSpPr/>
            <p:nvPr/>
          </p:nvCxnSpPr>
          <p:spPr bwMode="auto">
            <a:xfrm>
              <a:off x="2004220" y="1047460"/>
              <a:ext cx="0" cy="79267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8195" name="Group 19"/>
          <p:cNvGrpSpPr>
            <a:grpSpLocks/>
          </p:cNvGrpSpPr>
          <p:nvPr/>
        </p:nvGrpSpPr>
        <p:grpSpPr bwMode="auto">
          <a:xfrm>
            <a:off x="3300413" y="758825"/>
            <a:ext cx="1368425" cy="1766888"/>
            <a:chOff x="3299619" y="758354"/>
            <a:chExt cx="1368425" cy="1768017"/>
          </a:xfrm>
        </p:grpSpPr>
        <p:sp>
          <p:nvSpPr>
            <p:cNvPr id="10" name="Oval 9"/>
            <p:cNvSpPr/>
            <p:nvPr/>
          </p:nvSpPr>
          <p:spPr bwMode="auto">
            <a:xfrm>
              <a:off x="3299619" y="758354"/>
              <a:ext cx="287337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c</a:t>
              </a:r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4380706" y="758354"/>
              <a:ext cx="287338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b</a:t>
              </a:r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3299619" y="1840133"/>
              <a:ext cx="287337" cy="28593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d</a:t>
              </a:r>
              <a:endParaRPr lang="en-US" dirty="0"/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4380706" y="1851252"/>
              <a:ext cx="287338" cy="28752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a</a:t>
              </a:r>
              <a:endParaRPr lang="en-US" dirty="0"/>
            </a:p>
          </p:txBody>
        </p:sp>
        <p:cxnSp>
          <p:nvCxnSpPr>
            <p:cNvPr id="14" name="Straight Connector 13"/>
            <p:cNvCxnSpPr>
              <a:stCxn id="10" idx="4"/>
              <a:endCxn id="12" idx="0"/>
            </p:cNvCxnSpPr>
            <p:nvPr/>
          </p:nvCxnSpPr>
          <p:spPr bwMode="auto">
            <a:xfrm>
              <a:off x="3444081" y="1047464"/>
              <a:ext cx="0" cy="7926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8244" name="TextBox 28"/>
            <p:cNvSpPr txBox="1">
              <a:spLocks noChangeArrowheads="1"/>
            </p:cNvSpPr>
            <p:nvPr/>
          </p:nvSpPr>
          <p:spPr bwMode="auto">
            <a:xfrm>
              <a:off x="3921594" y="2126316"/>
              <a:ext cx="144002" cy="4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T</a:t>
              </a:r>
              <a:endParaRPr lang="en-US" altLang="en-US" sz="2000"/>
            </a:p>
          </p:txBody>
        </p:sp>
        <p:cxnSp>
          <p:nvCxnSpPr>
            <p:cNvPr id="16" name="Straight Connector 15"/>
            <p:cNvCxnSpPr/>
            <p:nvPr/>
          </p:nvCxnSpPr>
          <p:spPr bwMode="auto">
            <a:xfrm>
              <a:off x="3586956" y="910851"/>
              <a:ext cx="793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auto">
            <a:xfrm>
              <a:off x="4510881" y="1064938"/>
              <a:ext cx="0" cy="7926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8196" name="TextBox 21"/>
          <p:cNvSpPr txBox="1">
            <a:spLocks noChangeArrowheads="1"/>
          </p:cNvSpPr>
          <p:nvPr/>
        </p:nvSpPr>
        <p:spPr bwMode="auto">
          <a:xfrm>
            <a:off x="6659563" y="1011238"/>
            <a:ext cx="792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Rasti</a:t>
            </a:r>
          </a:p>
        </p:txBody>
      </p:sp>
      <p:sp>
        <p:nvSpPr>
          <p:cNvPr id="8197" name="TextBox 92"/>
          <p:cNvSpPr txBox="1">
            <a:spLocks noChangeArrowheads="1"/>
          </p:cNvSpPr>
          <p:nvPr/>
        </p:nvSpPr>
        <p:spPr bwMode="auto">
          <a:xfrm>
            <a:off x="6634163" y="1508125"/>
            <a:ext cx="10334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 </a:t>
            </a:r>
            <a:r>
              <a:rPr lang="lt-LT" altLang="en-US" sz="2000">
                <a:sym typeface="Symbol" panose="05050102010706020507" pitchFamily="18" charset="2"/>
              </a:rPr>
              <a:t></a:t>
            </a:r>
            <a:r>
              <a:rPr lang="lt-LT" altLang="en-US" sz="2000"/>
              <a:t> T</a:t>
            </a:r>
            <a:endParaRPr lang="en-US" altLang="en-US" sz="2000"/>
          </a:p>
        </p:txBody>
      </p:sp>
      <p:grpSp>
        <p:nvGrpSpPr>
          <p:cNvPr id="64" name="Group 63"/>
          <p:cNvGrpSpPr>
            <a:grpSpLocks/>
          </p:cNvGrpSpPr>
          <p:nvPr/>
        </p:nvGrpSpPr>
        <p:grpSpPr bwMode="auto">
          <a:xfrm>
            <a:off x="815975" y="4017963"/>
            <a:ext cx="7367588" cy="1949450"/>
            <a:chOff x="815975" y="4017963"/>
            <a:chExt cx="7367588" cy="1949450"/>
          </a:xfrm>
        </p:grpSpPr>
        <p:grpSp>
          <p:nvGrpSpPr>
            <p:cNvPr id="8203" name="Group 23"/>
            <p:cNvGrpSpPr>
              <a:grpSpLocks/>
            </p:cNvGrpSpPr>
            <p:nvPr/>
          </p:nvGrpSpPr>
          <p:grpSpPr bwMode="auto">
            <a:xfrm>
              <a:off x="815975" y="4017963"/>
              <a:ext cx="7367588" cy="1949450"/>
              <a:chOff x="815975" y="4017963"/>
              <a:chExt cx="7367588" cy="1949450"/>
            </a:xfrm>
          </p:grpSpPr>
          <p:grpSp>
            <p:nvGrpSpPr>
              <p:cNvPr id="8211" name="Group 24"/>
              <p:cNvGrpSpPr>
                <a:grpSpLocks/>
              </p:cNvGrpSpPr>
              <p:nvPr/>
            </p:nvGrpSpPr>
            <p:grpSpPr bwMode="auto">
              <a:xfrm>
                <a:off x="815975" y="4022725"/>
                <a:ext cx="3324225" cy="1944688"/>
                <a:chOff x="815975" y="4022725"/>
                <a:chExt cx="3324225" cy="1944688"/>
              </a:xfrm>
            </p:grpSpPr>
            <p:sp>
              <p:nvSpPr>
                <p:cNvPr id="40" name="Oval 39"/>
                <p:cNvSpPr/>
                <p:nvPr/>
              </p:nvSpPr>
              <p:spPr bwMode="auto">
                <a:xfrm>
                  <a:off x="815975" y="4022725"/>
                  <a:ext cx="287338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c</a:t>
                  </a:r>
                  <a:endParaRPr lang="en-US" dirty="0"/>
                </a:p>
              </p:txBody>
            </p:sp>
            <p:sp>
              <p:nvSpPr>
                <p:cNvPr id="41" name="Oval 40"/>
                <p:cNvSpPr/>
                <p:nvPr/>
              </p:nvSpPr>
              <p:spPr bwMode="auto">
                <a:xfrm>
                  <a:off x="1897063" y="4022725"/>
                  <a:ext cx="287337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b</a:t>
                  </a:r>
                  <a:endParaRPr lang="en-US" dirty="0"/>
                </a:p>
              </p:txBody>
            </p:sp>
            <p:sp>
              <p:nvSpPr>
                <p:cNvPr id="42" name="Oval 41"/>
                <p:cNvSpPr/>
                <p:nvPr/>
              </p:nvSpPr>
              <p:spPr bwMode="auto">
                <a:xfrm>
                  <a:off x="815975" y="5102225"/>
                  <a:ext cx="287338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d</a:t>
                  </a:r>
                  <a:endParaRPr lang="en-US" dirty="0"/>
                </a:p>
              </p:txBody>
            </p:sp>
            <p:sp>
              <p:nvSpPr>
                <p:cNvPr id="43" name="Oval 42"/>
                <p:cNvSpPr/>
                <p:nvPr/>
              </p:nvSpPr>
              <p:spPr bwMode="auto">
                <a:xfrm>
                  <a:off x="1897063" y="5114925"/>
                  <a:ext cx="287337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a</a:t>
                  </a:r>
                  <a:endParaRPr lang="en-US" dirty="0"/>
                </a:p>
              </p:txBody>
            </p:sp>
            <p:cxnSp>
              <p:nvCxnSpPr>
                <p:cNvPr id="44" name="Straight Connector 43"/>
                <p:cNvCxnSpPr/>
                <p:nvPr/>
              </p:nvCxnSpPr>
              <p:spPr bwMode="auto">
                <a:xfrm>
                  <a:off x="1128713" y="4167188"/>
                  <a:ext cx="792162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 bwMode="auto">
                <a:xfrm>
                  <a:off x="1103313" y="5257800"/>
                  <a:ext cx="79375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8232" name="TextBox 33"/>
                <p:cNvSpPr txBox="1">
                  <a:spLocks noChangeArrowheads="1"/>
                </p:cNvSpPr>
                <p:nvPr/>
              </p:nvSpPr>
              <p:spPr bwMode="auto">
                <a:xfrm>
                  <a:off x="1246132" y="5563342"/>
                  <a:ext cx="408476" cy="4000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/>
                    <a:t>A</a:t>
                  </a:r>
                </a:p>
              </p:txBody>
            </p:sp>
            <p:sp>
              <p:nvSpPr>
                <p:cNvPr id="47" name="Oval 46"/>
                <p:cNvSpPr/>
                <p:nvPr/>
              </p:nvSpPr>
              <p:spPr bwMode="auto">
                <a:xfrm>
                  <a:off x="2771775" y="4022725"/>
                  <a:ext cx="287338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c</a:t>
                  </a:r>
                  <a:endParaRPr lang="en-US" dirty="0"/>
                </a:p>
              </p:txBody>
            </p:sp>
            <p:sp>
              <p:nvSpPr>
                <p:cNvPr id="48" name="Oval 47"/>
                <p:cNvSpPr/>
                <p:nvPr/>
              </p:nvSpPr>
              <p:spPr bwMode="auto">
                <a:xfrm>
                  <a:off x="3852863" y="4022725"/>
                  <a:ext cx="287337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b</a:t>
                  </a:r>
                  <a:endParaRPr lang="en-US" dirty="0"/>
                </a:p>
              </p:txBody>
            </p:sp>
            <p:sp>
              <p:nvSpPr>
                <p:cNvPr id="49" name="Oval 48"/>
                <p:cNvSpPr/>
                <p:nvPr/>
              </p:nvSpPr>
              <p:spPr bwMode="auto">
                <a:xfrm>
                  <a:off x="2771775" y="5102225"/>
                  <a:ext cx="287338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d</a:t>
                  </a:r>
                  <a:endParaRPr lang="en-US" dirty="0"/>
                </a:p>
              </p:txBody>
            </p:sp>
            <p:sp>
              <p:nvSpPr>
                <p:cNvPr id="50" name="Oval 49"/>
                <p:cNvSpPr/>
                <p:nvPr/>
              </p:nvSpPr>
              <p:spPr bwMode="auto">
                <a:xfrm>
                  <a:off x="3852863" y="5114925"/>
                  <a:ext cx="287337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a</a:t>
                  </a:r>
                  <a:endParaRPr lang="en-US" dirty="0"/>
                </a:p>
              </p:txBody>
            </p:sp>
            <p:sp>
              <p:nvSpPr>
                <p:cNvPr id="8237" name="TextBox 44"/>
                <p:cNvSpPr txBox="1">
                  <a:spLocks noChangeArrowheads="1"/>
                </p:cNvSpPr>
                <p:nvPr/>
              </p:nvSpPr>
              <p:spPr bwMode="auto">
                <a:xfrm>
                  <a:off x="3299619" y="5567358"/>
                  <a:ext cx="442932" cy="4000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/>
                    <a:t>B</a:t>
                  </a:r>
                </a:p>
              </p:txBody>
            </p:sp>
            <p:cxnSp>
              <p:nvCxnSpPr>
                <p:cNvPr id="52" name="Straight Connector 51"/>
                <p:cNvCxnSpPr>
                  <a:stCxn id="48" idx="3"/>
                  <a:endCxn id="49" idx="7"/>
                </p:cNvCxnSpPr>
                <p:nvPr/>
              </p:nvCxnSpPr>
              <p:spPr bwMode="auto">
                <a:xfrm flipH="1">
                  <a:off x="3017838" y="4268788"/>
                  <a:ext cx="876300" cy="8763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212" name="Group 25"/>
              <p:cNvGrpSpPr>
                <a:grpSpLocks/>
              </p:cNvGrpSpPr>
              <p:nvPr/>
            </p:nvGrpSpPr>
            <p:grpSpPr bwMode="auto">
              <a:xfrm>
                <a:off x="4727575" y="4017963"/>
                <a:ext cx="3455988" cy="1949450"/>
                <a:chOff x="4727575" y="4017963"/>
                <a:chExt cx="3455988" cy="1949450"/>
              </a:xfrm>
            </p:grpSpPr>
            <p:sp>
              <p:nvSpPr>
                <p:cNvPr id="27" name="Oval 26"/>
                <p:cNvSpPr/>
                <p:nvPr/>
              </p:nvSpPr>
              <p:spPr bwMode="auto">
                <a:xfrm>
                  <a:off x="4727575" y="4017963"/>
                  <a:ext cx="287338" cy="285750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c</a:t>
                  </a:r>
                  <a:endParaRPr lang="en-US" dirty="0"/>
                </a:p>
              </p:txBody>
            </p:sp>
            <p:sp>
              <p:nvSpPr>
                <p:cNvPr id="28" name="Oval 27"/>
                <p:cNvSpPr/>
                <p:nvPr/>
              </p:nvSpPr>
              <p:spPr bwMode="auto">
                <a:xfrm>
                  <a:off x="5808663" y="4017963"/>
                  <a:ext cx="287337" cy="285750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b</a:t>
                  </a:r>
                  <a:endParaRPr lang="en-US" dirty="0"/>
                </a:p>
              </p:txBody>
            </p:sp>
            <p:sp>
              <p:nvSpPr>
                <p:cNvPr id="29" name="Oval 28"/>
                <p:cNvSpPr/>
                <p:nvPr/>
              </p:nvSpPr>
              <p:spPr bwMode="auto">
                <a:xfrm>
                  <a:off x="4727575" y="5095875"/>
                  <a:ext cx="287338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d</a:t>
                  </a:r>
                  <a:endParaRPr lang="en-US" dirty="0"/>
                </a:p>
              </p:txBody>
            </p:sp>
            <p:sp>
              <p:nvSpPr>
                <p:cNvPr id="30" name="Oval 29"/>
                <p:cNvSpPr/>
                <p:nvPr/>
              </p:nvSpPr>
              <p:spPr bwMode="auto">
                <a:xfrm>
                  <a:off x="5808663" y="5108575"/>
                  <a:ext cx="287337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a</a:t>
                  </a:r>
                  <a:endParaRPr lang="en-US" dirty="0"/>
                </a:p>
              </p:txBody>
            </p:sp>
            <p:sp>
              <p:nvSpPr>
                <p:cNvPr id="8217" name="TextBox 79"/>
                <p:cNvSpPr txBox="1">
                  <a:spLocks noChangeArrowheads="1"/>
                </p:cNvSpPr>
                <p:nvPr/>
              </p:nvSpPr>
              <p:spPr bwMode="auto">
                <a:xfrm>
                  <a:off x="5243718" y="5563343"/>
                  <a:ext cx="336733" cy="4000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/>
                    <a:t>C</a:t>
                  </a:r>
                </a:p>
              </p:txBody>
            </p:sp>
            <p:sp>
              <p:nvSpPr>
                <p:cNvPr id="32" name="Oval 31"/>
                <p:cNvSpPr/>
                <p:nvPr/>
              </p:nvSpPr>
              <p:spPr bwMode="auto">
                <a:xfrm>
                  <a:off x="6815138" y="4022725"/>
                  <a:ext cx="287337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c</a:t>
                  </a:r>
                  <a:endParaRPr lang="en-US" dirty="0"/>
                </a:p>
              </p:txBody>
            </p:sp>
            <p:sp>
              <p:nvSpPr>
                <p:cNvPr id="33" name="Oval 32"/>
                <p:cNvSpPr/>
                <p:nvPr/>
              </p:nvSpPr>
              <p:spPr bwMode="auto">
                <a:xfrm>
                  <a:off x="7896225" y="4022725"/>
                  <a:ext cx="287338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b</a:t>
                  </a:r>
                  <a:endParaRPr lang="en-US" dirty="0"/>
                </a:p>
              </p:txBody>
            </p:sp>
            <p:sp>
              <p:nvSpPr>
                <p:cNvPr id="34" name="Oval 33"/>
                <p:cNvSpPr/>
                <p:nvPr/>
              </p:nvSpPr>
              <p:spPr bwMode="auto">
                <a:xfrm>
                  <a:off x="6815138" y="5102225"/>
                  <a:ext cx="287337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d</a:t>
                  </a:r>
                  <a:endParaRPr lang="en-US" dirty="0"/>
                </a:p>
              </p:txBody>
            </p:sp>
            <p:sp>
              <p:nvSpPr>
                <p:cNvPr id="35" name="Oval 34"/>
                <p:cNvSpPr/>
                <p:nvPr/>
              </p:nvSpPr>
              <p:spPr bwMode="auto">
                <a:xfrm>
                  <a:off x="7896225" y="5114925"/>
                  <a:ext cx="287338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a</a:t>
                  </a:r>
                  <a:endParaRPr lang="en-US" dirty="0"/>
                </a:p>
              </p:txBody>
            </p:sp>
            <p:sp>
              <p:nvSpPr>
                <p:cNvPr id="8222" name="TextBox 92"/>
                <p:cNvSpPr txBox="1">
                  <a:spLocks noChangeArrowheads="1"/>
                </p:cNvSpPr>
                <p:nvPr/>
              </p:nvSpPr>
              <p:spPr bwMode="auto">
                <a:xfrm>
                  <a:off x="7416849" y="5567358"/>
                  <a:ext cx="408943" cy="4000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/>
                    <a:t>D</a:t>
                  </a:r>
                </a:p>
              </p:txBody>
            </p:sp>
            <p:cxnSp>
              <p:nvCxnSpPr>
                <p:cNvPr id="37" name="Straight Connector 36"/>
                <p:cNvCxnSpPr>
                  <a:stCxn id="33" idx="3"/>
                  <a:endCxn id="34" idx="7"/>
                </p:cNvCxnSpPr>
                <p:nvPr/>
              </p:nvCxnSpPr>
              <p:spPr bwMode="auto">
                <a:xfrm flipH="1">
                  <a:off x="7061200" y="4268788"/>
                  <a:ext cx="876300" cy="8763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auto">
                <a:xfrm>
                  <a:off x="5951538" y="4310063"/>
                  <a:ext cx="0" cy="79216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auto">
                <a:xfrm>
                  <a:off x="5014913" y="4171950"/>
                  <a:ext cx="792162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57" name="Straight Connector 56"/>
            <p:cNvCxnSpPr/>
            <p:nvPr/>
          </p:nvCxnSpPr>
          <p:spPr bwMode="auto">
            <a:xfrm flipH="1">
              <a:off x="1027113" y="4268788"/>
              <a:ext cx="876300" cy="8763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 bwMode="auto">
            <a:xfrm>
              <a:off x="2062163" y="4310063"/>
              <a:ext cx="0" cy="7921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 bwMode="auto">
            <a:xfrm>
              <a:off x="2916238" y="4322763"/>
              <a:ext cx="0" cy="7921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 bwMode="auto">
            <a:xfrm>
              <a:off x="3062288" y="5267325"/>
              <a:ext cx="793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 bwMode="auto">
            <a:xfrm>
              <a:off x="7110413" y="5268913"/>
              <a:ext cx="793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 bwMode="auto">
            <a:xfrm flipH="1">
              <a:off x="4973638" y="4297363"/>
              <a:ext cx="876300" cy="8763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 bwMode="auto">
            <a:xfrm>
              <a:off x="7110413" y="4167188"/>
              <a:ext cx="79216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53" name="Oval 52"/>
          <p:cNvSpPr/>
          <p:nvPr/>
        </p:nvSpPr>
        <p:spPr bwMode="auto">
          <a:xfrm>
            <a:off x="5268913" y="5610225"/>
            <a:ext cx="287337" cy="2873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54" name="Oval 53"/>
          <p:cNvSpPr/>
          <p:nvPr/>
        </p:nvSpPr>
        <p:spPr bwMode="auto">
          <a:xfrm>
            <a:off x="1252538" y="5616575"/>
            <a:ext cx="287337" cy="2873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55" name="Oval 54"/>
          <p:cNvSpPr/>
          <p:nvPr/>
        </p:nvSpPr>
        <p:spPr bwMode="auto">
          <a:xfrm>
            <a:off x="3314700" y="5619750"/>
            <a:ext cx="287338" cy="28733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56" name="Oval 55"/>
          <p:cNvSpPr/>
          <p:nvPr/>
        </p:nvSpPr>
        <p:spPr bwMode="auto">
          <a:xfrm>
            <a:off x="7445375" y="5619750"/>
            <a:ext cx="287338" cy="2873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5" grpId="0" animBg="1"/>
      <p:bldP spid="5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8"/>
          <p:cNvGrpSpPr>
            <a:grpSpLocks/>
          </p:cNvGrpSpPr>
          <p:nvPr/>
        </p:nvGrpSpPr>
        <p:grpSpPr bwMode="auto">
          <a:xfrm>
            <a:off x="781050" y="765175"/>
            <a:ext cx="1368425" cy="1760538"/>
            <a:chOff x="780257" y="764704"/>
            <a:chExt cx="1368425" cy="1761667"/>
          </a:xfrm>
        </p:grpSpPr>
        <p:sp>
          <p:nvSpPr>
            <p:cNvPr id="2" name="Oval 1"/>
            <p:cNvSpPr/>
            <p:nvPr/>
          </p:nvSpPr>
          <p:spPr bwMode="auto">
            <a:xfrm>
              <a:off x="780257" y="764704"/>
              <a:ext cx="287338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c</a:t>
              </a:r>
              <a:endParaRPr lang="en-US" dirty="0"/>
            </a:p>
          </p:txBody>
        </p:sp>
        <p:sp>
          <p:nvSpPr>
            <p:cNvPr id="3" name="Oval 2"/>
            <p:cNvSpPr/>
            <p:nvPr/>
          </p:nvSpPr>
          <p:spPr bwMode="auto">
            <a:xfrm>
              <a:off x="1861345" y="764704"/>
              <a:ext cx="287337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b</a:t>
              </a:r>
              <a:endParaRPr lang="en-US" dirty="0"/>
            </a:p>
          </p:txBody>
        </p:sp>
        <p:sp>
          <p:nvSpPr>
            <p:cNvPr id="4" name="Oval 3"/>
            <p:cNvSpPr/>
            <p:nvPr/>
          </p:nvSpPr>
          <p:spPr bwMode="auto">
            <a:xfrm>
              <a:off x="780257" y="1846485"/>
              <a:ext cx="287338" cy="28752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d</a:t>
              </a:r>
              <a:endParaRPr lang="en-US" dirty="0"/>
            </a:p>
          </p:txBody>
        </p:sp>
        <p:sp>
          <p:nvSpPr>
            <p:cNvPr id="5" name="Oval 4"/>
            <p:cNvSpPr/>
            <p:nvPr/>
          </p:nvSpPr>
          <p:spPr bwMode="auto">
            <a:xfrm>
              <a:off x="1861345" y="1857604"/>
              <a:ext cx="287337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a</a:t>
              </a:r>
              <a:endParaRPr lang="en-US" dirty="0"/>
            </a:p>
          </p:txBody>
        </p:sp>
        <p:cxnSp>
          <p:nvCxnSpPr>
            <p:cNvPr id="6" name="Straight Connector 5"/>
            <p:cNvCxnSpPr>
              <a:stCxn id="2" idx="6"/>
              <a:endCxn id="3" idx="2"/>
            </p:cNvCxnSpPr>
            <p:nvPr/>
          </p:nvCxnSpPr>
          <p:spPr bwMode="auto">
            <a:xfrm>
              <a:off x="1067595" y="909260"/>
              <a:ext cx="793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auto">
            <a:xfrm>
              <a:off x="1067595" y="2002160"/>
              <a:ext cx="793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4" idx="7"/>
              <a:endCxn id="3" idx="3"/>
            </p:cNvCxnSpPr>
            <p:nvPr/>
          </p:nvCxnSpPr>
          <p:spPr bwMode="auto">
            <a:xfrm flipV="1">
              <a:off x="1026320" y="1010925"/>
              <a:ext cx="876300" cy="8768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228" name="TextBox 27"/>
            <p:cNvSpPr txBox="1">
              <a:spLocks noChangeArrowheads="1"/>
            </p:cNvSpPr>
            <p:nvPr/>
          </p:nvSpPr>
          <p:spPr bwMode="auto">
            <a:xfrm>
              <a:off x="1319934" y="2126316"/>
              <a:ext cx="288004" cy="4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G</a:t>
              </a:r>
              <a:endParaRPr lang="en-US" altLang="en-US" sz="2000"/>
            </a:p>
          </p:txBody>
        </p:sp>
        <p:cxnSp>
          <p:nvCxnSpPr>
            <p:cNvPr id="17" name="Straight Connector 16"/>
            <p:cNvCxnSpPr/>
            <p:nvPr/>
          </p:nvCxnSpPr>
          <p:spPr bwMode="auto">
            <a:xfrm>
              <a:off x="2004220" y="1047460"/>
              <a:ext cx="0" cy="79267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7171" name="Group 19"/>
          <p:cNvGrpSpPr>
            <a:grpSpLocks/>
          </p:cNvGrpSpPr>
          <p:nvPr/>
        </p:nvGrpSpPr>
        <p:grpSpPr bwMode="auto">
          <a:xfrm>
            <a:off x="3300413" y="758825"/>
            <a:ext cx="1368425" cy="1766888"/>
            <a:chOff x="3299619" y="758354"/>
            <a:chExt cx="1368425" cy="1768017"/>
          </a:xfrm>
        </p:grpSpPr>
        <p:sp>
          <p:nvSpPr>
            <p:cNvPr id="10" name="Oval 9"/>
            <p:cNvSpPr/>
            <p:nvPr/>
          </p:nvSpPr>
          <p:spPr bwMode="auto">
            <a:xfrm>
              <a:off x="3299619" y="758354"/>
              <a:ext cx="287337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c</a:t>
              </a:r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4380706" y="758354"/>
              <a:ext cx="287338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b</a:t>
              </a:r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3299619" y="1840133"/>
              <a:ext cx="287337" cy="28593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d</a:t>
              </a:r>
              <a:endParaRPr lang="en-US" dirty="0"/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4380706" y="1851252"/>
              <a:ext cx="287338" cy="28752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a</a:t>
              </a:r>
              <a:endParaRPr lang="en-US" dirty="0"/>
            </a:p>
          </p:txBody>
        </p:sp>
        <p:cxnSp>
          <p:nvCxnSpPr>
            <p:cNvPr id="14" name="Straight Connector 13"/>
            <p:cNvCxnSpPr>
              <a:stCxn id="10" idx="4"/>
              <a:endCxn id="12" idx="0"/>
            </p:cNvCxnSpPr>
            <p:nvPr/>
          </p:nvCxnSpPr>
          <p:spPr bwMode="auto">
            <a:xfrm>
              <a:off x="3444081" y="1047464"/>
              <a:ext cx="0" cy="7926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218" name="TextBox 28"/>
            <p:cNvSpPr txBox="1">
              <a:spLocks noChangeArrowheads="1"/>
            </p:cNvSpPr>
            <p:nvPr/>
          </p:nvSpPr>
          <p:spPr bwMode="auto">
            <a:xfrm>
              <a:off x="3921594" y="2126316"/>
              <a:ext cx="144002" cy="4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T</a:t>
              </a:r>
              <a:endParaRPr lang="en-US" altLang="en-US" sz="2000"/>
            </a:p>
          </p:txBody>
        </p:sp>
        <p:cxnSp>
          <p:nvCxnSpPr>
            <p:cNvPr id="16" name="Straight Connector 15"/>
            <p:cNvCxnSpPr/>
            <p:nvPr/>
          </p:nvCxnSpPr>
          <p:spPr bwMode="auto">
            <a:xfrm>
              <a:off x="3586956" y="910851"/>
              <a:ext cx="793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auto">
            <a:xfrm>
              <a:off x="4510881" y="1064938"/>
              <a:ext cx="0" cy="7926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7172" name="TextBox 21"/>
          <p:cNvSpPr txBox="1">
            <a:spLocks noChangeArrowheads="1"/>
          </p:cNvSpPr>
          <p:nvPr/>
        </p:nvSpPr>
        <p:spPr bwMode="auto">
          <a:xfrm>
            <a:off x="6659563" y="1011238"/>
            <a:ext cx="792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Rasti</a:t>
            </a:r>
          </a:p>
        </p:txBody>
      </p:sp>
      <p:sp>
        <p:nvSpPr>
          <p:cNvPr id="7173" name="TextBox 79"/>
          <p:cNvSpPr txBox="1">
            <a:spLocks noChangeArrowheads="1"/>
          </p:cNvSpPr>
          <p:nvPr/>
        </p:nvSpPr>
        <p:spPr bwMode="auto">
          <a:xfrm>
            <a:off x="6659563" y="1487488"/>
            <a:ext cx="10334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 </a:t>
            </a:r>
            <a:r>
              <a:rPr lang="lt-LT" altLang="en-US" sz="2000">
                <a:sym typeface="Symbol" panose="05050102010706020507" pitchFamily="18" charset="2"/>
              </a:rPr>
              <a:t>\</a:t>
            </a:r>
            <a:r>
              <a:rPr lang="lt-LT" altLang="en-US" sz="2000"/>
              <a:t> T</a:t>
            </a:r>
            <a:endParaRPr lang="en-US" altLang="en-US" sz="2000"/>
          </a:p>
        </p:txBody>
      </p:sp>
      <p:grpSp>
        <p:nvGrpSpPr>
          <p:cNvPr id="67" name="Group 66"/>
          <p:cNvGrpSpPr>
            <a:grpSpLocks/>
          </p:cNvGrpSpPr>
          <p:nvPr/>
        </p:nvGrpSpPr>
        <p:grpSpPr bwMode="auto">
          <a:xfrm>
            <a:off x="815975" y="4017963"/>
            <a:ext cx="7367588" cy="1949450"/>
            <a:chOff x="815975" y="4017963"/>
            <a:chExt cx="7367588" cy="1949450"/>
          </a:xfrm>
        </p:grpSpPr>
        <p:grpSp>
          <p:nvGrpSpPr>
            <p:cNvPr id="7179" name="Group 23"/>
            <p:cNvGrpSpPr>
              <a:grpSpLocks/>
            </p:cNvGrpSpPr>
            <p:nvPr/>
          </p:nvGrpSpPr>
          <p:grpSpPr bwMode="auto">
            <a:xfrm>
              <a:off x="815975" y="4017963"/>
              <a:ext cx="7367588" cy="1949450"/>
              <a:chOff x="815975" y="4017963"/>
              <a:chExt cx="7367588" cy="1949450"/>
            </a:xfrm>
          </p:grpSpPr>
          <p:grpSp>
            <p:nvGrpSpPr>
              <p:cNvPr id="7185" name="Group 24"/>
              <p:cNvGrpSpPr>
                <a:grpSpLocks/>
              </p:cNvGrpSpPr>
              <p:nvPr/>
            </p:nvGrpSpPr>
            <p:grpSpPr bwMode="auto">
              <a:xfrm>
                <a:off x="815975" y="4022725"/>
                <a:ext cx="3324225" cy="1944688"/>
                <a:chOff x="815975" y="4022725"/>
                <a:chExt cx="3324225" cy="1944688"/>
              </a:xfrm>
            </p:grpSpPr>
            <p:sp>
              <p:nvSpPr>
                <p:cNvPr id="42" name="Oval 41"/>
                <p:cNvSpPr/>
                <p:nvPr/>
              </p:nvSpPr>
              <p:spPr bwMode="auto">
                <a:xfrm>
                  <a:off x="815975" y="4022725"/>
                  <a:ext cx="287338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c</a:t>
                  </a:r>
                  <a:endParaRPr lang="en-US" dirty="0"/>
                </a:p>
              </p:txBody>
            </p:sp>
            <p:sp>
              <p:nvSpPr>
                <p:cNvPr id="43" name="Oval 42"/>
                <p:cNvSpPr/>
                <p:nvPr/>
              </p:nvSpPr>
              <p:spPr bwMode="auto">
                <a:xfrm>
                  <a:off x="1897063" y="4022725"/>
                  <a:ext cx="287337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b</a:t>
                  </a:r>
                  <a:endParaRPr lang="en-US" dirty="0"/>
                </a:p>
              </p:txBody>
            </p:sp>
            <p:sp>
              <p:nvSpPr>
                <p:cNvPr id="44" name="Oval 43"/>
                <p:cNvSpPr/>
                <p:nvPr/>
              </p:nvSpPr>
              <p:spPr bwMode="auto">
                <a:xfrm>
                  <a:off x="815975" y="5102225"/>
                  <a:ext cx="287338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d</a:t>
                  </a:r>
                  <a:endParaRPr lang="en-US" dirty="0"/>
                </a:p>
              </p:txBody>
            </p:sp>
            <p:sp>
              <p:nvSpPr>
                <p:cNvPr id="45" name="Oval 44"/>
                <p:cNvSpPr/>
                <p:nvPr/>
              </p:nvSpPr>
              <p:spPr bwMode="auto">
                <a:xfrm>
                  <a:off x="1897063" y="5114925"/>
                  <a:ext cx="287337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a</a:t>
                  </a:r>
                  <a:endParaRPr lang="en-US" dirty="0"/>
                </a:p>
              </p:txBody>
            </p:sp>
            <p:cxnSp>
              <p:nvCxnSpPr>
                <p:cNvPr id="46" name="Straight Connector 45"/>
                <p:cNvCxnSpPr/>
                <p:nvPr/>
              </p:nvCxnSpPr>
              <p:spPr bwMode="auto">
                <a:xfrm>
                  <a:off x="1128713" y="4167188"/>
                  <a:ext cx="792162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 bwMode="auto">
                <a:xfrm>
                  <a:off x="1103313" y="5257800"/>
                  <a:ext cx="79375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7206" name="TextBox 33"/>
                <p:cNvSpPr txBox="1">
                  <a:spLocks noChangeArrowheads="1"/>
                </p:cNvSpPr>
                <p:nvPr/>
              </p:nvSpPr>
              <p:spPr bwMode="auto">
                <a:xfrm>
                  <a:off x="1246132" y="5563342"/>
                  <a:ext cx="408476" cy="4000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/>
                    <a:t>A</a:t>
                  </a:r>
                </a:p>
              </p:txBody>
            </p:sp>
            <p:sp>
              <p:nvSpPr>
                <p:cNvPr id="49" name="Oval 48"/>
                <p:cNvSpPr/>
                <p:nvPr/>
              </p:nvSpPr>
              <p:spPr bwMode="auto">
                <a:xfrm>
                  <a:off x="2771775" y="4022725"/>
                  <a:ext cx="287338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c</a:t>
                  </a:r>
                  <a:endParaRPr lang="en-US" dirty="0"/>
                </a:p>
              </p:txBody>
            </p:sp>
            <p:sp>
              <p:nvSpPr>
                <p:cNvPr id="50" name="Oval 49"/>
                <p:cNvSpPr/>
                <p:nvPr/>
              </p:nvSpPr>
              <p:spPr bwMode="auto">
                <a:xfrm>
                  <a:off x="3852863" y="4022725"/>
                  <a:ext cx="287337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b</a:t>
                  </a:r>
                  <a:endParaRPr lang="en-US" dirty="0"/>
                </a:p>
              </p:txBody>
            </p:sp>
            <p:sp>
              <p:nvSpPr>
                <p:cNvPr id="51" name="Oval 50"/>
                <p:cNvSpPr/>
                <p:nvPr/>
              </p:nvSpPr>
              <p:spPr bwMode="auto">
                <a:xfrm>
                  <a:off x="2771775" y="5102225"/>
                  <a:ext cx="287338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d</a:t>
                  </a:r>
                  <a:endParaRPr lang="en-US" dirty="0"/>
                </a:p>
              </p:txBody>
            </p:sp>
            <p:sp>
              <p:nvSpPr>
                <p:cNvPr id="52" name="Oval 51"/>
                <p:cNvSpPr/>
                <p:nvPr/>
              </p:nvSpPr>
              <p:spPr bwMode="auto">
                <a:xfrm>
                  <a:off x="3852863" y="5114925"/>
                  <a:ext cx="287337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a</a:t>
                  </a:r>
                  <a:endParaRPr lang="en-US" dirty="0"/>
                </a:p>
              </p:txBody>
            </p:sp>
            <p:sp>
              <p:nvSpPr>
                <p:cNvPr id="7211" name="TextBox 44"/>
                <p:cNvSpPr txBox="1">
                  <a:spLocks noChangeArrowheads="1"/>
                </p:cNvSpPr>
                <p:nvPr/>
              </p:nvSpPr>
              <p:spPr bwMode="auto">
                <a:xfrm>
                  <a:off x="3299619" y="5567358"/>
                  <a:ext cx="442932" cy="4000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/>
                    <a:t>B</a:t>
                  </a:r>
                </a:p>
              </p:txBody>
            </p:sp>
            <p:cxnSp>
              <p:nvCxnSpPr>
                <p:cNvPr id="55" name="Straight Connector 54"/>
                <p:cNvCxnSpPr>
                  <a:stCxn id="50" idx="3"/>
                  <a:endCxn id="51" idx="7"/>
                </p:cNvCxnSpPr>
                <p:nvPr/>
              </p:nvCxnSpPr>
              <p:spPr bwMode="auto">
                <a:xfrm flipH="1">
                  <a:off x="3017838" y="4268788"/>
                  <a:ext cx="876300" cy="8763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186" name="Group 25"/>
              <p:cNvGrpSpPr>
                <a:grpSpLocks/>
              </p:cNvGrpSpPr>
              <p:nvPr/>
            </p:nvGrpSpPr>
            <p:grpSpPr bwMode="auto">
              <a:xfrm>
                <a:off x="4727575" y="4017963"/>
                <a:ext cx="3455988" cy="1949450"/>
                <a:chOff x="4727575" y="4017963"/>
                <a:chExt cx="3455988" cy="1949450"/>
              </a:xfrm>
            </p:grpSpPr>
            <p:sp>
              <p:nvSpPr>
                <p:cNvPr id="27" name="Oval 26"/>
                <p:cNvSpPr/>
                <p:nvPr/>
              </p:nvSpPr>
              <p:spPr bwMode="auto">
                <a:xfrm>
                  <a:off x="4727575" y="4017963"/>
                  <a:ext cx="287338" cy="285750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c</a:t>
                  </a:r>
                  <a:endParaRPr lang="en-US" dirty="0"/>
                </a:p>
              </p:txBody>
            </p:sp>
            <p:sp>
              <p:nvSpPr>
                <p:cNvPr id="28" name="Oval 27"/>
                <p:cNvSpPr/>
                <p:nvPr/>
              </p:nvSpPr>
              <p:spPr bwMode="auto">
                <a:xfrm>
                  <a:off x="5808663" y="4017963"/>
                  <a:ext cx="287337" cy="285750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b</a:t>
                  </a:r>
                  <a:endParaRPr lang="en-US" dirty="0"/>
                </a:p>
              </p:txBody>
            </p:sp>
            <p:sp>
              <p:nvSpPr>
                <p:cNvPr id="29" name="Oval 28"/>
                <p:cNvSpPr/>
                <p:nvPr/>
              </p:nvSpPr>
              <p:spPr bwMode="auto">
                <a:xfrm>
                  <a:off x="4727575" y="5095875"/>
                  <a:ext cx="287338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d</a:t>
                  </a:r>
                  <a:endParaRPr lang="en-US" dirty="0"/>
                </a:p>
              </p:txBody>
            </p:sp>
            <p:sp>
              <p:nvSpPr>
                <p:cNvPr id="30" name="Oval 29"/>
                <p:cNvSpPr/>
                <p:nvPr/>
              </p:nvSpPr>
              <p:spPr bwMode="auto">
                <a:xfrm>
                  <a:off x="5808663" y="5108575"/>
                  <a:ext cx="287337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a</a:t>
                  </a:r>
                  <a:endParaRPr lang="en-US" dirty="0"/>
                </a:p>
              </p:txBody>
            </p:sp>
            <p:sp>
              <p:nvSpPr>
                <p:cNvPr id="7191" name="TextBox 79"/>
                <p:cNvSpPr txBox="1">
                  <a:spLocks noChangeArrowheads="1"/>
                </p:cNvSpPr>
                <p:nvPr/>
              </p:nvSpPr>
              <p:spPr bwMode="auto">
                <a:xfrm>
                  <a:off x="5243718" y="5563343"/>
                  <a:ext cx="336733" cy="4000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/>
                    <a:t>C</a:t>
                  </a:r>
                </a:p>
              </p:txBody>
            </p:sp>
            <p:sp>
              <p:nvSpPr>
                <p:cNvPr id="33" name="Oval 32"/>
                <p:cNvSpPr/>
                <p:nvPr/>
              </p:nvSpPr>
              <p:spPr bwMode="auto">
                <a:xfrm>
                  <a:off x="7896225" y="4022725"/>
                  <a:ext cx="287338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b</a:t>
                  </a:r>
                  <a:endParaRPr lang="en-US" dirty="0"/>
                </a:p>
              </p:txBody>
            </p:sp>
            <p:sp>
              <p:nvSpPr>
                <p:cNvPr id="34" name="Oval 33"/>
                <p:cNvSpPr/>
                <p:nvPr/>
              </p:nvSpPr>
              <p:spPr bwMode="auto">
                <a:xfrm>
                  <a:off x="6815138" y="5102225"/>
                  <a:ext cx="287337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d</a:t>
                  </a:r>
                  <a:endParaRPr lang="en-US" dirty="0"/>
                </a:p>
              </p:txBody>
            </p:sp>
            <p:sp>
              <p:nvSpPr>
                <p:cNvPr id="35" name="Oval 34"/>
                <p:cNvSpPr/>
                <p:nvPr/>
              </p:nvSpPr>
              <p:spPr bwMode="auto">
                <a:xfrm>
                  <a:off x="7896225" y="5114925"/>
                  <a:ext cx="287338" cy="28733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a</a:t>
                  </a:r>
                  <a:endParaRPr lang="en-US" dirty="0"/>
                </a:p>
              </p:txBody>
            </p:sp>
            <p:sp>
              <p:nvSpPr>
                <p:cNvPr id="7196" name="TextBox 92"/>
                <p:cNvSpPr txBox="1">
                  <a:spLocks noChangeArrowheads="1"/>
                </p:cNvSpPr>
                <p:nvPr/>
              </p:nvSpPr>
              <p:spPr bwMode="auto">
                <a:xfrm>
                  <a:off x="7416849" y="5567358"/>
                  <a:ext cx="408943" cy="4000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/>
                    <a:t>D</a:t>
                  </a:r>
                </a:p>
              </p:txBody>
            </p:sp>
            <p:cxnSp>
              <p:nvCxnSpPr>
                <p:cNvPr id="37" name="Straight Connector 36"/>
                <p:cNvCxnSpPr>
                  <a:stCxn id="33" idx="3"/>
                  <a:endCxn id="34" idx="7"/>
                </p:cNvCxnSpPr>
                <p:nvPr/>
              </p:nvCxnSpPr>
              <p:spPr bwMode="auto">
                <a:xfrm flipH="1">
                  <a:off x="7061200" y="4268788"/>
                  <a:ext cx="876300" cy="8763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>
                  <a:stCxn id="29" idx="6"/>
                  <a:endCxn id="30" idx="2"/>
                </p:cNvCxnSpPr>
                <p:nvPr/>
              </p:nvCxnSpPr>
              <p:spPr bwMode="auto">
                <a:xfrm>
                  <a:off x="5014913" y="5239544"/>
                  <a:ext cx="793750" cy="127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>
                  <a:stCxn id="29" idx="7"/>
                </p:cNvCxnSpPr>
                <p:nvPr/>
              </p:nvCxnSpPr>
              <p:spPr bwMode="auto">
                <a:xfrm flipV="1">
                  <a:off x="4972833" y="4171950"/>
                  <a:ext cx="834242" cy="966005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60" name="Straight Connector 59"/>
            <p:cNvCxnSpPr/>
            <p:nvPr/>
          </p:nvCxnSpPr>
          <p:spPr bwMode="auto">
            <a:xfrm flipH="1">
              <a:off x="1027113" y="4268788"/>
              <a:ext cx="876300" cy="8763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 bwMode="auto">
            <a:xfrm>
              <a:off x="2062163" y="4310063"/>
              <a:ext cx="0" cy="7921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 bwMode="auto">
            <a:xfrm>
              <a:off x="4010025" y="4322763"/>
              <a:ext cx="0" cy="7921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 bwMode="auto">
            <a:xfrm>
              <a:off x="3062288" y="5267325"/>
              <a:ext cx="793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 bwMode="auto">
            <a:xfrm>
              <a:off x="7110413" y="5268913"/>
              <a:ext cx="793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56" name="Oval 55"/>
          <p:cNvSpPr/>
          <p:nvPr/>
        </p:nvSpPr>
        <p:spPr bwMode="auto">
          <a:xfrm>
            <a:off x="7418707" y="5676059"/>
            <a:ext cx="287338" cy="2873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t-LT" dirty="0" smtClean="0"/>
              <a:t>D</a:t>
            </a:r>
            <a:endParaRPr lang="en-US" dirty="0"/>
          </a:p>
        </p:txBody>
      </p:sp>
      <p:sp>
        <p:nvSpPr>
          <p:cNvPr id="57" name="Oval 56"/>
          <p:cNvSpPr/>
          <p:nvPr/>
        </p:nvSpPr>
        <p:spPr bwMode="auto">
          <a:xfrm>
            <a:off x="1282700" y="5622925"/>
            <a:ext cx="287338" cy="2873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58" name="Oval 57"/>
          <p:cNvSpPr/>
          <p:nvPr/>
        </p:nvSpPr>
        <p:spPr bwMode="auto">
          <a:xfrm>
            <a:off x="3344863" y="5626100"/>
            <a:ext cx="287337" cy="2873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59" name="Oval 58"/>
          <p:cNvSpPr/>
          <p:nvPr/>
        </p:nvSpPr>
        <p:spPr bwMode="auto">
          <a:xfrm>
            <a:off x="5291612" y="5626100"/>
            <a:ext cx="287337" cy="28733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t-LT" dirty="0" smtClean="0"/>
              <a:t>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58" grpId="0" animBg="1"/>
      <p:bldP spid="5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733425" y="1730375"/>
            <a:ext cx="1368425" cy="1762125"/>
            <a:chOff x="755576" y="2348880"/>
            <a:chExt cx="1368152" cy="1762036"/>
          </a:xfrm>
        </p:grpSpPr>
        <p:grpSp>
          <p:nvGrpSpPr>
            <p:cNvPr id="9242" name="Group 56"/>
            <p:cNvGrpSpPr>
              <a:grpSpLocks/>
            </p:cNvGrpSpPr>
            <p:nvPr/>
          </p:nvGrpSpPr>
          <p:grpSpPr bwMode="auto">
            <a:xfrm>
              <a:off x="755576" y="2348880"/>
              <a:ext cx="1368152" cy="1380604"/>
              <a:chOff x="755576" y="2348880"/>
              <a:chExt cx="1368152" cy="1380604"/>
            </a:xfrm>
          </p:grpSpPr>
          <p:sp>
            <p:nvSpPr>
              <p:cNvPr id="59" name="Oval 58"/>
              <p:cNvSpPr/>
              <p:nvPr/>
            </p:nvSpPr>
            <p:spPr>
              <a:xfrm>
                <a:off x="755576" y="2348880"/>
                <a:ext cx="287281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1836448" y="2348880"/>
                <a:ext cx="287280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755576" y="3429913"/>
                <a:ext cx="287281" cy="28732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1836448" y="3441025"/>
                <a:ext cx="287280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63" name="Straight Connector 62"/>
              <p:cNvCxnSpPr>
                <a:stCxn id="59" idx="6"/>
                <a:endCxn id="60" idx="2"/>
              </p:cNvCxnSpPr>
              <p:nvPr/>
            </p:nvCxnSpPr>
            <p:spPr>
              <a:xfrm>
                <a:off x="1042857" y="2493336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1042857" y="3585480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>
                <a:endCxn id="62" idx="0"/>
              </p:cNvCxnSpPr>
              <p:nvPr/>
            </p:nvCxnSpPr>
            <p:spPr>
              <a:xfrm>
                <a:off x="1979295" y="2637790"/>
                <a:ext cx="0" cy="8032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>
                <a:stCxn id="61" idx="7"/>
                <a:endCxn id="60" idx="3"/>
              </p:cNvCxnSpPr>
              <p:nvPr/>
            </p:nvCxnSpPr>
            <p:spPr>
              <a:xfrm flipV="1">
                <a:off x="1001590" y="2594931"/>
                <a:ext cx="876125" cy="87625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9243" name="TextBox 57"/>
            <p:cNvSpPr txBox="1">
              <a:spLocks noChangeArrowheads="1"/>
            </p:cNvSpPr>
            <p:nvPr/>
          </p:nvSpPr>
          <p:spPr bwMode="auto">
            <a:xfrm>
              <a:off x="1295636" y="3710806"/>
              <a:ext cx="28803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G</a:t>
              </a:r>
              <a:endParaRPr lang="en-US" altLang="en-US" sz="2000"/>
            </a:p>
          </p:txBody>
        </p:sp>
      </p:grp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3252788" y="1724025"/>
            <a:ext cx="1368425" cy="1768475"/>
            <a:chOff x="817588" y="4437112"/>
            <a:chExt cx="1368152" cy="1768262"/>
          </a:xfrm>
        </p:grpSpPr>
        <p:grpSp>
          <p:nvGrpSpPr>
            <p:cNvPr id="9233" name="Group 47"/>
            <p:cNvGrpSpPr>
              <a:grpSpLocks/>
            </p:cNvGrpSpPr>
            <p:nvPr/>
          </p:nvGrpSpPr>
          <p:grpSpPr bwMode="auto">
            <a:xfrm>
              <a:off x="817588" y="4437112"/>
              <a:ext cx="1368152" cy="1380604"/>
              <a:chOff x="817588" y="4437112"/>
              <a:chExt cx="1368152" cy="1380604"/>
            </a:xfrm>
          </p:grpSpPr>
          <p:sp>
            <p:nvSpPr>
              <p:cNvPr id="50" name="Oval 49"/>
              <p:cNvSpPr/>
              <p:nvPr/>
            </p:nvSpPr>
            <p:spPr>
              <a:xfrm>
                <a:off x="817588" y="4437112"/>
                <a:ext cx="287280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1898459" y="4437112"/>
                <a:ext cx="287281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817588" y="5518070"/>
                <a:ext cx="287280" cy="28730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1898459" y="5529181"/>
                <a:ext cx="287281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54" name="Straight Connector 53"/>
              <p:cNvCxnSpPr/>
              <p:nvPr/>
            </p:nvCxnSpPr>
            <p:spPr>
              <a:xfrm>
                <a:off x="1104868" y="4581558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>
                <a:stCxn id="50" idx="4"/>
                <a:endCxn id="52" idx="0"/>
              </p:cNvCxnSpPr>
              <p:nvPr/>
            </p:nvCxnSpPr>
            <p:spPr>
              <a:xfrm>
                <a:off x="962021" y="4726002"/>
                <a:ext cx="0" cy="79206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1104868" y="5673626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9234" name="TextBox 48"/>
            <p:cNvSpPr txBox="1">
              <a:spLocks noChangeArrowheads="1"/>
            </p:cNvSpPr>
            <p:nvPr/>
          </p:nvSpPr>
          <p:spPr bwMode="auto">
            <a:xfrm>
              <a:off x="1439280" y="5805264"/>
              <a:ext cx="14401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T</a:t>
              </a:r>
              <a:endParaRPr lang="en-US" altLang="en-US" sz="2000"/>
            </a:p>
          </p:txBody>
        </p:sp>
      </p:grp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5730875" y="1662113"/>
            <a:ext cx="1368425" cy="1939925"/>
            <a:chOff x="755576" y="2348880"/>
            <a:chExt cx="1368152" cy="1941064"/>
          </a:xfrm>
        </p:grpSpPr>
        <p:grpSp>
          <p:nvGrpSpPr>
            <p:cNvPr id="9225" name="Group 39"/>
            <p:cNvGrpSpPr>
              <a:grpSpLocks/>
            </p:cNvGrpSpPr>
            <p:nvPr/>
          </p:nvGrpSpPr>
          <p:grpSpPr bwMode="auto">
            <a:xfrm>
              <a:off x="755576" y="2348880"/>
              <a:ext cx="1368152" cy="1380604"/>
              <a:chOff x="755576" y="2348880"/>
              <a:chExt cx="1368152" cy="1380604"/>
            </a:xfrm>
          </p:grpSpPr>
          <p:sp>
            <p:nvSpPr>
              <p:cNvPr id="42" name="Oval 41"/>
              <p:cNvSpPr/>
              <p:nvPr/>
            </p:nvSpPr>
            <p:spPr>
              <a:xfrm>
                <a:off x="755576" y="2348880"/>
                <a:ext cx="287281" cy="28750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1836448" y="2348880"/>
                <a:ext cx="287280" cy="28750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755576" y="3429014"/>
                <a:ext cx="287281" cy="28750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1836448" y="3441721"/>
                <a:ext cx="287280" cy="28750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46" name="Straight Connector 45"/>
              <p:cNvCxnSpPr/>
              <p:nvPr/>
            </p:nvCxnSpPr>
            <p:spPr>
              <a:xfrm>
                <a:off x="1068252" y="2493427"/>
                <a:ext cx="79200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1042857" y="3584680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9226" name="TextBox 40"/>
            <p:cNvSpPr txBox="1">
              <a:spLocks noChangeArrowheads="1"/>
            </p:cNvSpPr>
            <p:nvPr/>
          </p:nvSpPr>
          <p:spPr bwMode="auto">
            <a:xfrm>
              <a:off x="995084" y="3889834"/>
              <a:ext cx="103315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 dirty="0"/>
                <a:t>G </a:t>
              </a:r>
              <a:r>
                <a:rPr lang="lt-LT" altLang="en-US" sz="2000" dirty="0">
                  <a:sym typeface="Symbol" panose="05050102010706020507" pitchFamily="18" charset="2"/>
                </a:rPr>
                <a:t> </a:t>
              </a:r>
              <a:r>
                <a:rPr lang="lt-LT" altLang="en-US" sz="2000" dirty="0"/>
                <a:t>T</a:t>
              </a:r>
              <a:endParaRPr lang="en-US" altLang="en-US" sz="2000" dirty="0"/>
            </a:p>
          </p:txBody>
        </p:sp>
      </p:grpSp>
      <p:sp>
        <p:nvSpPr>
          <p:cNvPr id="12293" name="Rectangle 66"/>
          <p:cNvSpPr>
            <a:spLocks noChangeArrowheads="1"/>
          </p:cNvSpPr>
          <p:nvPr/>
        </p:nvSpPr>
        <p:spPr bwMode="auto">
          <a:xfrm>
            <a:off x="550863" y="4108450"/>
            <a:ext cx="19335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/>
              <a:t>Grafui G: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 dirty="0"/>
              <a:t>Γ</a:t>
            </a:r>
            <a:r>
              <a:rPr lang="lt-LT" altLang="en-US" sz="2000" dirty="0"/>
              <a:t>(a)</a:t>
            </a:r>
            <a:r>
              <a:rPr lang="en-US" altLang="en-US" sz="2000" dirty="0"/>
              <a:t> = {b, d},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 dirty="0"/>
              <a:t>Γ</a:t>
            </a:r>
            <a:r>
              <a:rPr lang="en-US" altLang="en-US" sz="2000" dirty="0"/>
              <a:t>(b) = {a, c, d},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 dirty="0"/>
              <a:t>Γ</a:t>
            </a:r>
            <a:r>
              <a:rPr lang="en-US" altLang="en-US" sz="2000" dirty="0"/>
              <a:t>(c) = {b},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 dirty="0"/>
              <a:t>Γ</a:t>
            </a:r>
            <a:r>
              <a:rPr lang="en-US" altLang="en-US" sz="2000" dirty="0"/>
              <a:t>(d) = {a, b</a:t>
            </a:r>
            <a:r>
              <a:rPr lang="lt-LT" altLang="en-US" sz="2000" dirty="0"/>
              <a:t>};</a:t>
            </a:r>
            <a:endParaRPr lang="en-US" altLang="en-US" sz="2000" dirty="0"/>
          </a:p>
        </p:txBody>
      </p:sp>
      <p:sp>
        <p:nvSpPr>
          <p:cNvPr id="12294" name="Rectangle 67"/>
          <p:cNvSpPr>
            <a:spLocks noChangeArrowheads="1"/>
          </p:cNvSpPr>
          <p:nvPr/>
        </p:nvSpPr>
        <p:spPr bwMode="auto">
          <a:xfrm>
            <a:off x="3052763" y="4108450"/>
            <a:ext cx="1931987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/>
              <a:t>Grafui T: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 dirty="0"/>
              <a:t>Γ</a:t>
            </a:r>
            <a:r>
              <a:rPr lang="lt-LT" altLang="en-US" sz="2000" dirty="0"/>
              <a:t>(a)</a:t>
            </a:r>
            <a:r>
              <a:rPr lang="en-US" altLang="en-US" sz="2000" dirty="0"/>
              <a:t> = {d},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 dirty="0"/>
              <a:t>Γ</a:t>
            </a:r>
            <a:r>
              <a:rPr lang="en-US" altLang="en-US" sz="2000" dirty="0"/>
              <a:t>(b) = {c</a:t>
            </a:r>
            <a:r>
              <a:rPr lang="lt-LT" altLang="en-US" sz="2000" dirty="0"/>
              <a:t>}</a:t>
            </a:r>
            <a:r>
              <a:rPr lang="en-US" altLang="en-US" sz="2000" dirty="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 dirty="0"/>
              <a:t>Γ</a:t>
            </a:r>
            <a:r>
              <a:rPr lang="en-US" altLang="en-US" sz="2000" dirty="0"/>
              <a:t>(c) = {b</a:t>
            </a:r>
            <a:r>
              <a:rPr lang="lt-LT" altLang="en-US" sz="2000" dirty="0"/>
              <a:t>, d</a:t>
            </a:r>
            <a:r>
              <a:rPr lang="en-US" altLang="en-US" sz="2000" dirty="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 dirty="0"/>
              <a:t>Γ</a:t>
            </a:r>
            <a:r>
              <a:rPr lang="en-US" altLang="en-US" sz="2000" dirty="0"/>
              <a:t>(d) = {a, </a:t>
            </a:r>
            <a:r>
              <a:rPr lang="lt-LT" altLang="en-US" sz="2000" dirty="0"/>
              <a:t>c};</a:t>
            </a:r>
            <a:endParaRPr lang="en-US" altLang="en-US" sz="2000" dirty="0"/>
          </a:p>
        </p:txBody>
      </p:sp>
      <p:sp>
        <p:nvSpPr>
          <p:cNvPr id="12295" name="Rectangle 68"/>
          <p:cNvSpPr>
            <a:spLocks noChangeArrowheads="1"/>
          </p:cNvSpPr>
          <p:nvPr/>
        </p:nvSpPr>
        <p:spPr bwMode="auto">
          <a:xfrm>
            <a:off x="5729288" y="4133850"/>
            <a:ext cx="32352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/>
              <a:t>Grafui G </a:t>
            </a:r>
            <a:r>
              <a:rPr lang="lt-LT" altLang="en-US" sz="2000" dirty="0">
                <a:sym typeface="Symbol" panose="05050102010706020507" pitchFamily="18" charset="2"/>
              </a:rPr>
              <a:t> </a:t>
            </a:r>
            <a:r>
              <a:rPr lang="lt-LT" altLang="en-US" sz="2000" dirty="0"/>
              <a:t>T: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 dirty="0"/>
              <a:t>Γ</a:t>
            </a:r>
            <a:r>
              <a:rPr lang="lt-LT" altLang="en-US" sz="2000" dirty="0"/>
              <a:t>(a)</a:t>
            </a:r>
            <a:r>
              <a:rPr lang="en-US" altLang="en-US" sz="2000" dirty="0"/>
              <a:t> = </a:t>
            </a:r>
            <a:r>
              <a:rPr lang="en-US" altLang="en-US" sz="2000" dirty="0" smtClean="0"/>
              <a:t>{b, d}</a:t>
            </a:r>
            <a:r>
              <a:rPr lang="lt-LT" altLang="en-US" sz="2000" dirty="0" smtClean="0">
                <a:sym typeface="Symbol" panose="05050102010706020507" pitchFamily="18" charset="2"/>
              </a:rPr>
              <a:t> </a:t>
            </a:r>
            <a:r>
              <a:rPr lang="en-US" altLang="en-US" sz="2000" dirty="0" smtClean="0"/>
              <a:t>{d} = {</a:t>
            </a:r>
            <a:r>
              <a:rPr lang="en-US" altLang="en-US" sz="2000" dirty="0"/>
              <a:t>d},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 dirty="0"/>
              <a:t>Γ</a:t>
            </a:r>
            <a:r>
              <a:rPr lang="en-US" altLang="en-US" sz="2000" dirty="0"/>
              <a:t>(b) = </a:t>
            </a:r>
            <a:r>
              <a:rPr lang="en-US" altLang="en-US" sz="2000" dirty="0" smtClean="0"/>
              <a:t>{a, c, d}</a:t>
            </a:r>
            <a:r>
              <a:rPr lang="lt-LT" altLang="en-US" sz="2000" dirty="0" smtClean="0">
                <a:sym typeface="Symbol" panose="05050102010706020507" pitchFamily="18" charset="2"/>
              </a:rPr>
              <a:t> </a:t>
            </a:r>
            <a:r>
              <a:rPr lang="en-US" altLang="en-US" sz="2000" dirty="0" smtClean="0"/>
              <a:t>{</a:t>
            </a:r>
            <a:r>
              <a:rPr lang="en-US" altLang="en-US" sz="2000" dirty="0"/>
              <a:t>c</a:t>
            </a:r>
            <a:r>
              <a:rPr lang="lt-LT" altLang="en-US" sz="2000" dirty="0" smtClean="0"/>
              <a:t>}</a:t>
            </a:r>
            <a:r>
              <a:rPr lang="en-US" altLang="en-US" sz="2000" dirty="0" smtClean="0"/>
              <a:t> = {c</a:t>
            </a:r>
            <a:r>
              <a:rPr lang="lt-LT" altLang="en-US" sz="2000" dirty="0" smtClean="0"/>
              <a:t>}</a:t>
            </a:r>
            <a:r>
              <a:rPr lang="en-US" altLang="en-US" sz="2000" dirty="0" smtClean="0"/>
              <a:t>,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 dirty="0"/>
              <a:t>Γ</a:t>
            </a:r>
            <a:r>
              <a:rPr lang="en-US" altLang="en-US" sz="2000" dirty="0"/>
              <a:t>(c) = {b</a:t>
            </a:r>
            <a:r>
              <a:rPr lang="en-US" altLang="en-US" sz="2000" dirty="0" smtClean="0"/>
              <a:t>}</a:t>
            </a:r>
            <a:r>
              <a:rPr lang="lt-LT" altLang="en-US" sz="2000" dirty="0" smtClean="0">
                <a:sym typeface="Symbol" panose="05050102010706020507" pitchFamily="18" charset="2"/>
              </a:rPr>
              <a:t> </a:t>
            </a:r>
            <a:r>
              <a:rPr lang="en-US" altLang="en-US" sz="2000" dirty="0" smtClean="0">
                <a:sym typeface="Symbol" panose="05050102010706020507" pitchFamily="18" charset="2"/>
              </a:rPr>
              <a:t> {b, d} = {b}</a:t>
            </a:r>
            <a:r>
              <a:rPr lang="en-US" altLang="en-US" sz="2000" dirty="0" smtClean="0"/>
              <a:t>,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 dirty="0"/>
              <a:t>Γ</a:t>
            </a:r>
            <a:r>
              <a:rPr lang="en-US" altLang="en-US" sz="2000" dirty="0"/>
              <a:t>(d) = {</a:t>
            </a:r>
            <a:r>
              <a:rPr lang="en-US" altLang="en-US" sz="2000" dirty="0" smtClean="0"/>
              <a:t>a, b} </a:t>
            </a:r>
            <a:r>
              <a:rPr lang="lt-LT" altLang="en-US" sz="2000" dirty="0" smtClean="0">
                <a:sym typeface="Symbol" panose="05050102010706020507" pitchFamily="18" charset="2"/>
              </a:rPr>
              <a:t></a:t>
            </a:r>
            <a:r>
              <a:rPr lang="en-US" altLang="en-US" sz="2000" dirty="0" smtClean="0">
                <a:sym typeface="Symbol" panose="05050102010706020507" pitchFamily="18" charset="2"/>
              </a:rPr>
              <a:t> {a, c} = {a}</a:t>
            </a:r>
            <a:r>
              <a:rPr lang="lt-LT" altLang="en-US" sz="2000" dirty="0" smtClean="0"/>
              <a:t>.</a:t>
            </a:r>
            <a:endParaRPr lang="en-US" altLang="en-US" sz="2000" dirty="0"/>
          </a:p>
        </p:txBody>
      </p:sp>
      <p:sp>
        <p:nvSpPr>
          <p:cNvPr id="9224" name="TextBox 69"/>
          <p:cNvSpPr txBox="1">
            <a:spLocks noChangeArrowheads="1"/>
          </p:cNvSpPr>
          <p:nvPr/>
        </p:nvSpPr>
        <p:spPr bwMode="auto">
          <a:xfrm>
            <a:off x="730250" y="438150"/>
            <a:ext cx="8015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 dirty="0"/>
              <a:t>Veiksmai naudojant gretimumo </a:t>
            </a:r>
            <a:r>
              <a:rPr lang="lt-LT" altLang="en-US" sz="2000" b="1" i="1" dirty="0" smtClean="0"/>
              <a:t>aibes</a:t>
            </a:r>
            <a:r>
              <a:rPr lang="en-US" altLang="en-US" sz="2000" b="1" i="1" dirty="0" smtClean="0"/>
              <a:t>. </a:t>
            </a:r>
            <a:r>
              <a:rPr lang="en-US" altLang="en-US" sz="2000" b="1" i="1" dirty="0" err="1" smtClean="0"/>
              <a:t>Sankirta</a:t>
            </a:r>
            <a:endParaRPr lang="en-US" altLang="en-US" sz="2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/>
      <p:bldP spid="1229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733425" y="1730375"/>
            <a:ext cx="1368425" cy="1762125"/>
            <a:chOff x="755576" y="2348880"/>
            <a:chExt cx="1368152" cy="1762036"/>
          </a:xfrm>
        </p:grpSpPr>
        <p:grpSp>
          <p:nvGrpSpPr>
            <p:cNvPr id="10270" name="Group 56"/>
            <p:cNvGrpSpPr>
              <a:grpSpLocks/>
            </p:cNvGrpSpPr>
            <p:nvPr/>
          </p:nvGrpSpPr>
          <p:grpSpPr bwMode="auto">
            <a:xfrm>
              <a:off x="755576" y="2348880"/>
              <a:ext cx="1368152" cy="1380604"/>
              <a:chOff x="755576" y="2348880"/>
              <a:chExt cx="1368152" cy="1380604"/>
            </a:xfrm>
          </p:grpSpPr>
          <p:sp>
            <p:nvSpPr>
              <p:cNvPr id="59" name="Oval 58"/>
              <p:cNvSpPr/>
              <p:nvPr/>
            </p:nvSpPr>
            <p:spPr>
              <a:xfrm>
                <a:off x="755576" y="2348880"/>
                <a:ext cx="287281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1836448" y="2348880"/>
                <a:ext cx="287280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755576" y="3429913"/>
                <a:ext cx="287281" cy="28732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1836448" y="3441025"/>
                <a:ext cx="287280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63" name="Straight Connector 62"/>
              <p:cNvCxnSpPr>
                <a:stCxn id="59" idx="6"/>
                <a:endCxn id="60" idx="2"/>
              </p:cNvCxnSpPr>
              <p:nvPr/>
            </p:nvCxnSpPr>
            <p:spPr>
              <a:xfrm>
                <a:off x="1042857" y="2493336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1042857" y="3585480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>
                <a:endCxn id="62" idx="0"/>
              </p:cNvCxnSpPr>
              <p:nvPr/>
            </p:nvCxnSpPr>
            <p:spPr>
              <a:xfrm>
                <a:off x="1979295" y="2637790"/>
                <a:ext cx="0" cy="8032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>
                <a:stCxn id="61" idx="7"/>
                <a:endCxn id="60" idx="3"/>
              </p:cNvCxnSpPr>
              <p:nvPr/>
            </p:nvCxnSpPr>
            <p:spPr>
              <a:xfrm flipV="1">
                <a:off x="1001590" y="2594931"/>
                <a:ext cx="876125" cy="87625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10271" name="TextBox 57"/>
            <p:cNvSpPr txBox="1">
              <a:spLocks noChangeArrowheads="1"/>
            </p:cNvSpPr>
            <p:nvPr/>
          </p:nvSpPr>
          <p:spPr bwMode="auto">
            <a:xfrm>
              <a:off x="1295636" y="3710806"/>
              <a:ext cx="28803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G</a:t>
              </a:r>
              <a:endParaRPr lang="en-US" altLang="en-US" sz="2000"/>
            </a:p>
          </p:txBody>
        </p:sp>
      </p:grpSp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3252788" y="1724025"/>
            <a:ext cx="1368425" cy="1768475"/>
            <a:chOff x="817588" y="4437112"/>
            <a:chExt cx="1368152" cy="1768262"/>
          </a:xfrm>
        </p:grpSpPr>
        <p:grpSp>
          <p:nvGrpSpPr>
            <p:cNvPr id="10261" name="Group 47"/>
            <p:cNvGrpSpPr>
              <a:grpSpLocks/>
            </p:cNvGrpSpPr>
            <p:nvPr/>
          </p:nvGrpSpPr>
          <p:grpSpPr bwMode="auto">
            <a:xfrm>
              <a:off x="817588" y="4437112"/>
              <a:ext cx="1368152" cy="1380604"/>
              <a:chOff x="817588" y="4437112"/>
              <a:chExt cx="1368152" cy="1380604"/>
            </a:xfrm>
          </p:grpSpPr>
          <p:sp>
            <p:nvSpPr>
              <p:cNvPr id="50" name="Oval 49"/>
              <p:cNvSpPr/>
              <p:nvPr/>
            </p:nvSpPr>
            <p:spPr>
              <a:xfrm>
                <a:off x="817588" y="4437112"/>
                <a:ext cx="287280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1898459" y="4437112"/>
                <a:ext cx="287281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817588" y="5518070"/>
                <a:ext cx="287280" cy="28730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1898459" y="5529181"/>
                <a:ext cx="287281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54" name="Straight Connector 53"/>
              <p:cNvCxnSpPr/>
              <p:nvPr/>
            </p:nvCxnSpPr>
            <p:spPr>
              <a:xfrm>
                <a:off x="1104868" y="4581558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>
                <a:stCxn id="50" idx="4"/>
                <a:endCxn id="52" idx="0"/>
              </p:cNvCxnSpPr>
              <p:nvPr/>
            </p:nvCxnSpPr>
            <p:spPr>
              <a:xfrm>
                <a:off x="962021" y="4726002"/>
                <a:ext cx="0" cy="79206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1104868" y="5673626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10262" name="TextBox 48"/>
            <p:cNvSpPr txBox="1">
              <a:spLocks noChangeArrowheads="1"/>
            </p:cNvSpPr>
            <p:nvPr/>
          </p:nvSpPr>
          <p:spPr bwMode="auto">
            <a:xfrm>
              <a:off x="1439280" y="5805264"/>
              <a:ext cx="14401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T</a:t>
              </a:r>
              <a:endParaRPr lang="en-US" altLang="en-US" sz="2000"/>
            </a:p>
          </p:txBody>
        </p:sp>
      </p:grpSp>
      <p:sp>
        <p:nvSpPr>
          <p:cNvPr id="13316" name="Rectangle 66"/>
          <p:cNvSpPr>
            <a:spLocks noChangeArrowheads="1"/>
          </p:cNvSpPr>
          <p:nvPr/>
        </p:nvSpPr>
        <p:spPr bwMode="auto">
          <a:xfrm>
            <a:off x="550863" y="4108450"/>
            <a:ext cx="19335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Grafui G: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lt-LT" altLang="en-US" sz="2000"/>
              <a:t>(a)</a:t>
            </a:r>
            <a:r>
              <a:rPr lang="en-US" altLang="en-US" sz="2000"/>
              <a:t> = {b, d},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(b) = {a, c, d},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(c) = {b},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(d) = {a, b</a:t>
            </a:r>
            <a:r>
              <a:rPr lang="lt-LT" altLang="en-US" sz="2000"/>
              <a:t>};</a:t>
            </a:r>
            <a:endParaRPr lang="en-US" altLang="en-US" sz="2000"/>
          </a:p>
        </p:txBody>
      </p:sp>
      <p:sp>
        <p:nvSpPr>
          <p:cNvPr id="13317" name="Rectangle 67"/>
          <p:cNvSpPr>
            <a:spLocks noChangeArrowheads="1"/>
          </p:cNvSpPr>
          <p:nvPr/>
        </p:nvSpPr>
        <p:spPr bwMode="auto">
          <a:xfrm>
            <a:off x="3052763" y="4108450"/>
            <a:ext cx="1931987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Grafui T: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lt-LT" altLang="en-US" sz="2000"/>
              <a:t>(a)</a:t>
            </a:r>
            <a:r>
              <a:rPr lang="en-US" altLang="en-US" sz="2000"/>
              <a:t> = {d},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(b) = {c</a:t>
            </a:r>
            <a:r>
              <a:rPr lang="lt-LT" altLang="en-US" sz="2000"/>
              <a:t>}</a:t>
            </a:r>
            <a:r>
              <a:rPr lang="en-US" altLang="en-US" sz="200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(c) = {b</a:t>
            </a:r>
            <a:r>
              <a:rPr lang="lt-LT" altLang="en-US" sz="2000"/>
              <a:t>, d</a:t>
            </a:r>
            <a:r>
              <a:rPr lang="en-US" altLang="en-US" sz="200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(d) = {a, </a:t>
            </a:r>
            <a:r>
              <a:rPr lang="lt-LT" altLang="en-US" sz="2000"/>
              <a:t>c};</a:t>
            </a:r>
            <a:endParaRPr lang="en-US" altLang="en-US" sz="2000"/>
          </a:p>
        </p:txBody>
      </p:sp>
      <p:sp>
        <p:nvSpPr>
          <p:cNvPr id="13318" name="Rectangle 68"/>
          <p:cNvSpPr>
            <a:spLocks noChangeArrowheads="1"/>
          </p:cNvSpPr>
          <p:nvPr/>
        </p:nvSpPr>
        <p:spPr bwMode="auto">
          <a:xfrm>
            <a:off x="5436096" y="4133850"/>
            <a:ext cx="370790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/>
              <a:t>Grafui G </a:t>
            </a:r>
            <a:r>
              <a:rPr lang="lt-LT" altLang="en-US" sz="2000" dirty="0">
                <a:sym typeface="Symbol" panose="05050102010706020507" pitchFamily="18" charset="2"/>
              </a:rPr>
              <a:t> </a:t>
            </a:r>
            <a:r>
              <a:rPr lang="lt-LT" altLang="en-US" sz="2000" dirty="0"/>
              <a:t>T: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 dirty="0"/>
              <a:t>Γ</a:t>
            </a:r>
            <a:r>
              <a:rPr lang="lt-LT" altLang="en-US" sz="2000" dirty="0"/>
              <a:t>(a)</a:t>
            </a:r>
            <a:r>
              <a:rPr lang="en-US" altLang="en-US" sz="2000" dirty="0"/>
              <a:t> = </a:t>
            </a:r>
            <a:r>
              <a:rPr lang="en-US" altLang="en-US" sz="2000" dirty="0" smtClean="0"/>
              <a:t>{b, d} </a:t>
            </a:r>
            <a:r>
              <a:rPr lang="lt-LT" altLang="en-US" sz="2000" dirty="0" smtClean="0">
                <a:sym typeface="Symbol" panose="05050102010706020507" pitchFamily="18" charset="2"/>
              </a:rPr>
              <a:t></a:t>
            </a:r>
            <a:r>
              <a:rPr lang="en-US" altLang="en-US" sz="2000" dirty="0" smtClean="0">
                <a:sym typeface="Symbol" panose="05050102010706020507" pitchFamily="18" charset="2"/>
              </a:rPr>
              <a:t>{d} = </a:t>
            </a:r>
            <a:r>
              <a:rPr lang="en-US" altLang="en-US" sz="2000" dirty="0" smtClean="0"/>
              <a:t>{</a:t>
            </a:r>
            <a:r>
              <a:rPr lang="lt-LT" altLang="en-US" sz="2000" dirty="0"/>
              <a:t>b, </a:t>
            </a:r>
            <a:r>
              <a:rPr lang="en-US" altLang="en-US" sz="2000" dirty="0"/>
              <a:t>d},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 dirty="0"/>
              <a:t>Γ</a:t>
            </a:r>
            <a:r>
              <a:rPr lang="en-US" altLang="en-US" sz="2000" dirty="0"/>
              <a:t>(b) = </a:t>
            </a:r>
            <a:r>
              <a:rPr lang="en-US" altLang="en-US" sz="2000" dirty="0" smtClean="0"/>
              <a:t>{a, c, d}</a:t>
            </a:r>
            <a:r>
              <a:rPr lang="lt-LT" altLang="en-US" sz="2000" dirty="0" smtClean="0">
                <a:sym typeface="Symbol" panose="05050102010706020507" pitchFamily="18" charset="2"/>
              </a:rPr>
              <a:t></a:t>
            </a:r>
            <a:r>
              <a:rPr lang="en-US" altLang="en-US" sz="2000" dirty="0" smtClean="0">
                <a:sym typeface="Symbol" panose="05050102010706020507" pitchFamily="18" charset="2"/>
              </a:rPr>
              <a:t>{c} =</a:t>
            </a:r>
            <a:r>
              <a:rPr lang="en-US" altLang="en-US" sz="2000" dirty="0" smtClean="0"/>
              <a:t>{</a:t>
            </a:r>
            <a:r>
              <a:rPr lang="lt-LT" altLang="en-US" sz="2000" dirty="0"/>
              <a:t>a, </a:t>
            </a:r>
            <a:r>
              <a:rPr lang="en-US" altLang="en-US" sz="2000" dirty="0"/>
              <a:t>c</a:t>
            </a:r>
            <a:r>
              <a:rPr lang="lt-LT" altLang="en-US" sz="2000" dirty="0"/>
              <a:t>, d}</a:t>
            </a:r>
            <a:r>
              <a:rPr lang="en-US" altLang="en-US" sz="2000" dirty="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 dirty="0"/>
              <a:t>Γ</a:t>
            </a:r>
            <a:r>
              <a:rPr lang="en-US" altLang="en-US" sz="2000" dirty="0"/>
              <a:t>(c) = </a:t>
            </a:r>
            <a:r>
              <a:rPr lang="en-US" altLang="en-US" sz="2000" dirty="0" smtClean="0"/>
              <a:t>{b} </a:t>
            </a:r>
            <a:r>
              <a:rPr lang="lt-LT" altLang="en-US" sz="2000" dirty="0" smtClean="0">
                <a:sym typeface="Symbol" panose="05050102010706020507" pitchFamily="18" charset="2"/>
              </a:rPr>
              <a:t></a:t>
            </a:r>
            <a:r>
              <a:rPr lang="en-US" altLang="en-US" sz="2000" dirty="0" smtClean="0">
                <a:sym typeface="Symbol" panose="05050102010706020507" pitchFamily="18" charset="2"/>
              </a:rPr>
              <a:t>{b, d} = </a:t>
            </a:r>
            <a:r>
              <a:rPr lang="en-US" altLang="en-US" sz="2000" dirty="0" smtClean="0"/>
              <a:t>{b</a:t>
            </a:r>
            <a:r>
              <a:rPr lang="lt-LT" altLang="en-US" sz="2000" dirty="0"/>
              <a:t>, d</a:t>
            </a:r>
            <a:r>
              <a:rPr lang="en-US" altLang="en-US" sz="2000" dirty="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 dirty="0"/>
              <a:t>Γ</a:t>
            </a:r>
            <a:r>
              <a:rPr lang="en-US" altLang="en-US" sz="2000" dirty="0"/>
              <a:t>(d) = </a:t>
            </a:r>
            <a:r>
              <a:rPr lang="en-US" altLang="en-US" sz="2000" dirty="0" smtClean="0"/>
              <a:t>{a, b} </a:t>
            </a:r>
            <a:r>
              <a:rPr lang="lt-LT" altLang="en-US" sz="2000" dirty="0" smtClean="0">
                <a:sym typeface="Symbol" panose="05050102010706020507" pitchFamily="18" charset="2"/>
              </a:rPr>
              <a:t></a:t>
            </a:r>
            <a:r>
              <a:rPr lang="en-US" altLang="en-US" sz="2000" dirty="0" smtClean="0">
                <a:sym typeface="Symbol" panose="05050102010706020507" pitchFamily="18" charset="2"/>
              </a:rPr>
              <a:t> {a, c} = </a:t>
            </a:r>
            <a:r>
              <a:rPr lang="en-US" altLang="en-US" sz="2000" dirty="0" smtClean="0"/>
              <a:t>{a</a:t>
            </a:r>
            <a:r>
              <a:rPr lang="lt-LT" altLang="en-US" sz="2000" dirty="0"/>
              <a:t>, b, c}.</a:t>
            </a:r>
            <a:endParaRPr lang="en-US" altLang="en-US" sz="2000" dirty="0"/>
          </a:p>
        </p:txBody>
      </p:sp>
      <p:sp>
        <p:nvSpPr>
          <p:cNvPr id="10247" name="TextBox 69"/>
          <p:cNvSpPr txBox="1">
            <a:spLocks noChangeArrowheads="1"/>
          </p:cNvSpPr>
          <p:nvPr/>
        </p:nvSpPr>
        <p:spPr bwMode="auto">
          <a:xfrm>
            <a:off x="730250" y="438150"/>
            <a:ext cx="8015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 dirty="0"/>
              <a:t>Veiksmai naudojant gretimumo </a:t>
            </a:r>
            <a:r>
              <a:rPr lang="lt-LT" altLang="en-US" sz="2000" b="1" i="1" dirty="0" smtClean="0"/>
              <a:t>aibes</a:t>
            </a:r>
            <a:r>
              <a:rPr lang="en-US" altLang="en-US" sz="2000" b="1" i="1" dirty="0" smtClean="0"/>
              <a:t>. </a:t>
            </a:r>
            <a:r>
              <a:rPr lang="lt-LT" altLang="en-US" sz="2000" b="1" i="1" dirty="0" smtClean="0"/>
              <a:t>Sąjunga</a:t>
            </a:r>
            <a:endParaRPr lang="en-US" altLang="en-US" sz="2000" b="1" i="1" dirty="0"/>
          </a:p>
        </p:txBody>
      </p:sp>
      <p:grpSp>
        <p:nvGrpSpPr>
          <p:cNvPr id="10248" name="Group 35"/>
          <p:cNvGrpSpPr>
            <a:grpSpLocks/>
          </p:cNvGrpSpPr>
          <p:nvPr/>
        </p:nvGrpSpPr>
        <p:grpSpPr bwMode="auto">
          <a:xfrm>
            <a:off x="5729288" y="1655763"/>
            <a:ext cx="1368425" cy="1944687"/>
            <a:chOff x="3347864" y="4683906"/>
            <a:chExt cx="1368152" cy="1945080"/>
          </a:xfrm>
        </p:grpSpPr>
        <p:grpSp>
          <p:nvGrpSpPr>
            <p:cNvPr id="10249" name="Group 36"/>
            <p:cNvGrpSpPr>
              <a:grpSpLocks/>
            </p:cNvGrpSpPr>
            <p:nvPr/>
          </p:nvGrpSpPr>
          <p:grpSpPr bwMode="auto">
            <a:xfrm>
              <a:off x="3347864" y="4683906"/>
              <a:ext cx="1368152" cy="1945080"/>
              <a:chOff x="755576" y="2348880"/>
              <a:chExt cx="1368152" cy="1945080"/>
            </a:xfrm>
          </p:grpSpPr>
          <p:grpSp>
            <p:nvGrpSpPr>
              <p:cNvPr id="10253" name="Group 71"/>
              <p:cNvGrpSpPr>
                <a:grpSpLocks/>
              </p:cNvGrpSpPr>
              <p:nvPr/>
            </p:nvGrpSpPr>
            <p:grpSpPr bwMode="auto">
              <a:xfrm>
                <a:off x="755576" y="2348880"/>
                <a:ext cx="1368152" cy="1380604"/>
                <a:chOff x="755576" y="2348880"/>
                <a:chExt cx="1368152" cy="1380604"/>
              </a:xfrm>
            </p:grpSpPr>
            <p:sp>
              <p:nvSpPr>
                <p:cNvPr id="74" name="Oval 73"/>
                <p:cNvSpPr/>
                <p:nvPr/>
              </p:nvSpPr>
              <p:spPr>
                <a:xfrm>
                  <a:off x="755576" y="2348880"/>
                  <a:ext cx="287280" cy="287395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c</a:t>
                  </a:r>
                  <a:endParaRPr lang="en-US" dirty="0"/>
                </a:p>
              </p:txBody>
            </p:sp>
            <p:sp>
              <p:nvSpPr>
                <p:cNvPr id="75" name="Oval 74"/>
                <p:cNvSpPr/>
                <p:nvPr/>
              </p:nvSpPr>
              <p:spPr>
                <a:xfrm>
                  <a:off x="1836447" y="2348880"/>
                  <a:ext cx="287281" cy="287395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b</a:t>
                  </a:r>
                  <a:endParaRPr lang="en-US" dirty="0"/>
                </a:p>
              </p:txBody>
            </p:sp>
            <p:sp>
              <p:nvSpPr>
                <p:cNvPr id="76" name="Oval 75"/>
                <p:cNvSpPr/>
                <p:nvPr/>
              </p:nvSpPr>
              <p:spPr>
                <a:xfrm>
                  <a:off x="755576" y="3428598"/>
                  <a:ext cx="287280" cy="287395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d</a:t>
                  </a:r>
                  <a:endParaRPr lang="en-US" dirty="0"/>
                </a:p>
              </p:txBody>
            </p:sp>
            <p:sp>
              <p:nvSpPr>
                <p:cNvPr id="77" name="Oval 76"/>
                <p:cNvSpPr/>
                <p:nvPr/>
              </p:nvSpPr>
              <p:spPr>
                <a:xfrm>
                  <a:off x="1836447" y="3441301"/>
                  <a:ext cx="287281" cy="287395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a</a:t>
                  </a:r>
                  <a:endParaRPr lang="en-US" dirty="0"/>
                </a:p>
              </p:txBody>
            </p: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1068251" y="2493371"/>
                  <a:ext cx="792005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1042856" y="3584205"/>
                  <a:ext cx="793592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254" name="TextBox 72"/>
              <p:cNvSpPr txBox="1">
                <a:spLocks noChangeArrowheads="1"/>
              </p:cNvSpPr>
              <p:nvPr/>
            </p:nvSpPr>
            <p:spPr bwMode="auto">
              <a:xfrm>
                <a:off x="983432" y="3893850"/>
                <a:ext cx="1033152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/>
                  <a:t>G </a:t>
                </a:r>
                <a:r>
                  <a:rPr lang="lt-LT" altLang="en-US" sz="2000">
                    <a:sym typeface="Symbol" panose="05050102010706020507" pitchFamily="18" charset="2"/>
                  </a:rPr>
                  <a:t></a:t>
                </a:r>
                <a:r>
                  <a:rPr lang="lt-LT" altLang="en-US" sz="2000"/>
                  <a:t> T</a:t>
                </a:r>
                <a:endParaRPr lang="en-US" altLang="en-US" sz="2000"/>
              </a:p>
            </p:txBody>
          </p:sp>
        </p:grpSp>
        <p:cxnSp>
          <p:nvCxnSpPr>
            <p:cNvPr id="38" name="Straight Connector 37"/>
            <p:cNvCxnSpPr>
              <a:stCxn id="74" idx="4"/>
              <a:endCxn id="76" idx="0"/>
            </p:cNvCxnSpPr>
            <p:nvPr/>
          </p:nvCxnSpPr>
          <p:spPr>
            <a:xfrm>
              <a:off x="3492297" y="4971301"/>
              <a:ext cx="0" cy="7923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4584279" y="4971301"/>
              <a:ext cx="0" cy="7923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75" idx="3"/>
              <a:endCxn id="76" idx="7"/>
            </p:cNvCxnSpPr>
            <p:nvPr/>
          </p:nvCxnSpPr>
          <p:spPr>
            <a:xfrm flipH="1">
              <a:off x="3593877" y="4930018"/>
              <a:ext cx="876125" cy="87647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7" grpId="0"/>
      <p:bldP spid="1331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733425" y="1730375"/>
            <a:ext cx="1368425" cy="1762125"/>
            <a:chOff x="755576" y="2348880"/>
            <a:chExt cx="1368152" cy="1762036"/>
          </a:xfrm>
        </p:grpSpPr>
        <p:grpSp>
          <p:nvGrpSpPr>
            <p:cNvPr id="11291" name="Group 56"/>
            <p:cNvGrpSpPr>
              <a:grpSpLocks/>
            </p:cNvGrpSpPr>
            <p:nvPr/>
          </p:nvGrpSpPr>
          <p:grpSpPr bwMode="auto">
            <a:xfrm>
              <a:off x="755576" y="2348880"/>
              <a:ext cx="1368152" cy="1380604"/>
              <a:chOff x="755576" y="2348880"/>
              <a:chExt cx="1368152" cy="1380604"/>
            </a:xfrm>
          </p:grpSpPr>
          <p:sp>
            <p:nvSpPr>
              <p:cNvPr id="59" name="Oval 58"/>
              <p:cNvSpPr/>
              <p:nvPr/>
            </p:nvSpPr>
            <p:spPr>
              <a:xfrm>
                <a:off x="755576" y="2348880"/>
                <a:ext cx="287281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1836448" y="2348880"/>
                <a:ext cx="287280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755576" y="3429913"/>
                <a:ext cx="287281" cy="28732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1836448" y="3441025"/>
                <a:ext cx="287280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63" name="Straight Connector 62"/>
              <p:cNvCxnSpPr>
                <a:stCxn id="59" idx="6"/>
                <a:endCxn id="60" idx="2"/>
              </p:cNvCxnSpPr>
              <p:nvPr/>
            </p:nvCxnSpPr>
            <p:spPr>
              <a:xfrm>
                <a:off x="1042857" y="2493336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1042857" y="3585480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>
                <a:endCxn id="62" idx="0"/>
              </p:cNvCxnSpPr>
              <p:nvPr/>
            </p:nvCxnSpPr>
            <p:spPr>
              <a:xfrm>
                <a:off x="1979295" y="2637790"/>
                <a:ext cx="0" cy="8032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>
                <a:stCxn id="61" idx="7"/>
                <a:endCxn id="60" idx="3"/>
              </p:cNvCxnSpPr>
              <p:nvPr/>
            </p:nvCxnSpPr>
            <p:spPr>
              <a:xfrm flipV="1">
                <a:off x="1001590" y="2594931"/>
                <a:ext cx="876125" cy="87625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11292" name="TextBox 57"/>
            <p:cNvSpPr txBox="1">
              <a:spLocks noChangeArrowheads="1"/>
            </p:cNvSpPr>
            <p:nvPr/>
          </p:nvSpPr>
          <p:spPr bwMode="auto">
            <a:xfrm>
              <a:off x="1295636" y="3710806"/>
              <a:ext cx="28803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G</a:t>
              </a:r>
              <a:endParaRPr lang="en-US" altLang="en-US" sz="2000"/>
            </a:p>
          </p:txBody>
        </p:sp>
      </p:grpSp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3252788" y="1724025"/>
            <a:ext cx="1368425" cy="1768475"/>
            <a:chOff x="817588" y="4437112"/>
            <a:chExt cx="1368152" cy="1768262"/>
          </a:xfrm>
        </p:grpSpPr>
        <p:grpSp>
          <p:nvGrpSpPr>
            <p:cNvPr id="11282" name="Group 47"/>
            <p:cNvGrpSpPr>
              <a:grpSpLocks/>
            </p:cNvGrpSpPr>
            <p:nvPr/>
          </p:nvGrpSpPr>
          <p:grpSpPr bwMode="auto">
            <a:xfrm>
              <a:off x="817588" y="4437112"/>
              <a:ext cx="1368152" cy="1380604"/>
              <a:chOff x="817588" y="4437112"/>
              <a:chExt cx="1368152" cy="1380604"/>
            </a:xfrm>
          </p:grpSpPr>
          <p:sp>
            <p:nvSpPr>
              <p:cNvPr id="50" name="Oval 49"/>
              <p:cNvSpPr/>
              <p:nvPr/>
            </p:nvSpPr>
            <p:spPr>
              <a:xfrm>
                <a:off x="817588" y="4437112"/>
                <a:ext cx="287280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1898459" y="4437112"/>
                <a:ext cx="287281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817588" y="5518070"/>
                <a:ext cx="287280" cy="28730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1898459" y="5529181"/>
                <a:ext cx="287281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54" name="Straight Connector 53"/>
              <p:cNvCxnSpPr/>
              <p:nvPr/>
            </p:nvCxnSpPr>
            <p:spPr>
              <a:xfrm>
                <a:off x="1104868" y="4581558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>
                <a:stCxn id="50" idx="4"/>
                <a:endCxn id="52" idx="0"/>
              </p:cNvCxnSpPr>
              <p:nvPr/>
            </p:nvCxnSpPr>
            <p:spPr>
              <a:xfrm>
                <a:off x="962021" y="4726002"/>
                <a:ext cx="0" cy="79206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1104868" y="5673626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11283" name="TextBox 48"/>
            <p:cNvSpPr txBox="1">
              <a:spLocks noChangeArrowheads="1"/>
            </p:cNvSpPr>
            <p:nvPr/>
          </p:nvSpPr>
          <p:spPr bwMode="auto">
            <a:xfrm>
              <a:off x="1439280" y="5805264"/>
              <a:ext cx="14401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T</a:t>
              </a:r>
              <a:endParaRPr lang="en-US" altLang="en-US" sz="2000"/>
            </a:p>
          </p:txBody>
        </p:sp>
      </p:grpSp>
      <p:sp>
        <p:nvSpPr>
          <p:cNvPr id="14340" name="Rectangle 66"/>
          <p:cNvSpPr>
            <a:spLocks noChangeArrowheads="1"/>
          </p:cNvSpPr>
          <p:nvPr/>
        </p:nvSpPr>
        <p:spPr bwMode="auto">
          <a:xfrm>
            <a:off x="550863" y="4108450"/>
            <a:ext cx="19335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Grafui G: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lt-LT" altLang="en-US" sz="2000"/>
              <a:t>(a)</a:t>
            </a:r>
            <a:r>
              <a:rPr lang="en-US" altLang="en-US" sz="2000"/>
              <a:t> = {b, d},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(b) = {a, c, d},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(c) = {b},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(d) = {a, b</a:t>
            </a:r>
            <a:r>
              <a:rPr lang="lt-LT" altLang="en-US" sz="2000"/>
              <a:t>};</a:t>
            </a:r>
            <a:endParaRPr lang="en-US" altLang="en-US" sz="2000"/>
          </a:p>
        </p:txBody>
      </p:sp>
      <p:sp>
        <p:nvSpPr>
          <p:cNvPr id="14341" name="Rectangle 67"/>
          <p:cNvSpPr>
            <a:spLocks noChangeArrowheads="1"/>
          </p:cNvSpPr>
          <p:nvPr/>
        </p:nvSpPr>
        <p:spPr bwMode="auto">
          <a:xfrm>
            <a:off x="3052763" y="4108450"/>
            <a:ext cx="1931987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Grafui T: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lt-LT" altLang="en-US" sz="2000"/>
              <a:t>(a)</a:t>
            </a:r>
            <a:r>
              <a:rPr lang="en-US" altLang="en-US" sz="2000"/>
              <a:t> = {d},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(b) = {c</a:t>
            </a:r>
            <a:r>
              <a:rPr lang="lt-LT" altLang="en-US" sz="2000"/>
              <a:t>}</a:t>
            </a:r>
            <a:r>
              <a:rPr lang="en-US" altLang="en-US" sz="200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(c) = {b</a:t>
            </a:r>
            <a:r>
              <a:rPr lang="lt-LT" altLang="en-US" sz="2000"/>
              <a:t>, d</a:t>
            </a:r>
            <a:r>
              <a:rPr lang="en-US" altLang="en-US" sz="200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(d) = {a, </a:t>
            </a:r>
            <a:r>
              <a:rPr lang="lt-LT" altLang="en-US" sz="2000"/>
              <a:t>c};</a:t>
            </a:r>
            <a:endParaRPr lang="en-US" altLang="en-US" sz="2000"/>
          </a:p>
        </p:txBody>
      </p:sp>
      <p:sp>
        <p:nvSpPr>
          <p:cNvPr id="14342" name="Rectangle 68"/>
          <p:cNvSpPr>
            <a:spLocks noChangeArrowheads="1"/>
          </p:cNvSpPr>
          <p:nvPr/>
        </p:nvSpPr>
        <p:spPr bwMode="auto">
          <a:xfrm>
            <a:off x="5553075" y="4133850"/>
            <a:ext cx="333940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/>
              <a:t>Grafui G </a:t>
            </a:r>
            <a:r>
              <a:rPr lang="lt-LT" altLang="en-US" sz="2000" dirty="0">
                <a:sym typeface="Symbol" panose="05050102010706020507" pitchFamily="18" charset="2"/>
              </a:rPr>
              <a:t>\ </a:t>
            </a:r>
            <a:r>
              <a:rPr lang="lt-LT" altLang="en-US" sz="2000" dirty="0"/>
              <a:t>T: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 dirty="0"/>
              <a:t>Γ</a:t>
            </a:r>
            <a:r>
              <a:rPr lang="lt-LT" altLang="en-US" sz="2000" dirty="0"/>
              <a:t>(a)</a:t>
            </a:r>
            <a:r>
              <a:rPr lang="en-US" altLang="en-US" sz="2000" dirty="0"/>
              <a:t> = </a:t>
            </a:r>
            <a:r>
              <a:rPr lang="en-US" altLang="en-US" sz="2000" dirty="0" smtClean="0"/>
              <a:t>{b, d} </a:t>
            </a:r>
            <a:r>
              <a:rPr lang="lt-LT" altLang="en-US" sz="2000" dirty="0" smtClean="0">
                <a:sym typeface="Symbol" panose="05050102010706020507" pitchFamily="18" charset="2"/>
              </a:rPr>
              <a:t>\</a:t>
            </a:r>
            <a:r>
              <a:rPr lang="en-US" altLang="en-US" sz="2000" dirty="0" smtClean="0">
                <a:sym typeface="Symbol" panose="05050102010706020507" pitchFamily="18" charset="2"/>
              </a:rPr>
              <a:t> {d} =</a:t>
            </a:r>
            <a:r>
              <a:rPr lang="en-US" altLang="en-US" sz="2000" dirty="0" smtClean="0"/>
              <a:t>{</a:t>
            </a:r>
            <a:r>
              <a:rPr lang="lt-LT" altLang="en-US" sz="2000" dirty="0"/>
              <a:t>b</a:t>
            </a:r>
            <a:r>
              <a:rPr lang="en-US" altLang="en-US" sz="2000" dirty="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 dirty="0"/>
              <a:t>Γ</a:t>
            </a:r>
            <a:r>
              <a:rPr lang="en-US" altLang="en-US" sz="2000" dirty="0"/>
              <a:t>(b) = </a:t>
            </a:r>
            <a:r>
              <a:rPr lang="en-US" altLang="en-US" sz="2000" dirty="0" smtClean="0"/>
              <a:t>{a, c, d} </a:t>
            </a:r>
            <a:r>
              <a:rPr lang="lt-LT" altLang="en-US" sz="2000" dirty="0" smtClean="0">
                <a:sym typeface="Symbol" panose="05050102010706020507" pitchFamily="18" charset="2"/>
              </a:rPr>
              <a:t>\</a:t>
            </a:r>
            <a:r>
              <a:rPr lang="en-US" altLang="en-US" sz="2000" dirty="0" smtClean="0">
                <a:sym typeface="Symbol" panose="05050102010706020507" pitchFamily="18" charset="2"/>
              </a:rPr>
              <a:t> {c} =</a:t>
            </a:r>
            <a:r>
              <a:rPr lang="en-US" altLang="en-US" sz="2000" dirty="0" smtClean="0"/>
              <a:t>{</a:t>
            </a:r>
            <a:r>
              <a:rPr lang="lt-LT" altLang="en-US" sz="2000" dirty="0"/>
              <a:t>a, d}</a:t>
            </a:r>
            <a:r>
              <a:rPr lang="en-US" altLang="en-US" sz="2000" dirty="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 dirty="0"/>
              <a:t>Γ</a:t>
            </a:r>
            <a:r>
              <a:rPr lang="en-US" altLang="en-US" sz="2000" dirty="0"/>
              <a:t>(c) </a:t>
            </a:r>
            <a:r>
              <a:rPr lang="en-US" altLang="en-US" sz="2000" dirty="0" smtClean="0"/>
              <a:t>= {b}</a:t>
            </a:r>
            <a:r>
              <a:rPr lang="lt-LT" altLang="en-US" sz="2000" dirty="0" smtClean="0">
                <a:sym typeface="Symbol" panose="05050102010706020507" pitchFamily="18" charset="2"/>
              </a:rPr>
              <a:t> \</a:t>
            </a:r>
            <a:r>
              <a:rPr lang="en-US" altLang="en-US" sz="2000" dirty="0" smtClean="0">
                <a:sym typeface="Symbol" panose="05050102010706020507" pitchFamily="18" charset="2"/>
              </a:rPr>
              <a:t>{b, d} =</a:t>
            </a:r>
            <a:r>
              <a:rPr lang="lt-LT" altLang="en-US" sz="2000" dirty="0" smtClean="0"/>
              <a:t>  </a:t>
            </a:r>
            <a:r>
              <a:rPr lang="lt-LT" altLang="en-US" sz="2000" dirty="0"/>
              <a:t>Ø</a:t>
            </a:r>
            <a:r>
              <a:rPr lang="en-US" altLang="en-US" sz="2000" dirty="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 dirty="0"/>
              <a:t>Γ</a:t>
            </a:r>
            <a:r>
              <a:rPr lang="en-US" altLang="en-US" sz="2000" dirty="0"/>
              <a:t>(d) = </a:t>
            </a:r>
            <a:r>
              <a:rPr lang="en-US" altLang="en-US" sz="2000" dirty="0" smtClean="0"/>
              <a:t>{a, b}</a:t>
            </a:r>
            <a:r>
              <a:rPr lang="lt-LT" altLang="en-US" sz="2000" dirty="0" smtClean="0">
                <a:sym typeface="Symbol" panose="05050102010706020507" pitchFamily="18" charset="2"/>
              </a:rPr>
              <a:t> \</a:t>
            </a:r>
            <a:r>
              <a:rPr lang="en-US" altLang="en-US" sz="2000" dirty="0" smtClean="0">
                <a:sym typeface="Symbol" panose="05050102010706020507" pitchFamily="18" charset="2"/>
              </a:rPr>
              <a:t>{a, c} =</a:t>
            </a:r>
            <a:r>
              <a:rPr lang="en-US" altLang="en-US" sz="2000" dirty="0" smtClean="0"/>
              <a:t>{</a:t>
            </a:r>
            <a:r>
              <a:rPr lang="lt-LT" altLang="en-US" sz="2000" dirty="0"/>
              <a:t>b}.</a:t>
            </a:r>
            <a:endParaRPr lang="en-US" altLang="en-US" sz="2000" dirty="0"/>
          </a:p>
        </p:txBody>
      </p:sp>
      <p:sp>
        <p:nvSpPr>
          <p:cNvPr id="11271" name="TextBox 69"/>
          <p:cNvSpPr txBox="1">
            <a:spLocks noChangeArrowheads="1"/>
          </p:cNvSpPr>
          <p:nvPr/>
        </p:nvSpPr>
        <p:spPr bwMode="auto">
          <a:xfrm>
            <a:off x="730250" y="438150"/>
            <a:ext cx="8015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 dirty="0"/>
              <a:t>Veiksmai naudojant gretimumo </a:t>
            </a:r>
            <a:r>
              <a:rPr lang="lt-LT" altLang="en-US" sz="2000" b="1" i="1" dirty="0" smtClean="0"/>
              <a:t>aibes. Skirtumas</a:t>
            </a:r>
            <a:endParaRPr lang="en-US" altLang="en-US" sz="2000" b="1" i="1" dirty="0"/>
          </a:p>
        </p:txBody>
      </p:sp>
      <p:grpSp>
        <p:nvGrpSpPr>
          <p:cNvPr id="2" name="Group 1"/>
          <p:cNvGrpSpPr/>
          <p:nvPr/>
        </p:nvGrpSpPr>
        <p:grpSpPr>
          <a:xfrm>
            <a:off x="5803900" y="1724025"/>
            <a:ext cx="1409700" cy="1946275"/>
            <a:chOff x="5803900" y="1724025"/>
            <a:chExt cx="1409700" cy="1946275"/>
          </a:xfrm>
        </p:grpSpPr>
        <p:grpSp>
          <p:nvGrpSpPr>
            <p:cNvPr id="11272" name="Group 39"/>
            <p:cNvGrpSpPr>
              <a:grpSpLocks/>
            </p:cNvGrpSpPr>
            <p:nvPr/>
          </p:nvGrpSpPr>
          <p:grpSpPr bwMode="auto">
            <a:xfrm>
              <a:off x="5845175" y="1724025"/>
              <a:ext cx="1368425" cy="1946275"/>
              <a:chOff x="3347864" y="4683906"/>
              <a:chExt cx="1368152" cy="1945080"/>
            </a:xfrm>
          </p:grpSpPr>
          <p:grpSp>
            <p:nvGrpSpPr>
              <p:cNvPr id="11273" name="Group 40"/>
              <p:cNvGrpSpPr>
                <a:grpSpLocks/>
              </p:cNvGrpSpPr>
              <p:nvPr/>
            </p:nvGrpSpPr>
            <p:grpSpPr bwMode="auto">
              <a:xfrm>
                <a:off x="3347864" y="4683906"/>
                <a:ext cx="1368152" cy="1945080"/>
                <a:chOff x="755576" y="2348880"/>
                <a:chExt cx="1368152" cy="1945080"/>
              </a:xfrm>
            </p:grpSpPr>
            <p:grpSp>
              <p:nvGrpSpPr>
                <p:cNvPr id="11276" name="Group 43"/>
                <p:cNvGrpSpPr>
                  <a:grpSpLocks/>
                </p:cNvGrpSpPr>
                <p:nvPr/>
              </p:nvGrpSpPr>
              <p:grpSpPr bwMode="auto">
                <a:xfrm>
                  <a:off x="755576" y="2348880"/>
                  <a:ext cx="1368152" cy="1380278"/>
                  <a:chOff x="755576" y="2348880"/>
                  <a:chExt cx="1368152" cy="1380278"/>
                </a:xfrm>
              </p:grpSpPr>
              <p:sp>
                <p:nvSpPr>
                  <p:cNvPr id="47" name="Oval 46"/>
                  <p:cNvSpPr/>
                  <p:nvPr/>
                </p:nvSpPr>
                <p:spPr>
                  <a:xfrm>
                    <a:off x="1836448" y="2348880"/>
                    <a:ext cx="287280" cy="28874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b</a:t>
                    </a:r>
                    <a:endParaRPr lang="en-US" dirty="0"/>
                  </a:p>
                </p:txBody>
              </p:sp>
              <p:sp>
                <p:nvSpPr>
                  <p:cNvPr id="80" name="Oval 79"/>
                  <p:cNvSpPr/>
                  <p:nvPr/>
                </p:nvSpPr>
                <p:spPr>
                  <a:xfrm>
                    <a:off x="755576" y="3429304"/>
                    <a:ext cx="287281" cy="28716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d</a:t>
                    </a:r>
                    <a:endParaRPr lang="en-US" dirty="0"/>
                  </a:p>
                </p:txBody>
              </p:sp>
              <p:sp>
                <p:nvSpPr>
                  <p:cNvPr id="81" name="Oval 80"/>
                  <p:cNvSpPr/>
                  <p:nvPr/>
                </p:nvSpPr>
                <p:spPr>
                  <a:xfrm>
                    <a:off x="1836448" y="3440410"/>
                    <a:ext cx="287280" cy="28874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a</a:t>
                    </a:r>
                    <a:endParaRPr lang="en-US" dirty="0"/>
                  </a:p>
                </p:txBody>
              </p:sp>
            </p:grpSp>
            <p:sp>
              <p:nvSpPr>
                <p:cNvPr id="11277" name="TextBox 44"/>
                <p:cNvSpPr txBox="1">
                  <a:spLocks noChangeArrowheads="1"/>
                </p:cNvSpPr>
                <p:nvPr/>
              </p:nvSpPr>
              <p:spPr bwMode="auto">
                <a:xfrm>
                  <a:off x="983432" y="3893850"/>
                  <a:ext cx="1033152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lt-LT" altLang="en-US" sz="2000"/>
                    <a:t>G </a:t>
                  </a:r>
                  <a:r>
                    <a:rPr lang="lt-LT" altLang="en-US" sz="2000">
                      <a:sym typeface="Symbol" panose="05050102010706020507" pitchFamily="18" charset="2"/>
                    </a:rPr>
                    <a:t>\</a:t>
                  </a:r>
                  <a:r>
                    <a:rPr lang="lt-LT" altLang="en-US" sz="2000"/>
                    <a:t> T</a:t>
                  </a:r>
                  <a:endParaRPr lang="en-US" altLang="en-US" sz="2000"/>
                </a:p>
              </p:txBody>
            </p:sp>
          </p:grpSp>
          <p:cxnSp>
            <p:nvCxnSpPr>
              <p:cNvPr id="42" name="Straight Connector 41"/>
              <p:cNvCxnSpPr/>
              <p:nvPr/>
            </p:nvCxnSpPr>
            <p:spPr>
              <a:xfrm>
                <a:off x="4584280" y="4972654"/>
                <a:ext cx="0" cy="79167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>
                <a:stCxn id="47" idx="3"/>
                <a:endCxn id="80" idx="7"/>
              </p:cNvCxnSpPr>
              <p:nvPr/>
            </p:nvCxnSpPr>
            <p:spPr>
              <a:xfrm flipH="1">
                <a:off x="3593878" y="4929818"/>
                <a:ext cx="876125" cy="87576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36" name="Oval 35"/>
            <p:cNvSpPr/>
            <p:nvPr/>
          </p:nvSpPr>
          <p:spPr bwMode="auto">
            <a:xfrm>
              <a:off x="5803900" y="1724025"/>
              <a:ext cx="287337" cy="28892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c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1" grpId="0"/>
      <p:bldP spid="1434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733425" y="1730375"/>
            <a:ext cx="1368425" cy="1762125"/>
            <a:chOff x="755576" y="2348880"/>
            <a:chExt cx="1368152" cy="1762036"/>
          </a:xfrm>
        </p:grpSpPr>
        <p:grpSp>
          <p:nvGrpSpPr>
            <p:cNvPr id="12316" name="Group 56"/>
            <p:cNvGrpSpPr>
              <a:grpSpLocks/>
            </p:cNvGrpSpPr>
            <p:nvPr/>
          </p:nvGrpSpPr>
          <p:grpSpPr bwMode="auto">
            <a:xfrm>
              <a:off x="755576" y="2348880"/>
              <a:ext cx="1368152" cy="1380604"/>
              <a:chOff x="755576" y="2348880"/>
              <a:chExt cx="1368152" cy="1380604"/>
            </a:xfrm>
          </p:grpSpPr>
          <p:sp>
            <p:nvSpPr>
              <p:cNvPr id="59" name="Oval 58"/>
              <p:cNvSpPr/>
              <p:nvPr/>
            </p:nvSpPr>
            <p:spPr>
              <a:xfrm>
                <a:off x="755576" y="2348880"/>
                <a:ext cx="287281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1836448" y="2348880"/>
                <a:ext cx="287280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755576" y="3429913"/>
                <a:ext cx="287281" cy="28732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1836448" y="3441025"/>
                <a:ext cx="287280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63" name="Straight Connector 62"/>
              <p:cNvCxnSpPr>
                <a:stCxn id="59" idx="6"/>
                <a:endCxn id="60" idx="2"/>
              </p:cNvCxnSpPr>
              <p:nvPr/>
            </p:nvCxnSpPr>
            <p:spPr>
              <a:xfrm>
                <a:off x="1042857" y="2493336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1042857" y="3585480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>
                <a:endCxn id="62" idx="0"/>
              </p:cNvCxnSpPr>
              <p:nvPr/>
            </p:nvCxnSpPr>
            <p:spPr>
              <a:xfrm>
                <a:off x="1979295" y="2637790"/>
                <a:ext cx="0" cy="8032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>
                <a:stCxn id="61" idx="7"/>
                <a:endCxn id="60" idx="3"/>
              </p:cNvCxnSpPr>
              <p:nvPr/>
            </p:nvCxnSpPr>
            <p:spPr>
              <a:xfrm flipV="1">
                <a:off x="1001590" y="2594931"/>
                <a:ext cx="876125" cy="87625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12317" name="TextBox 57"/>
            <p:cNvSpPr txBox="1">
              <a:spLocks noChangeArrowheads="1"/>
            </p:cNvSpPr>
            <p:nvPr/>
          </p:nvSpPr>
          <p:spPr bwMode="auto">
            <a:xfrm>
              <a:off x="1295636" y="3710806"/>
              <a:ext cx="28803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G</a:t>
              </a:r>
              <a:endParaRPr lang="en-US" altLang="en-US" sz="2000"/>
            </a:p>
          </p:txBody>
        </p:sp>
      </p:grpSp>
      <p:grpSp>
        <p:nvGrpSpPr>
          <p:cNvPr id="12291" name="Group 3"/>
          <p:cNvGrpSpPr>
            <a:grpSpLocks/>
          </p:cNvGrpSpPr>
          <p:nvPr/>
        </p:nvGrpSpPr>
        <p:grpSpPr bwMode="auto">
          <a:xfrm>
            <a:off x="3252788" y="1724025"/>
            <a:ext cx="1368425" cy="1768475"/>
            <a:chOff x="817588" y="4437112"/>
            <a:chExt cx="1368152" cy="1768262"/>
          </a:xfrm>
        </p:grpSpPr>
        <p:grpSp>
          <p:nvGrpSpPr>
            <p:cNvPr id="12307" name="Group 47"/>
            <p:cNvGrpSpPr>
              <a:grpSpLocks/>
            </p:cNvGrpSpPr>
            <p:nvPr/>
          </p:nvGrpSpPr>
          <p:grpSpPr bwMode="auto">
            <a:xfrm>
              <a:off x="817588" y="4437112"/>
              <a:ext cx="1368152" cy="1380604"/>
              <a:chOff x="817588" y="4437112"/>
              <a:chExt cx="1368152" cy="1380604"/>
            </a:xfrm>
          </p:grpSpPr>
          <p:sp>
            <p:nvSpPr>
              <p:cNvPr id="50" name="Oval 49"/>
              <p:cNvSpPr/>
              <p:nvPr/>
            </p:nvSpPr>
            <p:spPr>
              <a:xfrm>
                <a:off x="817588" y="4437112"/>
                <a:ext cx="287280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1898459" y="4437112"/>
                <a:ext cx="287281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817588" y="5518070"/>
                <a:ext cx="287280" cy="28730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1898459" y="5529181"/>
                <a:ext cx="287281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54" name="Straight Connector 53"/>
              <p:cNvCxnSpPr/>
              <p:nvPr/>
            </p:nvCxnSpPr>
            <p:spPr>
              <a:xfrm>
                <a:off x="1104868" y="4581558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>
                <a:stCxn id="50" idx="4"/>
                <a:endCxn id="52" idx="0"/>
              </p:cNvCxnSpPr>
              <p:nvPr/>
            </p:nvCxnSpPr>
            <p:spPr>
              <a:xfrm>
                <a:off x="962021" y="4726002"/>
                <a:ext cx="0" cy="79206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1104868" y="5673626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12308" name="TextBox 48"/>
            <p:cNvSpPr txBox="1">
              <a:spLocks noChangeArrowheads="1"/>
            </p:cNvSpPr>
            <p:nvPr/>
          </p:nvSpPr>
          <p:spPr bwMode="auto">
            <a:xfrm>
              <a:off x="1439280" y="5805264"/>
              <a:ext cx="14401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T</a:t>
              </a:r>
              <a:endParaRPr lang="en-US" altLang="en-US" sz="2000"/>
            </a:p>
          </p:txBody>
        </p:sp>
      </p:grpSp>
      <p:sp>
        <p:nvSpPr>
          <p:cNvPr id="15364" name="Rectangle 66"/>
          <p:cNvSpPr>
            <a:spLocks noChangeArrowheads="1"/>
          </p:cNvSpPr>
          <p:nvPr/>
        </p:nvSpPr>
        <p:spPr bwMode="auto">
          <a:xfrm>
            <a:off x="550863" y="4108450"/>
            <a:ext cx="19335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Grafui G: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lt-LT" altLang="en-US" sz="2000"/>
              <a:t>(a)</a:t>
            </a:r>
            <a:r>
              <a:rPr lang="en-US" altLang="en-US" sz="2000"/>
              <a:t> = {b, d},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(b) = {a, c, d},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(c) = {b},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(d) = {a, b</a:t>
            </a:r>
            <a:r>
              <a:rPr lang="lt-LT" altLang="en-US" sz="2000"/>
              <a:t>};</a:t>
            </a:r>
            <a:endParaRPr lang="en-US" altLang="en-US" sz="2000"/>
          </a:p>
        </p:txBody>
      </p:sp>
      <p:sp>
        <p:nvSpPr>
          <p:cNvPr id="15365" name="Rectangle 67"/>
          <p:cNvSpPr>
            <a:spLocks noChangeArrowheads="1"/>
          </p:cNvSpPr>
          <p:nvPr/>
        </p:nvSpPr>
        <p:spPr bwMode="auto">
          <a:xfrm>
            <a:off x="3052763" y="4108450"/>
            <a:ext cx="1931987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Grafui T: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lt-LT" altLang="en-US" sz="2000"/>
              <a:t>(a)</a:t>
            </a:r>
            <a:r>
              <a:rPr lang="en-US" altLang="en-US" sz="2000"/>
              <a:t> = {d},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(b) = {c</a:t>
            </a:r>
            <a:r>
              <a:rPr lang="lt-LT" altLang="en-US" sz="2000"/>
              <a:t>}</a:t>
            </a:r>
            <a:r>
              <a:rPr lang="en-US" altLang="en-US" sz="200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(c) = {b</a:t>
            </a:r>
            <a:r>
              <a:rPr lang="lt-LT" altLang="en-US" sz="2000"/>
              <a:t>, d</a:t>
            </a:r>
            <a:r>
              <a:rPr lang="en-US" altLang="en-US" sz="200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(d) = {a, </a:t>
            </a:r>
            <a:r>
              <a:rPr lang="lt-LT" altLang="en-US" sz="2000"/>
              <a:t>c};</a:t>
            </a:r>
            <a:endParaRPr lang="en-US" altLang="en-US" sz="2000"/>
          </a:p>
        </p:txBody>
      </p:sp>
      <p:sp>
        <p:nvSpPr>
          <p:cNvPr id="15366" name="Rectangle 68"/>
          <p:cNvSpPr>
            <a:spLocks noChangeArrowheads="1"/>
          </p:cNvSpPr>
          <p:nvPr/>
        </p:nvSpPr>
        <p:spPr bwMode="auto">
          <a:xfrm>
            <a:off x="5729288" y="4133850"/>
            <a:ext cx="3307208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/>
              <a:t>Grafui G </a:t>
            </a:r>
            <a:r>
              <a:rPr lang="lt-LT" altLang="en-US" sz="2000" dirty="0">
                <a:sym typeface="Symbol" panose="05050102010706020507" pitchFamily="18" charset="2"/>
              </a:rPr>
              <a:t> </a:t>
            </a:r>
            <a:r>
              <a:rPr lang="lt-LT" altLang="en-US" sz="2000" dirty="0"/>
              <a:t>T: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 dirty="0"/>
              <a:t>Γ</a:t>
            </a:r>
            <a:r>
              <a:rPr lang="lt-LT" altLang="en-US" sz="2000" dirty="0"/>
              <a:t>(a)</a:t>
            </a:r>
            <a:r>
              <a:rPr lang="en-US" altLang="en-US" sz="2000" dirty="0"/>
              <a:t> = </a:t>
            </a:r>
            <a:r>
              <a:rPr lang="en-US" altLang="en-US" sz="2000" dirty="0" smtClean="0"/>
              <a:t>{b, d} </a:t>
            </a:r>
            <a:r>
              <a:rPr lang="lt-LT" altLang="en-US" sz="2000" dirty="0" smtClean="0">
                <a:sym typeface="Symbol" panose="05050102010706020507" pitchFamily="18" charset="2"/>
              </a:rPr>
              <a:t></a:t>
            </a:r>
            <a:r>
              <a:rPr lang="en-US" altLang="en-US" sz="2000" dirty="0" smtClean="0">
                <a:sym typeface="Symbol" panose="05050102010706020507" pitchFamily="18" charset="2"/>
              </a:rPr>
              <a:t>{d} =</a:t>
            </a:r>
            <a:r>
              <a:rPr lang="en-US" altLang="en-US" sz="2000" dirty="0" smtClean="0"/>
              <a:t>{</a:t>
            </a:r>
            <a:r>
              <a:rPr lang="lt-LT" altLang="en-US" sz="2000" dirty="0"/>
              <a:t>b</a:t>
            </a:r>
            <a:r>
              <a:rPr lang="en-US" altLang="en-US" sz="2000" dirty="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 dirty="0"/>
              <a:t>Γ</a:t>
            </a:r>
            <a:r>
              <a:rPr lang="en-US" altLang="en-US" sz="2000" dirty="0"/>
              <a:t>(b) = </a:t>
            </a:r>
            <a:r>
              <a:rPr lang="en-US" altLang="en-US" sz="2000" dirty="0" smtClean="0"/>
              <a:t>{a, c, d}</a:t>
            </a:r>
            <a:r>
              <a:rPr lang="lt-LT" altLang="en-US" sz="2000" dirty="0" smtClean="0">
                <a:sym typeface="Symbol" panose="05050102010706020507" pitchFamily="18" charset="2"/>
              </a:rPr>
              <a:t> </a:t>
            </a:r>
            <a:r>
              <a:rPr lang="en-US" altLang="en-US" sz="2000" dirty="0" smtClean="0">
                <a:sym typeface="Symbol" panose="05050102010706020507" pitchFamily="18" charset="2"/>
              </a:rPr>
              <a:t>{c} =</a:t>
            </a:r>
            <a:r>
              <a:rPr lang="en-US" altLang="en-US" sz="2000" dirty="0" smtClean="0"/>
              <a:t>{</a:t>
            </a:r>
            <a:r>
              <a:rPr lang="lt-LT" altLang="en-US" sz="2000" dirty="0"/>
              <a:t>a, d}</a:t>
            </a:r>
            <a:r>
              <a:rPr lang="en-US" altLang="en-US" sz="2000" dirty="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 dirty="0"/>
              <a:t>Γ</a:t>
            </a:r>
            <a:r>
              <a:rPr lang="en-US" altLang="en-US" sz="2000" dirty="0"/>
              <a:t>(c) =</a:t>
            </a:r>
            <a:r>
              <a:rPr lang="lt-LT" altLang="en-US" sz="2000" dirty="0"/>
              <a:t> </a:t>
            </a:r>
            <a:r>
              <a:rPr lang="en-US" altLang="en-US" sz="2000" dirty="0" smtClean="0"/>
              <a:t>{b}</a:t>
            </a:r>
            <a:r>
              <a:rPr lang="lt-LT" altLang="en-US" sz="2000" dirty="0" smtClean="0">
                <a:sym typeface="Symbol" panose="05050102010706020507" pitchFamily="18" charset="2"/>
              </a:rPr>
              <a:t> </a:t>
            </a:r>
            <a:r>
              <a:rPr lang="en-US" altLang="en-US" sz="2000" dirty="0" smtClean="0">
                <a:sym typeface="Symbol" panose="05050102010706020507" pitchFamily="18" charset="2"/>
              </a:rPr>
              <a:t>{b, d} = </a:t>
            </a:r>
            <a:r>
              <a:rPr lang="lt-LT" altLang="en-US" sz="2000" dirty="0" smtClean="0"/>
              <a:t>{d</a:t>
            </a:r>
            <a:r>
              <a:rPr lang="lt-LT" altLang="en-US" sz="2000" dirty="0"/>
              <a:t>}</a:t>
            </a:r>
            <a:r>
              <a:rPr lang="en-US" altLang="en-US" sz="2000" dirty="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 dirty="0"/>
              <a:t>Γ</a:t>
            </a:r>
            <a:r>
              <a:rPr lang="en-US" altLang="en-US" sz="2000" dirty="0"/>
              <a:t>(d) = </a:t>
            </a:r>
            <a:r>
              <a:rPr lang="en-US" altLang="en-US" sz="2000" dirty="0" smtClean="0"/>
              <a:t>{a, b}</a:t>
            </a:r>
            <a:r>
              <a:rPr lang="lt-LT" altLang="en-US" sz="2000" dirty="0" smtClean="0">
                <a:sym typeface="Symbol" panose="05050102010706020507" pitchFamily="18" charset="2"/>
              </a:rPr>
              <a:t> </a:t>
            </a:r>
            <a:r>
              <a:rPr lang="en-US" altLang="en-US" sz="2000" dirty="0" smtClean="0">
                <a:sym typeface="Symbol" panose="05050102010706020507" pitchFamily="18" charset="2"/>
              </a:rPr>
              <a:t>{a, c} =</a:t>
            </a:r>
            <a:r>
              <a:rPr lang="en-US" altLang="en-US" sz="2000" dirty="0" smtClean="0"/>
              <a:t>{</a:t>
            </a:r>
            <a:r>
              <a:rPr lang="lt-LT" altLang="en-US" sz="2000" dirty="0"/>
              <a:t>b, c}.</a:t>
            </a:r>
            <a:endParaRPr lang="en-US" altLang="en-US" sz="2000" dirty="0"/>
          </a:p>
        </p:txBody>
      </p:sp>
      <p:sp>
        <p:nvSpPr>
          <p:cNvPr id="12295" name="TextBox 69"/>
          <p:cNvSpPr txBox="1">
            <a:spLocks noChangeArrowheads="1"/>
          </p:cNvSpPr>
          <p:nvPr/>
        </p:nvSpPr>
        <p:spPr bwMode="auto">
          <a:xfrm>
            <a:off x="730250" y="438150"/>
            <a:ext cx="8015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 dirty="0"/>
              <a:t>Veiksmai naudojant gretimumo </a:t>
            </a:r>
            <a:r>
              <a:rPr lang="lt-LT" altLang="en-US" sz="2000" b="1" i="1" dirty="0" smtClean="0"/>
              <a:t>aibes. Ciklinė suma</a:t>
            </a:r>
            <a:endParaRPr lang="en-US" altLang="en-US" sz="2000" b="1" i="1" dirty="0"/>
          </a:p>
        </p:txBody>
      </p:sp>
      <p:grpSp>
        <p:nvGrpSpPr>
          <p:cNvPr id="12296" name="Group 36"/>
          <p:cNvGrpSpPr>
            <a:grpSpLocks/>
          </p:cNvGrpSpPr>
          <p:nvPr/>
        </p:nvGrpSpPr>
        <p:grpSpPr bwMode="auto">
          <a:xfrm>
            <a:off x="5664200" y="1717675"/>
            <a:ext cx="1368425" cy="1944688"/>
            <a:chOff x="3347864" y="4683906"/>
            <a:chExt cx="1368152" cy="1945080"/>
          </a:xfrm>
        </p:grpSpPr>
        <p:grpSp>
          <p:nvGrpSpPr>
            <p:cNvPr id="12297" name="Group 37"/>
            <p:cNvGrpSpPr>
              <a:grpSpLocks/>
            </p:cNvGrpSpPr>
            <p:nvPr/>
          </p:nvGrpSpPr>
          <p:grpSpPr bwMode="auto">
            <a:xfrm>
              <a:off x="3347864" y="4683906"/>
              <a:ext cx="1368152" cy="1945080"/>
              <a:chOff x="755576" y="2348880"/>
              <a:chExt cx="1368152" cy="1945080"/>
            </a:xfrm>
          </p:grpSpPr>
          <p:grpSp>
            <p:nvGrpSpPr>
              <p:cNvPr id="12301" name="Group 72"/>
              <p:cNvGrpSpPr>
                <a:grpSpLocks/>
              </p:cNvGrpSpPr>
              <p:nvPr/>
            </p:nvGrpSpPr>
            <p:grpSpPr bwMode="auto">
              <a:xfrm>
                <a:off x="755576" y="2348880"/>
                <a:ext cx="1368152" cy="1380604"/>
                <a:chOff x="755576" y="2348880"/>
                <a:chExt cx="1368152" cy="1380604"/>
              </a:xfrm>
            </p:grpSpPr>
            <p:sp>
              <p:nvSpPr>
                <p:cNvPr id="75" name="Oval 74"/>
                <p:cNvSpPr/>
                <p:nvPr/>
              </p:nvSpPr>
              <p:spPr>
                <a:xfrm>
                  <a:off x="755576" y="2348880"/>
                  <a:ext cx="287281" cy="287396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c</a:t>
                  </a:r>
                  <a:endParaRPr lang="en-US" dirty="0"/>
                </a:p>
              </p:txBody>
            </p:sp>
            <p:sp>
              <p:nvSpPr>
                <p:cNvPr id="76" name="Oval 75"/>
                <p:cNvSpPr/>
                <p:nvPr/>
              </p:nvSpPr>
              <p:spPr>
                <a:xfrm>
                  <a:off x="1836448" y="2348880"/>
                  <a:ext cx="287280" cy="287396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b</a:t>
                  </a:r>
                  <a:endParaRPr lang="en-US" dirty="0"/>
                </a:p>
              </p:txBody>
            </p:sp>
            <p:sp>
              <p:nvSpPr>
                <p:cNvPr id="77" name="Oval 76"/>
                <p:cNvSpPr/>
                <p:nvPr/>
              </p:nvSpPr>
              <p:spPr>
                <a:xfrm>
                  <a:off x="755576" y="3428597"/>
                  <a:ext cx="287281" cy="287396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d</a:t>
                  </a:r>
                  <a:endParaRPr lang="en-US" dirty="0"/>
                </a:p>
              </p:txBody>
            </p:sp>
            <p:sp>
              <p:nvSpPr>
                <p:cNvPr id="78" name="Oval 77"/>
                <p:cNvSpPr/>
                <p:nvPr/>
              </p:nvSpPr>
              <p:spPr>
                <a:xfrm>
                  <a:off x="1836448" y="3441300"/>
                  <a:ext cx="287280" cy="287396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a</a:t>
                  </a:r>
                  <a:endParaRPr lang="en-US" dirty="0"/>
                </a:p>
              </p:txBody>
            </p:sp>
          </p:grpSp>
          <p:sp>
            <p:nvSpPr>
              <p:cNvPr id="12302" name="TextBox 73"/>
              <p:cNvSpPr txBox="1">
                <a:spLocks noChangeArrowheads="1"/>
              </p:cNvSpPr>
              <p:nvPr/>
            </p:nvSpPr>
            <p:spPr bwMode="auto">
              <a:xfrm>
                <a:off x="983432" y="3893850"/>
                <a:ext cx="1033152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/>
                  <a:t>G </a:t>
                </a:r>
                <a:r>
                  <a:rPr lang="lt-LT" altLang="en-US" sz="2000">
                    <a:sym typeface="Symbol" panose="05050102010706020507" pitchFamily="18" charset="2"/>
                  </a:rPr>
                  <a:t></a:t>
                </a:r>
                <a:r>
                  <a:rPr lang="lt-LT" altLang="en-US" sz="2000"/>
                  <a:t> T</a:t>
                </a:r>
                <a:endParaRPr lang="en-US" altLang="en-US" sz="2000"/>
              </a:p>
            </p:txBody>
          </p:sp>
        </p:grpSp>
        <p:cxnSp>
          <p:nvCxnSpPr>
            <p:cNvPr id="39" name="Straight Connector 38"/>
            <p:cNvCxnSpPr>
              <a:stCxn id="75" idx="4"/>
              <a:endCxn id="77" idx="0"/>
            </p:cNvCxnSpPr>
            <p:nvPr/>
          </p:nvCxnSpPr>
          <p:spPr>
            <a:xfrm>
              <a:off x="3492298" y="4971302"/>
              <a:ext cx="0" cy="79232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4584280" y="4971302"/>
              <a:ext cx="0" cy="79232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76" idx="3"/>
              <a:endCxn id="77" idx="7"/>
            </p:cNvCxnSpPr>
            <p:nvPr/>
          </p:nvCxnSpPr>
          <p:spPr>
            <a:xfrm flipH="1">
              <a:off x="3593878" y="4930019"/>
              <a:ext cx="876125" cy="87647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65" grpId="0"/>
      <p:bldP spid="153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1922" name="Text Box 2"/>
              <p:cNvSpPr txBox="1">
                <a:spLocks noChangeArrowheads="1"/>
              </p:cNvSpPr>
              <p:nvPr/>
            </p:nvSpPr>
            <p:spPr bwMode="auto">
              <a:xfrm>
                <a:off x="251521" y="390528"/>
                <a:ext cx="8892480" cy="25853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sz="3600" dirty="0"/>
                  <a:t>Aibių A ir B </a:t>
                </a:r>
                <a:r>
                  <a:rPr lang="lt-LT" sz="3600" b="1" i="1" dirty="0"/>
                  <a:t>sąjunga </a:t>
                </a:r>
                <a:r>
                  <a:rPr lang="lt-LT" sz="3600" dirty="0"/>
                  <a:t>vadinama aibė, kurios elementai priklauso bent vienai aibei A arba B. </a:t>
                </a:r>
                <a:endParaRPr lang="en-US" sz="3600" dirty="0" smtClean="0"/>
              </a:p>
              <a:p>
                <a:pPr algn="ctr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={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en-US" sz="36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)}</m:t>
                      </m:r>
                    </m:oMath>
                  </m:oMathPara>
                </a14:m>
                <a:endParaRPr lang="en-US" sz="3600" dirty="0"/>
              </a:p>
              <a:p>
                <a:pPr algn="ctr">
                  <a:spcBef>
                    <a:spcPct val="50000"/>
                  </a:spcBef>
                </a:pPr>
                <a:endParaRPr lang="en-US" sz="3600" dirty="0" smtClean="0"/>
              </a:p>
            </p:txBody>
          </p:sp>
        </mc:Choice>
        <mc:Fallback xmlns="">
          <p:sp>
            <p:nvSpPr>
              <p:cNvPr id="8192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1521" y="390528"/>
                <a:ext cx="8892480" cy="2585323"/>
              </a:xfrm>
              <a:prstGeom prst="rect">
                <a:avLst/>
              </a:prstGeom>
              <a:blipFill rotWithShape="0">
                <a:blip r:embed="rId2"/>
                <a:stretch>
                  <a:fillRect l="-2056" t="-3774" r="-171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1925" name="Picture 5" descr="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500438"/>
            <a:ext cx="3168650" cy="3084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5943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133600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err="1" smtClean="0"/>
              <a:t>Pavyzd</a:t>
            </a:r>
            <a:r>
              <a:rPr lang="lt-LT" altLang="en-US" kern="0" dirty="0" err="1" smtClean="0"/>
              <a:t>žiai</a:t>
            </a:r>
            <a:endParaRPr lang="lt-LT" altLang="en-US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6"/>
          <p:cNvSpPr>
            <a:spLocks noChangeArrowheads="1"/>
          </p:cNvSpPr>
          <p:nvPr/>
        </p:nvSpPr>
        <p:spPr bwMode="auto">
          <a:xfrm>
            <a:off x="550863" y="1125538"/>
            <a:ext cx="193357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Grafas G: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lt-LT" altLang="en-US" sz="2000"/>
              <a:t>(a)</a:t>
            </a:r>
            <a:r>
              <a:rPr lang="en-US" altLang="en-US" sz="2000"/>
              <a:t> = {b, d},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(b) = {a, c},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(c) = {b</a:t>
            </a:r>
            <a:r>
              <a:rPr lang="lt-LT" altLang="en-US" sz="2000"/>
              <a:t>, d</a:t>
            </a:r>
            <a:r>
              <a:rPr lang="en-US" altLang="en-US" sz="200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(d) = {a, </a:t>
            </a:r>
            <a:r>
              <a:rPr lang="lt-LT" altLang="en-US" sz="2000"/>
              <a:t>c};</a:t>
            </a:r>
            <a:endParaRPr lang="en-US" altLang="en-US" sz="2000"/>
          </a:p>
        </p:txBody>
      </p:sp>
      <p:sp>
        <p:nvSpPr>
          <p:cNvPr id="14339" name="Rectangle 67"/>
          <p:cNvSpPr>
            <a:spLocks noChangeArrowheads="1"/>
          </p:cNvSpPr>
          <p:nvPr/>
        </p:nvSpPr>
        <p:spPr bwMode="auto">
          <a:xfrm>
            <a:off x="2627313" y="1125538"/>
            <a:ext cx="193198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Grafas T: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lt-LT" altLang="en-US" sz="2000"/>
              <a:t>(a)</a:t>
            </a:r>
            <a:r>
              <a:rPr lang="en-US" altLang="en-US" sz="2000"/>
              <a:t> = {</a:t>
            </a:r>
            <a:r>
              <a:rPr lang="lt-LT" altLang="en-US" sz="2000"/>
              <a:t>c</a:t>
            </a:r>
            <a:r>
              <a:rPr lang="en-US" altLang="en-US" sz="200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(b) = {</a:t>
            </a:r>
            <a:r>
              <a:rPr lang="lt-LT" altLang="en-US" sz="2000"/>
              <a:t>d}</a:t>
            </a:r>
            <a:r>
              <a:rPr lang="en-US" altLang="en-US" sz="200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(c) = {</a:t>
            </a:r>
            <a:r>
              <a:rPr lang="lt-LT" altLang="en-US" sz="2000"/>
              <a:t>a, d</a:t>
            </a:r>
            <a:r>
              <a:rPr lang="en-US" altLang="en-US" sz="200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(d) = {</a:t>
            </a:r>
            <a:r>
              <a:rPr lang="lt-LT" altLang="en-US" sz="2000"/>
              <a:t>b</a:t>
            </a:r>
            <a:r>
              <a:rPr lang="en-US" altLang="en-US" sz="2000"/>
              <a:t>, </a:t>
            </a:r>
            <a:r>
              <a:rPr lang="lt-LT" altLang="en-US" sz="2000"/>
              <a:t>c};</a:t>
            </a:r>
            <a:endParaRPr lang="en-US" altLang="en-US" sz="2000"/>
          </a:p>
        </p:txBody>
      </p:sp>
      <p:sp>
        <p:nvSpPr>
          <p:cNvPr id="12295" name="Rectangle 68"/>
          <p:cNvSpPr>
            <a:spLocks noChangeArrowheads="1"/>
          </p:cNvSpPr>
          <p:nvPr/>
        </p:nvSpPr>
        <p:spPr bwMode="auto">
          <a:xfrm>
            <a:off x="395288" y="3644900"/>
            <a:ext cx="19335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Grafas G </a:t>
            </a:r>
            <a:r>
              <a:rPr lang="lt-LT" altLang="en-US" sz="2000">
                <a:sym typeface="Symbol" panose="05050102010706020507" pitchFamily="18" charset="2"/>
              </a:rPr>
              <a:t> </a:t>
            </a:r>
            <a:r>
              <a:rPr lang="lt-LT" altLang="en-US" sz="2000"/>
              <a:t>T: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lt-LT" altLang="en-US" sz="2000"/>
              <a:t>(a)</a:t>
            </a:r>
            <a:r>
              <a:rPr lang="en-US" altLang="en-US" sz="2000"/>
              <a:t> = {d},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(b) = {c</a:t>
            </a:r>
            <a:r>
              <a:rPr lang="lt-LT" altLang="en-US" sz="2000"/>
              <a:t>}</a:t>
            </a:r>
            <a:r>
              <a:rPr lang="en-US" altLang="en-US" sz="200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(c) = {b},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(d) = {a</a:t>
            </a:r>
            <a:r>
              <a:rPr lang="lt-LT" altLang="en-US" sz="2000"/>
              <a:t>}.</a:t>
            </a:r>
            <a:endParaRPr lang="en-US" altLang="en-US" sz="2000"/>
          </a:p>
        </p:txBody>
      </p:sp>
      <p:sp>
        <p:nvSpPr>
          <p:cNvPr id="14341" name="TextBox 69"/>
          <p:cNvSpPr txBox="1">
            <a:spLocks noChangeArrowheads="1"/>
          </p:cNvSpPr>
          <p:nvPr/>
        </p:nvSpPr>
        <p:spPr bwMode="auto">
          <a:xfrm>
            <a:off x="730250" y="438150"/>
            <a:ext cx="8015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Atlikite veiksmus naudojant gretimumo aibes</a:t>
            </a:r>
            <a:endParaRPr lang="en-US" altLang="en-US" sz="2000" b="1" i="1"/>
          </a:p>
        </p:txBody>
      </p:sp>
      <p:sp>
        <p:nvSpPr>
          <p:cNvPr id="14342" name="TextBox 40"/>
          <p:cNvSpPr txBox="1">
            <a:spLocks noChangeArrowheads="1"/>
          </p:cNvSpPr>
          <p:nvPr/>
        </p:nvSpPr>
        <p:spPr bwMode="auto">
          <a:xfrm>
            <a:off x="5364163" y="1893888"/>
            <a:ext cx="10334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 </a:t>
            </a:r>
            <a:r>
              <a:rPr lang="lt-LT" altLang="en-US" sz="2000">
                <a:sym typeface="Symbol" panose="05050102010706020507" pitchFamily="18" charset="2"/>
              </a:rPr>
              <a:t> </a:t>
            </a:r>
            <a:r>
              <a:rPr lang="lt-LT" altLang="en-US" sz="2000"/>
              <a:t>T</a:t>
            </a:r>
            <a:endParaRPr lang="en-US" altLang="en-US" sz="2000"/>
          </a:p>
        </p:txBody>
      </p:sp>
      <p:sp>
        <p:nvSpPr>
          <p:cNvPr id="37" name="Rectangle 68"/>
          <p:cNvSpPr>
            <a:spLocks noChangeArrowheads="1"/>
          </p:cNvSpPr>
          <p:nvPr/>
        </p:nvSpPr>
        <p:spPr bwMode="auto">
          <a:xfrm>
            <a:off x="2481263" y="3644900"/>
            <a:ext cx="19335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Grafas G </a:t>
            </a:r>
            <a:r>
              <a:rPr lang="lt-LT" altLang="en-US" sz="2000">
                <a:sym typeface="Symbol" panose="05050102010706020507" pitchFamily="18" charset="2"/>
              </a:rPr>
              <a:t> </a:t>
            </a:r>
            <a:r>
              <a:rPr lang="lt-LT" altLang="en-US" sz="2000"/>
              <a:t>T: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lt-LT" altLang="en-US" sz="2000"/>
              <a:t>(a)</a:t>
            </a:r>
            <a:r>
              <a:rPr lang="en-US" altLang="en-US" sz="2000"/>
              <a:t> = </a:t>
            </a:r>
            <a:r>
              <a:rPr lang="lt-LT" altLang="en-US" sz="2000"/>
              <a:t>Ø</a:t>
            </a:r>
            <a:r>
              <a:rPr lang="en-US" altLang="en-US" sz="200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(b) = </a:t>
            </a:r>
            <a:r>
              <a:rPr lang="lt-LT" altLang="en-US" sz="2000"/>
              <a:t>Ø</a:t>
            </a:r>
            <a:r>
              <a:rPr lang="en-US" altLang="en-US" sz="200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(c) = {</a:t>
            </a:r>
            <a:r>
              <a:rPr lang="lt-LT" altLang="en-US" sz="2000"/>
              <a:t>d</a:t>
            </a:r>
            <a:r>
              <a:rPr lang="en-US" altLang="en-US" sz="200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(d) = {</a:t>
            </a:r>
            <a:r>
              <a:rPr lang="lt-LT" altLang="en-US" sz="2000"/>
              <a:t>c}.</a:t>
            </a:r>
            <a:endParaRPr lang="en-US" altLang="en-US" sz="2000"/>
          </a:p>
        </p:txBody>
      </p:sp>
      <p:sp>
        <p:nvSpPr>
          <p:cNvPr id="38" name="Rectangle 68"/>
          <p:cNvSpPr>
            <a:spLocks noChangeArrowheads="1"/>
          </p:cNvSpPr>
          <p:nvPr/>
        </p:nvSpPr>
        <p:spPr bwMode="auto">
          <a:xfrm>
            <a:off x="4573588" y="3644900"/>
            <a:ext cx="19335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Grafas G </a:t>
            </a:r>
            <a:r>
              <a:rPr lang="lt-LT" altLang="en-US" sz="2000">
                <a:sym typeface="Symbol" panose="05050102010706020507" pitchFamily="18" charset="2"/>
              </a:rPr>
              <a:t> </a:t>
            </a:r>
            <a:r>
              <a:rPr lang="lt-LT" altLang="en-US" sz="2000"/>
              <a:t>T: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lt-LT" altLang="en-US" sz="2000"/>
              <a:t>(a)</a:t>
            </a:r>
            <a:r>
              <a:rPr lang="en-US" altLang="en-US" sz="2000"/>
              <a:t> = {</a:t>
            </a:r>
            <a:r>
              <a:rPr lang="lt-LT" altLang="en-US" sz="2000"/>
              <a:t>b, c, </a:t>
            </a:r>
            <a:r>
              <a:rPr lang="en-US" altLang="en-US" sz="2000"/>
              <a:t>d},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(b) = {</a:t>
            </a:r>
            <a:r>
              <a:rPr lang="lt-LT" altLang="en-US" sz="2000"/>
              <a:t>a, </a:t>
            </a:r>
            <a:r>
              <a:rPr lang="en-US" altLang="en-US" sz="2000"/>
              <a:t>c</a:t>
            </a:r>
            <a:r>
              <a:rPr lang="lt-LT" altLang="en-US" sz="2000"/>
              <a:t>, d}</a:t>
            </a:r>
            <a:r>
              <a:rPr lang="en-US" altLang="en-US" sz="200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(c) = {</a:t>
            </a:r>
            <a:r>
              <a:rPr lang="lt-LT" altLang="en-US" sz="2000"/>
              <a:t>a, </a:t>
            </a:r>
            <a:r>
              <a:rPr lang="en-US" altLang="en-US" sz="2000"/>
              <a:t>b</a:t>
            </a:r>
            <a:r>
              <a:rPr lang="lt-LT" altLang="en-US" sz="2000"/>
              <a:t>, d</a:t>
            </a:r>
            <a:r>
              <a:rPr lang="en-US" altLang="en-US" sz="200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(d) = {a</a:t>
            </a:r>
            <a:r>
              <a:rPr lang="lt-LT" altLang="en-US" sz="2000"/>
              <a:t>, b, c}.</a:t>
            </a:r>
            <a:endParaRPr lang="en-US" altLang="en-US" sz="2000"/>
          </a:p>
        </p:txBody>
      </p:sp>
      <p:sp>
        <p:nvSpPr>
          <p:cNvPr id="39" name="Rectangle 68"/>
          <p:cNvSpPr>
            <a:spLocks noChangeArrowheads="1"/>
          </p:cNvSpPr>
          <p:nvPr/>
        </p:nvSpPr>
        <p:spPr bwMode="auto">
          <a:xfrm>
            <a:off x="6659563" y="3644900"/>
            <a:ext cx="19335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Grafas G </a:t>
            </a:r>
            <a:r>
              <a:rPr lang="lt-LT" altLang="en-US" sz="2000">
                <a:sym typeface="Symbol" panose="05050102010706020507" pitchFamily="18" charset="2"/>
              </a:rPr>
              <a:t> </a:t>
            </a:r>
            <a:r>
              <a:rPr lang="lt-LT" altLang="en-US" sz="2000"/>
              <a:t>T: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lt-LT" altLang="en-US" sz="2000"/>
              <a:t>(a)</a:t>
            </a:r>
            <a:r>
              <a:rPr lang="en-US" altLang="en-US" sz="2000"/>
              <a:t> = {</a:t>
            </a:r>
            <a:r>
              <a:rPr lang="lt-LT" altLang="en-US" sz="2000"/>
              <a:t>b, </a:t>
            </a:r>
            <a:r>
              <a:rPr lang="en-US" altLang="en-US" sz="2000"/>
              <a:t>d},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(b) = {</a:t>
            </a:r>
            <a:r>
              <a:rPr lang="lt-LT" altLang="en-US" sz="2000"/>
              <a:t>a, </a:t>
            </a:r>
            <a:r>
              <a:rPr lang="en-US" altLang="en-US" sz="2000"/>
              <a:t>c</a:t>
            </a:r>
            <a:r>
              <a:rPr lang="lt-LT" altLang="en-US" sz="2000"/>
              <a:t>}</a:t>
            </a:r>
            <a:r>
              <a:rPr lang="en-US" altLang="en-US" sz="200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(c) = {b},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(d) = {a</a:t>
            </a:r>
            <a:r>
              <a:rPr lang="lt-LT" altLang="en-US" sz="2000"/>
              <a:t>}.</a:t>
            </a:r>
            <a:endParaRPr lang="en-US" altLang="en-US" sz="2000"/>
          </a:p>
        </p:txBody>
      </p:sp>
      <p:sp>
        <p:nvSpPr>
          <p:cNvPr id="40" name="Oval 39"/>
          <p:cNvSpPr/>
          <p:nvPr/>
        </p:nvSpPr>
        <p:spPr bwMode="auto">
          <a:xfrm>
            <a:off x="4981575" y="5888038"/>
            <a:ext cx="287338" cy="2873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41" name="Oval 40"/>
          <p:cNvSpPr/>
          <p:nvPr/>
        </p:nvSpPr>
        <p:spPr bwMode="auto">
          <a:xfrm>
            <a:off x="965200" y="5894388"/>
            <a:ext cx="287338" cy="2873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48" name="Oval 47"/>
          <p:cNvSpPr/>
          <p:nvPr/>
        </p:nvSpPr>
        <p:spPr bwMode="auto">
          <a:xfrm>
            <a:off x="3027363" y="5897563"/>
            <a:ext cx="287337" cy="28733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49" name="Oval 48"/>
          <p:cNvSpPr/>
          <p:nvPr/>
        </p:nvSpPr>
        <p:spPr bwMode="auto">
          <a:xfrm>
            <a:off x="7158038" y="5897563"/>
            <a:ext cx="287337" cy="2873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/>
      <p:bldP spid="37" grpId="0"/>
      <p:bldP spid="38" grpId="0"/>
      <p:bldP spid="39" grpId="0"/>
      <p:bldP spid="40" grpId="0" animBg="1"/>
      <p:bldP spid="41" grpId="0" animBg="1"/>
      <p:bldP spid="48" grpId="0" animBg="1"/>
      <p:bldP spid="4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6"/>
          <p:cNvSpPr>
            <a:spLocks noChangeArrowheads="1"/>
          </p:cNvSpPr>
          <p:nvPr/>
        </p:nvSpPr>
        <p:spPr bwMode="auto">
          <a:xfrm>
            <a:off x="550863" y="1125538"/>
            <a:ext cx="193357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Grafas G: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lt-LT" altLang="en-US" sz="2000"/>
              <a:t>(a)</a:t>
            </a:r>
            <a:r>
              <a:rPr lang="en-US" altLang="en-US" sz="2000"/>
              <a:t> = {b, d},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(b) = {a, c},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(c) = {b</a:t>
            </a:r>
            <a:r>
              <a:rPr lang="lt-LT" altLang="en-US" sz="2000"/>
              <a:t>, d</a:t>
            </a:r>
            <a:r>
              <a:rPr lang="en-US" altLang="en-US" sz="200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(d) = {a, </a:t>
            </a:r>
            <a:r>
              <a:rPr lang="lt-LT" altLang="en-US" sz="2000"/>
              <a:t>c};</a:t>
            </a:r>
            <a:endParaRPr lang="en-US" altLang="en-US" sz="2000"/>
          </a:p>
        </p:txBody>
      </p:sp>
      <p:sp>
        <p:nvSpPr>
          <p:cNvPr id="15363" name="Rectangle 67"/>
          <p:cNvSpPr>
            <a:spLocks noChangeArrowheads="1"/>
          </p:cNvSpPr>
          <p:nvPr/>
        </p:nvSpPr>
        <p:spPr bwMode="auto">
          <a:xfrm>
            <a:off x="2627313" y="1125538"/>
            <a:ext cx="193198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Grafas T: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lt-LT" altLang="en-US" sz="2000"/>
              <a:t>(a)</a:t>
            </a:r>
            <a:r>
              <a:rPr lang="en-US" altLang="en-US" sz="2000"/>
              <a:t> = {</a:t>
            </a:r>
            <a:r>
              <a:rPr lang="lt-LT" altLang="en-US" sz="2000"/>
              <a:t>c</a:t>
            </a:r>
            <a:r>
              <a:rPr lang="en-US" altLang="en-US" sz="200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(b) = {</a:t>
            </a:r>
            <a:r>
              <a:rPr lang="lt-LT" altLang="en-US" sz="2000"/>
              <a:t>d}</a:t>
            </a:r>
            <a:r>
              <a:rPr lang="en-US" altLang="en-US" sz="200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(c) = {</a:t>
            </a:r>
            <a:r>
              <a:rPr lang="lt-LT" altLang="en-US" sz="2000"/>
              <a:t>a, d</a:t>
            </a:r>
            <a:r>
              <a:rPr lang="en-US" altLang="en-US" sz="200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(d) = {</a:t>
            </a:r>
            <a:r>
              <a:rPr lang="lt-LT" altLang="en-US" sz="2000"/>
              <a:t>b</a:t>
            </a:r>
            <a:r>
              <a:rPr lang="en-US" altLang="en-US" sz="2000"/>
              <a:t>, </a:t>
            </a:r>
            <a:r>
              <a:rPr lang="lt-LT" altLang="en-US" sz="2000"/>
              <a:t>c};</a:t>
            </a:r>
            <a:endParaRPr lang="en-US" altLang="en-US" sz="2000"/>
          </a:p>
        </p:txBody>
      </p:sp>
      <p:sp>
        <p:nvSpPr>
          <p:cNvPr id="12295" name="Rectangle 68"/>
          <p:cNvSpPr>
            <a:spLocks noChangeArrowheads="1"/>
          </p:cNvSpPr>
          <p:nvPr/>
        </p:nvSpPr>
        <p:spPr bwMode="auto">
          <a:xfrm>
            <a:off x="395288" y="3644900"/>
            <a:ext cx="19335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Grafas G </a:t>
            </a:r>
            <a:r>
              <a:rPr lang="lt-LT" altLang="en-US" sz="2000">
                <a:sym typeface="Symbol" panose="05050102010706020507" pitchFamily="18" charset="2"/>
              </a:rPr>
              <a:t> </a:t>
            </a:r>
            <a:r>
              <a:rPr lang="lt-LT" altLang="en-US" sz="2000"/>
              <a:t>T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lt-LT" altLang="en-US" sz="2000"/>
              <a:t>(a)</a:t>
            </a:r>
            <a:r>
              <a:rPr lang="en-US" altLang="en-US" sz="2000"/>
              <a:t> = {</a:t>
            </a:r>
            <a:r>
              <a:rPr lang="lt-LT" altLang="en-US" sz="2000"/>
              <a:t>b, c, </a:t>
            </a:r>
            <a:r>
              <a:rPr lang="en-US" altLang="en-US" sz="2000"/>
              <a:t>d},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(b) = {</a:t>
            </a:r>
            <a:r>
              <a:rPr lang="lt-LT" altLang="en-US" sz="2000"/>
              <a:t>a, </a:t>
            </a:r>
            <a:r>
              <a:rPr lang="en-US" altLang="en-US" sz="2000"/>
              <a:t>c</a:t>
            </a:r>
            <a:r>
              <a:rPr lang="lt-LT" altLang="en-US" sz="2000"/>
              <a:t>, d}</a:t>
            </a:r>
            <a:r>
              <a:rPr lang="en-US" altLang="en-US" sz="200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(c) = {</a:t>
            </a:r>
            <a:r>
              <a:rPr lang="lt-LT" altLang="en-US" sz="2000"/>
              <a:t>a, </a:t>
            </a:r>
            <a:r>
              <a:rPr lang="en-US" altLang="en-US" sz="2000"/>
              <a:t>b</a:t>
            </a:r>
            <a:r>
              <a:rPr lang="lt-LT" altLang="en-US" sz="2000"/>
              <a:t>, d</a:t>
            </a:r>
            <a:r>
              <a:rPr lang="en-US" altLang="en-US" sz="200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(d) = {a</a:t>
            </a:r>
            <a:r>
              <a:rPr lang="lt-LT" altLang="en-US" sz="2000"/>
              <a:t>, b, c}.</a:t>
            </a:r>
            <a:endParaRPr lang="en-US" altLang="en-US" sz="2000"/>
          </a:p>
        </p:txBody>
      </p:sp>
      <p:sp>
        <p:nvSpPr>
          <p:cNvPr id="15365" name="TextBox 69"/>
          <p:cNvSpPr txBox="1">
            <a:spLocks noChangeArrowheads="1"/>
          </p:cNvSpPr>
          <p:nvPr/>
        </p:nvSpPr>
        <p:spPr bwMode="auto">
          <a:xfrm>
            <a:off x="730250" y="438150"/>
            <a:ext cx="8015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Atlikite veiksmus naudojant gretimumo aibes</a:t>
            </a:r>
            <a:endParaRPr lang="en-US" altLang="en-US" sz="2000" b="1" i="1"/>
          </a:p>
        </p:txBody>
      </p:sp>
      <p:sp>
        <p:nvSpPr>
          <p:cNvPr id="15366" name="TextBox 40"/>
          <p:cNvSpPr txBox="1">
            <a:spLocks noChangeArrowheads="1"/>
          </p:cNvSpPr>
          <p:nvPr/>
        </p:nvSpPr>
        <p:spPr bwMode="auto">
          <a:xfrm>
            <a:off x="5364163" y="1893888"/>
            <a:ext cx="10334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 </a:t>
            </a:r>
            <a:r>
              <a:rPr lang="lt-LT" altLang="en-US" sz="2000">
                <a:sym typeface="Symbol" panose="05050102010706020507" pitchFamily="18" charset="2"/>
              </a:rPr>
              <a:t> </a:t>
            </a:r>
            <a:r>
              <a:rPr lang="lt-LT" altLang="en-US" sz="2000"/>
              <a:t>T</a:t>
            </a:r>
            <a:endParaRPr lang="en-US" altLang="en-US" sz="2000"/>
          </a:p>
        </p:txBody>
      </p:sp>
      <p:sp>
        <p:nvSpPr>
          <p:cNvPr id="37" name="Rectangle 68"/>
          <p:cNvSpPr>
            <a:spLocks noChangeArrowheads="1"/>
          </p:cNvSpPr>
          <p:nvPr/>
        </p:nvSpPr>
        <p:spPr bwMode="auto">
          <a:xfrm>
            <a:off x="2481263" y="3644900"/>
            <a:ext cx="19335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Grafas G </a:t>
            </a:r>
            <a:r>
              <a:rPr lang="lt-LT" altLang="en-US" sz="2000">
                <a:sym typeface="Symbol" panose="05050102010706020507" pitchFamily="18" charset="2"/>
              </a:rPr>
              <a:t> </a:t>
            </a:r>
            <a:r>
              <a:rPr lang="lt-LT" altLang="en-US" sz="2000"/>
              <a:t>T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lt-LT" altLang="en-US" sz="2000"/>
              <a:t>(a)</a:t>
            </a:r>
            <a:r>
              <a:rPr lang="en-US" altLang="en-US" sz="2000"/>
              <a:t> = </a:t>
            </a:r>
            <a:r>
              <a:rPr lang="lt-LT" altLang="en-US" sz="2000"/>
              <a:t>Ø</a:t>
            </a:r>
            <a:r>
              <a:rPr lang="en-US" altLang="en-US" sz="200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(b) = </a:t>
            </a:r>
            <a:r>
              <a:rPr lang="lt-LT" altLang="en-US" sz="2000"/>
              <a:t>Ø</a:t>
            </a:r>
            <a:r>
              <a:rPr lang="en-US" altLang="en-US" sz="200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(c) = {</a:t>
            </a:r>
            <a:r>
              <a:rPr lang="lt-LT" altLang="en-US" sz="2000"/>
              <a:t>d</a:t>
            </a:r>
            <a:r>
              <a:rPr lang="en-US" altLang="en-US" sz="200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(d) = {</a:t>
            </a:r>
            <a:r>
              <a:rPr lang="lt-LT" altLang="en-US" sz="2000"/>
              <a:t>c}.</a:t>
            </a:r>
            <a:endParaRPr lang="en-US" altLang="en-US" sz="2000"/>
          </a:p>
        </p:txBody>
      </p:sp>
      <p:sp>
        <p:nvSpPr>
          <p:cNvPr id="38" name="Rectangle 68"/>
          <p:cNvSpPr>
            <a:spLocks noChangeArrowheads="1"/>
          </p:cNvSpPr>
          <p:nvPr/>
        </p:nvSpPr>
        <p:spPr bwMode="auto">
          <a:xfrm>
            <a:off x="4573588" y="3644900"/>
            <a:ext cx="19335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Grafas G </a:t>
            </a:r>
            <a:r>
              <a:rPr lang="lt-LT" altLang="en-US" sz="2000">
                <a:sym typeface="Symbol" panose="05050102010706020507" pitchFamily="18" charset="2"/>
              </a:rPr>
              <a:t> </a:t>
            </a:r>
            <a:r>
              <a:rPr lang="lt-LT" altLang="en-US" sz="2000"/>
              <a:t>T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lt-LT" altLang="en-US" sz="2000"/>
              <a:t>(a)</a:t>
            </a:r>
            <a:r>
              <a:rPr lang="en-US" altLang="en-US" sz="2000"/>
              <a:t> = {</a:t>
            </a:r>
            <a:r>
              <a:rPr lang="lt-LT" altLang="en-US" sz="2000"/>
              <a:t>b, c</a:t>
            </a:r>
            <a:r>
              <a:rPr lang="en-US" altLang="en-US" sz="200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(b) = {</a:t>
            </a:r>
            <a:r>
              <a:rPr lang="lt-LT" altLang="en-US" sz="2000"/>
              <a:t>a, c}</a:t>
            </a:r>
            <a:r>
              <a:rPr lang="en-US" altLang="en-US" sz="200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(c) = {</a:t>
            </a:r>
            <a:r>
              <a:rPr lang="lt-LT" altLang="en-US" sz="2000"/>
              <a:t>a, b, d</a:t>
            </a:r>
            <a:r>
              <a:rPr lang="en-US" altLang="en-US" sz="200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(d) = {</a:t>
            </a:r>
            <a:r>
              <a:rPr lang="lt-LT" altLang="en-US" sz="2000"/>
              <a:t>c}.</a:t>
            </a:r>
            <a:endParaRPr lang="en-US" altLang="en-US" sz="2000"/>
          </a:p>
        </p:txBody>
      </p:sp>
      <p:sp>
        <p:nvSpPr>
          <p:cNvPr id="39" name="Rectangle 68"/>
          <p:cNvSpPr>
            <a:spLocks noChangeArrowheads="1"/>
          </p:cNvSpPr>
          <p:nvPr/>
        </p:nvSpPr>
        <p:spPr bwMode="auto">
          <a:xfrm>
            <a:off x="6659563" y="3644900"/>
            <a:ext cx="19335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Grafas G </a:t>
            </a:r>
            <a:r>
              <a:rPr lang="lt-LT" altLang="en-US" sz="2000">
                <a:sym typeface="Symbol" panose="05050102010706020507" pitchFamily="18" charset="2"/>
              </a:rPr>
              <a:t> </a:t>
            </a:r>
            <a:r>
              <a:rPr lang="lt-LT" altLang="en-US" sz="2000"/>
              <a:t>T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lt-LT" altLang="en-US" sz="2000"/>
              <a:t>(a)</a:t>
            </a:r>
            <a:r>
              <a:rPr lang="en-US" altLang="en-US" sz="2000"/>
              <a:t> = {</a:t>
            </a:r>
            <a:r>
              <a:rPr lang="lt-LT" altLang="en-US" sz="2000"/>
              <a:t>b, </a:t>
            </a:r>
            <a:r>
              <a:rPr lang="en-US" altLang="en-US" sz="2000"/>
              <a:t>d},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(b) = {</a:t>
            </a:r>
            <a:r>
              <a:rPr lang="lt-LT" altLang="en-US" sz="2000"/>
              <a:t>a, </a:t>
            </a:r>
            <a:r>
              <a:rPr lang="en-US" altLang="en-US" sz="2000"/>
              <a:t>c</a:t>
            </a:r>
            <a:r>
              <a:rPr lang="lt-LT" altLang="en-US" sz="2000"/>
              <a:t>, d}</a:t>
            </a:r>
            <a:r>
              <a:rPr lang="en-US" altLang="en-US" sz="200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(c) = {b},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(d) = {a</a:t>
            </a:r>
            <a:r>
              <a:rPr lang="lt-LT" altLang="en-US" sz="2000"/>
              <a:t>, b}.</a:t>
            </a:r>
            <a:endParaRPr lang="en-US" altLang="en-US" sz="2000"/>
          </a:p>
        </p:txBody>
      </p:sp>
      <p:sp>
        <p:nvSpPr>
          <p:cNvPr id="40" name="Oval 39"/>
          <p:cNvSpPr/>
          <p:nvPr/>
        </p:nvSpPr>
        <p:spPr bwMode="auto">
          <a:xfrm>
            <a:off x="4981575" y="5888038"/>
            <a:ext cx="287338" cy="2873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41" name="Oval 40"/>
          <p:cNvSpPr/>
          <p:nvPr/>
        </p:nvSpPr>
        <p:spPr bwMode="auto">
          <a:xfrm>
            <a:off x="965200" y="5894388"/>
            <a:ext cx="287338" cy="28733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48" name="Oval 47"/>
          <p:cNvSpPr/>
          <p:nvPr/>
        </p:nvSpPr>
        <p:spPr bwMode="auto">
          <a:xfrm>
            <a:off x="3027363" y="5897563"/>
            <a:ext cx="287337" cy="2873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49" name="Oval 48"/>
          <p:cNvSpPr/>
          <p:nvPr/>
        </p:nvSpPr>
        <p:spPr bwMode="auto">
          <a:xfrm>
            <a:off x="7158038" y="5897563"/>
            <a:ext cx="287337" cy="2873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/>
      <p:bldP spid="37" grpId="0"/>
      <p:bldP spid="38" grpId="0"/>
      <p:bldP spid="39" grpId="0"/>
      <p:bldP spid="40" grpId="0" animBg="1"/>
      <p:bldP spid="41" grpId="0" animBg="1"/>
      <p:bldP spid="48" grpId="0" animBg="1"/>
      <p:bldP spid="4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6"/>
          <p:cNvSpPr>
            <a:spLocks noChangeArrowheads="1"/>
          </p:cNvSpPr>
          <p:nvPr/>
        </p:nvSpPr>
        <p:spPr bwMode="auto">
          <a:xfrm>
            <a:off x="550863" y="1125538"/>
            <a:ext cx="193357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Grafas G: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lt-LT" altLang="en-US" sz="2000"/>
              <a:t>(a)</a:t>
            </a:r>
            <a:r>
              <a:rPr lang="en-US" altLang="en-US" sz="2000"/>
              <a:t> = {b, d},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(b) = {a, c},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(c) = {b</a:t>
            </a:r>
            <a:r>
              <a:rPr lang="lt-LT" altLang="en-US" sz="2000"/>
              <a:t>, d</a:t>
            </a:r>
            <a:r>
              <a:rPr lang="en-US" altLang="en-US" sz="200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(d) = {a, </a:t>
            </a:r>
            <a:r>
              <a:rPr lang="lt-LT" altLang="en-US" sz="2000"/>
              <a:t>c};</a:t>
            </a:r>
            <a:endParaRPr lang="en-US" altLang="en-US" sz="2000"/>
          </a:p>
        </p:txBody>
      </p:sp>
      <p:sp>
        <p:nvSpPr>
          <p:cNvPr id="16387" name="Rectangle 67"/>
          <p:cNvSpPr>
            <a:spLocks noChangeArrowheads="1"/>
          </p:cNvSpPr>
          <p:nvPr/>
        </p:nvSpPr>
        <p:spPr bwMode="auto">
          <a:xfrm>
            <a:off x="2627313" y="1125538"/>
            <a:ext cx="193198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Grafas T: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lt-LT" altLang="en-US" sz="2000"/>
              <a:t>(a)</a:t>
            </a:r>
            <a:r>
              <a:rPr lang="en-US" altLang="en-US" sz="2000"/>
              <a:t> = {</a:t>
            </a:r>
            <a:r>
              <a:rPr lang="lt-LT" altLang="en-US" sz="2000"/>
              <a:t>c</a:t>
            </a:r>
            <a:r>
              <a:rPr lang="en-US" altLang="en-US" sz="200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(b) = {</a:t>
            </a:r>
            <a:r>
              <a:rPr lang="lt-LT" altLang="en-US" sz="2000"/>
              <a:t>d}</a:t>
            </a:r>
            <a:r>
              <a:rPr lang="en-US" altLang="en-US" sz="200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(c) = {</a:t>
            </a:r>
            <a:r>
              <a:rPr lang="lt-LT" altLang="en-US" sz="2000"/>
              <a:t>a, d</a:t>
            </a:r>
            <a:r>
              <a:rPr lang="en-US" altLang="en-US" sz="200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(d) = {</a:t>
            </a:r>
            <a:r>
              <a:rPr lang="lt-LT" altLang="en-US" sz="2000"/>
              <a:t>b</a:t>
            </a:r>
            <a:r>
              <a:rPr lang="en-US" altLang="en-US" sz="2000"/>
              <a:t>, </a:t>
            </a:r>
            <a:r>
              <a:rPr lang="lt-LT" altLang="en-US" sz="2000"/>
              <a:t>c};</a:t>
            </a:r>
            <a:endParaRPr lang="en-US" altLang="en-US" sz="2000"/>
          </a:p>
        </p:txBody>
      </p:sp>
      <p:sp>
        <p:nvSpPr>
          <p:cNvPr id="12295" name="Rectangle 68"/>
          <p:cNvSpPr>
            <a:spLocks noChangeArrowheads="1"/>
          </p:cNvSpPr>
          <p:nvPr/>
        </p:nvSpPr>
        <p:spPr bwMode="auto">
          <a:xfrm>
            <a:off x="395288" y="3644900"/>
            <a:ext cx="19335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Grafas G </a:t>
            </a:r>
            <a:r>
              <a:rPr lang="lt-LT" altLang="en-US" sz="2000">
                <a:sym typeface="Symbol" panose="05050102010706020507" pitchFamily="18" charset="2"/>
              </a:rPr>
              <a:t>\ </a:t>
            </a:r>
            <a:r>
              <a:rPr lang="lt-LT" altLang="en-US" sz="2000"/>
              <a:t>T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lt-LT" altLang="en-US" sz="2000"/>
              <a:t>(a)</a:t>
            </a:r>
            <a:r>
              <a:rPr lang="en-US" altLang="en-US" sz="2000"/>
              <a:t> = {</a:t>
            </a:r>
            <a:r>
              <a:rPr lang="lt-LT" altLang="en-US" sz="2000"/>
              <a:t>b, c</a:t>
            </a:r>
            <a:r>
              <a:rPr lang="en-US" altLang="en-US" sz="200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(b) = {</a:t>
            </a:r>
            <a:r>
              <a:rPr lang="lt-LT" altLang="en-US" sz="2000"/>
              <a:t>a, c}</a:t>
            </a:r>
            <a:r>
              <a:rPr lang="en-US" altLang="en-US" sz="200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(c) = {</a:t>
            </a:r>
            <a:r>
              <a:rPr lang="lt-LT" altLang="en-US" sz="2000"/>
              <a:t>a, </a:t>
            </a:r>
            <a:r>
              <a:rPr lang="en-US" altLang="en-US" sz="2000"/>
              <a:t>b</a:t>
            </a:r>
            <a:r>
              <a:rPr lang="lt-LT" altLang="en-US" sz="2000"/>
              <a:t>, d</a:t>
            </a:r>
            <a:r>
              <a:rPr lang="en-US" altLang="en-US" sz="200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(d) = {</a:t>
            </a:r>
            <a:r>
              <a:rPr lang="lt-LT" altLang="en-US" sz="2000"/>
              <a:t>c}.</a:t>
            </a:r>
            <a:endParaRPr lang="en-US" altLang="en-US" sz="2000"/>
          </a:p>
        </p:txBody>
      </p:sp>
      <p:sp>
        <p:nvSpPr>
          <p:cNvPr id="16389" name="TextBox 69"/>
          <p:cNvSpPr txBox="1">
            <a:spLocks noChangeArrowheads="1"/>
          </p:cNvSpPr>
          <p:nvPr/>
        </p:nvSpPr>
        <p:spPr bwMode="auto">
          <a:xfrm>
            <a:off x="730250" y="438150"/>
            <a:ext cx="8015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Atlikite veiksmus naudojant gretimumo aibes</a:t>
            </a:r>
            <a:endParaRPr lang="en-US" altLang="en-US" sz="2000" b="1" i="1"/>
          </a:p>
        </p:txBody>
      </p:sp>
      <p:sp>
        <p:nvSpPr>
          <p:cNvPr id="16390" name="TextBox 40"/>
          <p:cNvSpPr txBox="1">
            <a:spLocks noChangeArrowheads="1"/>
          </p:cNvSpPr>
          <p:nvPr/>
        </p:nvSpPr>
        <p:spPr bwMode="auto">
          <a:xfrm>
            <a:off x="5364163" y="1893888"/>
            <a:ext cx="10334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 </a:t>
            </a:r>
            <a:r>
              <a:rPr lang="lt-LT" altLang="en-US" sz="2000">
                <a:sym typeface="Symbol" panose="05050102010706020507" pitchFamily="18" charset="2"/>
              </a:rPr>
              <a:t>\ </a:t>
            </a:r>
            <a:r>
              <a:rPr lang="lt-LT" altLang="en-US" sz="2000"/>
              <a:t>T</a:t>
            </a:r>
            <a:endParaRPr lang="en-US" altLang="en-US" sz="2000"/>
          </a:p>
        </p:txBody>
      </p:sp>
      <p:sp>
        <p:nvSpPr>
          <p:cNvPr id="37" name="Rectangle 68"/>
          <p:cNvSpPr>
            <a:spLocks noChangeArrowheads="1"/>
          </p:cNvSpPr>
          <p:nvPr/>
        </p:nvSpPr>
        <p:spPr bwMode="auto">
          <a:xfrm>
            <a:off x="2481263" y="3644900"/>
            <a:ext cx="19335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Grafas G </a:t>
            </a:r>
            <a:r>
              <a:rPr lang="lt-LT" altLang="en-US" sz="2000">
                <a:sym typeface="Symbol" panose="05050102010706020507" pitchFamily="18" charset="2"/>
              </a:rPr>
              <a:t>\ </a:t>
            </a:r>
            <a:r>
              <a:rPr lang="lt-LT" altLang="en-US" sz="2000"/>
              <a:t>T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lt-LT" altLang="en-US" sz="2000"/>
              <a:t>(a)</a:t>
            </a:r>
            <a:r>
              <a:rPr lang="en-US" altLang="en-US" sz="2000"/>
              <a:t> = </a:t>
            </a:r>
            <a:r>
              <a:rPr lang="lt-LT" altLang="en-US" sz="2000"/>
              <a:t>{b, d}</a:t>
            </a:r>
            <a:r>
              <a:rPr lang="en-US" altLang="en-US" sz="200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(b) = </a:t>
            </a:r>
            <a:r>
              <a:rPr lang="lt-LT" altLang="en-US" sz="2000"/>
              <a:t>{a}</a:t>
            </a:r>
            <a:r>
              <a:rPr lang="en-US" altLang="en-US" sz="200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(c) =</a:t>
            </a:r>
            <a:r>
              <a:rPr lang="lt-LT" altLang="en-US" sz="2000"/>
              <a:t> Ø</a:t>
            </a:r>
            <a:r>
              <a:rPr lang="en-US" altLang="en-US" sz="2000"/>
              <a:t> 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(d) = {</a:t>
            </a:r>
            <a:r>
              <a:rPr lang="lt-LT" altLang="en-US" sz="2000"/>
              <a:t>a}.</a:t>
            </a:r>
            <a:endParaRPr lang="en-US" altLang="en-US" sz="2000"/>
          </a:p>
        </p:txBody>
      </p:sp>
      <p:sp>
        <p:nvSpPr>
          <p:cNvPr id="38" name="Rectangle 68"/>
          <p:cNvSpPr>
            <a:spLocks noChangeArrowheads="1"/>
          </p:cNvSpPr>
          <p:nvPr/>
        </p:nvSpPr>
        <p:spPr bwMode="auto">
          <a:xfrm>
            <a:off x="4573588" y="3644900"/>
            <a:ext cx="19335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Grafas G </a:t>
            </a:r>
            <a:r>
              <a:rPr lang="lt-LT" altLang="en-US" sz="2000">
                <a:sym typeface="Symbol" panose="05050102010706020507" pitchFamily="18" charset="2"/>
              </a:rPr>
              <a:t>\ </a:t>
            </a:r>
            <a:r>
              <a:rPr lang="lt-LT" altLang="en-US" sz="2000"/>
              <a:t>T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lt-LT" altLang="en-US" sz="2000"/>
              <a:t>(a)</a:t>
            </a:r>
            <a:r>
              <a:rPr lang="en-US" altLang="en-US" sz="2000"/>
              <a:t> = {</a:t>
            </a:r>
            <a:r>
              <a:rPr lang="lt-LT" altLang="en-US" sz="2000"/>
              <a:t>b, c</a:t>
            </a:r>
            <a:r>
              <a:rPr lang="en-US" altLang="en-US" sz="200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(b) = {</a:t>
            </a:r>
            <a:r>
              <a:rPr lang="lt-LT" altLang="en-US" sz="2000"/>
              <a:t>a, c}</a:t>
            </a:r>
            <a:r>
              <a:rPr lang="en-US" altLang="en-US" sz="200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(c) = {</a:t>
            </a:r>
            <a:r>
              <a:rPr lang="lt-LT" altLang="en-US" sz="2000"/>
              <a:t>a, b</a:t>
            </a:r>
            <a:r>
              <a:rPr lang="en-US" altLang="en-US" sz="200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(d) = </a:t>
            </a:r>
            <a:r>
              <a:rPr lang="lt-LT" altLang="en-US" sz="2000"/>
              <a:t>Ø.</a:t>
            </a:r>
            <a:endParaRPr lang="en-US" altLang="en-US" sz="2000"/>
          </a:p>
        </p:txBody>
      </p:sp>
      <p:sp>
        <p:nvSpPr>
          <p:cNvPr id="39" name="Rectangle 68"/>
          <p:cNvSpPr>
            <a:spLocks noChangeArrowheads="1"/>
          </p:cNvSpPr>
          <p:nvPr/>
        </p:nvSpPr>
        <p:spPr bwMode="auto">
          <a:xfrm>
            <a:off x="6659563" y="3644900"/>
            <a:ext cx="19335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Grafas G </a:t>
            </a:r>
            <a:r>
              <a:rPr lang="lt-LT" altLang="en-US" sz="2000">
                <a:sym typeface="Symbol" panose="05050102010706020507" pitchFamily="18" charset="2"/>
              </a:rPr>
              <a:t>\ </a:t>
            </a:r>
            <a:r>
              <a:rPr lang="lt-LT" altLang="en-US" sz="2000"/>
              <a:t>T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lt-LT" altLang="en-US" sz="2000"/>
              <a:t>(a)</a:t>
            </a:r>
            <a:r>
              <a:rPr lang="en-US" altLang="en-US" sz="2000"/>
              <a:t> = {</a:t>
            </a:r>
            <a:r>
              <a:rPr lang="lt-LT" altLang="en-US" sz="2000"/>
              <a:t>b, </a:t>
            </a:r>
            <a:r>
              <a:rPr lang="en-US" altLang="en-US" sz="2000"/>
              <a:t>d},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(b) = {</a:t>
            </a:r>
            <a:r>
              <a:rPr lang="lt-LT" altLang="en-US" sz="2000"/>
              <a:t>a, </a:t>
            </a:r>
            <a:r>
              <a:rPr lang="en-US" altLang="en-US" sz="2000"/>
              <a:t>c</a:t>
            </a:r>
            <a:r>
              <a:rPr lang="lt-LT" altLang="en-US" sz="2000"/>
              <a:t>}</a:t>
            </a:r>
            <a:r>
              <a:rPr lang="en-US" altLang="en-US" sz="200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(c) = {b},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(d) = {a</a:t>
            </a:r>
            <a:r>
              <a:rPr lang="lt-LT" altLang="en-US" sz="2000"/>
              <a:t>}.</a:t>
            </a:r>
            <a:endParaRPr lang="en-US" altLang="en-US" sz="2000"/>
          </a:p>
        </p:txBody>
      </p:sp>
      <p:sp>
        <p:nvSpPr>
          <p:cNvPr id="40" name="Oval 39"/>
          <p:cNvSpPr/>
          <p:nvPr/>
        </p:nvSpPr>
        <p:spPr bwMode="auto">
          <a:xfrm>
            <a:off x="4981575" y="5888038"/>
            <a:ext cx="287338" cy="2873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41" name="Oval 40"/>
          <p:cNvSpPr/>
          <p:nvPr/>
        </p:nvSpPr>
        <p:spPr bwMode="auto">
          <a:xfrm>
            <a:off x="965200" y="5894388"/>
            <a:ext cx="287338" cy="2873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48" name="Oval 47"/>
          <p:cNvSpPr/>
          <p:nvPr/>
        </p:nvSpPr>
        <p:spPr bwMode="auto">
          <a:xfrm>
            <a:off x="3027363" y="5897563"/>
            <a:ext cx="287337" cy="2873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49" name="Oval 48"/>
          <p:cNvSpPr/>
          <p:nvPr/>
        </p:nvSpPr>
        <p:spPr bwMode="auto">
          <a:xfrm>
            <a:off x="7158038" y="5897563"/>
            <a:ext cx="287337" cy="28733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/>
      <p:bldP spid="37" grpId="0"/>
      <p:bldP spid="38" grpId="0"/>
      <p:bldP spid="39" grpId="0"/>
      <p:bldP spid="40" grpId="0" animBg="1"/>
      <p:bldP spid="41" grpId="0" animBg="1"/>
      <p:bldP spid="48" grpId="0" animBg="1"/>
      <p:bldP spid="4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6"/>
          <p:cNvSpPr>
            <a:spLocks noChangeArrowheads="1"/>
          </p:cNvSpPr>
          <p:nvPr/>
        </p:nvSpPr>
        <p:spPr bwMode="auto">
          <a:xfrm>
            <a:off x="550863" y="1125538"/>
            <a:ext cx="193357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Grafas G: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lt-LT" altLang="en-US" sz="2000"/>
              <a:t>(a)</a:t>
            </a:r>
            <a:r>
              <a:rPr lang="en-US" altLang="en-US" sz="2000"/>
              <a:t> = {b, d},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(b) = {a, c},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(c) = {b</a:t>
            </a:r>
            <a:r>
              <a:rPr lang="lt-LT" altLang="en-US" sz="2000"/>
              <a:t>, d</a:t>
            </a:r>
            <a:r>
              <a:rPr lang="en-US" altLang="en-US" sz="200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(d) = {a, </a:t>
            </a:r>
            <a:r>
              <a:rPr lang="lt-LT" altLang="en-US" sz="2000"/>
              <a:t>c};</a:t>
            </a:r>
            <a:endParaRPr lang="en-US" altLang="en-US" sz="2000"/>
          </a:p>
        </p:txBody>
      </p:sp>
      <p:sp>
        <p:nvSpPr>
          <p:cNvPr id="17411" name="Rectangle 67"/>
          <p:cNvSpPr>
            <a:spLocks noChangeArrowheads="1"/>
          </p:cNvSpPr>
          <p:nvPr/>
        </p:nvSpPr>
        <p:spPr bwMode="auto">
          <a:xfrm>
            <a:off x="2627313" y="1125538"/>
            <a:ext cx="193198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Grafas T: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lt-LT" altLang="en-US" sz="2000"/>
              <a:t>(a)</a:t>
            </a:r>
            <a:r>
              <a:rPr lang="en-US" altLang="en-US" sz="2000"/>
              <a:t> = {</a:t>
            </a:r>
            <a:r>
              <a:rPr lang="lt-LT" altLang="en-US" sz="2000"/>
              <a:t>c</a:t>
            </a:r>
            <a:r>
              <a:rPr lang="en-US" altLang="en-US" sz="200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(b) = {</a:t>
            </a:r>
            <a:r>
              <a:rPr lang="lt-LT" altLang="en-US" sz="2000"/>
              <a:t>d}</a:t>
            </a:r>
            <a:r>
              <a:rPr lang="en-US" altLang="en-US" sz="200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(c) = {</a:t>
            </a:r>
            <a:r>
              <a:rPr lang="lt-LT" altLang="en-US" sz="2000"/>
              <a:t>a, d</a:t>
            </a:r>
            <a:r>
              <a:rPr lang="en-US" altLang="en-US" sz="200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(d) = {</a:t>
            </a:r>
            <a:r>
              <a:rPr lang="lt-LT" altLang="en-US" sz="2000"/>
              <a:t>b</a:t>
            </a:r>
            <a:r>
              <a:rPr lang="en-US" altLang="en-US" sz="2000"/>
              <a:t>, </a:t>
            </a:r>
            <a:r>
              <a:rPr lang="lt-LT" altLang="en-US" sz="2000"/>
              <a:t>c};</a:t>
            </a:r>
            <a:endParaRPr lang="en-US" altLang="en-US" sz="2000"/>
          </a:p>
        </p:txBody>
      </p:sp>
      <p:sp>
        <p:nvSpPr>
          <p:cNvPr id="12295" name="Rectangle 68"/>
          <p:cNvSpPr>
            <a:spLocks noChangeArrowheads="1"/>
          </p:cNvSpPr>
          <p:nvPr/>
        </p:nvSpPr>
        <p:spPr bwMode="auto">
          <a:xfrm>
            <a:off x="395288" y="3644900"/>
            <a:ext cx="19335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Grafas G </a:t>
            </a:r>
            <a:r>
              <a:rPr lang="lt-LT" altLang="en-US" sz="2000">
                <a:sym typeface="Symbol" panose="05050102010706020507" pitchFamily="18" charset="2"/>
              </a:rPr>
              <a:t> </a:t>
            </a:r>
            <a:r>
              <a:rPr lang="lt-LT" altLang="en-US" sz="2000"/>
              <a:t>T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lt-LT" altLang="en-US" sz="2000"/>
              <a:t>(a)</a:t>
            </a:r>
            <a:r>
              <a:rPr lang="en-US" altLang="en-US" sz="2000"/>
              <a:t> = {</a:t>
            </a:r>
            <a:r>
              <a:rPr lang="lt-LT" altLang="en-US" sz="2000"/>
              <a:t>c</a:t>
            </a:r>
            <a:r>
              <a:rPr lang="en-US" altLang="en-US" sz="200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(b) = {</a:t>
            </a:r>
            <a:r>
              <a:rPr lang="lt-LT" altLang="en-US" sz="2000"/>
              <a:t>d}</a:t>
            </a:r>
            <a:r>
              <a:rPr lang="en-US" altLang="en-US" sz="200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(c) = {</a:t>
            </a:r>
            <a:r>
              <a:rPr lang="lt-LT" altLang="en-US" sz="2000"/>
              <a:t>a</a:t>
            </a:r>
            <a:r>
              <a:rPr lang="en-US" altLang="en-US" sz="200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(d) = {</a:t>
            </a:r>
            <a:r>
              <a:rPr lang="lt-LT" altLang="en-US" sz="2000"/>
              <a:t>d}.</a:t>
            </a:r>
            <a:endParaRPr lang="en-US" altLang="en-US" sz="2000"/>
          </a:p>
        </p:txBody>
      </p:sp>
      <p:sp>
        <p:nvSpPr>
          <p:cNvPr id="17413" name="TextBox 69"/>
          <p:cNvSpPr txBox="1">
            <a:spLocks noChangeArrowheads="1"/>
          </p:cNvSpPr>
          <p:nvPr/>
        </p:nvSpPr>
        <p:spPr bwMode="auto">
          <a:xfrm>
            <a:off x="730250" y="438150"/>
            <a:ext cx="8015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Atlikite veiksmus naudojant gretimumo aibes</a:t>
            </a:r>
            <a:endParaRPr lang="en-US" altLang="en-US" sz="2000" b="1" i="1"/>
          </a:p>
        </p:txBody>
      </p:sp>
      <p:sp>
        <p:nvSpPr>
          <p:cNvPr id="17414" name="TextBox 40"/>
          <p:cNvSpPr txBox="1">
            <a:spLocks noChangeArrowheads="1"/>
          </p:cNvSpPr>
          <p:nvPr/>
        </p:nvSpPr>
        <p:spPr bwMode="auto">
          <a:xfrm>
            <a:off x="5364163" y="1893888"/>
            <a:ext cx="10334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 </a:t>
            </a:r>
            <a:r>
              <a:rPr lang="lt-LT" altLang="en-US" sz="2000">
                <a:sym typeface="Symbol" panose="05050102010706020507" pitchFamily="18" charset="2"/>
              </a:rPr>
              <a:t> </a:t>
            </a:r>
            <a:r>
              <a:rPr lang="lt-LT" altLang="en-US" sz="2000"/>
              <a:t>T</a:t>
            </a:r>
            <a:endParaRPr lang="en-US" altLang="en-US" sz="2000"/>
          </a:p>
        </p:txBody>
      </p:sp>
      <p:sp>
        <p:nvSpPr>
          <p:cNvPr id="37" name="Rectangle 68"/>
          <p:cNvSpPr>
            <a:spLocks noChangeArrowheads="1"/>
          </p:cNvSpPr>
          <p:nvPr/>
        </p:nvSpPr>
        <p:spPr bwMode="auto">
          <a:xfrm>
            <a:off x="2481263" y="3644900"/>
            <a:ext cx="19335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Grafas G </a:t>
            </a:r>
            <a:r>
              <a:rPr lang="lt-LT" altLang="en-US" sz="2000">
                <a:sym typeface="Symbol" panose="05050102010706020507" pitchFamily="18" charset="2"/>
              </a:rPr>
              <a:t> </a:t>
            </a:r>
            <a:r>
              <a:rPr lang="lt-LT" altLang="en-US" sz="2000"/>
              <a:t>T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lt-LT" altLang="en-US" sz="2000"/>
              <a:t>(a)</a:t>
            </a:r>
            <a:r>
              <a:rPr lang="en-US" altLang="en-US" sz="2000"/>
              <a:t> = </a:t>
            </a:r>
            <a:r>
              <a:rPr lang="lt-LT" altLang="en-US" sz="2000"/>
              <a:t>{b, d}</a:t>
            </a:r>
            <a:r>
              <a:rPr lang="en-US" altLang="en-US" sz="200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(b) = </a:t>
            </a:r>
            <a:r>
              <a:rPr lang="lt-LT" altLang="en-US" sz="2000"/>
              <a:t>{a}</a:t>
            </a:r>
            <a:r>
              <a:rPr lang="en-US" altLang="en-US" sz="200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(c) =</a:t>
            </a:r>
            <a:r>
              <a:rPr lang="lt-LT" altLang="en-US" sz="2000"/>
              <a:t> Ø</a:t>
            </a:r>
            <a:r>
              <a:rPr lang="en-US" altLang="en-US" sz="2000"/>
              <a:t> 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(d) = {</a:t>
            </a:r>
            <a:r>
              <a:rPr lang="lt-LT" altLang="en-US" sz="2000"/>
              <a:t>a}.</a:t>
            </a:r>
            <a:endParaRPr lang="en-US" altLang="en-US" sz="2000"/>
          </a:p>
        </p:txBody>
      </p:sp>
      <p:sp>
        <p:nvSpPr>
          <p:cNvPr id="38" name="Rectangle 68"/>
          <p:cNvSpPr>
            <a:spLocks noChangeArrowheads="1"/>
          </p:cNvSpPr>
          <p:nvPr/>
        </p:nvSpPr>
        <p:spPr bwMode="auto">
          <a:xfrm>
            <a:off x="4573588" y="3644900"/>
            <a:ext cx="19335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Grafas G </a:t>
            </a:r>
            <a:r>
              <a:rPr lang="lt-LT" altLang="en-US" sz="2000">
                <a:sym typeface="Symbol" panose="05050102010706020507" pitchFamily="18" charset="2"/>
              </a:rPr>
              <a:t> </a:t>
            </a:r>
            <a:r>
              <a:rPr lang="lt-LT" altLang="en-US" sz="2000"/>
              <a:t>T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lt-LT" altLang="en-US" sz="2000"/>
              <a:t>(a)</a:t>
            </a:r>
            <a:r>
              <a:rPr lang="en-US" altLang="en-US" sz="2000"/>
              <a:t> = {</a:t>
            </a:r>
            <a:r>
              <a:rPr lang="lt-LT" altLang="en-US" sz="2000"/>
              <a:t>b, c</a:t>
            </a:r>
            <a:r>
              <a:rPr lang="en-US" altLang="en-US" sz="200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(b) = {</a:t>
            </a:r>
            <a:r>
              <a:rPr lang="lt-LT" altLang="en-US" sz="2000"/>
              <a:t>a, c}</a:t>
            </a:r>
            <a:r>
              <a:rPr lang="en-US" altLang="en-US" sz="200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(c) = {</a:t>
            </a:r>
            <a:r>
              <a:rPr lang="lt-LT" altLang="en-US" sz="2000"/>
              <a:t>a, b, d</a:t>
            </a:r>
            <a:r>
              <a:rPr lang="en-US" altLang="en-US" sz="2000"/>
              <a:t>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(d) = {</a:t>
            </a:r>
            <a:r>
              <a:rPr lang="lt-LT" altLang="en-US" sz="2000"/>
              <a:t>c}.</a:t>
            </a:r>
            <a:endParaRPr lang="en-US" altLang="en-US" sz="2000"/>
          </a:p>
        </p:txBody>
      </p:sp>
      <p:sp>
        <p:nvSpPr>
          <p:cNvPr id="39" name="Rectangle 68"/>
          <p:cNvSpPr>
            <a:spLocks noChangeArrowheads="1"/>
          </p:cNvSpPr>
          <p:nvPr/>
        </p:nvSpPr>
        <p:spPr bwMode="auto">
          <a:xfrm>
            <a:off x="6659563" y="3644900"/>
            <a:ext cx="19335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Grafas G </a:t>
            </a:r>
            <a:r>
              <a:rPr lang="lt-LT" altLang="en-US" sz="2000">
                <a:sym typeface="Symbol" panose="05050102010706020507" pitchFamily="18" charset="2"/>
              </a:rPr>
              <a:t> </a:t>
            </a:r>
            <a:r>
              <a:rPr lang="lt-LT" altLang="en-US" sz="2000"/>
              <a:t>T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lt-LT" altLang="en-US" sz="2000"/>
              <a:t>(a)</a:t>
            </a:r>
            <a:r>
              <a:rPr lang="en-US" altLang="en-US" sz="2000"/>
              <a:t> = {</a:t>
            </a:r>
            <a:r>
              <a:rPr lang="lt-LT" altLang="en-US" sz="2000"/>
              <a:t>b, c, </a:t>
            </a:r>
            <a:r>
              <a:rPr lang="en-US" altLang="en-US" sz="2000"/>
              <a:t>d},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(b) = {</a:t>
            </a:r>
            <a:r>
              <a:rPr lang="lt-LT" altLang="en-US" sz="2000"/>
              <a:t>a, </a:t>
            </a:r>
            <a:r>
              <a:rPr lang="en-US" altLang="en-US" sz="2000"/>
              <a:t>c</a:t>
            </a:r>
            <a:r>
              <a:rPr lang="lt-LT" altLang="en-US" sz="2000"/>
              <a:t>, d}</a:t>
            </a:r>
            <a:r>
              <a:rPr lang="en-US" altLang="en-US" sz="200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(c) = {</a:t>
            </a:r>
            <a:r>
              <a:rPr lang="lt-LT" altLang="en-US" sz="2000"/>
              <a:t>a, </a:t>
            </a:r>
            <a:r>
              <a:rPr lang="en-US" altLang="en-US" sz="2000"/>
              <a:t>b},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000"/>
              <a:t>Γ</a:t>
            </a:r>
            <a:r>
              <a:rPr lang="en-US" altLang="en-US" sz="2000"/>
              <a:t>(d) = {a</a:t>
            </a:r>
            <a:r>
              <a:rPr lang="lt-LT" altLang="en-US" sz="2000"/>
              <a:t>, b}.</a:t>
            </a:r>
            <a:endParaRPr lang="en-US" altLang="en-US" sz="2000"/>
          </a:p>
        </p:txBody>
      </p:sp>
      <p:sp>
        <p:nvSpPr>
          <p:cNvPr id="40" name="Oval 39"/>
          <p:cNvSpPr/>
          <p:nvPr/>
        </p:nvSpPr>
        <p:spPr bwMode="auto">
          <a:xfrm>
            <a:off x="4981575" y="5888038"/>
            <a:ext cx="287338" cy="2873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41" name="Oval 40"/>
          <p:cNvSpPr/>
          <p:nvPr/>
        </p:nvSpPr>
        <p:spPr bwMode="auto">
          <a:xfrm>
            <a:off x="965200" y="5894388"/>
            <a:ext cx="287338" cy="2873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48" name="Oval 47"/>
          <p:cNvSpPr/>
          <p:nvPr/>
        </p:nvSpPr>
        <p:spPr bwMode="auto">
          <a:xfrm>
            <a:off x="3027363" y="5897563"/>
            <a:ext cx="287337" cy="2873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49" name="Oval 48"/>
          <p:cNvSpPr/>
          <p:nvPr/>
        </p:nvSpPr>
        <p:spPr bwMode="auto">
          <a:xfrm>
            <a:off x="7158038" y="5897563"/>
            <a:ext cx="287337" cy="28733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/>
      <p:bldP spid="37" grpId="0"/>
      <p:bldP spid="38" grpId="0"/>
      <p:bldP spid="39" grpId="0"/>
      <p:bldP spid="40" grpId="0" animBg="1"/>
      <p:bldP spid="41" grpId="0" animBg="1"/>
      <p:bldP spid="48" grpId="0" animBg="1"/>
      <p:bldP spid="4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0" name="TextBox 69"/>
          <p:cNvSpPr txBox="1">
            <a:spLocks noChangeArrowheads="1"/>
          </p:cNvSpPr>
          <p:nvPr/>
        </p:nvSpPr>
        <p:spPr bwMode="auto">
          <a:xfrm>
            <a:off x="730250" y="446088"/>
            <a:ext cx="80152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3600" b="1" i="1" dirty="0"/>
              <a:t>Veiksmai naudojant gretimumo </a:t>
            </a:r>
            <a:r>
              <a:rPr lang="lt-LT" altLang="en-US" sz="3600" b="1" i="1" dirty="0" smtClean="0"/>
              <a:t>matricas</a:t>
            </a:r>
            <a:endParaRPr lang="en-US" altLang="en-US" sz="3600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45807552"/>
                  </p:ext>
                </p:extLst>
              </p:nvPr>
            </p:nvGraphicFramePr>
            <p:xfrm>
              <a:off x="345412" y="2852936"/>
              <a:ext cx="8422010" cy="372706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886495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  <a:gridCol w="4535515">
                      <a:extLst>
                        <a:ext uri="{9D8B030D-6E8A-4147-A177-3AD203B41FA5}">
                          <a16:colId xmlns:a16="http://schemas.microsoft.com/office/drawing/2014/main" xmlns="" val="20001"/>
                        </a:ext>
                      </a:extLst>
                    </a:gridCol>
                  </a:tblGrid>
                  <a:tr h="48821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lt-LT" sz="28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r>
                                  <a:rPr lang="en-US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 ∪ </m:t>
                                </m:r>
                                <m:r>
                                  <a:rPr lang="en-US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en-US" sz="2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lt-LT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lt-LT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𝑖𝑗</m:t>
                                    </m:r>
                                  </m:sub>
                                </m:sSub>
                                <m:r>
                                  <a:rPr lang="lt-LT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lt-LT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lt-LT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𝑖𝑗</m:t>
                                    </m:r>
                                  </m:sub>
                                </m:sSub>
                                <m:r>
                                  <a:rPr lang="lt-LT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∨</m:t>
                                </m:r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lt-LT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lt-LT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𝑖𝑗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  <a:tr h="48821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lt-LT" sz="28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r>
                                  <a:rPr lang="en-US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 ∩ </m:t>
                                </m:r>
                                <m:r>
                                  <a:rPr lang="en-US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en-US" sz="2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lt-LT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lt-LT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𝑖𝑗</m:t>
                                    </m:r>
                                  </m:sub>
                                </m:sSub>
                                <m:r>
                                  <a:rPr lang="lt-LT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lt-LT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lt-LT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𝑖𝑗</m:t>
                                    </m:r>
                                  </m:sub>
                                </m:sSub>
                                <m:r>
                                  <a:rPr lang="lt-LT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&amp;</m:t>
                                </m:r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lt-LT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lt-LT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𝑖𝑗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1"/>
                      </a:ext>
                    </a:extLst>
                  </a:tr>
                  <a:tr h="50848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lt-LT" sz="28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r>
                                  <a:rPr lang="en-US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 \ </m:t>
                                </m:r>
                                <m:r>
                                  <a:rPr lang="en-US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en-US" sz="28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lt-LT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lt-LT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𝑖𝑗</m:t>
                                    </m:r>
                                  </m:sub>
                                </m:sSub>
                                <m:r>
                                  <a:rPr lang="lt-LT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lt-LT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lt-LT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𝑖𝑗</m:t>
                                    </m:r>
                                  </m:sub>
                                </m:sSub>
                                <m:r>
                                  <a:rPr lang="lt-LT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&amp;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sz="28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lt-LT" sz="28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b>
                                        <m:r>
                                          <a:rPr lang="lt-LT" sz="28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𝑖𝑗</m:t>
                                        </m:r>
                                      </m:sub>
                                    </m:sSub>
                                  </m:e>
                                </m:acc>
                              </m:oMath>
                            </m:oMathPara>
                          </a14:m>
                          <a:endParaRPr lang="en-US" sz="2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2"/>
                      </a:ext>
                    </a:extLst>
                  </a:tr>
                  <a:tr h="48821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lt-LT" sz="28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r>
                                  <a:rPr lang="en-US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2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2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lt-LT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lt-LT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𝑖𝑗</m:t>
                                    </m:r>
                                  </m:sub>
                                </m:sSub>
                                <m:r>
                                  <a:rPr lang="lt-LT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sz="28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lt-LT" sz="28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lt-LT" sz="28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𝑖𝑗</m:t>
                                        </m:r>
                                      </m:sub>
                                    </m:sSub>
                                  </m:e>
                                </m:acc>
                              </m:oMath>
                            </m:oMathPara>
                          </a14:m>
                          <a:endParaRPr lang="en-US" sz="2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45807552"/>
                  </p:ext>
                </p:extLst>
              </p:nvPr>
            </p:nvGraphicFramePr>
            <p:xfrm>
              <a:off x="345412" y="2852936"/>
              <a:ext cx="8422010" cy="377532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886495"/>
                    <a:gridCol w="4535515"/>
                  </a:tblGrid>
                  <a:tr h="93421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57" t="-1307" r="-117085" b="-3065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85772" t="-1307" r="-268" b="-306536"/>
                          </a:stretch>
                        </a:blipFill>
                      </a:tcPr>
                    </a:tc>
                  </a:tr>
                  <a:tr h="93421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57" t="-100649" r="-117085" b="-20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85772" t="-100649" r="-268" b="-204545"/>
                          </a:stretch>
                        </a:blipFill>
                      </a:tcPr>
                    </a:tc>
                  </a:tr>
                  <a:tr h="9726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57" t="-193125" r="-117085" b="-968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85772" t="-193125" r="-268" b="-96875"/>
                          </a:stretch>
                        </a:blipFill>
                      </a:tcPr>
                    </a:tc>
                  </a:tr>
                  <a:tr h="93421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57" t="-306536" r="-117085" b="-13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85772" t="-306536" r="-268" b="-130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1"/>
              <p:cNvSpPr>
                <a:spLocks noChangeArrowheads="1"/>
              </p:cNvSpPr>
              <p:nvPr/>
            </p:nvSpPr>
            <p:spPr bwMode="auto">
              <a:xfrm>
                <a:off x="403294" y="1196752"/>
                <a:ext cx="8306246" cy="188622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lt-LT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Prisiminkime sąryšių teoriją. Tarkime, turime sąry</a:t>
                </a:r>
                <a:r>
                  <a:rPr kumimoji="0" lang="lt-LT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š</a:t>
                </a:r>
                <a:r>
                  <a:rPr kumimoji="0" lang="lt-LT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ius </a:t>
                </a:r>
                <a:r>
                  <a:rPr kumimoji="0" lang="lt-LT" sz="3200" b="0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kumimoji="0" lang="lt-LT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ir </a:t>
                </a:r>
                <a:r>
                  <a:rPr kumimoji="0" lang="lt-LT" sz="3200" b="0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r>
                  <a:rPr kumimoji="0" lang="lt-LT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kurių matricas sudaro elementai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lt-LT" sz="32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lt-LT" sz="32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kumimoji="0" lang="lt-LT" sz="32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kumimoji="0" lang="lt-LT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lt-LT" sz="32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lt-LT" sz="32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kumimoji="0" lang="lt-LT" sz="32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endParaRPr kumimoji="0" lang="en-US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3294" y="1196752"/>
                <a:ext cx="8306246" cy="1886222"/>
              </a:xfrm>
              <a:prstGeom prst="rect">
                <a:avLst/>
              </a:prstGeom>
              <a:blipFill rotWithShape="0">
                <a:blip r:embed="rId3"/>
                <a:stretch>
                  <a:fillRect l="-1834" t="-387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290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328027" y="1737859"/>
            <a:ext cx="1368425" cy="1762125"/>
            <a:chOff x="755576" y="2348880"/>
            <a:chExt cx="1368152" cy="1762036"/>
          </a:xfrm>
        </p:grpSpPr>
        <p:grpSp>
          <p:nvGrpSpPr>
            <p:cNvPr id="18459" name="Group 56"/>
            <p:cNvGrpSpPr>
              <a:grpSpLocks/>
            </p:cNvGrpSpPr>
            <p:nvPr/>
          </p:nvGrpSpPr>
          <p:grpSpPr bwMode="auto">
            <a:xfrm>
              <a:off x="755576" y="2348880"/>
              <a:ext cx="1368152" cy="1380604"/>
              <a:chOff x="755576" y="2348880"/>
              <a:chExt cx="1368152" cy="1380604"/>
            </a:xfrm>
          </p:grpSpPr>
          <p:sp>
            <p:nvSpPr>
              <p:cNvPr id="59" name="Oval 58"/>
              <p:cNvSpPr/>
              <p:nvPr/>
            </p:nvSpPr>
            <p:spPr>
              <a:xfrm>
                <a:off x="755576" y="2348880"/>
                <a:ext cx="287281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1836448" y="2348880"/>
                <a:ext cx="287280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755576" y="3429913"/>
                <a:ext cx="287281" cy="28732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1836448" y="3441025"/>
                <a:ext cx="287280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63" name="Straight Connector 62"/>
              <p:cNvCxnSpPr>
                <a:stCxn id="59" idx="6"/>
                <a:endCxn id="60" idx="2"/>
              </p:cNvCxnSpPr>
              <p:nvPr/>
            </p:nvCxnSpPr>
            <p:spPr>
              <a:xfrm>
                <a:off x="1042857" y="2493336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1042857" y="3585480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>
                <a:endCxn id="62" idx="0"/>
              </p:cNvCxnSpPr>
              <p:nvPr/>
            </p:nvCxnSpPr>
            <p:spPr>
              <a:xfrm>
                <a:off x="1979295" y="2637790"/>
                <a:ext cx="0" cy="8032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>
                <a:stCxn id="61" idx="7"/>
                <a:endCxn id="60" idx="3"/>
              </p:cNvCxnSpPr>
              <p:nvPr/>
            </p:nvCxnSpPr>
            <p:spPr>
              <a:xfrm flipV="1">
                <a:off x="1001590" y="2594931"/>
                <a:ext cx="876125" cy="87625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18460" name="TextBox 57"/>
            <p:cNvSpPr txBox="1">
              <a:spLocks noChangeArrowheads="1"/>
            </p:cNvSpPr>
            <p:nvPr/>
          </p:nvSpPr>
          <p:spPr bwMode="auto">
            <a:xfrm>
              <a:off x="1295636" y="3710806"/>
              <a:ext cx="28803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G</a:t>
              </a:r>
              <a:endParaRPr lang="en-US" altLang="en-US" sz="2000"/>
            </a:p>
          </p:txBody>
        </p:sp>
      </p:grpSp>
      <p:grpSp>
        <p:nvGrpSpPr>
          <p:cNvPr id="18435" name="Group 3"/>
          <p:cNvGrpSpPr>
            <a:grpSpLocks/>
          </p:cNvGrpSpPr>
          <p:nvPr/>
        </p:nvGrpSpPr>
        <p:grpSpPr bwMode="auto">
          <a:xfrm>
            <a:off x="2273007" y="1756411"/>
            <a:ext cx="1368425" cy="1768475"/>
            <a:chOff x="817588" y="4437112"/>
            <a:chExt cx="1368152" cy="1768262"/>
          </a:xfrm>
        </p:grpSpPr>
        <p:grpSp>
          <p:nvGrpSpPr>
            <p:cNvPr id="18450" name="Group 47"/>
            <p:cNvGrpSpPr>
              <a:grpSpLocks/>
            </p:cNvGrpSpPr>
            <p:nvPr/>
          </p:nvGrpSpPr>
          <p:grpSpPr bwMode="auto">
            <a:xfrm>
              <a:off x="817588" y="4437112"/>
              <a:ext cx="1368152" cy="1380604"/>
              <a:chOff x="817588" y="4437112"/>
              <a:chExt cx="1368152" cy="1380604"/>
            </a:xfrm>
          </p:grpSpPr>
          <p:sp>
            <p:nvSpPr>
              <p:cNvPr id="50" name="Oval 49"/>
              <p:cNvSpPr/>
              <p:nvPr/>
            </p:nvSpPr>
            <p:spPr>
              <a:xfrm>
                <a:off x="817588" y="4437112"/>
                <a:ext cx="287280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1898459" y="4437112"/>
                <a:ext cx="287281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817588" y="5518070"/>
                <a:ext cx="287280" cy="28730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1898459" y="5529181"/>
                <a:ext cx="287281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54" name="Straight Connector 53"/>
              <p:cNvCxnSpPr/>
              <p:nvPr/>
            </p:nvCxnSpPr>
            <p:spPr>
              <a:xfrm>
                <a:off x="1104868" y="4581558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>
                <a:stCxn id="50" idx="4"/>
                <a:endCxn id="52" idx="0"/>
              </p:cNvCxnSpPr>
              <p:nvPr/>
            </p:nvCxnSpPr>
            <p:spPr>
              <a:xfrm>
                <a:off x="962021" y="4726002"/>
                <a:ext cx="0" cy="79206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1104868" y="5673626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18451" name="TextBox 48"/>
            <p:cNvSpPr txBox="1">
              <a:spLocks noChangeArrowheads="1"/>
            </p:cNvSpPr>
            <p:nvPr/>
          </p:nvSpPr>
          <p:spPr bwMode="auto">
            <a:xfrm>
              <a:off x="1439280" y="5805264"/>
              <a:ext cx="14401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T</a:t>
              </a:r>
              <a:endParaRPr lang="en-US" altLang="en-US" sz="2000"/>
            </a:p>
          </p:txBody>
        </p:sp>
      </p:grp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4287515" y="1728243"/>
            <a:ext cx="1368425" cy="1939925"/>
            <a:chOff x="755576" y="2348880"/>
            <a:chExt cx="1368152" cy="1941064"/>
          </a:xfrm>
        </p:grpSpPr>
        <p:grpSp>
          <p:nvGrpSpPr>
            <p:cNvPr id="18442" name="Group 39"/>
            <p:cNvGrpSpPr>
              <a:grpSpLocks/>
            </p:cNvGrpSpPr>
            <p:nvPr/>
          </p:nvGrpSpPr>
          <p:grpSpPr bwMode="auto">
            <a:xfrm>
              <a:off x="755576" y="2348880"/>
              <a:ext cx="1368152" cy="1380604"/>
              <a:chOff x="755576" y="2348880"/>
              <a:chExt cx="1368152" cy="1380604"/>
            </a:xfrm>
          </p:grpSpPr>
          <p:sp>
            <p:nvSpPr>
              <p:cNvPr id="42" name="Oval 41"/>
              <p:cNvSpPr/>
              <p:nvPr/>
            </p:nvSpPr>
            <p:spPr>
              <a:xfrm>
                <a:off x="755576" y="2348880"/>
                <a:ext cx="287281" cy="28750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1836448" y="2348880"/>
                <a:ext cx="287280" cy="28750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755576" y="3429014"/>
                <a:ext cx="287281" cy="28750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1836448" y="3441721"/>
                <a:ext cx="287280" cy="28750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46" name="Straight Connector 45"/>
              <p:cNvCxnSpPr/>
              <p:nvPr/>
            </p:nvCxnSpPr>
            <p:spPr>
              <a:xfrm>
                <a:off x="1068252" y="2493427"/>
                <a:ext cx="79200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1042857" y="3584680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18443" name="TextBox 40"/>
            <p:cNvSpPr txBox="1">
              <a:spLocks noChangeArrowheads="1"/>
            </p:cNvSpPr>
            <p:nvPr/>
          </p:nvSpPr>
          <p:spPr bwMode="auto">
            <a:xfrm>
              <a:off x="995084" y="3889834"/>
              <a:ext cx="103315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G </a:t>
              </a:r>
              <a:r>
                <a:rPr lang="lt-LT" altLang="en-US" sz="2000">
                  <a:sym typeface="Symbol" panose="05050102010706020507" pitchFamily="18" charset="2"/>
                </a:rPr>
                <a:t> </a:t>
              </a:r>
              <a:r>
                <a:rPr lang="lt-LT" altLang="en-US" sz="2000"/>
                <a:t>T</a:t>
              </a:r>
              <a:endParaRPr lang="en-US" altLang="en-US" sz="200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389" name="Rectangle 66"/>
              <p:cNvSpPr>
                <a:spLocks noChangeArrowheads="1"/>
              </p:cNvSpPr>
              <p:nvPr/>
            </p:nvSpPr>
            <p:spPr bwMode="auto">
              <a:xfrm>
                <a:off x="144323" y="4108450"/>
                <a:ext cx="1933575" cy="1857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smtClean="0"/>
                  <a:t>Graf</a:t>
                </a:r>
                <a:r>
                  <a:rPr lang="en-US" altLang="en-US" sz="2000" dirty="0"/>
                  <a:t>as</a:t>
                </a:r>
                <a:r>
                  <a:rPr lang="lt-LT" altLang="en-US" sz="2000" dirty="0"/>
                  <a:t> G: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lt-LT" altLang="en-US" sz="200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altLang="en-US" sz="2000" dirty="0"/>
              </a:p>
            </p:txBody>
          </p:sp>
        </mc:Choice>
        <mc:Fallback xmlns="">
          <p:sp>
            <p:nvSpPr>
              <p:cNvPr id="16389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4323" y="4108450"/>
                <a:ext cx="1933575" cy="1857560"/>
              </a:xfrm>
              <a:prstGeom prst="rect">
                <a:avLst/>
              </a:prstGeom>
              <a:blipFill rotWithShape="0">
                <a:blip r:embed="rId2"/>
                <a:stretch>
                  <a:fillRect l="-3470" t="-19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390" name="Rectangle 67"/>
              <p:cNvSpPr>
                <a:spLocks noChangeArrowheads="1"/>
              </p:cNvSpPr>
              <p:nvPr/>
            </p:nvSpPr>
            <p:spPr bwMode="auto">
              <a:xfrm>
                <a:off x="2043177" y="4114437"/>
                <a:ext cx="1951285" cy="1857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smtClean="0"/>
                  <a:t>Graf</a:t>
                </a:r>
                <a:r>
                  <a:rPr lang="en-US" altLang="en-US" sz="2000" dirty="0"/>
                  <a:t>as</a:t>
                </a:r>
                <a:r>
                  <a:rPr lang="lt-LT" altLang="en-US" sz="2000" dirty="0"/>
                  <a:t> T</a:t>
                </a:r>
                <a:r>
                  <a:rPr lang="lt-LT" altLang="en-US" sz="2000" dirty="0" smtClean="0"/>
                  <a:t>: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lt-LT" altLang="en-US" sz="2000" dirty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altLang="en-US" sz="2000" dirty="0"/>
              </a:p>
            </p:txBody>
          </p:sp>
        </mc:Choice>
        <mc:Fallback xmlns="">
          <p:sp>
            <p:nvSpPr>
              <p:cNvPr id="16390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43177" y="4114437"/>
                <a:ext cx="1951285" cy="1857560"/>
              </a:xfrm>
              <a:prstGeom prst="rect">
                <a:avLst/>
              </a:prstGeom>
              <a:blipFill rotWithShape="0">
                <a:blip r:embed="rId3"/>
                <a:stretch>
                  <a:fillRect l="-3125" t="-19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391" name="Rectangle 68"/>
              <p:cNvSpPr>
                <a:spLocks noChangeArrowheads="1"/>
              </p:cNvSpPr>
              <p:nvPr/>
            </p:nvSpPr>
            <p:spPr bwMode="auto">
              <a:xfrm>
                <a:off x="3540125" y="4085622"/>
                <a:ext cx="5928419" cy="1857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smtClean="0"/>
                  <a:t>Graf</a:t>
                </a:r>
                <a:r>
                  <a:rPr lang="en-US" altLang="en-US" sz="2000" dirty="0"/>
                  <a:t>as</a:t>
                </a:r>
                <a:r>
                  <a:rPr lang="lt-LT" altLang="en-US" sz="2000" dirty="0"/>
                  <a:t> G </a:t>
                </a:r>
                <a:r>
                  <a:rPr lang="lt-LT" altLang="en-US" sz="2000" dirty="0">
                    <a:sym typeface="Symbol" panose="05050102010706020507" pitchFamily="18" charset="2"/>
                  </a:rPr>
                  <a:t> </a:t>
                </a:r>
                <a:r>
                  <a:rPr lang="lt-LT" altLang="en-US" sz="2000" dirty="0"/>
                  <a:t>T</a:t>
                </a:r>
                <a:r>
                  <a:rPr lang="lt-LT" altLang="en-US" sz="2000" dirty="0" smtClean="0"/>
                  <a:t>: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lt-LT" altLang="en-US" sz="2000" dirty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&amp;0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1&amp;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&amp;0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&amp;1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1&amp;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0&amp;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1&amp;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1&amp;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&amp;0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1&amp;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0&amp;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0&amp;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1&amp;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1&amp;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0&amp;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0&amp;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altLang="en-US" sz="2000" dirty="0"/>
              </a:p>
            </p:txBody>
          </p:sp>
        </mc:Choice>
        <mc:Fallback xmlns="">
          <p:sp>
            <p:nvSpPr>
              <p:cNvPr id="16391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40125" y="4085622"/>
                <a:ext cx="5928419" cy="1857560"/>
              </a:xfrm>
              <a:prstGeom prst="rect">
                <a:avLst/>
              </a:prstGeom>
              <a:blipFill rotWithShape="0">
                <a:blip r:embed="rId4"/>
                <a:stretch>
                  <a:fillRect l="-1132" t="-19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440" name="TextBox 69"/>
          <p:cNvSpPr txBox="1">
            <a:spLocks noChangeArrowheads="1"/>
          </p:cNvSpPr>
          <p:nvPr/>
        </p:nvSpPr>
        <p:spPr bwMode="auto">
          <a:xfrm>
            <a:off x="730250" y="446088"/>
            <a:ext cx="8015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Veiksmai naudojant gretimumo matricas</a:t>
            </a:r>
            <a:endParaRPr lang="en-US" altLang="en-US" sz="2000" b="1" i="1"/>
          </a:p>
        </p:txBody>
      </p:sp>
      <p:sp>
        <p:nvSpPr>
          <p:cNvPr id="3" name="TextBox 2"/>
          <p:cNvSpPr txBox="1"/>
          <p:nvPr/>
        </p:nvSpPr>
        <p:spPr>
          <a:xfrm>
            <a:off x="7662863" y="3292421"/>
            <a:ext cx="16006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>
                <a:solidFill>
                  <a:srgbClr val="FF0000"/>
                </a:solidFill>
              </a:rPr>
              <a:t>Kur liko vienetai 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397512" y="410230"/>
            <a:ext cx="1151597" cy="424796"/>
          </a:xfrm>
          <a:prstGeom prst="rect">
            <a:avLst/>
          </a:prstGeom>
          <a:blipFill rotWithShape="1">
            <a:blip r:embed="rId5"/>
            <a:stretch>
              <a:fillRect b="-8571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graphicFrame>
        <p:nvGraphicFramePr>
          <p:cNvPr id="38" name="Group 32"/>
          <p:cNvGraphicFramePr>
            <a:graphicFrameLocks/>
          </p:cNvGraphicFramePr>
          <p:nvPr/>
        </p:nvGraphicFramePr>
        <p:xfrm>
          <a:off x="7016750" y="115888"/>
          <a:ext cx="2020889" cy="2233612"/>
        </p:xfrm>
        <a:graphic>
          <a:graphicData uri="http://schemas.openxmlformats.org/drawingml/2006/table">
            <a:tbl>
              <a:tblPr/>
              <a:tblGrid>
                <a:gridCol w="5420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2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3681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469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lt-LT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3" marR="91413" marT="45748" marB="457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lt-LT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3" marR="91413" marT="45748" marB="457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 &amp; Y</a:t>
                      </a:r>
                      <a:endParaRPr kumimoji="0" lang="lt-LT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3" marR="91413" marT="45748" marB="457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69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lt-LT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3" marR="91413" marT="45748" marB="457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lt-LT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3" marR="91413" marT="45748" marB="457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lt-LT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3" marR="91413" marT="45748" marB="457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57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lt-LT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3" marR="91413" marT="45748" marB="457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lt-LT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3" marR="91413" marT="45748" marB="457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lt-LT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3" marR="91413" marT="45748" marB="457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69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lt-LT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3" marR="91413" marT="45748" marB="457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lt-LT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3" marR="91413" marT="45748" marB="457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lt-LT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3" marR="91413" marT="45748" marB="457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69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lt-LT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3" marR="91413" marT="45748" marB="457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lt-LT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3" marR="91413" marT="45748" marB="457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lt-LT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3" marR="91413" marT="45748" marB="457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0" grpId="0"/>
      <p:bldP spid="16391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6389" name="Rectangle 66"/>
              <p:cNvSpPr>
                <a:spLocks noChangeArrowheads="1"/>
              </p:cNvSpPr>
              <p:nvPr/>
            </p:nvSpPr>
            <p:spPr bwMode="auto">
              <a:xfrm>
                <a:off x="730250" y="1125538"/>
                <a:ext cx="1933575" cy="1857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err="1"/>
                  <a:t>Graf</a:t>
                </a:r>
                <a:r>
                  <a:rPr lang="en-US" altLang="en-US" sz="2000" dirty="0"/>
                  <a:t>as </a:t>
                </a:r>
                <a:r>
                  <a:rPr lang="lt-LT" altLang="en-US" sz="2000" dirty="0"/>
                  <a:t>G</a:t>
                </a:r>
                <a:r>
                  <a:rPr lang="lt-LT" altLang="en-US" sz="2000" dirty="0" smtClean="0"/>
                  <a:t>:</a:t>
                </a:r>
                <a:endParaRPr lang="en-US" altLang="en-US" sz="200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lt-LT" altLang="en-US" sz="2000" dirty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altLang="en-US" sz="2000" dirty="0"/>
              </a:p>
            </p:txBody>
          </p:sp>
        </mc:Choice>
        <mc:Fallback xmlns="">
          <p:sp>
            <p:nvSpPr>
              <p:cNvPr id="16389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0250" y="1125538"/>
                <a:ext cx="1933575" cy="1857560"/>
              </a:xfrm>
              <a:prstGeom prst="rect">
                <a:avLst/>
              </a:prstGeom>
              <a:blipFill rotWithShape="0">
                <a:blip r:embed="rId2"/>
                <a:stretch>
                  <a:fillRect l="-3470" t="-197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390" name="Rectangle 67"/>
              <p:cNvSpPr>
                <a:spLocks noChangeArrowheads="1"/>
              </p:cNvSpPr>
              <p:nvPr/>
            </p:nvSpPr>
            <p:spPr bwMode="auto">
              <a:xfrm>
                <a:off x="3276599" y="1088461"/>
                <a:ext cx="1931988" cy="1857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err="1"/>
                  <a:t>Graf</a:t>
                </a:r>
                <a:r>
                  <a:rPr lang="en-US" altLang="en-US" sz="2000" dirty="0"/>
                  <a:t>as</a:t>
                </a:r>
                <a:r>
                  <a:rPr lang="lt-LT" altLang="en-US" sz="2000" dirty="0"/>
                  <a:t> T</a:t>
                </a:r>
                <a:r>
                  <a:rPr lang="lt-LT" altLang="en-US" sz="2000" dirty="0" smtClean="0"/>
                  <a:t>:</a:t>
                </a:r>
                <a:endParaRPr lang="en-US" altLang="en-US" sz="200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lt-LT" altLang="en-US" sz="2000" dirty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altLang="en-US" sz="2000" dirty="0"/>
              </a:p>
            </p:txBody>
          </p:sp>
        </mc:Choice>
        <mc:Fallback xmlns="">
          <p:sp>
            <p:nvSpPr>
              <p:cNvPr id="16390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76599" y="1088461"/>
                <a:ext cx="1931988" cy="1857560"/>
              </a:xfrm>
              <a:prstGeom prst="rect">
                <a:avLst/>
              </a:prstGeom>
              <a:blipFill rotWithShape="0">
                <a:blip r:embed="rId3"/>
                <a:stretch>
                  <a:fillRect l="-3155" t="-197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391" name="Rectangle 68"/>
              <p:cNvSpPr>
                <a:spLocks noChangeArrowheads="1"/>
              </p:cNvSpPr>
              <p:nvPr/>
            </p:nvSpPr>
            <p:spPr bwMode="auto">
              <a:xfrm>
                <a:off x="6372225" y="1086027"/>
                <a:ext cx="1933575" cy="1857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err="1"/>
                  <a:t>Graf</a:t>
                </a:r>
                <a:r>
                  <a:rPr lang="en-US" altLang="en-US" sz="2000" dirty="0"/>
                  <a:t>as</a:t>
                </a:r>
                <a:r>
                  <a:rPr lang="lt-LT" altLang="en-US" sz="2000" dirty="0"/>
                  <a:t> G </a:t>
                </a:r>
                <a:r>
                  <a:rPr lang="lt-LT" altLang="en-US" sz="2000" dirty="0">
                    <a:sym typeface="Symbol" panose="05050102010706020507" pitchFamily="18" charset="2"/>
                  </a:rPr>
                  <a:t> </a:t>
                </a:r>
                <a:r>
                  <a:rPr lang="lt-LT" altLang="en-US" sz="2000" dirty="0"/>
                  <a:t>T: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lt-LT" altLang="en-US" sz="2000" dirty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en-US" sz="2000" dirty="0"/>
              </a:p>
            </p:txBody>
          </p:sp>
        </mc:Choice>
        <mc:Fallback xmlns="">
          <p:sp>
            <p:nvSpPr>
              <p:cNvPr id="16391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72225" y="1086027"/>
                <a:ext cx="1933575" cy="1857560"/>
              </a:xfrm>
              <a:prstGeom prst="rect">
                <a:avLst/>
              </a:prstGeom>
              <a:blipFill rotWithShape="0">
                <a:blip r:embed="rId4"/>
                <a:stretch>
                  <a:fillRect l="-3145" t="-19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485" name="TextBox 69"/>
              <p:cNvSpPr txBox="1">
                <a:spLocks noChangeArrowheads="1"/>
              </p:cNvSpPr>
              <p:nvPr/>
            </p:nvSpPr>
            <p:spPr bwMode="auto">
              <a:xfrm>
                <a:off x="209132" y="227684"/>
                <a:ext cx="8784976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b="1" i="1" dirty="0" smtClean="0"/>
                  <a:t>Veiksmai naudojant gretimumo matricas</a:t>
                </a:r>
                <a:r>
                  <a:rPr lang="en-US" altLang="en-US" sz="2000" b="1" i="1" dirty="0" smtClean="0"/>
                  <a:t>, </a:t>
                </a:r>
                <a:r>
                  <a:rPr lang="lt-LT" altLang="en-US" sz="2000" b="1" i="1" dirty="0" err="1" smtClean="0"/>
                  <a:t>konjunkcijos</a:t>
                </a:r>
                <a:r>
                  <a:rPr lang="lt-LT" altLang="en-US" sz="2000" b="1" i="1" dirty="0" smtClean="0"/>
                  <a:t> savybė</a:t>
                </a:r>
                <a:r>
                  <a:rPr lang="en-US" altLang="en-US" sz="2000" b="1" i="1" dirty="0" smtClean="0"/>
                  <a:t>s</a:t>
                </a:r>
              </a:p>
              <a:p>
                <a:pPr eaLnBrk="1" hangingPunct="1">
                  <a:spcBef>
                    <a:spcPct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altLang="en-US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lt-LT" altLang="en-US" sz="2000" b="1" i="1" smtClean="0">
                          <a:latin typeface="Cambria Math" panose="02040503050406030204" pitchFamily="18" charset="0"/>
                        </a:rPr>
                        <m:t> &amp;</m:t>
                      </m:r>
                      <m:r>
                        <a:rPr lang="en-US" altLang="en-US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alt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altLang="en-US" sz="2000" b="1" i="1" smtClean="0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US" altLang="en-US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lt-LT" altLang="en-US" sz="2000" b="1" i="1" smtClean="0">
                          <a:latin typeface="Cambria Math" panose="02040503050406030204" pitchFamily="18" charset="0"/>
                        </a:rPr>
                        <m:t> &amp;</m:t>
                      </m:r>
                      <m:r>
                        <a:rPr lang="en-US" altLang="en-US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m:rPr>
                          <m:nor/>
                        </m:rPr>
                        <a:rPr lang="en-US" altLang="en-US" sz="2000" b="1" i="1" dirty="0" smtClean="0"/>
                        <m:t> </m:t>
                      </m:r>
                      <m:r>
                        <m:rPr>
                          <m:nor/>
                        </m:rPr>
                        <a:rPr lang="lt-LT" altLang="en-US" sz="2000" b="1" i="1" dirty="0" smtClean="0"/>
                        <m:t> </m:t>
                      </m:r>
                    </m:oMath>
                  </m:oMathPara>
                </a14:m>
                <a:endParaRPr lang="en-US" altLang="en-US" sz="2000" b="1" i="1" dirty="0"/>
              </a:p>
            </p:txBody>
          </p:sp>
        </mc:Choice>
        <mc:Fallback xmlns="">
          <p:sp>
            <p:nvSpPr>
              <p:cNvPr id="20485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9132" y="227684"/>
                <a:ext cx="8784976" cy="707886"/>
              </a:xfrm>
              <a:prstGeom prst="rect">
                <a:avLst/>
              </a:prstGeom>
              <a:blipFill rotWithShape="0">
                <a:blip r:embed="rId5"/>
                <a:stretch>
                  <a:fillRect l="-694" t="-431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66"/>
              <p:cNvSpPr>
                <a:spLocks noChangeArrowheads="1"/>
              </p:cNvSpPr>
              <p:nvPr/>
            </p:nvSpPr>
            <p:spPr bwMode="auto">
              <a:xfrm>
                <a:off x="2988606" y="4164684"/>
                <a:ext cx="2484189" cy="124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/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/>
                            </m:mr>
                            <m:mr>
                              <m:e/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/>
                              <m:e/>
                            </m:mr>
                            <m:mr>
                              <m:e>
                                <m:r>
                                  <a:rPr lang="lt-LT" altLang="en-US" sz="200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/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/>
                              <m:e/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en-US" sz="2000" dirty="0"/>
              </a:p>
            </p:txBody>
          </p:sp>
        </mc:Choice>
        <mc:Fallback xmlns="">
          <p:sp>
            <p:nvSpPr>
              <p:cNvPr id="36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88606" y="4164684"/>
                <a:ext cx="2484189" cy="12420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66"/>
              <p:cNvSpPr>
                <a:spLocks noChangeArrowheads="1"/>
              </p:cNvSpPr>
              <p:nvPr/>
            </p:nvSpPr>
            <p:spPr bwMode="auto">
              <a:xfrm>
                <a:off x="246856" y="4176891"/>
                <a:ext cx="966788" cy="124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6856" y="4176891"/>
                <a:ext cx="966788" cy="1242007"/>
              </a:xfrm>
              <a:prstGeom prst="rect">
                <a:avLst/>
              </a:prstGeom>
              <a:blipFill rotWithShape="0">
                <a:blip r:embed="rId7"/>
                <a:stretch>
                  <a:fillRect r="-8364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68"/>
              <p:cNvSpPr>
                <a:spLocks noChangeArrowheads="1"/>
              </p:cNvSpPr>
              <p:nvPr/>
            </p:nvSpPr>
            <p:spPr bwMode="auto">
              <a:xfrm>
                <a:off x="6372225" y="4165221"/>
                <a:ext cx="1933575" cy="124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en-US" sz="2000" dirty="0"/>
              </a:p>
            </p:txBody>
          </p:sp>
        </mc:Choice>
        <mc:Fallback xmlns="">
          <p:sp>
            <p:nvSpPr>
              <p:cNvPr id="39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72225" y="4165221"/>
                <a:ext cx="1933575" cy="124200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own Arrow 1"/>
          <p:cNvSpPr/>
          <p:nvPr/>
        </p:nvSpPr>
        <p:spPr>
          <a:xfrm rot="1017053">
            <a:off x="1322846" y="3194720"/>
            <a:ext cx="288925" cy="7921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ight Arrow 2"/>
          <p:cNvSpPr/>
          <p:nvPr/>
        </p:nvSpPr>
        <p:spPr>
          <a:xfrm>
            <a:off x="2375693" y="4621296"/>
            <a:ext cx="576263" cy="2016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8" name="Down Arrow 47"/>
          <p:cNvSpPr/>
          <p:nvPr/>
        </p:nvSpPr>
        <p:spPr>
          <a:xfrm rot="1676502">
            <a:off x="4098131" y="3198112"/>
            <a:ext cx="288925" cy="7921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5652120" y="4621296"/>
            <a:ext cx="576263" cy="2016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0" grpId="0"/>
      <p:bldP spid="16391" grpId="0"/>
      <p:bldP spid="36" grpId="0"/>
      <p:bldP spid="37" grpId="0"/>
      <p:bldP spid="39" grpId="0"/>
      <p:bldP spid="2" grpId="0" animBg="1"/>
      <p:bldP spid="3" grpId="0" animBg="1"/>
      <p:bldP spid="48" grpId="0" animBg="1"/>
      <p:bldP spid="1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733425" y="1730375"/>
            <a:ext cx="1368425" cy="1762125"/>
            <a:chOff x="755576" y="2348880"/>
            <a:chExt cx="1368152" cy="1762036"/>
          </a:xfrm>
        </p:grpSpPr>
        <p:grpSp>
          <p:nvGrpSpPr>
            <p:cNvPr id="21535" name="Group 56"/>
            <p:cNvGrpSpPr>
              <a:grpSpLocks/>
            </p:cNvGrpSpPr>
            <p:nvPr/>
          </p:nvGrpSpPr>
          <p:grpSpPr bwMode="auto">
            <a:xfrm>
              <a:off x="755576" y="2348880"/>
              <a:ext cx="1368152" cy="1380604"/>
              <a:chOff x="755576" y="2348880"/>
              <a:chExt cx="1368152" cy="1380604"/>
            </a:xfrm>
          </p:grpSpPr>
          <p:sp>
            <p:nvSpPr>
              <p:cNvPr id="59" name="Oval 58"/>
              <p:cNvSpPr/>
              <p:nvPr/>
            </p:nvSpPr>
            <p:spPr>
              <a:xfrm>
                <a:off x="755576" y="2348880"/>
                <a:ext cx="287281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1836448" y="2348880"/>
                <a:ext cx="287280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755576" y="3429913"/>
                <a:ext cx="287281" cy="28732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1836448" y="3441025"/>
                <a:ext cx="287280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63" name="Straight Connector 62"/>
              <p:cNvCxnSpPr>
                <a:stCxn id="59" idx="6"/>
                <a:endCxn id="60" idx="2"/>
              </p:cNvCxnSpPr>
              <p:nvPr/>
            </p:nvCxnSpPr>
            <p:spPr>
              <a:xfrm>
                <a:off x="1042857" y="2493336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1042857" y="3585480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>
                <a:endCxn id="62" idx="0"/>
              </p:cNvCxnSpPr>
              <p:nvPr/>
            </p:nvCxnSpPr>
            <p:spPr>
              <a:xfrm>
                <a:off x="1979295" y="2637790"/>
                <a:ext cx="0" cy="8032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>
                <a:stCxn id="61" idx="7"/>
                <a:endCxn id="60" idx="3"/>
              </p:cNvCxnSpPr>
              <p:nvPr/>
            </p:nvCxnSpPr>
            <p:spPr>
              <a:xfrm flipV="1">
                <a:off x="1001590" y="2594931"/>
                <a:ext cx="876125" cy="87625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21536" name="TextBox 57"/>
            <p:cNvSpPr txBox="1">
              <a:spLocks noChangeArrowheads="1"/>
            </p:cNvSpPr>
            <p:nvPr/>
          </p:nvSpPr>
          <p:spPr bwMode="auto">
            <a:xfrm>
              <a:off x="1295636" y="3710806"/>
              <a:ext cx="28803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G</a:t>
              </a:r>
              <a:endParaRPr lang="en-US" altLang="en-US" sz="2000"/>
            </a:p>
          </p:txBody>
        </p:sp>
      </p:grpSp>
      <p:grpSp>
        <p:nvGrpSpPr>
          <p:cNvPr id="21507" name="Group 3"/>
          <p:cNvGrpSpPr>
            <a:grpSpLocks/>
          </p:cNvGrpSpPr>
          <p:nvPr/>
        </p:nvGrpSpPr>
        <p:grpSpPr bwMode="auto">
          <a:xfrm>
            <a:off x="2800350" y="1730375"/>
            <a:ext cx="1368425" cy="1768475"/>
            <a:chOff x="817588" y="4437112"/>
            <a:chExt cx="1368152" cy="1768262"/>
          </a:xfrm>
        </p:grpSpPr>
        <p:grpSp>
          <p:nvGrpSpPr>
            <p:cNvPr id="21526" name="Group 47"/>
            <p:cNvGrpSpPr>
              <a:grpSpLocks/>
            </p:cNvGrpSpPr>
            <p:nvPr/>
          </p:nvGrpSpPr>
          <p:grpSpPr bwMode="auto">
            <a:xfrm>
              <a:off x="817588" y="4437112"/>
              <a:ext cx="1368152" cy="1380604"/>
              <a:chOff x="817588" y="4437112"/>
              <a:chExt cx="1368152" cy="1380604"/>
            </a:xfrm>
          </p:grpSpPr>
          <p:sp>
            <p:nvSpPr>
              <p:cNvPr id="50" name="Oval 49"/>
              <p:cNvSpPr/>
              <p:nvPr/>
            </p:nvSpPr>
            <p:spPr>
              <a:xfrm>
                <a:off x="817588" y="4437112"/>
                <a:ext cx="287280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1898459" y="4437112"/>
                <a:ext cx="287281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817588" y="5518070"/>
                <a:ext cx="287280" cy="28730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1898459" y="5529181"/>
                <a:ext cx="287281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54" name="Straight Connector 53"/>
              <p:cNvCxnSpPr/>
              <p:nvPr/>
            </p:nvCxnSpPr>
            <p:spPr>
              <a:xfrm>
                <a:off x="1104868" y="4581558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>
                <a:stCxn id="50" idx="4"/>
                <a:endCxn id="52" idx="0"/>
              </p:cNvCxnSpPr>
              <p:nvPr/>
            </p:nvCxnSpPr>
            <p:spPr>
              <a:xfrm>
                <a:off x="962021" y="4726002"/>
                <a:ext cx="0" cy="79206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1104868" y="5673626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21527" name="TextBox 48"/>
            <p:cNvSpPr txBox="1">
              <a:spLocks noChangeArrowheads="1"/>
            </p:cNvSpPr>
            <p:nvPr/>
          </p:nvSpPr>
          <p:spPr bwMode="auto">
            <a:xfrm>
              <a:off x="1439280" y="5805264"/>
              <a:ext cx="14401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T</a:t>
              </a:r>
              <a:endParaRPr lang="en-US" altLang="en-US" sz="2000"/>
            </a:p>
          </p:txBody>
        </p:sp>
      </p:grpSp>
      <p:sp>
        <p:nvSpPr>
          <p:cNvPr id="21508" name="TextBox 69"/>
          <p:cNvSpPr txBox="1">
            <a:spLocks noChangeArrowheads="1"/>
          </p:cNvSpPr>
          <p:nvPr/>
        </p:nvSpPr>
        <p:spPr bwMode="auto">
          <a:xfrm>
            <a:off x="730250" y="438150"/>
            <a:ext cx="8015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Veiksmai naudojant gretimumo matricas</a:t>
            </a:r>
            <a:endParaRPr lang="en-US" altLang="en-US" sz="2000" b="1" i="1"/>
          </a:p>
        </p:txBody>
      </p:sp>
      <p:grpSp>
        <p:nvGrpSpPr>
          <p:cNvPr id="21509" name="Group 35"/>
          <p:cNvGrpSpPr>
            <a:grpSpLocks/>
          </p:cNvGrpSpPr>
          <p:nvPr/>
        </p:nvGrpSpPr>
        <p:grpSpPr bwMode="auto">
          <a:xfrm>
            <a:off x="4838639" y="1628800"/>
            <a:ext cx="1368425" cy="1944687"/>
            <a:chOff x="3347864" y="4683906"/>
            <a:chExt cx="1368152" cy="1945080"/>
          </a:xfrm>
        </p:grpSpPr>
        <p:grpSp>
          <p:nvGrpSpPr>
            <p:cNvPr id="21514" name="Group 36"/>
            <p:cNvGrpSpPr>
              <a:grpSpLocks/>
            </p:cNvGrpSpPr>
            <p:nvPr/>
          </p:nvGrpSpPr>
          <p:grpSpPr bwMode="auto">
            <a:xfrm>
              <a:off x="3347864" y="4683906"/>
              <a:ext cx="1368152" cy="1945080"/>
              <a:chOff x="755576" y="2348880"/>
              <a:chExt cx="1368152" cy="1945080"/>
            </a:xfrm>
          </p:grpSpPr>
          <p:grpSp>
            <p:nvGrpSpPr>
              <p:cNvPr id="21518" name="Group 71"/>
              <p:cNvGrpSpPr>
                <a:grpSpLocks/>
              </p:cNvGrpSpPr>
              <p:nvPr/>
            </p:nvGrpSpPr>
            <p:grpSpPr bwMode="auto">
              <a:xfrm>
                <a:off x="755576" y="2348880"/>
                <a:ext cx="1368152" cy="1380604"/>
                <a:chOff x="755576" y="2348880"/>
                <a:chExt cx="1368152" cy="1380604"/>
              </a:xfrm>
            </p:grpSpPr>
            <p:sp>
              <p:nvSpPr>
                <p:cNvPr id="74" name="Oval 73"/>
                <p:cNvSpPr/>
                <p:nvPr/>
              </p:nvSpPr>
              <p:spPr>
                <a:xfrm>
                  <a:off x="755576" y="2348880"/>
                  <a:ext cx="287280" cy="287395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c</a:t>
                  </a:r>
                  <a:endParaRPr lang="en-US" dirty="0"/>
                </a:p>
              </p:txBody>
            </p:sp>
            <p:sp>
              <p:nvSpPr>
                <p:cNvPr id="75" name="Oval 74"/>
                <p:cNvSpPr/>
                <p:nvPr/>
              </p:nvSpPr>
              <p:spPr>
                <a:xfrm>
                  <a:off x="1836447" y="2348880"/>
                  <a:ext cx="287281" cy="287395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b</a:t>
                  </a:r>
                  <a:endParaRPr lang="en-US" dirty="0"/>
                </a:p>
              </p:txBody>
            </p:sp>
            <p:sp>
              <p:nvSpPr>
                <p:cNvPr id="76" name="Oval 75"/>
                <p:cNvSpPr/>
                <p:nvPr/>
              </p:nvSpPr>
              <p:spPr>
                <a:xfrm>
                  <a:off x="755576" y="3428598"/>
                  <a:ext cx="287280" cy="287395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d</a:t>
                  </a:r>
                  <a:endParaRPr lang="en-US" dirty="0"/>
                </a:p>
              </p:txBody>
            </p:sp>
            <p:sp>
              <p:nvSpPr>
                <p:cNvPr id="77" name="Oval 76"/>
                <p:cNvSpPr/>
                <p:nvPr/>
              </p:nvSpPr>
              <p:spPr>
                <a:xfrm>
                  <a:off x="1836447" y="3441301"/>
                  <a:ext cx="287281" cy="287395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a</a:t>
                  </a:r>
                  <a:endParaRPr lang="en-US" dirty="0"/>
                </a:p>
              </p:txBody>
            </p: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1068251" y="2493371"/>
                  <a:ext cx="792005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1042856" y="3584205"/>
                  <a:ext cx="793592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519" name="TextBox 72"/>
              <p:cNvSpPr txBox="1">
                <a:spLocks noChangeArrowheads="1"/>
              </p:cNvSpPr>
              <p:nvPr/>
            </p:nvSpPr>
            <p:spPr bwMode="auto">
              <a:xfrm>
                <a:off x="983432" y="3893850"/>
                <a:ext cx="1033152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/>
                  <a:t>G </a:t>
                </a:r>
                <a:r>
                  <a:rPr lang="lt-LT" altLang="en-US" sz="2000">
                    <a:sym typeface="Symbol" panose="05050102010706020507" pitchFamily="18" charset="2"/>
                  </a:rPr>
                  <a:t></a:t>
                </a:r>
                <a:r>
                  <a:rPr lang="lt-LT" altLang="en-US" sz="2000"/>
                  <a:t> T</a:t>
                </a:r>
                <a:endParaRPr lang="en-US" altLang="en-US" sz="2000"/>
              </a:p>
            </p:txBody>
          </p:sp>
        </p:grpSp>
        <p:cxnSp>
          <p:nvCxnSpPr>
            <p:cNvPr id="38" name="Straight Connector 37"/>
            <p:cNvCxnSpPr>
              <a:stCxn id="74" idx="4"/>
              <a:endCxn id="76" idx="0"/>
            </p:cNvCxnSpPr>
            <p:nvPr/>
          </p:nvCxnSpPr>
          <p:spPr>
            <a:xfrm>
              <a:off x="3492297" y="4971301"/>
              <a:ext cx="0" cy="7923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4584279" y="4971301"/>
              <a:ext cx="0" cy="7923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75" idx="3"/>
              <a:endCxn id="76" idx="7"/>
            </p:cNvCxnSpPr>
            <p:nvPr/>
          </p:nvCxnSpPr>
          <p:spPr>
            <a:xfrm flipH="1">
              <a:off x="3593877" y="4930018"/>
              <a:ext cx="876125" cy="87647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414" name="Rectangle 42"/>
              <p:cNvSpPr>
                <a:spLocks noChangeArrowheads="1"/>
              </p:cNvSpPr>
              <p:nvPr/>
            </p:nvSpPr>
            <p:spPr bwMode="auto">
              <a:xfrm>
                <a:off x="-10749" y="4195694"/>
                <a:ext cx="1933575" cy="1857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err="1"/>
                  <a:t>Graf</a:t>
                </a:r>
                <a:r>
                  <a:rPr lang="en-US" altLang="en-US" sz="2000" dirty="0"/>
                  <a:t>as</a:t>
                </a:r>
                <a:r>
                  <a:rPr lang="lt-LT" altLang="en-US" sz="2000" dirty="0"/>
                  <a:t> G</a:t>
                </a:r>
                <a:r>
                  <a:rPr lang="lt-LT" altLang="en-US" sz="2000" dirty="0" smtClean="0"/>
                  <a:t>:</a:t>
                </a:r>
                <a:endParaRPr lang="en-US" altLang="en-US" sz="200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lt-LT" altLang="en-US" sz="2000" dirty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altLang="en-US" sz="2000" dirty="0"/>
              </a:p>
            </p:txBody>
          </p:sp>
        </mc:Choice>
        <mc:Fallback xmlns="">
          <p:sp>
            <p:nvSpPr>
              <p:cNvPr id="17414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10749" y="4195694"/>
                <a:ext cx="1933575" cy="1857560"/>
              </a:xfrm>
              <a:prstGeom prst="rect">
                <a:avLst/>
              </a:prstGeom>
              <a:blipFill rotWithShape="0">
                <a:blip r:embed="rId2"/>
                <a:stretch>
                  <a:fillRect l="-3155" t="-163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415" name="Rectangle 43"/>
              <p:cNvSpPr>
                <a:spLocks noChangeArrowheads="1"/>
              </p:cNvSpPr>
              <p:nvPr/>
            </p:nvSpPr>
            <p:spPr bwMode="auto">
              <a:xfrm>
                <a:off x="1743337" y="4231572"/>
                <a:ext cx="1931987" cy="1857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err="1"/>
                  <a:t>Graf</a:t>
                </a:r>
                <a:r>
                  <a:rPr lang="en-US" altLang="en-US" sz="2000" dirty="0"/>
                  <a:t>as</a:t>
                </a:r>
                <a:r>
                  <a:rPr lang="lt-LT" altLang="en-US" sz="2000" dirty="0"/>
                  <a:t> T: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altLang="en-US" sz="2000" dirty="0"/>
              </a:p>
            </p:txBody>
          </p:sp>
        </mc:Choice>
        <mc:Fallback xmlns="">
          <p:sp>
            <p:nvSpPr>
              <p:cNvPr id="17415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43337" y="4231572"/>
                <a:ext cx="1931987" cy="1857560"/>
              </a:xfrm>
              <a:prstGeom prst="rect">
                <a:avLst/>
              </a:prstGeom>
              <a:blipFill rotWithShape="0">
                <a:blip r:embed="rId3"/>
                <a:stretch>
                  <a:fillRect l="-3470" t="-163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416" name="Rectangle 44"/>
              <p:cNvSpPr>
                <a:spLocks noChangeArrowheads="1"/>
              </p:cNvSpPr>
              <p:nvPr/>
            </p:nvSpPr>
            <p:spPr bwMode="auto">
              <a:xfrm>
                <a:off x="3422166" y="4239510"/>
                <a:ext cx="5832648" cy="1857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smtClean="0"/>
                  <a:t>Graf</a:t>
                </a:r>
                <a:r>
                  <a:rPr lang="en-US" altLang="en-US" sz="2000" dirty="0"/>
                  <a:t>as</a:t>
                </a:r>
                <a:r>
                  <a:rPr lang="lt-LT" altLang="en-US" sz="2000" dirty="0"/>
                  <a:t> G </a:t>
                </a:r>
                <a:r>
                  <a:rPr lang="lt-LT" altLang="en-US" sz="2000" dirty="0">
                    <a:sym typeface="Symbol" panose="05050102010706020507" pitchFamily="18" charset="2"/>
                  </a:rPr>
                  <a:t> </a:t>
                </a:r>
                <a:r>
                  <a:rPr lang="lt-LT" altLang="en-US" sz="2000" dirty="0"/>
                  <a:t>T</a:t>
                </a:r>
                <a:r>
                  <a:rPr lang="lt-LT" altLang="en-US" sz="2000" dirty="0" smtClean="0"/>
                  <a:t>:</a:t>
                </a:r>
                <a:endParaRPr lang="en-US" altLang="en-US" sz="200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lt-LT" altLang="en-US" sz="2000" dirty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altLang="en-US" sz="20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∨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∨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∨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∨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∨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∨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∨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∨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∨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∨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∨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∨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∨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∨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∨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∨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en-US" sz="20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altLang="en-US" sz="2000" dirty="0"/>
              </a:p>
            </p:txBody>
          </p:sp>
        </mc:Choice>
        <mc:Fallback xmlns="">
          <p:sp>
            <p:nvSpPr>
              <p:cNvPr id="17416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22166" y="4239510"/>
                <a:ext cx="5832648" cy="1857560"/>
              </a:xfrm>
              <a:prstGeom prst="rect">
                <a:avLst/>
              </a:prstGeom>
              <a:blipFill rotWithShape="0">
                <a:blip r:embed="rId4"/>
                <a:stretch>
                  <a:fillRect l="-1045" t="-19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7446902" y="2735263"/>
            <a:ext cx="16006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>
                <a:solidFill>
                  <a:srgbClr val="FF0000"/>
                </a:solidFill>
              </a:rPr>
              <a:t>Kur liko nuliai ?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2" name="Group 4"/>
          <p:cNvGraphicFramePr>
            <a:graphicFrameLocks/>
          </p:cNvGraphicFramePr>
          <p:nvPr/>
        </p:nvGraphicFramePr>
        <p:xfrm>
          <a:off x="7031038" y="115888"/>
          <a:ext cx="2022474" cy="2233612"/>
        </p:xfrm>
        <a:graphic>
          <a:graphicData uri="http://schemas.openxmlformats.org/drawingml/2006/table">
            <a:tbl>
              <a:tblPr/>
              <a:tblGrid>
                <a:gridCol w="5424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24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375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469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lt-LT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85" marR="91485" marT="45748" marB="457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lt-LT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85" marR="91485" marT="45748" marB="457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 </a:t>
                      </a:r>
                      <a:r>
                        <a:rPr kumimoji="0" lang="lt-LT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Y</a:t>
                      </a:r>
                      <a:endParaRPr kumimoji="0" lang="lt-LT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85" marR="91485" marT="45748" marB="457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69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lt-LT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85" marR="91485" marT="45748" marB="457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lt-LT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85" marR="91485" marT="45748" marB="457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lt-LT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85" marR="91485" marT="45748" marB="457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57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lt-LT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85" marR="91485" marT="45748" marB="457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lt-LT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85" marR="91485" marT="45748" marB="457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1485" marR="91485" marT="45748" marB="457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69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lt-LT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85" marR="91485" marT="45748" marB="457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lt-LT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85" marR="91485" marT="45748" marB="457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1485" marR="91485" marT="45748" marB="457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69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lt-LT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85" marR="91485" marT="45748" marB="457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lt-LT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85" marR="91485" marT="45748" marB="457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lt-LT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85" marR="91485" marT="45748" marB="457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3" name="TextBox 4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397512" y="421342"/>
            <a:ext cx="1182953" cy="424796"/>
          </a:xfrm>
          <a:prstGeom prst="rect">
            <a:avLst/>
          </a:prstGeom>
          <a:blipFill rotWithShape="1">
            <a:blip r:embed="rId5"/>
            <a:stretch>
              <a:fillRect b="-8571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/>
      <p:bldP spid="17415" grpId="0"/>
      <p:bldP spid="1741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6389" name="Rectangle 66"/>
              <p:cNvSpPr>
                <a:spLocks noChangeArrowheads="1"/>
              </p:cNvSpPr>
              <p:nvPr/>
            </p:nvSpPr>
            <p:spPr bwMode="auto">
              <a:xfrm>
                <a:off x="730250" y="1125538"/>
                <a:ext cx="1933575" cy="1857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err="1"/>
                  <a:t>Graf</a:t>
                </a:r>
                <a:r>
                  <a:rPr lang="en-US" altLang="en-US" sz="2000" dirty="0"/>
                  <a:t>as </a:t>
                </a:r>
                <a:r>
                  <a:rPr lang="lt-LT" altLang="en-US" sz="2000" dirty="0"/>
                  <a:t>G</a:t>
                </a:r>
                <a:r>
                  <a:rPr lang="lt-LT" altLang="en-US" sz="2000" dirty="0" smtClean="0"/>
                  <a:t>:</a:t>
                </a:r>
                <a:endParaRPr lang="en-US" altLang="en-US" sz="200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lt-LT" altLang="en-US" sz="2000" dirty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altLang="en-US" sz="2000" dirty="0"/>
              </a:p>
            </p:txBody>
          </p:sp>
        </mc:Choice>
        <mc:Fallback xmlns="">
          <p:sp>
            <p:nvSpPr>
              <p:cNvPr id="16389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0250" y="1125538"/>
                <a:ext cx="1933575" cy="1857560"/>
              </a:xfrm>
              <a:prstGeom prst="rect">
                <a:avLst/>
              </a:prstGeom>
              <a:blipFill rotWithShape="0">
                <a:blip r:embed="rId2"/>
                <a:stretch>
                  <a:fillRect l="-3470" t="-197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390" name="Rectangle 67"/>
              <p:cNvSpPr>
                <a:spLocks noChangeArrowheads="1"/>
              </p:cNvSpPr>
              <p:nvPr/>
            </p:nvSpPr>
            <p:spPr bwMode="auto">
              <a:xfrm>
                <a:off x="3276600" y="1196975"/>
                <a:ext cx="1931988" cy="1857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err="1"/>
                  <a:t>Graf</a:t>
                </a:r>
                <a:r>
                  <a:rPr lang="en-US" altLang="en-US" sz="2000" dirty="0"/>
                  <a:t>as</a:t>
                </a:r>
                <a:r>
                  <a:rPr lang="lt-LT" altLang="en-US" sz="2000" dirty="0"/>
                  <a:t> T: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altLang="en-US" sz="2000" dirty="0"/>
              </a:p>
            </p:txBody>
          </p:sp>
        </mc:Choice>
        <mc:Fallback xmlns="">
          <p:sp>
            <p:nvSpPr>
              <p:cNvPr id="16390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76600" y="1196975"/>
                <a:ext cx="1931988" cy="1857560"/>
              </a:xfrm>
              <a:prstGeom prst="rect">
                <a:avLst/>
              </a:prstGeom>
              <a:blipFill rotWithShape="0">
                <a:blip r:embed="rId3"/>
                <a:stretch>
                  <a:fillRect l="-3481" t="-163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556" name="TextBox 69"/>
              <p:cNvSpPr txBox="1">
                <a:spLocks noChangeArrowheads="1"/>
              </p:cNvSpPr>
              <p:nvPr/>
            </p:nvSpPr>
            <p:spPr bwMode="auto">
              <a:xfrm>
                <a:off x="708025" y="156369"/>
                <a:ext cx="8015288" cy="101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b="1" i="1" dirty="0" smtClean="0"/>
                  <a:t>Veiksmai naudojant gretimumo matricas, disjunkcijos savybė</a:t>
                </a:r>
                <a:r>
                  <a:rPr lang="en-US" altLang="en-US" sz="2000" b="1" i="1" dirty="0" smtClean="0"/>
                  <a:t>s</a:t>
                </a:r>
              </a:p>
              <a:p>
                <a:pPr eaLnBrk="1" hangingPunct="1">
                  <a:spcBef>
                    <a:spcPct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altLang="en-US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lt-LT" altLang="en-US" sz="2000" b="1" i="1" smtClean="0">
                          <a:latin typeface="Cambria Math" panose="02040503050406030204" pitchFamily="18" charset="0"/>
                        </a:rPr>
                        <m:t> ∨</m:t>
                      </m:r>
                      <m:r>
                        <a:rPr lang="lt-LT" altLang="en-US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alt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lt-LT" altLang="en-US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altLang="en-US" sz="2000" b="1" i="1" smtClean="0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lt-LT" altLang="en-US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lt-LT" altLang="en-US" sz="2000" b="1" i="1" smtClean="0">
                          <a:latin typeface="Cambria Math" panose="02040503050406030204" pitchFamily="18" charset="0"/>
                        </a:rPr>
                        <m:t> ∨</m:t>
                      </m:r>
                      <m:r>
                        <a:rPr lang="en-US" altLang="en-US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lt-LT" altLang="en-US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m:rPr>
                          <m:nor/>
                        </m:rPr>
                        <a:rPr lang="en-US" altLang="en-US" sz="2000" b="1" i="1" dirty="0" smtClean="0"/>
                        <m:t> </m:t>
                      </m:r>
                      <m:r>
                        <m:rPr>
                          <m:nor/>
                        </m:rPr>
                        <a:rPr lang="lt-LT" altLang="en-US" sz="2000" b="1" i="1" dirty="0" smtClean="0"/>
                        <m:t> </m:t>
                      </m:r>
                    </m:oMath>
                  </m:oMathPara>
                </a14:m>
                <a:endParaRPr lang="en-US" altLang="en-US" sz="2000" b="1" i="1" dirty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b="1" i="1" dirty="0"/>
              </a:p>
            </p:txBody>
          </p:sp>
        </mc:Choice>
        <mc:Fallback xmlns="">
          <p:sp>
            <p:nvSpPr>
              <p:cNvPr id="23556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025" y="156369"/>
                <a:ext cx="8015288" cy="1015663"/>
              </a:xfrm>
              <a:prstGeom prst="rect">
                <a:avLst/>
              </a:prstGeom>
              <a:blipFill rotWithShape="0">
                <a:blip r:embed="rId4"/>
                <a:stretch>
                  <a:fillRect l="-760" t="-361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66"/>
              <p:cNvSpPr>
                <a:spLocks noChangeArrowheads="1"/>
              </p:cNvSpPr>
              <p:nvPr/>
            </p:nvSpPr>
            <p:spPr bwMode="auto">
              <a:xfrm>
                <a:off x="3293269" y="4198938"/>
                <a:ext cx="1033462" cy="15497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>
                                  <a:latin typeface="Cambria Math"/>
                                </a:rPr>
                              </m:ctrlPr>
                            </m:mPr>
                            <m:mr>
                              <m:e/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/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/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/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/>
                              <m:e/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US" altLang="en-US" sz="200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 smtClean="0"/>
                  <a:t>   </a:t>
                </a:r>
                <a:endParaRPr lang="en-US" altLang="en-US" sz="2000" dirty="0"/>
              </a:p>
            </p:txBody>
          </p:sp>
        </mc:Choice>
        <mc:Fallback xmlns="">
          <p:sp>
            <p:nvSpPr>
              <p:cNvPr id="36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93269" y="4198938"/>
                <a:ext cx="1033462" cy="1549783"/>
              </a:xfrm>
              <a:prstGeom prst="rect">
                <a:avLst/>
              </a:prstGeom>
              <a:blipFill rotWithShape="0">
                <a:blip r:embed="rId5"/>
                <a:stretch>
                  <a:fillRect r="-10705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66"/>
              <p:cNvSpPr>
                <a:spLocks noChangeArrowheads="1"/>
              </p:cNvSpPr>
              <p:nvPr/>
            </p:nvSpPr>
            <p:spPr bwMode="auto">
              <a:xfrm>
                <a:off x="708025" y="4202113"/>
                <a:ext cx="966788" cy="124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en-US" sz="2000" dirty="0" smtClean="0"/>
              </a:p>
            </p:txBody>
          </p:sp>
        </mc:Choice>
        <mc:Fallback xmlns="">
          <p:sp>
            <p:nvSpPr>
              <p:cNvPr id="3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025" y="4202113"/>
                <a:ext cx="966788" cy="1242007"/>
              </a:xfrm>
              <a:prstGeom prst="rect">
                <a:avLst/>
              </a:prstGeom>
              <a:blipFill rotWithShape="0">
                <a:blip r:embed="rId6"/>
                <a:stretch>
                  <a:fillRect r="-8301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68"/>
              <p:cNvSpPr>
                <a:spLocks noChangeArrowheads="1"/>
              </p:cNvSpPr>
              <p:nvPr/>
            </p:nvSpPr>
            <p:spPr bwMode="auto">
              <a:xfrm>
                <a:off x="6084888" y="4198938"/>
                <a:ext cx="1933575" cy="124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en-US" sz="2000" dirty="0" smtClean="0"/>
              </a:p>
            </p:txBody>
          </p:sp>
        </mc:Choice>
        <mc:Fallback xmlns="">
          <p:sp>
            <p:nvSpPr>
              <p:cNvPr id="39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84888" y="4198938"/>
                <a:ext cx="1933575" cy="12420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own Arrow 1"/>
          <p:cNvSpPr/>
          <p:nvPr/>
        </p:nvSpPr>
        <p:spPr>
          <a:xfrm>
            <a:off x="1042988" y="3213100"/>
            <a:ext cx="288925" cy="7921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ight Arrow 2"/>
          <p:cNvSpPr/>
          <p:nvPr/>
        </p:nvSpPr>
        <p:spPr>
          <a:xfrm>
            <a:off x="2663825" y="4659313"/>
            <a:ext cx="576263" cy="2016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8" name="Down Arrow 47"/>
          <p:cNvSpPr/>
          <p:nvPr/>
        </p:nvSpPr>
        <p:spPr>
          <a:xfrm rot="21273382">
            <a:off x="4097338" y="3213100"/>
            <a:ext cx="288925" cy="7921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44"/>
              <p:cNvSpPr>
                <a:spLocks noChangeArrowheads="1"/>
              </p:cNvSpPr>
              <p:nvPr/>
            </p:nvSpPr>
            <p:spPr bwMode="auto">
              <a:xfrm>
                <a:off x="6084888" y="1196975"/>
                <a:ext cx="1933575" cy="1857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err="1"/>
                  <a:t>Graf</a:t>
                </a:r>
                <a:r>
                  <a:rPr lang="en-US" altLang="en-US" sz="2000" dirty="0"/>
                  <a:t>as</a:t>
                </a:r>
                <a:r>
                  <a:rPr lang="lt-LT" altLang="en-US" sz="2000" dirty="0"/>
                  <a:t> G </a:t>
                </a:r>
                <a:r>
                  <a:rPr lang="lt-LT" altLang="en-US" sz="2000" dirty="0">
                    <a:sym typeface="Symbol" panose="05050102010706020507" pitchFamily="18" charset="2"/>
                  </a:rPr>
                  <a:t> </a:t>
                </a:r>
                <a:r>
                  <a:rPr lang="lt-LT" altLang="en-US" sz="2000" dirty="0"/>
                  <a:t>T: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altLang="en-US" sz="2000" dirty="0"/>
              </a:p>
            </p:txBody>
          </p:sp>
        </mc:Choice>
        <mc:Fallback xmlns="">
          <p:sp>
            <p:nvSpPr>
              <p:cNvPr id="13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84888" y="1196975"/>
                <a:ext cx="1933575" cy="1857560"/>
              </a:xfrm>
              <a:prstGeom prst="rect">
                <a:avLst/>
              </a:prstGeom>
              <a:blipFill rotWithShape="0">
                <a:blip r:embed="rId8"/>
                <a:stretch>
                  <a:fillRect l="-3155" t="-19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ight Arrow 13"/>
          <p:cNvSpPr/>
          <p:nvPr/>
        </p:nvSpPr>
        <p:spPr>
          <a:xfrm>
            <a:off x="5514088" y="4669256"/>
            <a:ext cx="576263" cy="2016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0" grpId="0"/>
      <p:bldP spid="36" grpId="0"/>
      <p:bldP spid="37" grpId="0"/>
      <p:bldP spid="39" grpId="0"/>
      <p:bldP spid="2" grpId="0" animBg="1"/>
      <p:bldP spid="3" grpId="0" animBg="1"/>
      <p:bldP spid="48" grpId="0" animBg="1"/>
      <p:bldP spid="13" grpId="0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0899" name="Text Box 3"/>
              <p:cNvSpPr txBox="1">
                <a:spLocks noChangeArrowheads="1"/>
              </p:cNvSpPr>
              <p:nvPr/>
            </p:nvSpPr>
            <p:spPr bwMode="auto">
              <a:xfrm>
                <a:off x="250825" y="188913"/>
                <a:ext cx="8569325" cy="23083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sz="3600" dirty="0" smtClean="0"/>
                  <a:t>Aibių A ir B </a:t>
                </a:r>
                <a:r>
                  <a:rPr lang="lt-LT" sz="3600" b="1" i="1" dirty="0"/>
                  <a:t>skirtumu (A \ B) </a:t>
                </a:r>
                <a:r>
                  <a:rPr lang="lt-LT" sz="3600" dirty="0"/>
                  <a:t>vadinama aibė, kurios elementai priklauso aibei A, bet nepriklauso aibei B. </a:t>
                </a:r>
              </a:p>
              <a:p>
                <a:pPr algn="ctr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\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={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en-US" sz="36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&amp; (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∉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)}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80899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5" y="188913"/>
                <a:ext cx="8569325" cy="2308324"/>
              </a:xfrm>
              <a:prstGeom prst="rect">
                <a:avLst/>
              </a:prstGeom>
              <a:blipFill rotWithShape="0">
                <a:blip r:embed="rId2"/>
                <a:stretch>
                  <a:fillRect l="-2134" t="-4485" r="-256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0900" name="Picture 4" descr="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899618"/>
            <a:ext cx="3455987" cy="336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901" name="Picture 5" descr="0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2971055"/>
            <a:ext cx="3455988" cy="336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1692275" y="6211143"/>
            <a:ext cx="865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sz="2400"/>
              <a:t>A \</a:t>
            </a:r>
            <a:r>
              <a:rPr lang="lt-LT" sz="2400">
                <a:sym typeface="Symbol" panose="05050102010706020507" pitchFamily="18" charset="2"/>
              </a:rPr>
              <a:t>B</a:t>
            </a:r>
          </a:p>
        </p:txBody>
      </p:sp>
      <p:sp>
        <p:nvSpPr>
          <p:cNvPr id="80903" name="Text Box 7"/>
          <p:cNvSpPr txBox="1">
            <a:spLocks noChangeArrowheads="1"/>
          </p:cNvSpPr>
          <p:nvPr/>
        </p:nvSpPr>
        <p:spPr bwMode="auto">
          <a:xfrm>
            <a:off x="6588125" y="6284168"/>
            <a:ext cx="865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sz="2400"/>
              <a:t>B \</a:t>
            </a:r>
            <a:r>
              <a:rPr lang="lt-LT" sz="2400">
                <a:sym typeface="Symbol" panose="05050102010706020507" pitchFamily="18" charset="2"/>
              </a:rPr>
              <a:t>A</a:t>
            </a:r>
          </a:p>
        </p:txBody>
      </p:sp>
    </p:spTree>
    <p:extLst>
      <p:ext uri="{BB962C8B-B14F-4D97-AF65-F5344CB8AC3E}">
        <p14:creationId xmlns:p14="http://schemas.microsoft.com/office/powerpoint/2010/main" val="351432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2" grpId="0"/>
      <p:bldP spid="8090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733425" y="1730375"/>
            <a:ext cx="1368425" cy="1762125"/>
            <a:chOff x="755576" y="2348880"/>
            <a:chExt cx="1368152" cy="1762036"/>
          </a:xfrm>
        </p:grpSpPr>
        <p:grpSp>
          <p:nvGrpSpPr>
            <p:cNvPr id="24604" name="Group 56"/>
            <p:cNvGrpSpPr>
              <a:grpSpLocks/>
            </p:cNvGrpSpPr>
            <p:nvPr/>
          </p:nvGrpSpPr>
          <p:grpSpPr bwMode="auto">
            <a:xfrm>
              <a:off x="755576" y="2348880"/>
              <a:ext cx="1368152" cy="1380604"/>
              <a:chOff x="755576" y="2348880"/>
              <a:chExt cx="1368152" cy="1380604"/>
            </a:xfrm>
          </p:grpSpPr>
          <p:sp>
            <p:nvSpPr>
              <p:cNvPr id="59" name="Oval 58"/>
              <p:cNvSpPr/>
              <p:nvPr/>
            </p:nvSpPr>
            <p:spPr>
              <a:xfrm>
                <a:off x="755576" y="2348880"/>
                <a:ext cx="287281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1836448" y="2348880"/>
                <a:ext cx="287280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755576" y="3429913"/>
                <a:ext cx="287281" cy="28732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1836448" y="3441025"/>
                <a:ext cx="287280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63" name="Straight Connector 62"/>
              <p:cNvCxnSpPr>
                <a:stCxn id="59" idx="6"/>
                <a:endCxn id="60" idx="2"/>
              </p:cNvCxnSpPr>
              <p:nvPr/>
            </p:nvCxnSpPr>
            <p:spPr>
              <a:xfrm>
                <a:off x="1042857" y="2493336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1042857" y="3585480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>
                <a:endCxn id="62" idx="0"/>
              </p:cNvCxnSpPr>
              <p:nvPr/>
            </p:nvCxnSpPr>
            <p:spPr>
              <a:xfrm>
                <a:off x="1979295" y="2637790"/>
                <a:ext cx="0" cy="8032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>
                <a:stCxn id="61" idx="7"/>
                <a:endCxn id="60" idx="3"/>
              </p:cNvCxnSpPr>
              <p:nvPr/>
            </p:nvCxnSpPr>
            <p:spPr>
              <a:xfrm flipV="1">
                <a:off x="1001590" y="2594931"/>
                <a:ext cx="876125" cy="87625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24605" name="TextBox 57"/>
            <p:cNvSpPr txBox="1">
              <a:spLocks noChangeArrowheads="1"/>
            </p:cNvSpPr>
            <p:nvPr/>
          </p:nvSpPr>
          <p:spPr bwMode="auto">
            <a:xfrm>
              <a:off x="1295636" y="3710806"/>
              <a:ext cx="28803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G</a:t>
              </a:r>
              <a:endParaRPr lang="en-US" altLang="en-US" sz="2000"/>
            </a:p>
          </p:txBody>
        </p:sp>
      </p:grpSp>
      <p:grpSp>
        <p:nvGrpSpPr>
          <p:cNvPr id="24579" name="Group 3"/>
          <p:cNvGrpSpPr>
            <a:grpSpLocks/>
          </p:cNvGrpSpPr>
          <p:nvPr/>
        </p:nvGrpSpPr>
        <p:grpSpPr bwMode="auto">
          <a:xfrm>
            <a:off x="3252788" y="1724025"/>
            <a:ext cx="1368425" cy="1768475"/>
            <a:chOff x="817588" y="4437112"/>
            <a:chExt cx="1368152" cy="1768262"/>
          </a:xfrm>
        </p:grpSpPr>
        <p:grpSp>
          <p:nvGrpSpPr>
            <p:cNvPr id="24595" name="Group 47"/>
            <p:cNvGrpSpPr>
              <a:grpSpLocks/>
            </p:cNvGrpSpPr>
            <p:nvPr/>
          </p:nvGrpSpPr>
          <p:grpSpPr bwMode="auto">
            <a:xfrm>
              <a:off x="817588" y="4437112"/>
              <a:ext cx="1368152" cy="1380604"/>
              <a:chOff x="817588" y="4437112"/>
              <a:chExt cx="1368152" cy="1380604"/>
            </a:xfrm>
          </p:grpSpPr>
          <p:sp>
            <p:nvSpPr>
              <p:cNvPr id="50" name="Oval 49"/>
              <p:cNvSpPr/>
              <p:nvPr/>
            </p:nvSpPr>
            <p:spPr>
              <a:xfrm>
                <a:off x="817588" y="4437112"/>
                <a:ext cx="287280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1898459" y="4437112"/>
                <a:ext cx="287281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817588" y="5518070"/>
                <a:ext cx="287280" cy="28730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1898459" y="5529181"/>
                <a:ext cx="287281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54" name="Straight Connector 53"/>
              <p:cNvCxnSpPr/>
              <p:nvPr/>
            </p:nvCxnSpPr>
            <p:spPr>
              <a:xfrm>
                <a:off x="1104868" y="4581558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>
                <a:stCxn id="50" idx="4"/>
                <a:endCxn id="52" idx="0"/>
              </p:cNvCxnSpPr>
              <p:nvPr/>
            </p:nvCxnSpPr>
            <p:spPr>
              <a:xfrm>
                <a:off x="962021" y="4726002"/>
                <a:ext cx="0" cy="79206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1104868" y="5673626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24596" name="TextBox 48"/>
            <p:cNvSpPr txBox="1">
              <a:spLocks noChangeArrowheads="1"/>
            </p:cNvSpPr>
            <p:nvPr/>
          </p:nvSpPr>
          <p:spPr bwMode="auto">
            <a:xfrm>
              <a:off x="1439280" y="5805264"/>
              <a:ext cx="14401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T</a:t>
              </a:r>
              <a:endParaRPr lang="en-US" altLang="en-US" sz="2000"/>
            </a:p>
          </p:txBody>
        </p:sp>
      </p:grpSp>
      <p:sp>
        <p:nvSpPr>
          <p:cNvPr id="24580" name="TextBox 69"/>
          <p:cNvSpPr txBox="1">
            <a:spLocks noChangeArrowheads="1"/>
          </p:cNvSpPr>
          <p:nvPr/>
        </p:nvSpPr>
        <p:spPr bwMode="auto">
          <a:xfrm>
            <a:off x="730250" y="438150"/>
            <a:ext cx="8015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Veiksmai naudojant gretimumo matricas</a:t>
            </a:r>
            <a:endParaRPr lang="en-US" altLang="en-US" sz="2000" b="1" i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438" name="Rectangle 36"/>
              <p:cNvSpPr>
                <a:spLocks noChangeArrowheads="1"/>
              </p:cNvSpPr>
              <p:nvPr/>
            </p:nvSpPr>
            <p:spPr bwMode="auto">
              <a:xfrm>
                <a:off x="23813" y="4123146"/>
                <a:ext cx="1933575" cy="1857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err="1"/>
                  <a:t>Graf</a:t>
                </a:r>
                <a:r>
                  <a:rPr lang="en-US" altLang="en-US" sz="2000" dirty="0"/>
                  <a:t>as</a:t>
                </a:r>
                <a:r>
                  <a:rPr lang="lt-LT" altLang="en-US" sz="2000" dirty="0"/>
                  <a:t> G: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altLang="en-US" sz="2000" dirty="0"/>
              </a:p>
            </p:txBody>
          </p:sp>
        </mc:Choice>
        <mc:Fallback xmlns="">
          <p:sp>
            <p:nvSpPr>
              <p:cNvPr id="18438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813" y="4123146"/>
                <a:ext cx="1933575" cy="1857560"/>
              </a:xfrm>
              <a:prstGeom prst="rect">
                <a:avLst/>
              </a:prstGeom>
              <a:blipFill rotWithShape="0">
                <a:blip r:embed="rId2"/>
                <a:stretch>
                  <a:fillRect l="-3470" t="-163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439" name="Rectangle 37"/>
              <p:cNvSpPr>
                <a:spLocks noChangeArrowheads="1"/>
              </p:cNvSpPr>
              <p:nvPr/>
            </p:nvSpPr>
            <p:spPr bwMode="auto">
              <a:xfrm>
                <a:off x="1984250" y="4133850"/>
                <a:ext cx="1931987" cy="1857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err="1"/>
                  <a:t>Graf</a:t>
                </a:r>
                <a:r>
                  <a:rPr lang="en-US" altLang="en-US" sz="2000" dirty="0"/>
                  <a:t>as</a:t>
                </a:r>
                <a:r>
                  <a:rPr lang="lt-LT" altLang="en-US" sz="2000" dirty="0"/>
                  <a:t> T: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altLang="en-US" sz="2000" dirty="0"/>
              </a:p>
            </p:txBody>
          </p:sp>
        </mc:Choice>
        <mc:Fallback xmlns="">
          <p:sp>
            <p:nvSpPr>
              <p:cNvPr id="18439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84250" y="4133850"/>
                <a:ext cx="1931987" cy="1857560"/>
              </a:xfrm>
              <a:prstGeom prst="rect">
                <a:avLst/>
              </a:prstGeom>
              <a:blipFill rotWithShape="0">
                <a:blip r:embed="rId3"/>
                <a:stretch>
                  <a:fillRect l="-3481" t="-163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440" name="Rectangle 38"/>
              <p:cNvSpPr>
                <a:spLocks noChangeArrowheads="1"/>
              </p:cNvSpPr>
              <p:nvPr/>
            </p:nvSpPr>
            <p:spPr bwMode="auto">
              <a:xfrm>
                <a:off x="3874605" y="4093461"/>
                <a:ext cx="5269396" cy="18633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smtClean="0"/>
                  <a:t>Graf</a:t>
                </a:r>
                <a:r>
                  <a:rPr lang="en-US" altLang="en-US" sz="2000" dirty="0"/>
                  <a:t>as</a:t>
                </a:r>
                <a:r>
                  <a:rPr lang="lt-LT" altLang="en-US" sz="2000" dirty="0"/>
                  <a:t> G \</a:t>
                </a:r>
                <a:r>
                  <a:rPr lang="lt-LT" altLang="en-US" sz="2000" dirty="0">
                    <a:sym typeface="Symbol" panose="05050102010706020507" pitchFamily="18" charset="2"/>
                  </a:rPr>
                  <a:t> </a:t>
                </a:r>
                <a:r>
                  <a:rPr lang="lt-LT" altLang="en-US" sz="2000" dirty="0"/>
                  <a:t>T: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&amp;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altLang="en-US" sz="2000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en-US" sz="20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acc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1&amp;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altLang="en-US" sz="2000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en-US" sz="20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acc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&amp;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altLang="en-US" sz="2000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en-US" sz="20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acc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&amp;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altLang="en-US" sz="2000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en-US" sz="20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acc>
                              </m:e>
                            </m:mr>
                            <m:mr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1&amp;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altLang="en-US" sz="2000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en-US" sz="20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acc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0&amp;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altLang="en-US" sz="2000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en-US" sz="20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acc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1&amp;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altLang="en-US" sz="2000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en-US" sz="20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acc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1&amp;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altLang="en-US" sz="2000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en-US" sz="20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acc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&amp;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altLang="en-US" sz="2000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en-US" sz="20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acc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1&amp;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altLang="en-US" sz="2000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en-US" sz="20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acc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0&amp;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altLang="en-US" sz="2000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en-US" sz="20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acc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0&amp;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altLang="en-US" sz="2000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en-US" sz="20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acc>
                              </m:e>
                            </m:mr>
                            <m:mr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1&amp;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altLang="en-US" sz="2000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en-US" sz="20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acc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1&amp;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altLang="en-US" sz="2000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en-US" sz="20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acc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0&amp;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altLang="en-US" sz="2000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en-US" sz="20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acc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0&amp;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altLang="en-US" sz="2000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en-US" sz="20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acc>
                              </m:e>
                            </m:mr>
                          </m:m>
                        </m:e>
                      </m:d>
                      <m:r>
                        <a:rPr lang="en-US" altLang="en-US" sz="20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en-US" sz="20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altLang="en-US" sz="2000" dirty="0"/>
              </a:p>
            </p:txBody>
          </p:sp>
        </mc:Choice>
        <mc:Fallback xmlns="">
          <p:sp>
            <p:nvSpPr>
              <p:cNvPr id="18440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74605" y="4093461"/>
                <a:ext cx="5269396" cy="1863395"/>
              </a:xfrm>
              <a:prstGeom prst="rect">
                <a:avLst/>
              </a:prstGeom>
              <a:blipFill>
                <a:blip r:embed="rId4"/>
                <a:stretch>
                  <a:fillRect l="-1273" t="-163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988844" y="165933"/>
                <a:ext cx="1657505" cy="4387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lt-LT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lt-LT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lt-LT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lt-LT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lt-LT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lt-LT">
                          <a:latin typeface="Cambria Math" panose="02040503050406030204" pitchFamily="18" charset="0"/>
                        </a:rPr>
                        <m:t>&amp;</m:t>
                      </m:r>
                      <m:acc>
                        <m:accPr>
                          <m:chr m:val="̅"/>
                          <m:ctrlPr>
                            <a:rPr lang="en-US" i="1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lt-LT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lt-LT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8844" y="165933"/>
                <a:ext cx="1657505" cy="438774"/>
              </a:xfrm>
              <a:prstGeom prst="rect">
                <a:avLst/>
              </a:prstGeom>
              <a:blipFill rotWithShape="0">
                <a:blip r:embed="rId5"/>
                <a:stretch>
                  <a:fillRect b="-9722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5845175" y="1690434"/>
            <a:ext cx="1368425" cy="1979866"/>
            <a:chOff x="5845175" y="1690434"/>
            <a:chExt cx="1368425" cy="1979866"/>
          </a:xfrm>
        </p:grpSpPr>
        <p:grpSp>
          <p:nvGrpSpPr>
            <p:cNvPr id="24581" name="Group 39"/>
            <p:cNvGrpSpPr>
              <a:grpSpLocks/>
            </p:cNvGrpSpPr>
            <p:nvPr/>
          </p:nvGrpSpPr>
          <p:grpSpPr bwMode="auto">
            <a:xfrm>
              <a:off x="5845175" y="1724025"/>
              <a:ext cx="1368425" cy="1946275"/>
              <a:chOff x="3347864" y="4683906"/>
              <a:chExt cx="1368152" cy="1945080"/>
            </a:xfrm>
          </p:grpSpPr>
          <p:grpSp>
            <p:nvGrpSpPr>
              <p:cNvPr id="24586" name="Group 40"/>
              <p:cNvGrpSpPr>
                <a:grpSpLocks/>
              </p:cNvGrpSpPr>
              <p:nvPr/>
            </p:nvGrpSpPr>
            <p:grpSpPr bwMode="auto">
              <a:xfrm>
                <a:off x="3347864" y="4683906"/>
                <a:ext cx="1368152" cy="1945080"/>
                <a:chOff x="755576" y="2348880"/>
                <a:chExt cx="1368152" cy="1945080"/>
              </a:xfrm>
            </p:grpSpPr>
            <p:grpSp>
              <p:nvGrpSpPr>
                <p:cNvPr id="24589" name="Group 43"/>
                <p:cNvGrpSpPr>
                  <a:grpSpLocks/>
                </p:cNvGrpSpPr>
                <p:nvPr/>
              </p:nvGrpSpPr>
              <p:grpSpPr bwMode="auto">
                <a:xfrm>
                  <a:off x="755576" y="2348880"/>
                  <a:ext cx="1368152" cy="1380278"/>
                  <a:chOff x="755576" y="2348880"/>
                  <a:chExt cx="1368152" cy="1380278"/>
                </a:xfrm>
              </p:grpSpPr>
              <p:sp>
                <p:nvSpPr>
                  <p:cNvPr id="47" name="Oval 46"/>
                  <p:cNvSpPr/>
                  <p:nvPr/>
                </p:nvSpPr>
                <p:spPr>
                  <a:xfrm>
                    <a:off x="1836448" y="2348880"/>
                    <a:ext cx="287280" cy="28874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b</a:t>
                    </a:r>
                    <a:endParaRPr lang="en-US" dirty="0"/>
                  </a:p>
                </p:txBody>
              </p:sp>
              <p:sp>
                <p:nvSpPr>
                  <p:cNvPr id="80" name="Oval 79"/>
                  <p:cNvSpPr/>
                  <p:nvPr/>
                </p:nvSpPr>
                <p:spPr>
                  <a:xfrm>
                    <a:off x="755576" y="3429304"/>
                    <a:ext cx="287281" cy="28716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d</a:t>
                    </a:r>
                    <a:endParaRPr lang="en-US" dirty="0"/>
                  </a:p>
                </p:txBody>
              </p:sp>
              <p:sp>
                <p:nvSpPr>
                  <p:cNvPr id="81" name="Oval 80"/>
                  <p:cNvSpPr/>
                  <p:nvPr/>
                </p:nvSpPr>
                <p:spPr>
                  <a:xfrm>
                    <a:off x="1836448" y="3440410"/>
                    <a:ext cx="287280" cy="28874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a</a:t>
                    </a:r>
                    <a:endParaRPr lang="en-US" dirty="0"/>
                  </a:p>
                </p:txBody>
              </p:sp>
            </p:grpSp>
            <p:sp>
              <p:nvSpPr>
                <p:cNvPr id="24590" name="TextBox 44"/>
                <p:cNvSpPr txBox="1">
                  <a:spLocks noChangeArrowheads="1"/>
                </p:cNvSpPr>
                <p:nvPr/>
              </p:nvSpPr>
              <p:spPr bwMode="auto">
                <a:xfrm>
                  <a:off x="983432" y="3893850"/>
                  <a:ext cx="1033152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lt-LT" altLang="en-US" sz="2000"/>
                    <a:t>G </a:t>
                  </a:r>
                  <a:r>
                    <a:rPr lang="lt-LT" altLang="en-US" sz="2000">
                      <a:sym typeface="Symbol" panose="05050102010706020507" pitchFamily="18" charset="2"/>
                    </a:rPr>
                    <a:t>\</a:t>
                  </a:r>
                  <a:r>
                    <a:rPr lang="lt-LT" altLang="en-US" sz="2000"/>
                    <a:t> T</a:t>
                  </a:r>
                  <a:endParaRPr lang="en-US" altLang="en-US" sz="2000"/>
                </a:p>
              </p:txBody>
            </p:sp>
          </p:grpSp>
          <p:cxnSp>
            <p:nvCxnSpPr>
              <p:cNvPr id="42" name="Straight Connector 41"/>
              <p:cNvCxnSpPr/>
              <p:nvPr/>
            </p:nvCxnSpPr>
            <p:spPr>
              <a:xfrm>
                <a:off x="4584280" y="4972654"/>
                <a:ext cx="0" cy="79167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>
                <a:stCxn id="47" idx="3"/>
                <a:endCxn id="80" idx="7"/>
              </p:cNvCxnSpPr>
              <p:nvPr/>
            </p:nvCxnSpPr>
            <p:spPr>
              <a:xfrm flipH="1">
                <a:off x="3593878" y="4929818"/>
                <a:ext cx="876125" cy="87576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40" name="Oval 39"/>
            <p:cNvSpPr/>
            <p:nvPr/>
          </p:nvSpPr>
          <p:spPr bwMode="auto">
            <a:xfrm>
              <a:off x="5850105" y="1690434"/>
              <a:ext cx="287337" cy="28892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c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/>
      <p:bldP spid="18439" grpId="0"/>
      <p:bldP spid="1844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6389" name="Rectangle 66"/>
              <p:cNvSpPr>
                <a:spLocks noChangeArrowheads="1"/>
              </p:cNvSpPr>
              <p:nvPr/>
            </p:nvSpPr>
            <p:spPr bwMode="auto">
              <a:xfrm>
                <a:off x="730250" y="1125538"/>
                <a:ext cx="1933575" cy="1857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err="1"/>
                  <a:t>Graf</a:t>
                </a:r>
                <a:r>
                  <a:rPr lang="en-US" altLang="en-US" sz="2000" dirty="0"/>
                  <a:t>as </a:t>
                </a:r>
                <a:r>
                  <a:rPr lang="lt-LT" altLang="en-US" sz="2000" dirty="0"/>
                  <a:t>G: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altLang="en-US" sz="2000" dirty="0"/>
              </a:p>
            </p:txBody>
          </p:sp>
        </mc:Choice>
        <mc:Fallback xmlns="">
          <p:sp>
            <p:nvSpPr>
              <p:cNvPr id="16389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0250" y="1125538"/>
                <a:ext cx="1933575" cy="1857560"/>
              </a:xfrm>
              <a:prstGeom prst="rect">
                <a:avLst/>
              </a:prstGeom>
              <a:blipFill rotWithShape="0">
                <a:blip r:embed="rId2"/>
                <a:stretch>
                  <a:fillRect l="-3470" t="-197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390" name="Rectangle 67"/>
              <p:cNvSpPr>
                <a:spLocks noChangeArrowheads="1"/>
              </p:cNvSpPr>
              <p:nvPr/>
            </p:nvSpPr>
            <p:spPr bwMode="auto">
              <a:xfrm>
                <a:off x="3276600" y="1196975"/>
                <a:ext cx="1931988" cy="1857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err="1"/>
                  <a:t>Graf</a:t>
                </a:r>
                <a:r>
                  <a:rPr lang="en-US" altLang="en-US" sz="2000" dirty="0"/>
                  <a:t>as</a:t>
                </a:r>
                <a:r>
                  <a:rPr lang="lt-LT" altLang="en-US" sz="2000" dirty="0"/>
                  <a:t> T: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altLang="en-US" sz="2000" dirty="0"/>
              </a:p>
            </p:txBody>
          </p:sp>
        </mc:Choice>
        <mc:Fallback xmlns="">
          <p:sp>
            <p:nvSpPr>
              <p:cNvPr id="16390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76600" y="1196975"/>
                <a:ext cx="1931988" cy="1857560"/>
              </a:xfrm>
              <a:prstGeom prst="rect">
                <a:avLst/>
              </a:prstGeom>
              <a:blipFill rotWithShape="0">
                <a:blip r:embed="rId3"/>
                <a:stretch>
                  <a:fillRect l="-3481" t="-163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391" name="Rectangle 68"/>
          <p:cNvSpPr>
            <a:spLocks noChangeArrowheads="1"/>
          </p:cNvSpPr>
          <p:nvPr/>
        </p:nvSpPr>
        <p:spPr bwMode="auto">
          <a:xfrm>
            <a:off x="6866828" y="3733944"/>
            <a:ext cx="19335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 smtClean="0"/>
              <a:t>Graf</a:t>
            </a:r>
            <a:r>
              <a:rPr lang="en-US" altLang="en-US" sz="2000" dirty="0"/>
              <a:t>as</a:t>
            </a:r>
            <a:r>
              <a:rPr lang="lt-LT" altLang="en-US" sz="2000" dirty="0"/>
              <a:t> G </a:t>
            </a:r>
            <a:r>
              <a:rPr lang="en-US" altLang="en-US" sz="2000" dirty="0" smtClean="0">
                <a:sym typeface="Symbol" panose="05050102010706020507" pitchFamily="18" charset="2"/>
              </a:rPr>
              <a:t>\</a:t>
            </a:r>
            <a:r>
              <a:rPr lang="lt-LT" altLang="en-US" sz="2000" dirty="0" smtClean="0">
                <a:sym typeface="Symbol" panose="05050102010706020507" pitchFamily="18" charset="2"/>
              </a:rPr>
              <a:t> </a:t>
            </a:r>
            <a:r>
              <a:rPr lang="lt-LT" altLang="en-US" sz="2000" dirty="0"/>
              <a:t>T</a:t>
            </a:r>
            <a:r>
              <a:rPr lang="lt-LT" altLang="en-US" sz="2000" dirty="0" smtClean="0"/>
              <a:t>:</a:t>
            </a:r>
            <a:endParaRPr lang="lt-LT" altLang="en-US" sz="2000" dirty="0"/>
          </a:p>
        </p:txBody>
      </p:sp>
      <p:sp>
        <p:nvSpPr>
          <p:cNvPr id="26629" name="TextBox 69"/>
          <p:cNvSpPr txBox="1">
            <a:spLocks noChangeArrowheads="1"/>
          </p:cNvSpPr>
          <p:nvPr/>
        </p:nvSpPr>
        <p:spPr bwMode="auto">
          <a:xfrm>
            <a:off x="730250" y="446088"/>
            <a:ext cx="8015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Veiksmai naudojant gretimumo matricas</a:t>
            </a:r>
            <a:endParaRPr lang="en-US" altLang="en-US" sz="2000" b="1" i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66"/>
              <p:cNvSpPr>
                <a:spLocks noChangeArrowheads="1"/>
              </p:cNvSpPr>
              <p:nvPr/>
            </p:nvSpPr>
            <p:spPr bwMode="auto">
              <a:xfrm>
                <a:off x="951835" y="5429448"/>
                <a:ext cx="2266828" cy="124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/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/>
                            </m:mr>
                            <m:mr>
                              <m:e/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/>
                              <m:e/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/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/>
                              <m:e/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en-US" sz="2000" dirty="0"/>
              </a:p>
            </p:txBody>
          </p:sp>
        </mc:Choice>
        <mc:Fallback xmlns="">
          <p:sp>
            <p:nvSpPr>
              <p:cNvPr id="36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51835" y="5429448"/>
                <a:ext cx="2266828" cy="124200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66"/>
              <p:cNvSpPr>
                <a:spLocks noChangeArrowheads="1"/>
              </p:cNvSpPr>
              <p:nvPr/>
            </p:nvSpPr>
            <p:spPr bwMode="auto">
              <a:xfrm>
                <a:off x="63964" y="3851288"/>
                <a:ext cx="1775743" cy="124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en-US" sz="2000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964" y="3851288"/>
                <a:ext cx="1775743" cy="12420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67"/>
              <p:cNvSpPr>
                <a:spLocks noChangeArrowheads="1"/>
              </p:cNvSpPr>
              <p:nvPr/>
            </p:nvSpPr>
            <p:spPr bwMode="auto">
              <a:xfrm>
                <a:off x="3250137" y="3712002"/>
                <a:ext cx="2099093" cy="124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>
                                  <a:latin typeface="Cambria Math"/>
                                </a:rPr>
                              </m:ctrlPr>
                            </m:mPr>
                            <m:mr>
                              <m:e/>
                              <m:e>
                                <m:r>
                                  <a:rPr lang="lt-LT" altLang="en-US" sz="20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/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/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/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/>
                              <m:e/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US" altLang="en-US" sz="2000" dirty="0" smtClean="0"/>
              </a:p>
            </p:txBody>
          </p:sp>
        </mc:Choice>
        <mc:Fallback xmlns="">
          <p:sp>
            <p:nvSpPr>
              <p:cNvPr id="3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50137" y="3712002"/>
                <a:ext cx="2099093" cy="1242007"/>
              </a:xfrm>
              <a:prstGeom prst="rect">
                <a:avLst/>
              </a:prstGeom>
              <a:blipFill rotWithShape="0">
                <a:blip r:embed="rId7"/>
                <a:stretch>
                  <a:fillRect r="-232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own Arrow 1"/>
          <p:cNvSpPr/>
          <p:nvPr/>
        </p:nvSpPr>
        <p:spPr>
          <a:xfrm rot="1294401">
            <a:off x="1272597" y="3046721"/>
            <a:ext cx="288925" cy="7921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ight Arrow 2"/>
          <p:cNvSpPr/>
          <p:nvPr/>
        </p:nvSpPr>
        <p:spPr>
          <a:xfrm rot="2923018">
            <a:off x="583094" y="5266439"/>
            <a:ext cx="576263" cy="2016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8" name="Down Arrow 47"/>
          <p:cNvSpPr/>
          <p:nvPr/>
        </p:nvSpPr>
        <p:spPr>
          <a:xfrm rot="19286950">
            <a:off x="3871911" y="3009290"/>
            <a:ext cx="288925" cy="7921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3565128" y="5718787"/>
            <a:ext cx="576263" cy="2016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66"/>
              <p:cNvSpPr>
                <a:spLocks noChangeArrowheads="1"/>
              </p:cNvSpPr>
              <p:nvPr/>
            </p:nvSpPr>
            <p:spPr bwMode="auto">
              <a:xfrm>
                <a:off x="4280471" y="5441795"/>
                <a:ext cx="2266828" cy="124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/>
                            </m:mr>
                            <m:mr>
                              <m:e>
                                <m:r>
                                  <a:rPr lang="en-US" alt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/>
                              <m:e>
                                <m:r>
                                  <a:rPr lang="en-US" alt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/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/>
                              <m:e>
                                <m:r>
                                  <a:rPr lang="en-US" alt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en-US" sz="2000" dirty="0"/>
              </a:p>
            </p:txBody>
          </p:sp>
        </mc:Choice>
        <mc:Fallback xmlns="">
          <p:sp>
            <p:nvSpPr>
              <p:cNvPr id="18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80471" y="5441795"/>
                <a:ext cx="2266828" cy="124200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ight Arrow 18"/>
          <p:cNvSpPr/>
          <p:nvPr/>
        </p:nvSpPr>
        <p:spPr>
          <a:xfrm rot="2923018">
            <a:off x="4277407" y="5097096"/>
            <a:ext cx="576263" cy="2016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9547062">
            <a:off x="6762749" y="5901552"/>
            <a:ext cx="576263" cy="2016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66"/>
              <p:cNvSpPr>
                <a:spLocks noChangeArrowheads="1"/>
              </p:cNvSpPr>
              <p:nvPr/>
            </p:nvSpPr>
            <p:spPr bwMode="auto">
              <a:xfrm>
                <a:off x="6489663" y="4289587"/>
                <a:ext cx="2266828" cy="124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en-US" sz="2000" dirty="0"/>
              </a:p>
            </p:txBody>
          </p:sp>
        </mc:Choice>
        <mc:Fallback xmlns="">
          <p:sp>
            <p:nvSpPr>
              <p:cNvPr id="21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89663" y="4289587"/>
                <a:ext cx="2266828" cy="12420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0" grpId="0"/>
      <p:bldP spid="16391" grpId="0"/>
      <p:bldP spid="36" grpId="0"/>
      <p:bldP spid="37" grpId="0"/>
      <p:bldP spid="38" grpId="0"/>
      <p:bldP spid="2" grpId="0" animBg="1"/>
      <p:bldP spid="3" grpId="0" animBg="1"/>
      <p:bldP spid="48" grpId="0" animBg="1"/>
      <p:bldP spid="15" grpId="0" animBg="1"/>
      <p:bldP spid="18" grpId="0"/>
      <p:bldP spid="19" grpId="0" animBg="1"/>
      <p:bldP spid="20" grpId="0" animBg="1"/>
      <p:bldP spid="21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733425" y="1730375"/>
            <a:ext cx="1368425" cy="1762125"/>
            <a:chOff x="755576" y="2348880"/>
            <a:chExt cx="1368152" cy="1762036"/>
          </a:xfrm>
        </p:grpSpPr>
        <p:grpSp>
          <p:nvGrpSpPr>
            <p:cNvPr id="27677" name="Group 56"/>
            <p:cNvGrpSpPr>
              <a:grpSpLocks/>
            </p:cNvGrpSpPr>
            <p:nvPr/>
          </p:nvGrpSpPr>
          <p:grpSpPr bwMode="auto">
            <a:xfrm>
              <a:off x="755576" y="2348880"/>
              <a:ext cx="1368152" cy="1380604"/>
              <a:chOff x="755576" y="2348880"/>
              <a:chExt cx="1368152" cy="1380604"/>
            </a:xfrm>
          </p:grpSpPr>
          <p:sp>
            <p:nvSpPr>
              <p:cNvPr id="59" name="Oval 58"/>
              <p:cNvSpPr/>
              <p:nvPr/>
            </p:nvSpPr>
            <p:spPr>
              <a:xfrm>
                <a:off x="755576" y="2348880"/>
                <a:ext cx="287281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1836448" y="2348880"/>
                <a:ext cx="287280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755576" y="3429913"/>
                <a:ext cx="287281" cy="28732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1836448" y="3441025"/>
                <a:ext cx="287280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63" name="Straight Connector 62"/>
              <p:cNvCxnSpPr>
                <a:stCxn id="59" idx="6"/>
                <a:endCxn id="60" idx="2"/>
              </p:cNvCxnSpPr>
              <p:nvPr/>
            </p:nvCxnSpPr>
            <p:spPr>
              <a:xfrm>
                <a:off x="1042857" y="2493336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1042857" y="3585480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>
                <a:endCxn id="62" idx="0"/>
              </p:cNvCxnSpPr>
              <p:nvPr/>
            </p:nvCxnSpPr>
            <p:spPr>
              <a:xfrm>
                <a:off x="1979295" y="2637790"/>
                <a:ext cx="0" cy="8032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>
                <a:stCxn id="61" idx="7"/>
                <a:endCxn id="60" idx="3"/>
              </p:cNvCxnSpPr>
              <p:nvPr/>
            </p:nvCxnSpPr>
            <p:spPr>
              <a:xfrm flipV="1">
                <a:off x="1001590" y="2594931"/>
                <a:ext cx="876125" cy="87625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27678" name="TextBox 57"/>
            <p:cNvSpPr txBox="1">
              <a:spLocks noChangeArrowheads="1"/>
            </p:cNvSpPr>
            <p:nvPr/>
          </p:nvSpPr>
          <p:spPr bwMode="auto">
            <a:xfrm>
              <a:off x="1295636" y="3710806"/>
              <a:ext cx="28803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G</a:t>
              </a:r>
              <a:endParaRPr lang="en-US" altLang="en-US" sz="2000"/>
            </a:p>
          </p:txBody>
        </p:sp>
      </p:grpSp>
      <p:grpSp>
        <p:nvGrpSpPr>
          <p:cNvPr id="27651" name="Group 3"/>
          <p:cNvGrpSpPr>
            <a:grpSpLocks/>
          </p:cNvGrpSpPr>
          <p:nvPr/>
        </p:nvGrpSpPr>
        <p:grpSpPr bwMode="auto">
          <a:xfrm>
            <a:off x="3252788" y="1724025"/>
            <a:ext cx="1368425" cy="1768475"/>
            <a:chOff x="817588" y="4437112"/>
            <a:chExt cx="1368152" cy="1768262"/>
          </a:xfrm>
        </p:grpSpPr>
        <p:grpSp>
          <p:nvGrpSpPr>
            <p:cNvPr id="27668" name="Group 47"/>
            <p:cNvGrpSpPr>
              <a:grpSpLocks/>
            </p:cNvGrpSpPr>
            <p:nvPr/>
          </p:nvGrpSpPr>
          <p:grpSpPr bwMode="auto">
            <a:xfrm>
              <a:off x="817588" y="4437112"/>
              <a:ext cx="1368152" cy="1380604"/>
              <a:chOff x="817588" y="4437112"/>
              <a:chExt cx="1368152" cy="1380604"/>
            </a:xfrm>
          </p:grpSpPr>
          <p:sp>
            <p:nvSpPr>
              <p:cNvPr id="50" name="Oval 49"/>
              <p:cNvSpPr/>
              <p:nvPr/>
            </p:nvSpPr>
            <p:spPr>
              <a:xfrm>
                <a:off x="817588" y="4437112"/>
                <a:ext cx="287280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1898459" y="4437112"/>
                <a:ext cx="287281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817588" y="5518070"/>
                <a:ext cx="287280" cy="28730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1898459" y="5529181"/>
                <a:ext cx="287281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54" name="Straight Connector 53"/>
              <p:cNvCxnSpPr/>
              <p:nvPr/>
            </p:nvCxnSpPr>
            <p:spPr>
              <a:xfrm>
                <a:off x="1104868" y="4581558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>
                <a:stCxn id="50" idx="4"/>
                <a:endCxn id="52" idx="0"/>
              </p:cNvCxnSpPr>
              <p:nvPr/>
            </p:nvCxnSpPr>
            <p:spPr>
              <a:xfrm>
                <a:off x="962021" y="4726002"/>
                <a:ext cx="0" cy="79206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1104868" y="5673626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27669" name="TextBox 48"/>
            <p:cNvSpPr txBox="1">
              <a:spLocks noChangeArrowheads="1"/>
            </p:cNvSpPr>
            <p:nvPr/>
          </p:nvSpPr>
          <p:spPr bwMode="auto">
            <a:xfrm>
              <a:off x="1439280" y="5805264"/>
              <a:ext cx="14401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T</a:t>
              </a:r>
              <a:endParaRPr lang="en-US" altLang="en-US" sz="2000"/>
            </a:p>
          </p:txBody>
        </p:sp>
      </p:grpSp>
      <p:sp>
        <p:nvSpPr>
          <p:cNvPr id="27652" name="TextBox 69"/>
          <p:cNvSpPr txBox="1">
            <a:spLocks noChangeArrowheads="1"/>
          </p:cNvSpPr>
          <p:nvPr/>
        </p:nvSpPr>
        <p:spPr bwMode="auto">
          <a:xfrm>
            <a:off x="730250" y="438150"/>
            <a:ext cx="8015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Veiksmai naudojant gretimumo matricas</a:t>
            </a:r>
            <a:endParaRPr lang="en-US" altLang="en-US" sz="2000" b="1" i="1"/>
          </a:p>
        </p:txBody>
      </p:sp>
      <p:grpSp>
        <p:nvGrpSpPr>
          <p:cNvPr id="27653" name="Group 36"/>
          <p:cNvGrpSpPr>
            <a:grpSpLocks/>
          </p:cNvGrpSpPr>
          <p:nvPr/>
        </p:nvGrpSpPr>
        <p:grpSpPr bwMode="auto">
          <a:xfrm>
            <a:off x="5664200" y="1717675"/>
            <a:ext cx="1368425" cy="1944688"/>
            <a:chOff x="3347864" y="4683906"/>
            <a:chExt cx="1368152" cy="1945080"/>
          </a:xfrm>
        </p:grpSpPr>
        <p:grpSp>
          <p:nvGrpSpPr>
            <p:cNvPr id="27658" name="Group 37"/>
            <p:cNvGrpSpPr>
              <a:grpSpLocks/>
            </p:cNvGrpSpPr>
            <p:nvPr/>
          </p:nvGrpSpPr>
          <p:grpSpPr bwMode="auto">
            <a:xfrm>
              <a:off x="3347864" y="4683906"/>
              <a:ext cx="1368152" cy="1945080"/>
              <a:chOff x="755576" y="2348880"/>
              <a:chExt cx="1368152" cy="1945080"/>
            </a:xfrm>
          </p:grpSpPr>
          <p:grpSp>
            <p:nvGrpSpPr>
              <p:cNvPr id="27662" name="Group 72"/>
              <p:cNvGrpSpPr>
                <a:grpSpLocks/>
              </p:cNvGrpSpPr>
              <p:nvPr/>
            </p:nvGrpSpPr>
            <p:grpSpPr bwMode="auto">
              <a:xfrm>
                <a:off x="755576" y="2348880"/>
                <a:ext cx="1368152" cy="1380604"/>
                <a:chOff x="755576" y="2348880"/>
                <a:chExt cx="1368152" cy="1380604"/>
              </a:xfrm>
            </p:grpSpPr>
            <p:sp>
              <p:nvSpPr>
                <p:cNvPr id="75" name="Oval 74"/>
                <p:cNvSpPr/>
                <p:nvPr/>
              </p:nvSpPr>
              <p:spPr>
                <a:xfrm>
                  <a:off x="755576" y="2348880"/>
                  <a:ext cx="287281" cy="287396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c</a:t>
                  </a:r>
                  <a:endParaRPr lang="en-US" dirty="0"/>
                </a:p>
              </p:txBody>
            </p:sp>
            <p:sp>
              <p:nvSpPr>
                <p:cNvPr id="76" name="Oval 75"/>
                <p:cNvSpPr/>
                <p:nvPr/>
              </p:nvSpPr>
              <p:spPr>
                <a:xfrm>
                  <a:off x="1836448" y="2348880"/>
                  <a:ext cx="287280" cy="287396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b</a:t>
                  </a:r>
                  <a:endParaRPr lang="en-US" dirty="0"/>
                </a:p>
              </p:txBody>
            </p:sp>
            <p:sp>
              <p:nvSpPr>
                <p:cNvPr id="77" name="Oval 76"/>
                <p:cNvSpPr/>
                <p:nvPr/>
              </p:nvSpPr>
              <p:spPr>
                <a:xfrm>
                  <a:off x="755576" y="3428597"/>
                  <a:ext cx="287281" cy="287396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d</a:t>
                  </a:r>
                  <a:endParaRPr lang="en-US" dirty="0"/>
                </a:p>
              </p:txBody>
            </p:sp>
            <p:sp>
              <p:nvSpPr>
                <p:cNvPr id="78" name="Oval 77"/>
                <p:cNvSpPr/>
                <p:nvPr/>
              </p:nvSpPr>
              <p:spPr>
                <a:xfrm>
                  <a:off x="1836448" y="3441300"/>
                  <a:ext cx="287280" cy="287396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a</a:t>
                  </a:r>
                  <a:endParaRPr lang="en-US" dirty="0"/>
                </a:p>
              </p:txBody>
            </p:sp>
          </p:grpSp>
          <p:sp>
            <p:nvSpPr>
              <p:cNvPr id="27663" name="TextBox 73"/>
              <p:cNvSpPr txBox="1">
                <a:spLocks noChangeArrowheads="1"/>
              </p:cNvSpPr>
              <p:nvPr/>
            </p:nvSpPr>
            <p:spPr bwMode="auto">
              <a:xfrm>
                <a:off x="983432" y="3893850"/>
                <a:ext cx="1033152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/>
                  <a:t>G </a:t>
                </a:r>
                <a:r>
                  <a:rPr lang="lt-LT" altLang="en-US" sz="2000">
                    <a:sym typeface="Symbol" panose="05050102010706020507" pitchFamily="18" charset="2"/>
                  </a:rPr>
                  <a:t></a:t>
                </a:r>
                <a:r>
                  <a:rPr lang="lt-LT" altLang="en-US" sz="2000"/>
                  <a:t> T</a:t>
                </a:r>
                <a:endParaRPr lang="en-US" altLang="en-US" sz="2000"/>
              </a:p>
            </p:txBody>
          </p:sp>
        </p:grpSp>
        <p:cxnSp>
          <p:nvCxnSpPr>
            <p:cNvPr id="39" name="Straight Connector 38"/>
            <p:cNvCxnSpPr>
              <a:stCxn id="75" idx="4"/>
              <a:endCxn id="77" idx="0"/>
            </p:cNvCxnSpPr>
            <p:nvPr/>
          </p:nvCxnSpPr>
          <p:spPr>
            <a:xfrm>
              <a:off x="3492298" y="4971302"/>
              <a:ext cx="0" cy="79232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4584280" y="4971302"/>
              <a:ext cx="0" cy="79232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76" idx="3"/>
              <a:endCxn id="77" idx="7"/>
            </p:cNvCxnSpPr>
            <p:nvPr/>
          </p:nvCxnSpPr>
          <p:spPr>
            <a:xfrm flipH="1">
              <a:off x="3593878" y="4930019"/>
              <a:ext cx="876125" cy="87647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462" name="Rectangle 39"/>
              <p:cNvSpPr>
                <a:spLocks noChangeArrowheads="1"/>
              </p:cNvSpPr>
              <p:nvPr/>
            </p:nvSpPr>
            <p:spPr bwMode="auto">
              <a:xfrm>
                <a:off x="-35310" y="4221088"/>
                <a:ext cx="1933575" cy="1857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err="1"/>
                  <a:t>Graf</a:t>
                </a:r>
                <a:r>
                  <a:rPr lang="en-US" altLang="en-US" sz="2000" dirty="0"/>
                  <a:t>as</a:t>
                </a:r>
                <a:r>
                  <a:rPr lang="lt-LT" altLang="en-US" sz="2000" dirty="0"/>
                  <a:t> G: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dirty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altLang="en-US" sz="2000" dirty="0"/>
              </a:p>
            </p:txBody>
          </p:sp>
        </mc:Choice>
        <mc:Fallback xmlns="">
          <p:sp>
            <p:nvSpPr>
              <p:cNvPr id="19462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35310" y="4221088"/>
                <a:ext cx="1933575" cy="1857560"/>
              </a:xfrm>
              <a:prstGeom prst="rect">
                <a:avLst/>
              </a:prstGeom>
              <a:blipFill rotWithShape="0">
                <a:blip r:embed="rId2"/>
                <a:stretch>
                  <a:fillRect l="-3155" t="-163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463" name="Rectangle 40"/>
              <p:cNvSpPr>
                <a:spLocks noChangeArrowheads="1"/>
              </p:cNvSpPr>
              <p:nvPr/>
            </p:nvSpPr>
            <p:spPr bwMode="auto">
              <a:xfrm>
                <a:off x="1691680" y="4221088"/>
                <a:ext cx="1931987" cy="1857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err="1"/>
                  <a:t>Graf</a:t>
                </a:r>
                <a:r>
                  <a:rPr lang="en-US" altLang="en-US" sz="2000" dirty="0"/>
                  <a:t>as</a:t>
                </a:r>
                <a:r>
                  <a:rPr lang="lt-LT" altLang="en-US" sz="2000" dirty="0"/>
                  <a:t> T: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altLang="en-US" sz="2000" dirty="0"/>
              </a:p>
            </p:txBody>
          </p:sp>
        </mc:Choice>
        <mc:Fallback xmlns="">
          <p:sp>
            <p:nvSpPr>
              <p:cNvPr id="19463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91680" y="4221088"/>
                <a:ext cx="1931987" cy="1857560"/>
              </a:xfrm>
              <a:prstGeom prst="rect">
                <a:avLst/>
              </a:prstGeom>
              <a:blipFill rotWithShape="0">
                <a:blip r:embed="rId3"/>
                <a:stretch>
                  <a:fillRect l="-3481" t="-163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464" name="Rectangle 41"/>
              <p:cNvSpPr>
                <a:spLocks noChangeArrowheads="1"/>
              </p:cNvSpPr>
              <p:nvPr/>
            </p:nvSpPr>
            <p:spPr bwMode="auto">
              <a:xfrm>
                <a:off x="3478052" y="4253292"/>
                <a:ext cx="5665948" cy="1857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smtClean="0"/>
                  <a:t>Graf</a:t>
                </a:r>
                <a:r>
                  <a:rPr lang="en-US" altLang="en-US" sz="2000" dirty="0"/>
                  <a:t>as</a:t>
                </a:r>
                <a:r>
                  <a:rPr lang="lt-LT" altLang="en-US" sz="2000" dirty="0"/>
                  <a:t> G </a:t>
                </a:r>
                <a:r>
                  <a:rPr lang="lt-LT" altLang="en-US" sz="2000" dirty="0">
                    <a:sym typeface="Symbol" panose="05050102010706020507" pitchFamily="18" charset="2"/>
                  </a:rPr>
                  <a:t> </a:t>
                </a:r>
                <a:r>
                  <a:rPr lang="lt-LT" altLang="en-US" sz="2000" dirty="0"/>
                  <a:t>T: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altLang="en-US" sz="20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⨁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⨁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⨁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⨁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⨁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⨁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⨁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⨁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⨁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⨁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⨁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⨁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⨁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⨁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⨁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alt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⨁</m:t>
                                </m:r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en-US" sz="20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altLang="en-US" sz="2000" dirty="0"/>
              </a:p>
            </p:txBody>
          </p:sp>
        </mc:Choice>
        <mc:Fallback xmlns="">
          <p:sp>
            <p:nvSpPr>
              <p:cNvPr id="19464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78052" y="4253292"/>
                <a:ext cx="5665948" cy="1857560"/>
              </a:xfrm>
              <a:prstGeom prst="rect">
                <a:avLst/>
              </a:prstGeom>
              <a:blipFill rotWithShape="0">
                <a:blip r:embed="rId4"/>
                <a:stretch>
                  <a:fillRect l="-1184" t="-230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397512" y="421342"/>
            <a:ext cx="1287147" cy="424796"/>
          </a:xfrm>
          <a:prstGeom prst="rect">
            <a:avLst/>
          </a:prstGeom>
          <a:blipFill rotWithShape="1">
            <a:blip r:embed="rId5"/>
            <a:stretch>
              <a:fillRect b="-8571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2" grpId="0"/>
      <p:bldP spid="19463" grpId="0"/>
      <p:bldP spid="1946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733425" y="1730375"/>
            <a:ext cx="1368425" cy="1762125"/>
            <a:chOff x="755576" y="2348880"/>
            <a:chExt cx="1368152" cy="1762036"/>
          </a:xfrm>
        </p:grpSpPr>
        <p:grpSp>
          <p:nvGrpSpPr>
            <p:cNvPr id="28698" name="Group 56"/>
            <p:cNvGrpSpPr>
              <a:grpSpLocks/>
            </p:cNvGrpSpPr>
            <p:nvPr/>
          </p:nvGrpSpPr>
          <p:grpSpPr bwMode="auto">
            <a:xfrm>
              <a:off x="755576" y="2348880"/>
              <a:ext cx="1368152" cy="1380604"/>
              <a:chOff x="755576" y="2348880"/>
              <a:chExt cx="1368152" cy="1380604"/>
            </a:xfrm>
          </p:grpSpPr>
          <p:sp>
            <p:nvSpPr>
              <p:cNvPr id="59" name="Oval 58"/>
              <p:cNvSpPr/>
              <p:nvPr/>
            </p:nvSpPr>
            <p:spPr>
              <a:xfrm>
                <a:off x="755576" y="2348880"/>
                <a:ext cx="287281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1836448" y="2348880"/>
                <a:ext cx="287280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755576" y="3429913"/>
                <a:ext cx="287281" cy="28732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1836448" y="3441025"/>
                <a:ext cx="287280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63" name="Straight Connector 62"/>
              <p:cNvCxnSpPr>
                <a:stCxn id="59" idx="6"/>
                <a:endCxn id="60" idx="2"/>
              </p:cNvCxnSpPr>
              <p:nvPr/>
            </p:nvCxnSpPr>
            <p:spPr>
              <a:xfrm>
                <a:off x="1042857" y="2493336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1042857" y="3585480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>
                <a:endCxn id="62" idx="0"/>
              </p:cNvCxnSpPr>
              <p:nvPr/>
            </p:nvCxnSpPr>
            <p:spPr>
              <a:xfrm>
                <a:off x="1979295" y="2637790"/>
                <a:ext cx="0" cy="8032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>
                <a:stCxn id="61" idx="7"/>
                <a:endCxn id="60" idx="3"/>
              </p:cNvCxnSpPr>
              <p:nvPr/>
            </p:nvCxnSpPr>
            <p:spPr>
              <a:xfrm flipV="1">
                <a:off x="1001590" y="2594931"/>
                <a:ext cx="876125" cy="87625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28699" name="TextBox 57"/>
            <p:cNvSpPr txBox="1">
              <a:spLocks noChangeArrowheads="1"/>
            </p:cNvSpPr>
            <p:nvPr/>
          </p:nvSpPr>
          <p:spPr bwMode="auto">
            <a:xfrm>
              <a:off x="1295636" y="3710806"/>
              <a:ext cx="28803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G</a:t>
              </a:r>
              <a:endParaRPr lang="en-US" altLang="en-US" sz="2000"/>
            </a:p>
          </p:txBody>
        </p:sp>
      </p:grpSp>
      <p:grpSp>
        <p:nvGrpSpPr>
          <p:cNvPr id="28675" name="Group 3"/>
          <p:cNvGrpSpPr>
            <a:grpSpLocks/>
          </p:cNvGrpSpPr>
          <p:nvPr/>
        </p:nvGrpSpPr>
        <p:grpSpPr bwMode="auto">
          <a:xfrm>
            <a:off x="3252788" y="1724025"/>
            <a:ext cx="1368425" cy="1768475"/>
            <a:chOff x="817588" y="4437112"/>
            <a:chExt cx="1368152" cy="1768262"/>
          </a:xfrm>
        </p:grpSpPr>
        <p:grpSp>
          <p:nvGrpSpPr>
            <p:cNvPr id="28689" name="Group 47"/>
            <p:cNvGrpSpPr>
              <a:grpSpLocks/>
            </p:cNvGrpSpPr>
            <p:nvPr/>
          </p:nvGrpSpPr>
          <p:grpSpPr bwMode="auto">
            <a:xfrm>
              <a:off x="817588" y="4437112"/>
              <a:ext cx="1368152" cy="1380604"/>
              <a:chOff x="817588" y="4437112"/>
              <a:chExt cx="1368152" cy="1380604"/>
            </a:xfrm>
          </p:grpSpPr>
          <p:sp>
            <p:nvSpPr>
              <p:cNvPr id="50" name="Oval 49"/>
              <p:cNvSpPr/>
              <p:nvPr/>
            </p:nvSpPr>
            <p:spPr>
              <a:xfrm>
                <a:off x="817588" y="4437112"/>
                <a:ext cx="287280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1898459" y="4437112"/>
                <a:ext cx="287281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817588" y="5518070"/>
                <a:ext cx="287280" cy="28730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1898459" y="5529181"/>
                <a:ext cx="287281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54" name="Straight Connector 53"/>
              <p:cNvCxnSpPr/>
              <p:nvPr/>
            </p:nvCxnSpPr>
            <p:spPr>
              <a:xfrm>
                <a:off x="1104868" y="4581558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>
                <a:stCxn id="50" idx="4"/>
                <a:endCxn id="52" idx="0"/>
              </p:cNvCxnSpPr>
              <p:nvPr/>
            </p:nvCxnSpPr>
            <p:spPr>
              <a:xfrm>
                <a:off x="962021" y="4726002"/>
                <a:ext cx="0" cy="79206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1104868" y="5673626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28690" name="TextBox 48"/>
            <p:cNvSpPr txBox="1">
              <a:spLocks noChangeArrowheads="1"/>
            </p:cNvSpPr>
            <p:nvPr/>
          </p:nvSpPr>
          <p:spPr bwMode="auto">
            <a:xfrm>
              <a:off x="1439280" y="5805264"/>
              <a:ext cx="14401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T</a:t>
              </a:r>
              <a:endParaRPr lang="en-US" altLang="en-US" sz="2000"/>
            </a:p>
          </p:txBody>
        </p:sp>
      </p:grpSp>
      <p:grpSp>
        <p:nvGrpSpPr>
          <p:cNvPr id="28676" name="Group 4"/>
          <p:cNvGrpSpPr>
            <a:grpSpLocks/>
          </p:cNvGrpSpPr>
          <p:nvPr/>
        </p:nvGrpSpPr>
        <p:grpSpPr bwMode="auto">
          <a:xfrm>
            <a:off x="5730875" y="1662113"/>
            <a:ext cx="1368425" cy="1939925"/>
            <a:chOff x="755576" y="2348880"/>
            <a:chExt cx="1368152" cy="1941064"/>
          </a:xfrm>
        </p:grpSpPr>
        <p:grpSp>
          <p:nvGrpSpPr>
            <p:cNvPr id="28681" name="Group 39"/>
            <p:cNvGrpSpPr>
              <a:grpSpLocks/>
            </p:cNvGrpSpPr>
            <p:nvPr/>
          </p:nvGrpSpPr>
          <p:grpSpPr bwMode="auto">
            <a:xfrm>
              <a:off x="755576" y="2348880"/>
              <a:ext cx="1368152" cy="1380604"/>
              <a:chOff x="755576" y="2348880"/>
              <a:chExt cx="1368152" cy="1380604"/>
            </a:xfrm>
          </p:grpSpPr>
          <p:sp>
            <p:nvSpPr>
              <p:cNvPr id="42" name="Oval 41"/>
              <p:cNvSpPr/>
              <p:nvPr/>
            </p:nvSpPr>
            <p:spPr>
              <a:xfrm>
                <a:off x="755576" y="2348880"/>
                <a:ext cx="287281" cy="28750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1836448" y="2348880"/>
                <a:ext cx="287280" cy="28750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755576" y="3429014"/>
                <a:ext cx="287281" cy="28750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1836448" y="3441721"/>
                <a:ext cx="287280" cy="28750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46" name="Straight Connector 45"/>
              <p:cNvCxnSpPr/>
              <p:nvPr/>
            </p:nvCxnSpPr>
            <p:spPr>
              <a:xfrm>
                <a:off x="1068252" y="2493427"/>
                <a:ext cx="79200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1042857" y="3584680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28682" name="TextBox 40"/>
            <p:cNvSpPr txBox="1">
              <a:spLocks noChangeArrowheads="1"/>
            </p:cNvSpPr>
            <p:nvPr/>
          </p:nvSpPr>
          <p:spPr bwMode="auto">
            <a:xfrm>
              <a:off x="995084" y="3889834"/>
              <a:ext cx="103315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G </a:t>
              </a:r>
              <a:r>
                <a:rPr lang="lt-LT" altLang="en-US" sz="2000">
                  <a:sym typeface="Symbol" panose="05050102010706020507" pitchFamily="18" charset="2"/>
                </a:rPr>
                <a:t> </a:t>
              </a:r>
              <a:r>
                <a:rPr lang="lt-LT" altLang="en-US" sz="2000"/>
                <a:t>T</a:t>
              </a:r>
              <a:endParaRPr lang="en-US" altLang="en-US" sz="200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485" name="Rectangle 66"/>
              <p:cNvSpPr>
                <a:spLocks noChangeArrowheads="1"/>
              </p:cNvSpPr>
              <p:nvPr/>
            </p:nvSpPr>
            <p:spPr bwMode="auto">
              <a:xfrm>
                <a:off x="374650" y="4174239"/>
                <a:ext cx="1933575" cy="1857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smtClean="0"/>
                  <a:t>Graf</a:t>
                </a:r>
                <a:r>
                  <a:rPr lang="en-US" altLang="en-US" sz="2000" dirty="0"/>
                  <a:t>as</a:t>
                </a:r>
                <a:r>
                  <a:rPr lang="lt-LT" altLang="en-US" sz="2000" dirty="0"/>
                  <a:t> G: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lt-LT" altLang="en-US" sz="2000" i="1" smtClean="0">
                              <a:latin typeface="Cambria Math"/>
                            </a:rPr>
                          </m:ctrlPr>
                        </m:mPr>
                        <m:m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lt-LT" altLang="en-US" sz="2000" i="1" smtClean="0"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en-US" sz="20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mr>
                            </m:m>
                          </m:e>
                          <m:e>
                            <m:d>
                              <m:dPr>
                                <m:ctrlPr>
                                  <a:rPr lang="lt-LT" altLang="en-US" sz="200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4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lt-LT" altLang="en-US" sz="2000" i="1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en-US" sz="20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lt-LT" altLang="en-US" sz="2000" dirty="0"/>
              </a:p>
            </p:txBody>
          </p:sp>
        </mc:Choice>
        <mc:Fallback xmlns="">
          <p:sp>
            <p:nvSpPr>
              <p:cNvPr id="20485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4650" y="4174239"/>
                <a:ext cx="1933575" cy="1857560"/>
              </a:xfrm>
              <a:prstGeom prst="rect">
                <a:avLst/>
              </a:prstGeom>
              <a:blipFill rotWithShape="0">
                <a:blip r:embed="rId2"/>
                <a:stretch>
                  <a:fillRect l="-3145" t="-1974" r="-1289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486" name="Rectangle 67"/>
              <p:cNvSpPr>
                <a:spLocks noChangeArrowheads="1"/>
              </p:cNvSpPr>
              <p:nvPr/>
            </p:nvSpPr>
            <p:spPr bwMode="auto">
              <a:xfrm>
                <a:off x="3052655" y="4214628"/>
                <a:ext cx="1931987" cy="1857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smtClean="0"/>
                  <a:t>Graf</a:t>
                </a:r>
                <a:r>
                  <a:rPr lang="en-US" altLang="en-US" sz="2000" dirty="0"/>
                  <a:t>as</a:t>
                </a:r>
                <a:r>
                  <a:rPr lang="lt-LT" altLang="en-US" sz="2000" dirty="0"/>
                  <a:t> T: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mPr>
                        <m:m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lt-LT" altLang="en-US" sz="2000" i="1"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mr>
                            </m:m>
                          </m:e>
                          <m:e>
                            <m:d>
                              <m:dPr>
                                <m:ctrlPr>
                                  <a:rPr lang="lt-LT" altLang="en-US" sz="2000" i="1">
                                    <a:latin typeface="Cambria Math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lt-LT" altLang="en-US" sz="2000" i="1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en-US" sz="200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lt-LT" altLang="en-US" sz="2000" dirty="0"/>
              </a:p>
            </p:txBody>
          </p:sp>
        </mc:Choice>
        <mc:Fallback xmlns="">
          <p:sp>
            <p:nvSpPr>
              <p:cNvPr id="20486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52655" y="4214628"/>
                <a:ext cx="1931987" cy="1857560"/>
              </a:xfrm>
              <a:prstGeom prst="rect">
                <a:avLst/>
              </a:prstGeom>
              <a:blipFill rotWithShape="0">
                <a:blip r:embed="rId3"/>
                <a:stretch>
                  <a:fillRect l="-3470" t="-163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487" name="Rectangle 68"/>
              <p:cNvSpPr>
                <a:spLocks noChangeArrowheads="1"/>
              </p:cNvSpPr>
              <p:nvPr/>
            </p:nvSpPr>
            <p:spPr bwMode="auto">
              <a:xfrm>
                <a:off x="5729072" y="4214628"/>
                <a:ext cx="1933575" cy="1857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smtClean="0"/>
                  <a:t>Graf</a:t>
                </a:r>
                <a:r>
                  <a:rPr lang="en-US" altLang="en-US" sz="2000" dirty="0"/>
                  <a:t>as </a:t>
                </a:r>
                <a:r>
                  <a:rPr lang="lt-LT" altLang="en-US" sz="2000" dirty="0"/>
                  <a:t>G </a:t>
                </a:r>
                <a:r>
                  <a:rPr lang="lt-LT" altLang="en-US" sz="2000" dirty="0">
                    <a:sym typeface="Symbol" panose="05050102010706020507" pitchFamily="18" charset="2"/>
                  </a:rPr>
                  <a:t> </a:t>
                </a:r>
                <a:r>
                  <a:rPr lang="lt-LT" altLang="en-US" sz="2000" dirty="0"/>
                  <a:t>T: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mPr>
                        <m:m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lt-LT" altLang="en-US" sz="2000" i="1"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mr>
                            </m:m>
                          </m:e>
                          <m:e>
                            <m:d>
                              <m:dPr>
                                <m:ctrlPr>
                                  <a:rPr lang="lt-LT" altLang="en-US" sz="2000" i="1">
                                    <a:latin typeface="Cambria Math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lt-LT" altLang="en-US" sz="20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lt-LT" altLang="en-US" sz="2000" dirty="0"/>
              </a:p>
            </p:txBody>
          </p:sp>
        </mc:Choice>
        <mc:Fallback xmlns="">
          <p:sp>
            <p:nvSpPr>
              <p:cNvPr id="20487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29072" y="4214628"/>
                <a:ext cx="1933575" cy="1857560"/>
              </a:xfrm>
              <a:prstGeom prst="rect">
                <a:avLst/>
              </a:prstGeom>
              <a:blipFill rotWithShape="0">
                <a:blip r:embed="rId4"/>
                <a:stretch>
                  <a:fillRect l="-3470" t="-19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680" name="TextBox 69"/>
          <p:cNvSpPr txBox="1">
            <a:spLocks noChangeArrowheads="1"/>
          </p:cNvSpPr>
          <p:nvPr/>
        </p:nvSpPr>
        <p:spPr bwMode="auto">
          <a:xfrm>
            <a:off x="730250" y="438150"/>
            <a:ext cx="8015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Veiksmai naudojant incidentumo matricas</a:t>
            </a:r>
            <a:endParaRPr lang="en-US" altLang="en-US" sz="2000" b="1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20486" grpId="0"/>
      <p:bldP spid="2048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2"/>
          <p:cNvGrpSpPr>
            <a:grpSpLocks/>
          </p:cNvGrpSpPr>
          <p:nvPr/>
        </p:nvGrpSpPr>
        <p:grpSpPr bwMode="auto">
          <a:xfrm>
            <a:off x="733425" y="1730375"/>
            <a:ext cx="1368425" cy="1762125"/>
            <a:chOff x="755576" y="2348880"/>
            <a:chExt cx="1368152" cy="1762036"/>
          </a:xfrm>
        </p:grpSpPr>
        <p:grpSp>
          <p:nvGrpSpPr>
            <p:cNvPr id="29726" name="Group 56"/>
            <p:cNvGrpSpPr>
              <a:grpSpLocks/>
            </p:cNvGrpSpPr>
            <p:nvPr/>
          </p:nvGrpSpPr>
          <p:grpSpPr bwMode="auto">
            <a:xfrm>
              <a:off x="755576" y="2348880"/>
              <a:ext cx="1368152" cy="1380604"/>
              <a:chOff x="755576" y="2348880"/>
              <a:chExt cx="1368152" cy="1380604"/>
            </a:xfrm>
          </p:grpSpPr>
          <p:sp>
            <p:nvSpPr>
              <p:cNvPr id="59" name="Oval 58"/>
              <p:cNvSpPr/>
              <p:nvPr/>
            </p:nvSpPr>
            <p:spPr>
              <a:xfrm>
                <a:off x="755576" y="2348880"/>
                <a:ext cx="287281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1836448" y="2348880"/>
                <a:ext cx="287280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755576" y="3429913"/>
                <a:ext cx="287281" cy="28732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1836448" y="3441025"/>
                <a:ext cx="287280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63" name="Straight Connector 62"/>
              <p:cNvCxnSpPr>
                <a:stCxn id="59" idx="6"/>
                <a:endCxn id="60" idx="2"/>
              </p:cNvCxnSpPr>
              <p:nvPr/>
            </p:nvCxnSpPr>
            <p:spPr>
              <a:xfrm>
                <a:off x="1042857" y="2493336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1042857" y="3585480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>
                <a:endCxn id="62" idx="0"/>
              </p:cNvCxnSpPr>
              <p:nvPr/>
            </p:nvCxnSpPr>
            <p:spPr>
              <a:xfrm>
                <a:off x="1979295" y="2637790"/>
                <a:ext cx="0" cy="8032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>
                <a:stCxn id="61" idx="7"/>
                <a:endCxn id="60" idx="3"/>
              </p:cNvCxnSpPr>
              <p:nvPr/>
            </p:nvCxnSpPr>
            <p:spPr>
              <a:xfrm flipV="1">
                <a:off x="1001590" y="2594931"/>
                <a:ext cx="876125" cy="87625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29727" name="TextBox 57"/>
            <p:cNvSpPr txBox="1">
              <a:spLocks noChangeArrowheads="1"/>
            </p:cNvSpPr>
            <p:nvPr/>
          </p:nvSpPr>
          <p:spPr bwMode="auto">
            <a:xfrm>
              <a:off x="1295636" y="3710806"/>
              <a:ext cx="28803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G</a:t>
              </a:r>
              <a:endParaRPr lang="en-US" altLang="en-US" sz="2000"/>
            </a:p>
          </p:txBody>
        </p:sp>
      </p:grpSp>
      <p:grpSp>
        <p:nvGrpSpPr>
          <p:cNvPr id="29699" name="Group 3"/>
          <p:cNvGrpSpPr>
            <a:grpSpLocks/>
          </p:cNvGrpSpPr>
          <p:nvPr/>
        </p:nvGrpSpPr>
        <p:grpSpPr bwMode="auto">
          <a:xfrm>
            <a:off x="3252788" y="1724025"/>
            <a:ext cx="1368425" cy="1768475"/>
            <a:chOff x="817588" y="4437112"/>
            <a:chExt cx="1368152" cy="1768262"/>
          </a:xfrm>
        </p:grpSpPr>
        <p:grpSp>
          <p:nvGrpSpPr>
            <p:cNvPr id="29717" name="Group 47"/>
            <p:cNvGrpSpPr>
              <a:grpSpLocks/>
            </p:cNvGrpSpPr>
            <p:nvPr/>
          </p:nvGrpSpPr>
          <p:grpSpPr bwMode="auto">
            <a:xfrm>
              <a:off x="817588" y="4437112"/>
              <a:ext cx="1368152" cy="1380604"/>
              <a:chOff x="817588" y="4437112"/>
              <a:chExt cx="1368152" cy="1380604"/>
            </a:xfrm>
          </p:grpSpPr>
          <p:sp>
            <p:nvSpPr>
              <p:cNvPr id="50" name="Oval 49"/>
              <p:cNvSpPr/>
              <p:nvPr/>
            </p:nvSpPr>
            <p:spPr>
              <a:xfrm>
                <a:off x="817588" y="4437112"/>
                <a:ext cx="287280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1898459" y="4437112"/>
                <a:ext cx="287281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817588" y="5518070"/>
                <a:ext cx="287280" cy="28730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1898459" y="5529181"/>
                <a:ext cx="287281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54" name="Straight Connector 53"/>
              <p:cNvCxnSpPr/>
              <p:nvPr/>
            </p:nvCxnSpPr>
            <p:spPr>
              <a:xfrm>
                <a:off x="1104868" y="4581558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>
                <a:stCxn id="50" idx="4"/>
                <a:endCxn id="52" idx="0"/>
              </p:cNvCxnSpPr>
              <p:nvPr/>
            </p:nvCxnSpPr>
            <p:spPr>
              <a:xfrm>
                <a:off x="962021" y="4726002"/>
                <a:ext cx="0" cy="79206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1104868" y="5673626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29718" name="TextBox 48"/>
            <p:cNvSpPr txBox="1">
              <a:spLocks noChangeArrowheads="1"/>
            </p:cNvSpPr>
            <p:nvPr/>
          </p:nvSpPr>
          <p:spPr bwMode="auto">
            <a:xfrm>
              <a:off x="1439280" y="5805264"/>
              <a:ext cx="14401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T</a:t>
              </a:r>
              <a:endParaRPr lang="en-US" altLang="en-US" sz="2000"/>
            </a:p>
          </p:txBody>
        </p:sp>
      </p:grpSp>
      <p:sp>
        <p:nvSpPr>
          <p:cNvPr id="29700" name="TextBox 69"/>
          <p:cNvSpPr txBox="1">
            <a:spLocks noChangeArrowheads="1"/>
          </p:cNvSpPr>
          <p:nvPr/>
        </p:nvSpPr>
        <p:spPr bwMode="auto">
          <a:xfrm>
            <a:off x="730250" y="438150"/>
            <a:ext cx="8015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Veiksmai naudojant incidentumo matricas</a:t>
            </a:r>
            <a:endParaRPr lang="en-US" altLang="en-US" sz="2000" b="1" i="1"/>
          </a:p>
        </p:txBody>
      </p:sp>
      <p:grpSp>
        <p:nvGrpSpPr>
          <p:cNvPr id="29701" name="Group 35"/>
          <p:cNvGrpSpPr>
            <a:grpSpLocks/>
          </p:cNvGrpSpPr>
          <p:nvPr/>
        </p:nvGrpSpPr>
        <p:grpSpPr bwMode="auto">
          <a:xfrm>
            <a:off x="5729288" y="1655763"/>
            <a:ext cx="1368425" cy="1944687"/>
            <a:chOff x="3347864" y="4683906"/>
            <a:chExt cx="1368152" cy="1945080"/>
          </a:xfrm>
        </p:grpSpPr>
        <p:grpSp>
          <p:nvGrpSpPr>
            <p:cNvPr id="29705" name="Group 36"/>
            <p:cNvGrpSpPr>
              <a:grpSpLocks/>
            </p:cNvGrpSpPr>
            <p:nvPr/>
          </p:nvGrpSpPr>
          <p:grpSpPr bwMode="auto">
            <a:xfrm>
              <a:off x="3347864" y="4683906"/>
              <a:ext cx="1368152" cy="1945080"/>
              <a:chOff x="755576" y="2348880"/>
              <a:chExt cx="1368152" cy="1945080"/>
            </a:xfrm>
          </p:grpSpPr>
          <p:grpSp>
            <p:nvGrpSpPr>
              <p:cNvPr id="29709" name="Group 71"/>
              <p:cNvGrpSpPr>
                <a:grpSpLocks/>
              </p:cNvGrpSpPr>
              <p:nvPr/>
            </p:nvGrpSpPr>
            <p:grpSpPr bwMode="auto">
              <a:xfrm>
                <a:off x="755576" y="2348880"/>
                <a:ext cx="1368152" cy="1380604"/>
                <a:chOff x="755576" y="2348880"/>
                <a:chExt cx="1368152" cy="1380604"/>
              </a:xfrm>
            </p:grpSpPr>
            <p:sp>
              <p:nvSpPr>
                <p:cNvPr id="74" name="Oval 73"/>
                <p:cNvSpPr/>
                <p:nvPr/>
              </p:nvSpPr>
              <p:spPr>
                <a:xfrm>
                  <a:off x="755576" y="2348880"/>
                  <a:ext cx="287280" cy="287395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c</a:t>
                  </a:r>
                  <a:endParaRPr lang="en-US" dirty="0"/>
                </a:p>
              </p:txBody>
            </p:sp>
            <p:sp>
              <p:nvSpPr>
                <p:cNvPr id="75" name="Oval 74"/>
                <p:cNvSpPr/>
                <p:nvPr/>
              </p:nvSpPr>
              <p:spPr>
                <a:xfrm>
                  <a:off x="1836447" y="2348880"/>
                  <a:ext cx="287281" cy="287395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b</a:t>
                  </a:r>
                  <a:endParaRPr lang="en-US" dirty="0"/>
                </a:p>
              </p:txBody>
            </p:sp>
            <p:sp>
              <p:nvSpPr>
                <p:cNvPr id="76" name="Oval 75"/>
                <p:cNvSpPr/>
                <p:nvPr/>
              </p:nvSpPr>
              <p:spPr>
                <a:xfrm>
                  <a:off x="755576" y="3428598"/>
                  <a:ext cx="287280" cy="287395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d</a:t>
                  </a:r>
                  <a:endParaRPr lang="en-US" dirty="0"/>
                </a:p>
              </p:txBody>
            </p:sp>
            <p:sp>
              <p:nvSpPr>
                <p:cNvPr id="77" name="Oval 76"/>
                <p:cNvSpPr/>
                <p:nvPr/>
              </p:nvSpPr>
              <p:spPr>
                <a:xfrm>
                  <a:off x="1836447" y="3441301"/>
                  <a:ext cx="287281" cy="287395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a</a:t>
                  </a:r>
                  <a:endParaRPr lang="en-US" dirty="0"/>
                </a:p>
              </p:txBody>
            </p: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1068251" y="2493371"/>
                  <a:ext cx="792005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1042856" y="3584205"/>
                  <a:ext cx="793592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9710" name="TextBox 72"/>
              <p:cNvSpPr txBox="1">
                <a:spLocks noChangeArrowheads="1"/>
              </p:cNvSpPr>
              <p:nvPr/>
            </p:nvSpPr>
            <p:spPr bwMode="auto">
              <a:xfrm>
                <a:off x="983432" y="3893850"/>
                <a:ext cx="1033152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/>
                  <a:t>G </a:t>
                </a:r>
                <a:r>
                  <a:rPr lang="lt-LT" altLang="en-US" sz="2000">
                    <a:sym typeface="Symbol" panose="05050102010706020507" pitchFamily="18" charset="2"/>
                  </a:rPr>
                  <a:t></a:t>
                </a:r>
                <a:r>
                  <a:rPr lang="lt-LT" altLang="en-US" sz="2000"/>
                  <a:t> T</a:t>
                </a:r>
                <a:endParaRPr lang="en-US" altLang="en-US" sz="2000"/>
              </a:p>
            </p:txBody>
          </p:sp>
        </p:grpSp>
        <p:cxnSp>
          <p:nvCxnSpPr>
            <p:cNvPr id="38" name="Straight Connector 37"/>
            <p:cNvCxnSpPr>
              <a:stCxn id="74" idx="4"/>
              <a:endCxn id="76" idx="0"/>
            </p:cNvCxnSpPr>
            <p:nvPr/>
          </p:nvCxnSpPr>
          <p:spPr>
            <a:xfrm>
              <a:off x="3492297" y="4971301"/>
              <a:ext cx="0" cy="7923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4584279" y="4971301"/>
              <a:ext cx="0" cy="79232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75" idx="3"/>
              <a:endCxn id="76" idx="7"/>
            </p:cNvCxnSpPr>
            <p:nvPr/>
          </p:nvCxnSpPr>
          <p:spPr>
            <a:xfrm flipH="1">
              <a:off x="3593877" y="4930018"/>
              <a:ext cx="876125" cy="87647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510" name="Rectangle 39"/>
              <p:cNvSpPr>
                <a:spLocks noChangeArrowheads="1"/>
              </p:cNvSpPr>
              <p:nvPr/>
            </p:nvSpPr>
            <p:spPr bwMode="auto">
              <a:xfrm>
                <a:off x="550863" y="4108450"/>
                <a:ext cx="1933575" cy="1857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/>
                  <a:t>Grafui G: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mPr>
                        <m:m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lt-LT" altLang="en-US" sz="2000" i="1"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mr>
                            </m:m>
                          </m:e>
                          <m:e>
                            <m:d>
                              <m:dPr>
                                <m:ctrlPr>
                                  <a:rPr lang="lt-LT" altLang="en-US" sz="2000" i="1">
                                    <a:latin typeface="Cambria Math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4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lt-LT" altLang="en-US" sz="2000" i="1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lt-LT" altLang="en-US" sz="2000" dirty="0"/>
              </a:p>
            </p:txBody>
          </p:sp>
        </mc:Choice>
        <mc:Fallback xmlns="">
          <p:sp>
            <p:nvSpPr>
              <p:cNvPr id="2151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0863" y="4108450"/>
                <a:ext cx="1933575" cy="1857560"/>
              </a:xfrm>
              <a:prstGeom prst="rect">
                <a:avLst/>
              </a:prstGeom>
              <a:blipFill rotWithShape="0">
                <a:blip r:embed="rId2"/>
                <a:stretch>
                  <a:fillRect l="-3145" t="-1967" r="-1289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511" name="Rectangle 40"/>
              <p:cNvSpPr>
                <a:spLocks noChangeArrowheads="1"/>
              </p:cNvSpPr>
              <p:nvPr/>
            </p:nvSpPr>
            <p:spPr bwMode="auto">
              <a:xfrm>
                <a:off x="3052655" y="4133850"/>
                <a:ext cx="1931987" cy="1857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/>
                  <a:t>Grafui T: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mPr>
                        <m:m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lt-LT" altLang="en-US" sz="2000" i="1"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mr>
                            </m:m>
                          </m:e>
                          <m:e>
                            <m:d>
                              <m:dPr>
                                <m:ctrlPr>
                                  <a:rPr lang="lt-LT" altLang="en-US" sz="2000" i="1">
                                    <a:latin typeface="Cambria Math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lt-LT" altLang="en-US" sz="2000" i="1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lt-LT" altLang="en-US" sz="2000" dirty="0"/>
              </a:p>
            </p:txBody>
          </p:sp>
        </mc:Choice>
        <mc:Fallback xmlns="">
          <p:sp>
            <p:nvSpPr>
              <p:cNvPr id="2151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52655" y="4133850"/>
                <a:ext cx="1931987" cy="1857560"/>
              </a:xfrm>
              <a:prstGeom prst="rect">
                <a:avLst/>
              </a:prstGeom>
              <a:blipFill rotWithShape="0">
                <a:blip r:embed="rId3"/>
                <a:stretch>
                  <a:fillRect l="-3470" t="-163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512" name="Rectangle 41"/>
              <p:cNvSpPr>
                <a:spLocks noChangeArrowheads="1"/>
              </p:cNvSpPr>
              <p:nvPr/>
            </p:nvSpPr>
            <p:spPr bwMode="auto">
              <a:xfrm>
                <a:off x="5343525" y="4133850"/>
                <a:ext cx="3016250" cy="1857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smtClean="0"/>
                  <a:t>Grafui G </a:t>
                </a:r>
                <a:r>
                  <a:rPr lang="lt-LT" altLang="en-US" sz="2000" dirty="0">
                    <a:sym typeface="Symbol" panose="05050102010706020507" pitchFamily="18" charset="2"/>
                  </a:rPr>
                  <a:t> </a:t>
                </a:r>
                <a:r>
                  <a:rPr lang="lt-LT" altLang="en-US" sz="2000" dirty="0"/>
                  <a:t>T: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mPr>
                        <m:m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lt-LT" altLang="en-US" sz="2000" i="1"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mr>
                            </m:m>
                          </m:e>
                          <m:e>
                            <m:d>
                              <m:dPr>
                                <m:ctrlPr>
                                  <a:rPr lang="lt-LT" altLang="en-US" sz="2000" i="1">
                                    <a:latin typeface="Cambria Math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5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lt-LT" altLang="en-US" sz="20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lt-LT" altLang="en-US" sz="2000" dirty="0"/>
              </a:p>
            </p:txBody>
          </p:sp>
        </mc:Choice>
        <mc:Fallback xmlns="">
          <p:sp>
            <p:nvSpPr>
              <p:cNvPr id="2151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43525" y="4133850"/>
                <a:ext cx="3016250" cy="1857560"/>
              </a:xfrm>
              <a:prstGeom prst="rect">
                <a:avLst/>
              </a:prstGeom>
              <a:blipFill rotWithShape="0">
                <a:blip r:embed="rId4"/>
                <a:stretch>
                  <a:fillRect l="-2227" t="-19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/>
      <p:bldP spid="21511" grpId="0"/>
      <p:bldP spid="2151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2"/>
          <p:cNvGrpSpPr>
            <a:grpSpLocks/>
          </p:cNvGrpSpPr>
          <p:nvPr/>
        </p:nvGrpSpPr>
        <p:grpSpPr bwMode="auto">
          <a:xfrm>
            <a:off x="733425" y="1730375"/>
            <a:ext cx="1368425" cy="1762125"/>
            <a:chOff x="755576" y="2348880"/>
            <a:chExt cx="1368152" cy="1762036"/>
          </a:xfrm>
        </p:grpSpPr>
        <p:grpSp>
          <p:nvGrpSpPr>
            <p:cNvPr id="30747" name="Group 56"/>
            <p:cNvGrpSpPr>
              <a:grpSpLocks/>
            </p:cNvGrpSpPr>
            <p:nvPr/>
          </p:nvGrpSpPr>
          <p:grpSpPr bwMode="auto">
            <a:xfrm>
              <a:off x="755576" y="2348880"/>
              <a:ext cx="1368152" cy="1380604"/>
              <a:chOff x="755576" y="2348880"/>
              <a:chExt cx="1368152" cy="1380604"/>
            </a:xfrm>
          </p:grpSpPr>
          <p:sp>
            <p:nvSpPr>
              <p:cNvPr id="59" name="Oval 58"/>
              <p:cNvSpPr/>
              <p:nvPr/>
            </p:nvSpPr>
            <p:spPr>
              <a:xfrm>
                <a:off x="755576" y="2348880"/>
                <a:ext cx="287281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1836448" y="2348880"/>
                <a:ext cx="287280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755576" y="3429913"/>
                <a:ext cx="287281" cy="28732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1836448" y="3441025"/>
                <a:ext cx="287280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63" name="Straight Connector 62"/>
              <p:cNvCxnSpPr>
                <a:stCxn id="59" idx="6"/>
                <a:endCxn id="60" idx="2"/>
              </p:cNvCxnSpPr>
              <p:nvPr/>
            </p:nvCxnSpPr>
            <p:spPr>
              <a:xfrm>
                <a:off x="1042857" y="2493336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1042857" y="3585480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>
                <a:endCxn id="62" idx="0"/>
              </p:cNvCxnSpPr>
              <p:nvPr/>
            </p:nvCxnSpPr>
            <p:spPr>
              <a:xfrm>
                <a:off x="1979295" y="2637790"/>
                <a:ext cx="0" cy="8032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>
                <a:stCxn id="61" idx="7"/>
                <a:endCxn id="60" idx="3"/>
              </p:cNvCxnSpPr>
              <p:nvPr/>
            </p:nvCxnSpPr>
            <p:spPr>
              <a:xfrm flipV="1">
                <a:off x="1001590" y="2594931"/>
                <a:ext cx="876125" cy="87625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30748" name="TextBox 57"/>
            <p:cNvSpPr txBox="1">
              <a:spLocks noChangeArrowheads="1"/>
            </p:cNvSpPr>
            <p:nvPr/>
          </p:nvSpPr>
          <p:spPr bwMode="auto">
            <a:xfrm>
              <a:off x="1295636" y="3710806"/>
              <a:ext cx="28803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G</a:t>
              </a:r>
              <a:endParaRPr lang="en-US" altLang="en-US" sz="2000"/>
            </a:p>
          </p:txBody>
        </p:sp>
      </p:grpSp>
      <p:grpSp>
        <p:nvGrpSpPr>
          <p:cNvPr id="30723" name="Group 3"/>
          <p:cNvGrpSpPr>
            <a:grpSpLocks/>
          </p:cNvGrpSpPr>
          <p:nvPr/>
        </p:nvGrpSpPr>
        <p:grpSpPr bwMode="auto">
          <a:xfrm>
            <a:off x="3252788" y="1724025"/>
            <a:ext cx="1368425" cy="1768475"/>
            <a:chOff x="817588" y="4437112"/>
            <a:chExt cx="1368152" cy="1768262"/>
          </a:xfrm>
        </p:grpSpPr>
        <p:grpSp>
          <p:nvGrpSpPr>
            <p:cNvPr id="30738" name="Group 47"/>
            <p:cNvGrpSpPr>
              <a:grpSpLocks/>
            </p:cNvGrpSpPr>
            <p:nvPr/>
          </p:nvGrpSpPr>
          <p:grpSpPr bwMode="auto">
            <a:xfrm>
              <a:off x="817588" y="4437112"/>
              <a:ext cx="1368152" cy="1380604"/>
              <a:chOff x="817588" y="4437112"/>
              <a:chExt cx="1368152" cy="1380604"/>
            </a:xfrm>
          </p:grpSpPr>
          <p:sp>
            <p:nvSpPr>
              <p:cNvPr id="50" name="Oval 49"/>
              <p:cNvSpPr/>
              <p:nvPr/>
            </p:nvSpPr>
            <p:spPr>
              <a:xfrm>
                <a:off x="817588" y="4437112"/>
                <a:ext cx="287280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1898459" y="4437112"/>
                <a:ext cx="287281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817588" y="5518070"/>
                <a:ext cx="287280" cy="28730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1898459" y="5529181"/>
                <a:ext cx="287281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54" name="Straight Connector 53"/>
              <p:cNvCxnSpPr/>
              <p:nvPr/>
            </p:nvCxnSpPr>
            <p:spPr>
              <a:xfrm>
                <a:off x="1104868" y="4581558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>
                <a:stCxn id="50" idx="4"/>
                <a:endCxn id="52" idx="0"/>
              </p:cNvCxnSpPr>
              <p:nvPr/>
            </p:nvCxnSpPr>
            <p:spPr>
              <a:xfrm>
                <a:off x="962021" y="4726002"/>
                <a:ext cx="0" cy="79206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1104868" y="5673626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30739" name="TextBox 48"/>
            <p:cNvSpPr txBox="1">
              <a:spLocks noChangeArrowheads="1"/>
            </p:cNvSpPr>
            <p:nvPr/>
          </p:nvSpPr>
          <p:spPr bwMode="auto">
            <a:xfrm>
              <a:off x="1439280" y="5805264"/>
              <a:ext cx="14401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T</a:t>
              </a:r>
              <a:endParaRPr lang="en-US" altLang="en-US" sz="2000"/>
            </a:p>
          </p:txBody>
        </p:sp>
      </p:grpSp>
      <p:sp>
        <p:nvSpPr>
          <p:cNvPr id="30724" name="TextBox 69"/>
          <p:cNvSpPr txBox="1">
            <a:spLocks noChangeArrowheads="1"/>
          </p:cNvSpPr>
          <p:nvPr/>
        </p:nvSpPr>
        <p:spPr bwMode="auto">
          <a:xfrm>
            <a:off x="730250" y="438150"/>
            <a:ext cx="8015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Veiksmai naudojant incidentumo matricas</a:t>
            </a:r>
            <a:endParaRPr lang="en-US" altLang="en-US" sz="2000" b="1" i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534" name="Rectangle 36"/>
              <p:cNvSpPr>
                <a:spLocks noChangeArrowheads="1"/>
              </p:cNvSpPr>
              <p:nvPr/>
            </p:nvSpPr>
            <p:spPr bwMode="auto">
              <a:xfrm>
                <a:off x="550863" y="4108450"/>
                <a:ext cx="1933575" cy="1857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err="1"/>
                  <a:t>Graf</a:t>
                </a:r>
                <a:r>
                  <a:rPr lang="en-US" altLang="en-US" sz="2000" dirty="0"/>
                  <a:t>as</a:t>
                </a:r>
                <a:r>
                  <a:rPr lang="lt-LT" altLang="en-US" sz="2000" dirty="0"/>
                  <a:t> G: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lt-LT" altLang="en-US" sz="2000" dirty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mPr>
                        <m:m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lt-LT" altLang="en-US" sz="2000" i="1"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mr>
                            </m:m>
                          </m:e>
                          <m:e>
                            <m:d>
                              <m:dPr>
                                <m:ctrlPr>
                                  <a:rPr lang="lt-LT" altLang="en-US" sz="2000" i="1">
                                    <a:latin typeface="Cambria Math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4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lt-LT" altLang="en-US" sz="2000" i="1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altLang="en-US" sz="2000" dirty="0" smtClean="0"/>
              </a:p>
            </p:txBody>
          </p:sp>
        </mc:Choice>
        <mc:Fallback xmlns="">
          <p:sp>
            <p:nvSpPr>
              <p:cNvPr id="22534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0863" y="4108450"/>
                <a:ext cx="1933575" cy="1857560"/>
              </a:xfrm>
              <a:prstGeom prst="rect">
                <a:avLst/>
              </a:prstGeom>
              <a:blipFill rotWithShape="0">
                <a:blip r:embed="rId2"/>
                <a:stretch>
                  <a:fillRect l="-3145" t="-1967" r="-1289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535" name="Rectangle 37"/>
              <p:cNvSpPr>
                <a:spLocks noChangeArrowheads="1"/>
              </p:cNvSpPr>
              <p:nvPr/>
            </p:nvSpPr>
            <p:spPr bwMode="auto">
              <a:xfrm>
                <a:off x="3052763" y="4133850"/>
                <a:ext cx="1931987" cy="1857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err="1"/>
                  <a:t>Graf</a:t>
                </a:r>
                <a:r>
                  <a:rPr lang="en-US" altLang="en-US" sz="2000" dirty="0"/>
                  <a:t>as</a:t>
                </a:r>
                <a:r>
                  <a:rPr lang="lt-LT" altLang="en-US" sz="2000" dirty="0"/>
                  <a:t> T: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lt-LT" altLang="en-US" sz="2000" dirty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mPr>
                        <m:m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lt-LT" altLang="en-US" sz="2000" i="1"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mr>
                            </m:m>
                          </m:e>
                          <m:e>
                            <m:d>
                              <m:dPr>
                                <m:ctrlPr>
                                  <a:rPr lang="lt-LT" altLang="en-US" sz="2000" i="1">
                                    <a:latin typeface="Cambria Math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lt-LT" altLang="en-US" sz="2000" i="1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altLang="en-US" sz="2000" dirty="0" smtClean="0"/>
              </a:p>
            </p:txBody>
          </p:sp>
        </mc:Choice>
        <mc:Fallback xmlns="">
          <p:sp>
            <p:nvSpPr>
              <p:cNvPr id="22535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52763" y="4133850"/>
                <a:ext cx="1931987" cy="1857560"/>
              </a:xfrm>
              <a:prstGeom prst="rect">
                <a:avLst/>
              </a:prstGeom>
              <a:blipFill rotWithShape="0">
                <a:blip r:embed="rId3"/>
                <a:stretch>
                  <a:fillRect l="-3470" t="-163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536" name="Rectangle 38"/>
              <p:cNvSpPr>
                <a:spLocks noChangeArrowheads="1"/>
              </p:cNvSpPr>
              <p:nvPr/>
            </p:nvSpPr>
            <p:spPr bwMode="auto">
              <a:xfrm>
                <a:off x="5172859" y="4142329"/>
                <a:ext cx="1933575" cy="1857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mPr>
                        <m:m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lt-LT" altLang="en-US" sz="2000" i="1"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mr>
                            </m:m>
                          </m:e>
                          <m:e>
                            <m:d>
                              <m:dPr>
                                <m:ctrlPr>
                                  <a:rPr lang="lt-LT" altLang="en-US" sz="2000" i="1">
                                    <a:latin typeface="Cambria Math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lt-LT" altLang="en-US" sz="2000" i="1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lt-LT" altLang="en-US" sz="2000" dirty="0"/>
              </a:p>
            </p:txBody>
          </p:sp>
        </mc:Choice>
        <mc:Fallback xmlns="">
          <p:sp>
            <p:nvSpPr>
              <p:cNvPr id="22536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72859" y="4142329"/>
                <a:ext cx="1933575" cy="185756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8"/>
          <p:cNvSpPr>
            <a:spLocks noChangeArrowheads="1"/>
          </p:cNvSpPr>
          <p:nvPr/>
        </p:nvSpPr>
        <p:spPr bwMode="auto">
          <a:xfrm>
            <a:off x="5360968" y="4155030"/>
            <a:ext cx="19335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 smtClean="0"/>
              <a:t>Graf</a:t>
            </a:r>
            <a:r>
              <a:rPr lang="en-US" altLang="en-US" sz="2000" dirty="0"/>
              <a:t>as</a:t>
            </a:r>
            <a:r>
              <a:rPr lang="lt-LT" altLang="en-US" sz="2000" dirty="0"/>
              <a:t> G </a:t>
            </a:r>
            <a:r>
              <a:rPr lang="lt-LT" altLang="en-US" sz="2000" dirty="0">
                <a:sym typeface="Symbol" panose="05050102010706020507" pitchFamily="18" charset="2"/>
              </a:rPr>
              <a:t>\ </a:t>
            </a:r>
            <a:r>
              <a:rPr lang="lt-LT" altLang="en-US" sz="2000" dirty="0"/>
              <a:t>T</a:t>
            </a:r>
            <a:r>
              <a:rPr lang="lt-LT" altLang="en-US" sz="2000" dirty="0" smtClean="0"/>
              <a:t>:</a:t>
            </a:r>
            <a:endParaRPr lang="lt-LT" altLang="en-US" sz="2000" dirty="0"/>
          </a:p>
        </p:txBody>
      </p:sp>
      <p:grpSp>
        <p:nvGrpSpPr>
          <p:cNvPr id="2" name="Group 1"/>
          <p:cNvGrpSpPr/>
          <p:nvPr/>
        </p:nvGrpSpPr>
        <p:grpSpPr>
          <a:xfrm>
            <a:off x="5746751" y="1724025"/>
            <a:ext cx="1466849" cy="1946275"/>
            <a:chOff x="5746751" y="1724025"/>
            <a:chExt cx="1466849" cy="1946275"/>
          </a:xfrm>
        </p:grpSpPr>
        <p:grpSp>
          <p:nvGrpSpPr>
            <p:cNvPr id="30725" name="Group 39"/>
            <p:cNvGrpSpPr>
              <a:grpSpLocks/>
            </p:cNvGrpSpPr>
            <p:nvPr/>
          </p:nvGrpSpPr>
          <p:grpSpPr bwMode="auto">
            <a:xfrm>
              <a:off x="5845175" y="1724025"/>
              <a:ext cx="1368425" cy="1946275"/>
              <a:chOff x="3347864" y="4683906"/>
              <a:chExt cx="1368152" cy="1945080"/>
            </a:xfrm>
          </p:grpSpPr>
          <p:grpSp>
            <p:nvGrpSpPr>
              <p:cNvPr id="30729" name="Group 40"/>
              <p:cNvGrpSpPr>
                <a:grpSpLocks/>
              </p:cNvGrpSpPr>
              <p:nvPr/>
            </p:nvGrpSpPr>
            <p:grpSpPr bwMode="auto">
              <a:xfrm>
                <a:off x="3347864" y="4683906"/>
                <a:ext cx="1368152" cy="1945080"/>
                <a:chOff x="755576" y="2348880"/>
                <a:chExt cx="1368152" cy="1945080"/>
              </a:xfrm>
            </p:grpSpPr>
            <p:grpSp>
              <p:nvGrpSpPr>
                <p:cNvPr id="30732" name="Group 43"/>
                <p:cNvGrpSpPr>
                  <a:grpSpLocks/>
                </p:cNvGrpSpPr>
                <p:nvPr/>
              </p:nvGrpSpPr>
              <p:grpSpPr bwMode="auto">
                <a:xfrm>
                  <a:off x="755576" y="2348880"/>
                  <a:ext cx="1368152" cy="1380278"/>
                  <a:chOff x="755576" y="2348880"/>
                  <a:chExt cx="1368152" cy="1380278"/>
                </a:xfrm>
              </p:grpSpPr>
              <p:sp>
                <p:nvSpPr>
                  <p:cNvPr id="47" name="Oval 46"/>
                  <p:cNvSpPr/>
                  <p:nvPr/>
                </p:nvSpPr>
                <p:spPr>
                  <a:xfrm>
                    <a:off x="1836448" y="2348880"/>
                    <a:ext cx="287280" cy="28874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b</a:t>
                    </a:r>
                    <a:endParaRPr lang="en-US" dirty="0"/>
                  </a:p>
                </p:txBody>
              </p:sp>
              <p:sp>
                <p:nvSpPr>
                  <p:cNvPr id="80" name="Oval 79"/>
                  <p:cNvSpPr/>
                  <p:nvPr/>
                </p:nvSpPr>
                <p:spPr>
                  <a:xfrm>
                    <a:off x="755576" y="3429304"/>
                    <a:ext cx="287281" cy="28716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d</a:t>
                    </a:r>
                    <a:endParaRPr lang="en-US" dirty="0"/>
                  </a:p>
                </p:txBody>
              </p:sp>
              <p:sp>
                <p:nvSpPr>
                  <p:cNvPr id="81" name="Oval 80"/>
                  <p:cNvSpPr/>
                  <p:nvPr/>
                </p:nvSpPr>
                <p:spPr>
                  <a:xfrm>
                    <a:off x="1836448" y="3440410"/>
                    <a:ext cx="287280" cy="28874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a</a:t>
                    </a:r>
                    <a:endParaRPr lang="en-US" dirty="0"/>
                  </a:p>
                </p:txBody>
              </p:sp>
            </p:grpSp>
            <p:sp>
              <p:nvSpPr>
                <p:cNvPr id="30733" name="TextBox 44"/>
                <p:cNvSpPr txBox="1">
                  <a:spLocks noChangeArrowheads="1"/>
                </p:cNvSpPr>
                <p:nvPr/>
              </p:nvSpPr>
              <p:spPr bwMode="auto">
                <a:xfrm>
                  <a:off x="983432" y="3893850"/>
                  <a:ext cx="1033152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lt-LT" altLang="en-US" sz="2000"/>
                    <a:t>G </a:t>
                  </a:r>
                  <a:r>
                    <a:rPr lang="lt-LT" altLang="en-US" sz="2000">
                      <a:sym typeface="Symbol" panose="05050102010706020507" pitchFamily="18" charset="2"/>
                    </a:rPr>
                    <a:t>\</a:t>
                  </a:r>
                  <a:r>
                    <a:rPr lang="lt-LT" altLang="en-US" sz="2000"/>
                    <a:t> T</a:t>
                  </a:r>
                  <a:endParaRPr lang="en-US" altLang="en-US" sz="2000"/>
                </a:p>
              </p:txBody>
            </p:sp>
          </p:grpSp>
          <p:cxnSp>
            <p:nvCxnSpPr>
              <p:cNvPr id="42" name="Straight Connector 41"/>
              <p:cNvCxnSpPr/>
              <p:nvPr/>
            </p:nvCxnSpPr>
            <p:spPr>
              <a:xfrm>
                <a:off x="4584280" y="4972654"/>
                <a:ext cx="0" cy="79167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>
                <a:stCxn id="47" idx="3"/>
                <a:endCxn id="80" idx="7"/>
              </p:cNvCxnSpPr>
              <p:nvPr/>
            </p:nvCxnSpPr>
            <p:spPr>
              <a:xfrm flipH="1">
                <a:off x="3593878" y="4929818"/>
                <a:ext cx="876125" cy="87576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38" name="Oval 37"/>
            <p:cNvSpPr/>
            <p:nvPr/>
          </p:nvSpPr>
          <p:spPr bwMode="auto">
            <a:xfrm>
              <a:off x="5746751" y="1724025"/>
              <a:ext cx="287337" cy="28892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c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4" grpId="0"/>
      <p:bldP spid="22535" grpId="0"/>
      <p:bldP spid="22536" grpId="0"/>
      <p:bldP spid="37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2"/>
          <p:cNvGrpSpPr>
            <a:grpSpLocks/>
          </p:cNvGrpSpPr>
          <p:nvPr/>
        </p:nvGrpSpPr>
        <p:grpSpPr bwMode="auto">
          <a:xfrm>
            <a:off x="733425" y="1730375"/>
            <a:ext cx="1368425" cy="1762125"/>
            <a:chOff x="755576" y="2348880"/>
            <a:chExt cx="1368152" cy="1762036"/>
          </a:xfrm>
        </p:grpSpPr>
        <p:grpSp>
          <p:nvGrpSpPr>
            <p:cNvPr id="31772" name="Group 56"/>
            <p:cNvGrpSpPr>
              <a:grpSpLocks/>
            </p:cNvGrpSpPr>
            <p:nvPr/>
          </p:nvGrpSpPr>
          <p:grpSpPr bwMode="auto">
            <a:xfrm>
              <a:off x="755576" y="2348880"/>
              <a:ext cx="1368152" cy="1380604"/>
              <a:chOff x="755576" y="2348880"/>
              <a:chExt cx="1368152" cy="1380604"/>
            </a:xfrm>
          </p:grpSpPr>
          <p:sp>
            <p:nvSpPr>
              <p:cNvPr id="59" name="Oval 58"/>
              <p:cNvSpPr/>
              <p:nvPr/>
            </p:nvSpPr>
            <p:spPr>
              <a:xfrm>
                <a:off x="755576" y="2348880"/>
                <a:ext cx="287281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1836448" y="2348880"/>
                <a:ext cx="287280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755576" y="3429913"/>
                <a:ext cx="287281" cy="28732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1836448" y="3441025"/>
                <a:ext cx="287280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63" name="Straight Connector 62"/>
              <p:cNvCxnSpPr>
                <a:stCxn id="59" idx="6"/>
                <a:endCxn id="60" idx="2"/>
              </p:cNvCxnSpPr>
              <p:nvPr/>
            </p:nvCxnSpPr>
            <p:spPr>
              <a:xfrm>
                <a:off x="1042857" y="2493336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1042857" y="3585480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>
                <a:endCxn id="62" idx="0"/>
              </p:cNvCxnSpPr>
              <p:nvPr/>
            </p:nvCxnSpPr>
            <p:spPr>
              <a:xfrm>
                <a:off x="1979295" y="2637790"/>
                <a:ext cx="0" cy="8032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>
                <a:stCxn id="61" idx="7"/>
                <a:endCxn id="60" idx="3"/>
              </p:cNvCxnSpPr>
              <p:nvPr/>
            </p:nvCxnSpPr>
            <p:spPr>
              <a:xfrm flipV="1">
                <a:off x="1001590" y="2594931"/>
                <a:ext cx="876125" cy="87625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31773" name="TextBox 57"/>
            <p:cNvSpPr txBox="1">
              <a:spLocks noChangeArrowheads="1"/>
            </p:cNvSpPr>
            <p:nvPr/>
          </p:nvSpPr>
          <p:spPr bwMode="auto">
            <a:xfrm>
              <a:off x="1295636" y="3710806"/>
              <a:ext cx="28803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G</a:t>
              </a:r>
              <a:endParaRPr lang="en-US" altLang="en-US" sz="2000"/>
            </a:p>
          </p:txBody>
        </p:sp>
      </p:grpSp>
      <p:grpSp>
        <p:nvGrpSpPr>
          <p:cNvPr id="31747" name="Group 3"/>
          <p:cNvGrpSpPr>
            <a:grpSpLocks/>
          </p:cNvGrpSpPr>
          <p:nvPr/>
        </p:nvGrpSpPr>
        <p:grpSpPr bwMode="auto">
          <a:xfrm>
            <a:off x="3252788" y="1724025"/>
            <a:ext cx="1368425" cy="1768475"/>
            <a:chOff x="817588" y="4437112"/>
            <a:chExt cx="1368152" cy="1768262"/>
          </a:xfrm>
        </p:grpSpPr>
        <p:grpSp>
          <p:nvGrpSpPr>
            <p:cNvPr id="31763" name="Group 47"/>
            <p:cNvGrpSpPr>
              <a:grpSpLocks/>
            </p:cNvGrpSpPr>
            <p:nvPr/>
          </p:nvGrpSpPr>
          <p:grpSpPr bwMode="auto">
            <a:xfrm>
              <a:off x="817588" y="4437112"/>
              <a:ext cx="1368152" cy="1380604"/>
              <a:chOff x="817588" y="4437112"/>
              <a:chExt cx="1368152" cy="1380604"/>
            </a:xfrm>
          </p:grpSpPr>
          <p:sp>
            <p:nvSpPr>
              <p:cNvPr id="50" name="Oval 49"/>
              <p:cNvSpPr/>
              <p:nvPr/>
            </p:nvSpPr>
            <p:spPr>
              <a:xfrm>
                <a:off x="817588" y="4437112"/>
                <a:ext cx="287280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1898459" y="4437112"/>
                <a:ext cx="287281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817588" y="5518070"/>
                <a:ext cx="287280" cy="28730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1898459" y="5529181"/>
                <a:ext cx="287281" cy="2888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54" name="Straight Connector 53"/>
              <p:cNvCxnSpPr/>
              <p:nvPr/>
            </p:nvCxnSpPr>
            <p:spPr>
              <a:xfrm>
                <a:off x="1104868" y="4581558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>
                <a:stCxn id="50" idx="4"/>
                <a:endCxn id="52" idx="0"/>
              </p:cNvCxnSpPr>
              <p:nvPr/>
            </p:nvCxnSpPr>
            <p:spPr>
              <a:xfrm>
                <a:off x="962021" y="4726002"/>
                <a:ext cx="0" cy="79206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1104868" y="5673626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31764" name="TextBox 48"/>
            <p:cNvSpPr txBox="1">
              <a:spLocks noChangeArrowheads="1"/>
            </p:cNvSpPr>
            <p:nvPr/>
          </p:nvSpPr>
          <p:spPr bwMode="auto">
            <a:xfrm>
              <a:off x="1439280" y="5805264"/>
              <a:ext cx="14401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T</a:t>
              </a:r>
              <a:endParaRPr lang="en-US" altLang="en-US" sz="2000"/>
            </a:p>
          </p:txBody>
        </p:sp>
      </p:grpSp>
      <p:sp>
        <p:nvSpPr>
          <p:cNvPr id="31748" name="TextBox 69"/>
          <p:cNvSpPr txBox="1">
            <a:spLocks noChangeArrowheads="1"/>
          </p:cNvSpPr>
          <p:nvPr/>
        </p:nvSpPr>
        <p:spPr bwMode="auto">
          <a:xfrm>
            <a:off x="730250" y="438150"/>
            <a:ext cx="8015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Veiksmai naudojant incidentumo matricas</a:t>
            </a:r>
            <a:endParaRPr lang="en-US" altLang="en-US" sz="2000" b="1" i="1"/>
          </a:p>
        </p:txBody>
      </p:sp>
      <p:grpSp>
        <p:nvGrpSpPr>
          <p:cNvPr id="31749" name="Group 36"/>
          <p:cNvGrpSpPr>
            <a:grpSpLocks/>
          </p:cNvGrpSpPr>
          <p:nvPr/>
        </p:nvGrpSpPr>
        <p:grpSpPr bwMode="auto">
          <a:xfrm>
            <a:off x="5664200" y="1717675"/>
            <a:ext cx="1368425" cy="1944688"/>
            <a:chOff x="3347864" y="4683906"/>
            <a:chExt cx="1368152" cy="1945080"/>
          </a:xfrm>
        </p:grpSpPr>
        <p:grpSp>
          <p:nvGrpSpPr>
            <p:cNvPr id="31753" name="Group 37"/>
            <p:cNvGrpSpPr>
              <a:grpSpLocks/>
            </p:cNvGrpSpPr>
            <p:nvPr/>
          </p:nvGrpSpPr>
          <p:grpSpPr bwMode="auto">
            <a:xfrm>
              <a:off x="3347864" y="4683906"/>
              <a:ext cx="1368152" cy="1945080"/>
              <a:chOff x="755576" y="2348880"/>
              <a:chExt cx="1368152" cy="1945080"/>
            </a:xfrm>
          </p:grpSpPr>
          <p:grpSp>
            <p:nvGrpSpPr>
              <p:cNvPr id="31757" name="Group 72"/>
              <p:cNvGrpSpPr>
                <a:grpSpLocks/>
              </p:cNvGrpSpPr>
              <p:nvPr/>
            </p:nvGrpSpPr>
            <p:grpSpPr bwMode="auto">
              <a:xfrm>
                <a:off x="755576" y="2348880"/>
                <a:ext cx="1368152" cy="1380604"/>
                <a:chOff x="755576" y="2348880"/>
                <a:chExt cx="1368152" cy="1380604"/>
              </a:xfrm>
            </p:grpSpPr>
            <p:sp>
              <p:nvSpPr>
                <p:cNvPr id="75" name="Oval 74"/>
                <p:cNvSpPr/>
                <p:nvPr/>
              </p:nvSpPr>
              <p:spPr>
                <a:xfrm>
                  <a:off x="755576" y="2348880"/>
                  <a:ext cx="287281" cy="287396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c</a:t>
                  </a:r>
                  <a:endParaRPr lang="en-US" dirty="0"/>
                </a:p>
              </p:txBody>
            </p:sp>
            <p:sp>
              <p:nvSpPr>
                <p:cNvPr id="76" name="Oval 75"/>
                <p:cNvSpPr/>
                <p:nvPr/>
              </p:nvSpPr>
              <p:spPr>
                <a:xfrm>
                  <a:off x="1836448" y="2348880"/>
                  <a:ext cx="287280" cy="287396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b</a:t>
                  </a:r>
                  <a:endParaRPr lang="en-US" dirty="0"/>
                </a:p>
              </p:txBody>
            </p:sp>
            <p:sp>
              <p:nvSpPr>
                <p:cNvPr id="77" name="Oval 76"/>
                <p:cNvSpPr/>
                <p:nvPr/>
              </p:nvSpPr>
              <p:spPr>
                <a:xfrm>
                  <a:off x="755576" y="3428597"/>
                  <a:ext cx="287281" cy="287396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d</a:t>
                  </a:r>
                  <a:endParaRPr lang="en-US" dirty="0"/>
                </a:p>
              </p:txBody>
            </p:sp>
            <p:sp>
              <p:nvSpPr>
                <p:cNvPr id="78" name="Oval 77"/>
                <p:cNvSpPr/>
                <p:nvPr/>
              </p:nvSpPr>
              <p:spPr>
                <a:xfrm>
                  <a:off x="1836448" y="3441300"/>
                  <a:ext cx="287280" cy="287396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a</a:t>
                  </a:r>
                  <a:endParaRPr lang="en-US" dirty="0"/>
                </a:p>
              </p:txBody>
            </p:sp>
          </p:grpSp>
          <p:sp>
            <p:nvSpPr>
              <p:cNvPr id="31758" name="TextBox 73"/>
              <p:cNvSpPr txBox="1">
                <a:spLocks noChangeArrowheads="1"/>
              </p:cNvSpPr>
              <p:nvPr/>
            </p:nvSpPr>
            <p:spPr bwMode="auto">
              <a:xfrm>
                <a:off x="983432" y="3893850"/>
                <a:ext cx="1033152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/>
                  <a:t>G </a:t>
                </a:r>
                <a:r>
                  <a:rPr lang="lt-LT" altLang="en-US" sz="2000">
                    <a:sym typeface="Symbol" panose="05050102010706020507" pitchFamily="18" charset="2"/>
                  </a:rPr>
                  <a:t></a:t>
                </a:r>
                <a:r>
                  <a:rPr lang="lt-LT" altLang="en-US" sz="2000"/>
                  <a:t> T</a:t>
                </a:r>
                <a:endParaRPr lang="en-US" altLang="en-US" sz="2000"/>
              </a:p>
            </p:txBody>
          </p:sp>
        </p:grpSp>
        <p:cxnSp>
          <p:nvCxnSpPr>
            <p:cNvPr id="39" name="Straight Connector 38"/>
            <p:cNvCxnSpPr>
              <a:stCxn id="75" idx="4"/>
              <a:endCxn id="77" idx="0"/>
            </p:cNvCxnSpPr>
            <p:nvPr/>
          </p:nvCxnSpPr>
          <p:spPr>
            <a:xfrm>
              <a:off x="3492298" y="4971302"/>
              <a:ext cx="0" cy="79232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4584280" y="4971302"/>
              <a:ext cx="0" cy="79232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76" idx="3"/>
              <a:endCxn id="77" idx="7"/>
            </p:cNvCxnSpPr>
            <p:nvPr/>
          </p:nvCxnSpPr>
          <p:spPr>
            <a:xfrm flipH="1">
              <a:off x="3593878" y="4930019"/>
              <a:ext cx="876125" cy="87647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558" name="Rectangle 39"/>
              <p:cNvSpPr>
                <a:spLocks noChangeArrowheads="1"/>
              </p:cNvSpPr>
              <p:nvPr/>
            </p:nvSpPr>
            <p:spPr bwMode="auto">
              <a:xfrm>
                <a:off x="550863" y="4108450"/>
                <a:ext cx="1933575" cy="1857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err="1"/>
                  <a:t>Graf</a:t>
                </a:r>
                <a:r>
                  <a:rPr lang="en-US" altLang="en-US" sz="2000" dirty="0"/>
                  <a:t>as</a:t>
                </a:r>
                <a:r>
                  <a:rPr lang="lt-LT" altLang="en-US" sz="2000" dirty="0"/>
                  <a:t> G: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mPr>
                        <m:m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lt-LT" altLang="en-US" sz="2000" i="1"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mr>
                            </m:m>
                          </m:e>
                          <m:e>
                            <m:d>
                              <m:dPr>
                                <m:ctrlPr>
                                  <a:rPr lang="lt-LT" altLang="en-US" sz="2000" i="1">
                                    <a:latin typeface="Cambria Math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4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lt-LT" altLang="en-US" sz="2000" i="1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lt-LT" altLang="en-US" sz="2000" dirty="0"/>
              </a:p>
            </p:txBody>
          </p:sp>
        </mc:Choice>
        <mc:Fallback xmlns="">
          <p:sp>
            <p:nvSpPr>
              <p:cNvPr id="23558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0863" y="4108450"/>
                <a:ext cx="1933575" cy="1857560"/>
              </a:xfrm>
              <a:prstGeom prst="rect">
                <a:avLst/>
              </a:prstGeom>
              <a:blipFill rotWithShape="0">
                <a:blip r:embed="rId2"/>
                <a:stretch>
                  <a:fillRect l="-3145" t="-1967" r="-1289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559" name="Rectangle 40"/>
              <p:cNvSpPr>
                <a:spLocks noChangeArrowheads="1"/>
              </p:cNvSpPr>
              <p:nvPr/>
            </p:nvSpPr>
            <p:spPr bwMode="auto">
              <a:xfrm>
                <a:off x="3052763" y="4133850"/>
                <a:ext cx="1931987" cy="1857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err="1"/>
                  <a:t>Graf</a:t>
                </a:r>
                <a:r>
                  <a:rPr lang="en-US" altLang="en-US" sz="2000" dirty="0"/>
                  <a:t>as</a:t>
                </a:r>
                <a:r>
                  <a:rPr lang="lt-LT" altLang="en-US" sz="2000" dirty="0"/>
                  <a:t> T: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lt-LT" altLang="en-US" sz="2000" dirty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mPr>
                        <m:m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lt-LT" altLang="en-US" sz="2000" i="1"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mr>
                            </m:m>
                          </m:e>
                          <m:e>
                            <m:d>
                              <m:dPr>
                                <m:ctrlPr>
                                  <a:rPr lang="lt-LT" altLang="en-US" sz="2000" i="1">
                                    <a:latin typeface="Cambria Math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lt-LT" altLang="en-US" sz="2000" i="1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altLang="en-US" sz="2000" dirty="0"/>
              </a:p>
            </p:txBody>
          </p:sp>
        </mc:Choice>
        <mc:Fallback xmlns="">
          <p:sp>
            <p:nvSpPr>
              <p:cNvPr id="23559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52763" y="4133850"/>
                <a:ext cx="1931987" cy="1857560"/>
              </a:xfrm>
              <a:prstGeom prst="rect">
                <a:avLst/>
              </a:prstGeom>
              <a:blipFill rotWithShape="0">
                <a:blip r:embed="rId3"/>
                <a:stretch>
                  <a:fillRect l="-3470" t="-163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560" name="Rectangle 41"/>
              <p:cNvSpPr>
                <a:spLocks noChangeArrowheads="1"/>
              </p:cNvSpPr>
              <p:nvPr/>
            </p:nvSpPr>
            <p:spPr bwMode="auto">
              <a:xfrm>
                <a:off x="5729288" y="4133850"/>
                <a:ext cx="1933575" cy="1857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smtClean="0"/>
                  <a:t>Graf</a:t>
                </a:r>
                <a:r>
                  <a:rPr lang="en-US" altLang="en-US" sz="2000" dirty="0"/>
                  <a:t>as</a:t>
                </a:r>
                <a:r>
                  <a:rPr lang="lt-LT" altLang="en-US" sz="2000" dirty="0"/>
                  <a:t> G </a:t>
                </a:r>
                <a:r>
                  <a:rPr lang="lt-LT" altLang="en-US" sz="2000" dirty="0">
                    <a:sym typeface="Symbol" panose="05050102010706020507" pitchFamily="18" charset="2"/>
                  </a:rPr>
                  <a:t> </a:t>
                </a:r>
                <a:r>
                  <a:rPr lang="lt-LT" altLang="en-US" sz="2000" dirty="0"/>
                  <a:t>T: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lt-LT" altLang="en-US" sz="2000" i="1">
                              <a:latin typeface="Cambria Math"/>
                            </a:rPr>
                          </m:ctrlPr>
                        </m:mPr>
                        <m:m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lt-LT" altLang="en-US" sz="2000" i="1"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en-US" sz="20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mr>
                            </m:m>
                          </m:e>
                          <m:e>
                            <m:d>
                              <m:dPr>
                                <m:ctrlPr>
                                  <a:rPr lang="lt-LT" altLang="en-US" sz="2000" i="1">
                                    <a:latin typeface="Cambria Math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lt-LT" altLang="en-US" sz="20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en-US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alt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lt-LT" altLang="en-US" sz="2000" dirty="0"/>
              </a:p>
            </p:txBody>
          </p:sp>
        </mc:Choice>
        <mc:Fallback xmlns="">
          <p:sp>
            <p:nvSpPr>
              <p:cNvPr id="23560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29288" y="4133850"/>
                <a:ext cx="1933575" cy="1857560"/>
              </a:xfrm>
              <a:prstGeom prst="rect">
                <a:avLst/>
              </a:prstGeom>
              <a:blipFill rotWithShape="0">
                <a:blip r:embed="rId4"/>
                <a:stretch>
                  <a:fillRect l="-3470" t="-19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8" grpId="0"/>
      <p:bldP spid="23559" grpId="0"/>
      <p:bldP spid="23560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Box 1"/>
          <p:cNvSpPr txBox="1">
            <a:spLocks noChangeArrowheads="1"/>
          </p:cNvSpPr>
          <p:nvPr/>
        </p:nvSpPr>
        <p:spPr bwMode="auto">
          <a:xfrm>
            <a:off x="611188" y="476250"/>
            <a:ext cx="8064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Viršūnės arba briaunos pridėjimas ir šalinimas (žr. skyrelio animacijas)</a:t>
            </a:r>
          </a:p>
        </p:txBody>
      </p:sp>
      <p:grpSp>
        <p:nvGrpSpPr>
          <p:cNvPr id="32771" name="Group 29"/>
          <p:cNvGrpSpPr>
            <a:grpSpLocks/>
          </p:cNvGrpSpPr>
          <p:nvPr/>
        </p:nvGrpSpPr>
        <p:grpSpPr bwMode="auto">
          <a:xfrm>
            <a:off x="839788" y="1751013"/>
            <a:ext cx="1368425" cy="1760537"/>
            <a:chOff x="755576" y="2348880"/>
            <a:chExt cx="1368152" cy="1762036"/>
          </a:xfrm>
        </p:grpSpPr>
        <p:grpSp>
          <p:nvGrpSpPr>
            <p:cNvPr id="32826" name="Group 26"/>
            <p:cNvGrpSpPr>
              <a:grpSpLocks/>
            </p:cNvGrpSpPr>
            <p:nvPr/>
          </p:nvGrpSpPr>
          <p:grpSpPr bwMode="auto">
            <a:xfrm>
              <a:off x="755576" y="2348880"/>
              <a:ext cx="1368152" cy="1380604"/>
              <a:chOff x="755576" y="2348880"/>
              <a:chExt cx="1368152" cy="1380604"/>
            </a:xfrm>
          </p:grpSpPr>
          <p:sp>
            <p:nvSpPr>
              <p:cNvPr id="3" name="Oval 2"/>
              <p:cNvSpPr/>
              <p:nvPr/>
            </p:nvSpPr>
            <p:spPr>
              <a:xfrm>
                <a:off x="755576" y="2348880"/>
                <a:ext cx="287280" cy="28758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4" name="Oval 3"/>
              <p:cNvSpPr/>
              <p:nvPr/>
            </p:nvSpPr>
            <p:spPr>
              <a:xfrm>
                <a:off x="1836447" y="2348880"/>
                <a:ext cx="287281" cy="28758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755576" y="3429300"/>
                <a:ext cx="287280" cy="28758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1836447" y="3442010"/>
                <a:ext cx="287281" cy="28758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12" name="Straight Connector 11"/>
              <p:cNvCxnSpPr>
                <a:stCxn id="3" idx="6"/>
                <a:endCxn id="4" idx="2"/>
              </p:cNvCxnSpPr>
              <p:nvPr/>
            </p:nvCxnSpPr>
            <p:spPr>
              <a:xfrm>
                <a:off x="1042856" y="2493465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1042856" y="3585007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>
                <a:endCxn id="6" idx="0"/>
              </p:cNvCxnSpPr>
              <p:nvPr/>
            </p:nvCxnSpPr>
            <p:spPr>
              <a:xfrm>
                <a:off x="1979294" y="2636462"/>
                <a:ext cx="0" cy="80554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>
                <a:stCxn id="5" idx="7"/>
                <a:endCxn id="4" idx="3"/>
              </p:cNvCxnSpPr>
              <p:nvPr/>
            </p:nvCxnSpPr>
            <p:spPr>
              <a:xfrm flipV="1">
                <a:off x="1001589" y="2595152"/>
                <a:ext cx="876125" cy="87545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32827" name="TextBox 27"/>
            <p:cNvSpPr txBox="1">
              <a:spLocks noChangeArrowheads="1"/>
            </p:cNvSpPr>
            <p:nvPr/>
          </p:nvSpPr>
          <p:spPr bwMode="auto">
            <a:xfrm>
              <a:off x="1295636" y="3710806"/>
              <a:ext cx="28803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G</a:t>
              </a:r>
              <a:endParaRPr lang="en-US" altLang="en-US" sz="2000"/>
            </a:p>
          </p:txBody>
        </p:sp>
      </p:grpSp>
      <p:grpSp>
        <p:nvGrpSpPr>
          <p:cNvPr id="24581" name="Group 100"/>
          <p:cNvGrpSpPr>
            <a:grpSpLocks/>
          </p:cNvGrpSpPr>
          <p:nvPr/>
        </p:nvGrpSpPr>
        <p:grpSpPr bwMode="auto">
          <a:xfrm>
            <a:off x="5795963" y="1751013"/>
            <a:ext cx="1368425" cy="1760537"/>
            <a:chOff x="755576" y="2348880"/>
            <a:chExt cx="1368153" cy="1762036"/>
          </a:xfrm>
        </p:grpSpPr>
        <p:grpSp>
          <p:nvGrpSpPr>
            <p:cNvPr id="32816" name="Group 101"/>
            <p:cNvGrpSpPr>
              <a:grpSpLocks/>
            </p:cNvGrpSpPr>
            <p:nvPr/>
          </p:nvGrpSpPr>
          <p:grpSpPr bwMode="auto">
            <a:xfrm>
              <a:off x="755576" y="2348880"/>
              <a:ext cx="1368152" cy="1380604"/>
              <a:chOff x="755576" y="2348880"/>
              <a:chExt cx="1368152" cy="1380604"/>
            </a:xfrm>
          </p:grpSpPr>
          <p:sp>
            <p:nvSpPr>
              <p:cNvPr id="104" name="Oval 103"/>
              <p:cNvSpPr/>
              <p:nvPr/>
            </p:nvSpPr>
            <p:spPr>
              <a:xfrm>
                <a:off x="755576" y="2348880"/>
                <a:ext cx="287280" cy="28758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1836448" y="2348880"/>
                <a:ext cx="287281" cy="28758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755576" y="3429300"/>
                <a:ext cx="287280" cy="28758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1836448" y="3442010"/>
                <a:ext cx="287281" cy="28758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108" name="Straight Connector 107"/>
              <p:cNvCxnSpPr>
                <a:stCxn id="104" idx="6"/>
                <a:endCxn id="105" idx="2"/>
              </p:cNvCxnSpPr>
              <p:nvPr/>
            </p:nvCxnSpPr>
            <p:spPr>
              <a:xfrm>
                <a:off x="1042856" y="2493465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1042856" y="3585007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>
                <a:endCxn id="107" idx="0"/>
              </p:cNvCxnSpPr>
              <p:nvPr/>
            </p:nvCxnSpPr>
            <p:spPr>
              <a:xfrm>
                <a:off x="1979295" y="2636462"/>
                <a:ext cx="0" cy="80554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>
                <a:stCxn id="106" idx="7"/>
                <a:endCxn id="105" idx="3"/>
              </p:cNvCxnSpPr>
              <p:nvPr/>
            </p:nvCxnSpPr>
            <p:spPr>
              <a:xfrm flipV="1">
                <a:off x="1001589" y="2595152"/>
                <a:ext cx="876126" cy="87545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32817" name="TextBox 102"/>
            <p:cNvSpPr txBox="1">
              <a:spLocks noChangeArrowheads="1"/>
            </p:cNvSpPr>
            <p:nvPr/>
          </p:nvSpPr>
          <p:spPr bwMode="auto">
            <a:xfrm>
              <a:off x="755577" y="3710806"/>
              <a:ext cx="136815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G </a:t>
              </a:r>
              <a:r>
                <a:rPr lang="lt-LT" altLang="en-US" sz="2000">
                  <a:sym typeface="Symbol" panose="05050102010706020507" pitchFamily="18" charset="2"/>
                </a:rPr>
                <a:t> {a, c}</a:t>
              </a:r>
              <a:endParaRPr lang="en-US" altLang="en-US" sz="2000"/>
            </a:p>
          </p:txBody>
        </p:sp>
      </p:grpSp>
      <p:grpSp>
        <p:nvGrpSpPr>
          <p:cNvPr id="24582" name="Group 111"/>
          <p:cNvGrpSpPr>
            <a:grpSpLocks/>
          </p:cNvGrpSpPr>
          <p:nvPr/>
        </p:nvGrpSpPr>
        <p:grpSpPr bwMode="auto">
          <a:xfrm>
            <a:off x="847725" y="4581525"/>
            <a:ext cx="1368425" cy="1762125"/>
            <a:chOff x="755576" y="2348880"/>
            <a:chExt cx="1368152" cy="1762036"/>
          </a:xfrm>
        </p:grpSpPr>
        <p:grpSp>
          <p:nvGrpSpPr>
            <p:cNvPr id="32806" name="Group 112"/>
            <p:cNvGrpSpPr>
              <a:grpSpLocks/>
            </p:cNvGrpSpPr>
            <p:nvPr/>
          </p:nvGrpSpPr>
          <p:grpSpPr bwMode="auto">
            <a:xfrm>
              <a:off x="755576" y="2348880"/>
              <a:ext cx="1368152" cy="1380604"/>
              <a:chOff x="755576" y="2348880"/>
              <a:chExt cx="1368152" cy="1380604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755576" y="2348880"/>
                <a:ext cx="287281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1836448" y="2348880"/>
                <a:ext cx="287280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755576" y="3429913"/>
                <a:ext cx="287281" cy="28732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1836448" y="3441025"/>
                <a:ext cx="287280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119" name="Straight Connector 118"/>
              <p:cNvCxnSpPr>
                <a:stCxn id="115" idx="6"/>
                <a:endCxn id="116" idx="2"/>
              </p:cNvCxnSpPr>
              <p:nvPr/>
            </p:nvCxnSpPr>
            <p:spPr>
              <a:xfrm>
                <a:off x="1042857" y="2493336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1042857" y="3585480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>
                <a:endCxn id="118" idx="0"/>
              </p:cNvCxnSpPr>
              <p:nvPr/>
            </p:nvCxnSpPr>
            <p:spPr>
              <a:xfrm>
                <a:off x="1979295" y="2637790"/>
                <a:ext cx="0" cy="8032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>
                <a:stCxn id="117" idx="7"/>
                <a:endCxn id="116" idx="3"/>
              </p:cNvCxnSpPr>
              <p:nvPr/>
            </p:nvCxnSpPr>
            <p:spPr>
              <a:xfrm flipV="1">
                <a:off x="1001590" y="2594931"/>
                <a:ext cx="876125" cy="87625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32807" name="TextBox 113"/>
            <p:cNvSpPr txBox="1">
              <a:spLocks noChangeArrowheads="1"/>
            </p:cNvSpPr>
            <p:nvPr/>
          </p:nvSpPr>
          <p:spPr bwMode="auto">
            <a:xfrm>
              <a:off x="1295636" y="3710806"/>
              <a:ext cx="28803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G</a:t>
              </a:r>
              <a:endParaRPr lang="en-US" altLang="en-US" sz="2000"/>
            </a:p>
          </p:txBody>
        </p:sp>
      </p:grpSp>
      <p:grpSp>
        <p:nvGrpSpPr>
          <p:cNvPr id="24583" name="Group 122"/>
          <p:cNvGrpSpPr>
            <a:grpSpLocks/>
          </p:cNvGrpSpPr>
          <p:nvPr/>
        </p:nvGrpSpPr>
        <p:grpSpPr bwMode="auto">
          <a:xfrm>
            <a:off x="3276600" y="4581525"/>
            <a:ext cx="1376363" cy="1762125"/>
            <a:chOff x="747192" y="2348880"/>
            <a:chExt cx="1376536" cy="1762036"/>
          </a:xfrm>
        </p:grpSpPr>
        <p:grpSp>
          <p:nvGrpSpPr>
            <p:cNvPr id="32797" name="Group 123"/>
            <p:cNvGrpSpPr>
              <a:grpSpLocks/>
            </p:cNvGrpSpPr>
            <p:nvPr/>
          </p:nvGrpSpPr>
          <p:grpSpPr bwMode="auto">
            <a:xfrm>
              <a:off x="755576" y="2348880"/>
              <a:ext cx="1368152" cy="1380604"/>
              <a:chOff x="755576" y="2348880"/>
              <a:chExt cx="1368152" cy="1380604"/>
            </a:xfrm>
          </p:grpSpPr>
          <p:sp>
            <p:nvSpPr>
              <p:cNvPr id="126" name="Oval 125"/>
              <p:cNvSpPr/>
              <p:nvPr/>
            </p:nvSpPr>
            <p:spPr>
              <a:xfrm>
                <a:off x="755131" y="2348880"/>
                <a:ext cx="287373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127" name="Oval 126"/>
              <p:cNvSpPr/>
              <p:nvPr/>
            </p:nvSpPr>
            <p:spPr>
              <a:xfrm>
                <a:off x="1836354" y="2348880"/>
                <a:ext cx="287374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755131" y="3429913"/>
                <a:ext cx="287373" cy="28732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d</a:t>
                </a:r>
                <a:endParaRPr lang="en-US" dirty="0"/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1836354" y="3441025"/>
                <a:ext cx="287374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130" name="Straight Connector 129"/>
              <p:cNvCxnSpPr>
                <a:stCxn id="126" idx="6"/>
                <a:endCxn id="127" idx="2"/>
              </p:cNvCxnSpPr>
              <p:nvPr/>
            </p:nvCxnSpPr>
            <p:spPr>
              <a:xfrm>
                <a:off x="1042504" y="2493336"/>
                <a:ext cx="79385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1042504" y="3585480"/>
                <a:ext cx="79385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>
                <a:stCxn id="128" idx="7"/>
                <a:endCxn id="127" idx="3"/>
              </p:cNvCxnSpPr>
              <p:nvPr/>
            </p:nvCxnSpPr>
            <p:spPr>
              <a:xfrm flipV="1">
                <a:off x="1001224" y="2594931"/>
                <a:ext cx="876410" cy="87625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32798" name="TextBox 124"/>
            <p:cNvSpPr txBox="1">
              <a:spLocks noChangeArrowheads="1"/>
            </p:cNvSpPr>
            <p:nvPr/>
          </p:nvSpPr>
          <p:spPr bwMode="auto">
            <a:xfrm>
              <a:off x="747192" y="3710806"/>
              <a:ext cx="136815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G \ {a, b}</a:t>
              </a:r>
              <a:endParaRPr lang="en-US" altLang="en-US" sz="2000"/>
            </a:p>
          </p:txBody>
        </p:sp>
      </p:grpSp>
      <p:grpSp>
        <p:nvGrpSpPr>
          <p:cNvPr id="24584" name="Group 133"/>
          <p:cNvGrpSpPr>
            <a:grpSpLocks/>
          </p:cNvGrpSpPr>
          <p:nvPr/>
        </p:nvGrpSpPr>
        <p:grpSpPr bwMode="auto">
          <a:xfrm>
            <a:off x="5803900" y="4581525"/>
            <a:ext cx="1368425" cy="1762125"/>
            <a:chOff x="755576" y="2348880"/>
            <a:chExt cx="1368152" cy="1762036"/>
          </a:xfrm>
        </p:grpSpPr>
        <p:grpSp>
          <p:nvGrpSpPr>
            <p:cNvPr id="32790" name="Group 134"/>
            <p:cNvGrpSpPr>
              <a:grpSpLocks/>
            </p:cNvGrpSpPr>
            <p:nvPr/>
          </p:nvGrpSpPr>
          <p:grpSpPr bwMode="auto">
            <a:xfrm>
              <a:off x="755576" y="2348880"/>
              <a:ext cx="1368152" cy="1380604"/>
              <a:chOff x="755576" y="2348880"/>
              <a:chExt cx="1368152" cy="1380604"/>
            </a:xfrm>
          </p:grpSpPr>
          <p:sp>
            <p:nvSpPr>
              <p:cNvPr id="137" name="Oval 136"/>
              <p:cNvSpPr/>
              <p:nvPr/>
            </p:nvSpPr>
            <p:spPr>
              <a:xfrm>
                <a:off x="755576" y="2348880"/>
                <a:ext cx="287281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c</a:t>
                </a:r>
                <a:endParaRPr lang="en-US" dirty="0"/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1836448" y="2348880"/>
                <a:ext cx="287280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b</a:t>
                </a:r>
                <a:endParaRPr lang="en-US" dirty="0"/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1836448" y="3441025"/>
                <a:ext cx="287280" cy="2889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a</a:t>
                </a:r>
                <a:endParaRPr lang="en-US" dirty="0"/>
              </a:p>
            </p:txBody>
          </p:sp>
          <p:cxnSp>
            <p:nvCxnSpPr>
              <p:cNvPr id="141" name="Straight Connector 140"/>
              <p:cNvCxnSpPr>
                <a:stCxn id="137" idx="6"/>
                <a:endCxn id="138" idx="2"/>
              </p:cNvCxnSpPr>
              <p:nvPr/>
            </p:nvCxnSpPr>
            <p:spPr>
              <a:xfrm>
                <a:off x="1042857" y="2493336"/>
                <a:ext cx="79359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>
                <a:endCxn id="140" idx="0"/>
              </p:cNvCxnSpPr>
              <p:nvPr/>
            </p:nvCxnSpPr>
            <p:spPr>
              <a:xfrm>
                <a:off x="1979295" y="2637790"/>
                <a:ext cx="0" cy="8032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32791" name="TextBox 135"/>
            <p:cNvSpPr txBox="1">
              <a:spLocks noChangeArrowheads="1"/>
            </p:cNvSpPr>
            <p:nvPr/>
          </p:nvSpPr>
          <p:spPr bwMode="auto">
            <a:xfrm>
              <a:off x="1043609" y="3710806"/>
              <a:ext cx="82588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G \ d</a:t>
              </a:r>
              <a:endParaRPr lang="en-US" altLang="en-US" sz="2000"/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3065463" y="1751013"/>
            <a:ext cx="1577975" cy="1760537"/>
            <a:chOff x="3065463" y="1751013"/>
            <a:chExt cx="1577975" cy="1760537"/>
          </a:xfrm>
        </p:grpSpPr>
        <p:grpSp>
          <p:nvGrpSpPr>
            <p:cNvPr id="32778" name="Group 67"/>
            <p:cNvGrpSpPr>
              <a:grpSpLocks/>
            </p:cNvGrpSpPr>
            <p:nvPr/>
          </p:nvGrpSpPr>
          <p:grpSpPr bwMode="auto">
            <a:xfrm>
              <a:off x="3276600" y="1751013"/>
              <a:ext cx="1366838" cy="1760537"/>
              <a:chOff x="755576" y="2348880"/>
              <a:chExt cx="1368152" cy="1762036"/>
            </a:xfrm>
          </p:grpSpPr>
          <p:grpSp>
            <p:nvGrpSpPr>
              <p:cNvPr id="32780" name="Group 68"/>
              <p:cNvGrpSpPr>
                <a:grpSpLocks/>
              </p:cNvGrpSpPr>
              <p:nvPr/>
            </p:nvGrpSpPr>
            <p:grpSpPr bwMode="auto">
              <a:xfrm>
                <a:off x="755576" y="2348880"/>
                <a:ext cx="1368152" cy="1380604"/>
                <a:chOff x="755576" y="2348880"/>
                <a:chExt cx="1368152" cy="1380604"/>
              </a:xfrm>
            </p:grpSpPr>
            <p:sp>
              <p:nvSpPr>
                <p:cNvPr id="71" name="Oval 70"/>
                <p:cNvSpPr/>
                <p:nvPr/>
              </p:nvSpPr>
              <p:spPr>
                <a:xfrm>
                  <a:off x="755576" y="2348880"/>
                  <a:ext cx="287614" cy="28758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c</a:t>
                  </a:r>
                  <a:endParaRPr lang="en-US" dirty="0"/>
                </a:p>
              </p:txBody>
            </p:sp>
            <p:sp>
              <p:nvSpPr>
                <p:cNvPr id="72" name="Oval 71"/>
                <p:cNvSpPr/>
                <p:nvPr/>
              </p:nvSpPr>
              <p:spPr>
                <a:xfrm>
                  <a:off x="1836114" y="2348880"/>
                  <a:ext cx="287614" cy="28758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b</a:t>
                  </a:r>
                  <a:endParaRPr lang="en-US" dirty="0"/>
                </a:p>
              </p:txBody>
            </p:sp>
            <p:sp>
              <p:nvSpPr>
                <p:cNvPr id="73" name="Oval 72"/>
                <p:cNvSpPr/>
                <p:nvPr/>
              </p:nvSpPr>
              <p:spPr>
                <a:xfrm>
                  <a:off x="755576" y="3429300"/>
                  <a:ext cx="287614" cy="28758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d</a:t>
                  </a:r>
                  <a:endParaRPr lang="en-US" dirty="0"/>
                </a:p>
              </p:txBody>
            </p:sp>
            <p:sp>
              <p:nvSpPr>
                <p:cNvPr id="76" name="Oval 75"/>
                <p:cNvSpPr/>
                <p:nvPr/>
              </p:nvSpPr>
              <p:spPr>
                <a:xfrm>
                  <a:off x="1836114" y="3442010"/>
                  <a:ext cx="287614" cy="28758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a</a:t>
                  </a:r>
                  <a:endParaRPr lang="en-US" dirty="0"/>
                </a:p>
              </p:txBody>
            </p:sp>
            <p:cxnSp>
              <p:nvCxnSpPr>
                <p:cNvPr id="85" name="Straight Connector 84"/>
                <p:cNvCxnSpPr>
                  <a:stCxn id="71" idx="6"/>
                  <a:endCxn id="72" idx="2"/>
                </p:cNvCxnSpPr>
                <p:nvPr/>
              </p:nvCxnSpPr>
              <p:spPr>
                <a:xfrm>
                  <a:off x="1043190" y="2493465"/>
                  <a:ext cx="792924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>
                  <a:off x="1043190" y="3585007"/>
                  <a:ext cx="792924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>
                  <a:endCxn id="76" idx="0"/>
                </p:cNvCxnSpPr>
                <p:nvPr/>
              </p:nvCxnSpPr>
              <p:spPr>
                <a:xfrm>
                  <a:off x="1979126" y="2636462"/>
                  <a:ext cx="0" cy="80554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>
                  <a:stCxn id="73" idx="7"/>
                  <a:endCxn id="72" idx="3"/>
                </p:cNvCxnSpPr>
                <p:nvPr/>
              </p:nvCxnSpPr>
              <p:spPr>
                <a:xfrm flipV="1">
                  <a:off x="1001876" y="2595152"/>
                  <a:ext cx="875553" cy="87545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2781" name="TextBox 69"/>
              <p:cNvSpPr txBox="1">
                <a:spLocks noChangeArrowheads="1"/>
              </p:cNvSpPr>
              <p:nvPr/>
            </p:nvSpPr>
            <p:spPr bwMode="auto">
              <a:xfrm>
                <a:off x="907976" y="3710806"/>
                <a:ext cx="108012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/>
                  <a:t>G </a:t>
                </a:r>
                <a:r>
                  <a:rPr lang="lt-LT" altLang="en-US" sz="2000">
                    <a:sym typeface="Symbol" panose="05050102010706020507" pitchFamily="18" charset="2"/>
                  </a:rPr>
                  <a:t> e</a:t>
                </a:r>
                <a:endParaRPr lang="en-US" altLang="en-US" sz="2000"/>
              </a:p>
            </p:txBody>
          </p:sp>
        </p:grpSp>
        <p:sp>
          <p:nvSpPr>
            <p:cNvPr id="145" name="Oval 144"/>
            <p:cNvSpPr/>
            <p:nvPr/>
          </p:nvSpPr>
          <p:spPr>
            <a:xfrm>
              <a:off x="3065463" y="2297113"/>
              <a:ext cx="288925" cy="287337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e</a:t>
              </a:r>
              <a:endParaRPr lang="en-US" dirty="0"/>
            </a:p>
          </p:txBody>
        </p:sp>
      </p:grpSp>
      <p:cxnSp>
        <p:nvCxnSpPr>
          <p:cNvPr id="146" name="Straight Connector 145"/>
          <p:cNvCxnSpPr>
            <a:stCxn id="104" idx="5"/>
            <a:endCxn id="107" idx="1"/>
          </p:cNvCxnSpPr>
          <p:nvPr/>
        </p:nvCxnSpPr>
        <p:spPr>
          <a:xfrm>
            <a:off x="6042025" y="1995488"/>
            <a:ext cx="876300" cy="889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9090" name="Text Box 2"/>
              <p:cNvSpPr txBox="1">
                <a:spLocks noChangeArrowheads="1"/>
              </p:cNvSpPr>
              <p:nvPr/>
            </p:nvSpPr>
            <p:spPr bwMode="auto">
              <a:xfrm>
                <a:off x="250825" y="692150"/>
                <a:ext cx="8893175" cy="2310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sz="3600" dirty="0" smtClean="0"/>
                  <a:t>Aibės A </a:t>
                </a:r>
                <a:r>
                  <a:rPr lang="lt-LT" sz="3600" b="1" i="1" dirty="0"/>
                  <a:t>papildiniu ( </a:t>
                </a:r>
                <a:r>
                  <a:rPr lang="en-US" sz="3600" b="1" i="1" dirty="0">
                    <a:cs typeface="Times New Roman" panose="02020603050405020304" pitchFamily="18" charset="0"/>
                  </a:rPr>
                  <a:t>¬</a:t>
                </a:r>
                <a:r>
                  <a:rPr lang="lt-LT" sz="3600" b="1" i="1" dirty="0"/>
                  <a:t>A, A’ </a:t>
                </a:r>
                <a:r>
                  <a:rPr lang="en-US" sz="3600" b="1" i="1" dirty="0" smtClean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600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acc>
                  </m:oMath>
                </a14:m>
                <a:r>
                  <a:rPr lang="lt-LT" sz="3600" b="1" i="1" dirty="0" smtClean="0"/>
                  <a:t>) </a:t>
                </a:r>
                <a:r>
                  <a:rPr lang="lt-LT" sz="3600" dirty="0"/>
                  <a:t>vadinama aibė, sudaryta iš universalios aibės U elementų, kurie nepriklauso aibei A. </a:t>
                </a:r>
                <a:endParaRPr lang="en-US" sz="3600" dirty="0" smtClean="0"/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3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\</m:t>
                      </m:r>
                      <m:r>
                        <m:rPr>
                          <m:sty m:val="p"/>
                        </m:rP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={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en-US" sz="36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</m:d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&amp; (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∉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)}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8909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5" y="692150"/>
                <a:ext cx="8893175" cy="2310248"/>
              </a:xfrm>
              <a:prstGeom prst="rect">
                <a:avLst/>
              </a:prstGeom>
              <a:blipFill rotWithShape="0">
                <a:blip r:embed="rId2"/>
                <a:stretch>
                  <a:fillRect l="-2056" t="-4222" r="-315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3563938" y="6212160"/>
            <a:ext cx="865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cs typeface="Times New Roman" panose="02020603050405020304" pitchFamily="18" charset="0"/>
              </a:rPr>
              <a:t>¬</a:t>
            </a:r>
            <a:r>
              <a:rPr lang="lt-LT" sz="2400">
                <a:sym typeface="Symbol" panose="05050102010706020507" pitchFamily="18" charset="2"/>
              </a:rPr>
              <a:t>A</a:t>
            </a:r>
          </a:p>
        </p:txBody>
      </p:sp>
      <p:pic>
        <p:nvPicPr>
          <p:cNvPr id="89095" name="Picture 7" descr="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3116535"/>
            <a:ext cx="3095625" cy="3014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5672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1922" name="Text Box 2"/>
              <p:cNvSpPr txBox="1">
                <a:spLocks noChangeArrowheads="1"/>
              </p:cNvSpPr>
              <p:nvPr/>
            </p:nvSpPr>
            <p:spPr bwMode="auto">
              <a:xfrm>
                <a:off x="250825" y="404813"/>
                <a:ext cx="8569325" cy="23083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sz="3600" dirty="0" smtClean="0"/>
                  <a:t>Aibių A ir B </a:t>
                </a:r>
                <a:r>
                  <a:rPr lang="lt-LT" sz="3600" b="1" i="1" dirty="0" smtClean="0"/>
                  <a:t>cikline suma </a:t>
                </a:r>
                <a:r>
                  <a:rPr lang="lt-LT" sz="3600" dirty="0" smtClean="0"/>
                  <a:t>vadinama </a:t>
                </a:r>
                <a:r>
                  <a:rPr lang="lt-LT" sz="3600" dirty="0"/>
                  <a:t>aibė, kurios elementai priklauso bent vienai aibei A arba </a:t>
                </a:r>
                <a:r>
                  <a:rPr lang="lt-LT" sz="3600" dirty="0" smtClean="0"/>
                  <a:t>B, bet ne abiem aibėms kartu. </a:t>
                </a:r>
                <a:endParaRPr lang="en-US" sz="3600" dirty="0" smtClean="0"/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⊕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⊕(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)}</m:t>
                      </m:r>
                    </m:oMath>
                  </m:oMathPara>
                </a14:m>
                <a:endParaRPr lang="lt-LT" sz="3600" dirty="0"/>
              </a:p>
            </p:txBody>
          </p:sp>
        </mc:Choice>
        <mc:Fallback xmlns="">
          <p:sp>
            <p:nvSpPr>
              <p:cNvPr id="8192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5" y="404813"/>
                <a:ext cx="8569325" cy="2308324"/>
              </a:xfrm>
              <a:prstGeom prst="rect">
                <a:avLst/>
              </a:prstGeom>
              <a:blipFill rotWithShape="0">
                <a:blip r:embed="rId2"/>
                <a:stretch>
                  <a:fillRect l="-2134" t="-4222" r="-348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924944"/>
            <a:ext cx="3180029" cy="309634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171221" y="6021288"/>
                <a:ext cx="95724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1221" y="6021288"/>
                <a:ext cx="957249" cy="400110"/>
              </a:xfrm>
              <a:prstGeom prst="rect">
                <a:avLst/>
              </a:prstGeom>
              <a:blipFill rotWithShape="0">
                <a:blip r:embed="rId4"/>
                <a:stretch>
                  <a:fillRect b="-10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693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133600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lt-LT" altLang="en-US" kern="0" dirty="0" smtClean="0"/>
              <a:t>Veiksmai su grafais</a:t>
            </a:r>
            <a:endParaRPr lang="lt-LT" altLang="en-US" sz="40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74411" y="421231"/>
                <a:ext cx="77048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Tegu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lt-LT" sz="32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lt-LT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 smtClean="0"/>
                  <a:t>, 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lt-LT" sz="32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lt-LT" sz="32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411" y="421231"/>
                <a:ext cx="7704856" cy="584775"/>
              </a:xfrm>
              <a:prstGeom prst="rect">
                <a:avLst/>
              </a:prstGeom>
              <a:blipFill rotWithShape="0">
                <a:blip r:embed="rId2"/>
                <a:stretch>
                  <a:fillRect l="-2057" t="-14583" b="-32292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69475" y="1357335"/>
                <a:ext cx="7704856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lt-LT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lt-LT" sz="32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lt-LT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lt-L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sSub>
                      <m:sSubPr>
                        <m:ctrlPr>
                          <a:rPr lang="en-US" sz="32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sSub>
                      <m:sSubPr>
                        <m:ctrlPr>
                          <a:rPr lang="en-US" sz="32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sSub>
                      <m:sSubPr>
                        <m:ctrlPr>
                          <a:rPr lang="en-US" sz="32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 smtClean="0"/>
                  <a:t>,</a:t>
                </a:r>
              </a:p>
              <a:p>
                <a:endParaRPr lang="en-US" sz="3200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475" y="1357335"/>
                <a:ext cx="7704856" cy="1077218"/>
              </a:xfrm>
              <a:prstGeom prst="rect">
                <a:avLst/>
              </a:prstGeom>
              <a:blipFill rotWithShape="0">
                <a:blip r:embed="rId3"/>
                <a:stretch>
                  <a:fillRect t="-7955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1187624" y="2785882"/>
            <a:ext cx="6392627" cy="1805594"/>
            <a:chOff x="1115616" y="4917204"/>
            <a:chExt cx="6392627" cy="1805594"/>
          </a:xfrm>
        </p:grpSpPr>
        <p:grpSp>
          <p:nvGrpSpPr>
            <p:cNvPr id="4" name="Group 99"/>
            <p:cNvGrpSpPr>
              <a:grpSpLocks/>
            </p:cNvGrpSpPr>
            <p:nvPr/>
          </p:nvGrpSpPr>
          <p:grpSpPr bwMode="auto">
            <a:xfrm>
              <a:off x="1115616" y="4920721"/>
              <a:ext cx="3839851" cy="1787937"/>
              <a:chOff x="803786" y="2342654"/>
              <a:chExt cx="3840222" cy="1788185"/>
            </a:xfrm>
          </p:grpSpPr>
          <p:grpSp>
            <p:nvGrpSpPr>
              <p:cNvPr id="5" name="Group 29"/>
              <p:cNvGrpSpPr>
                <a:grpSpLocks/>
              </p:cNvGrpSpPr>
              <p:nvPr/>
            </p:nvGrpSpPr>
            <p:grpSpPr bwMode="auto">
              <a:xfrm>
                <a:off x="803786" y="2368927"/>
                <a:ext cx="1368558" cy="1761912"/>
                <a:chOff x="803786" y="2368927"/>
                <a:chExt cx="1368558" cy="1761912"/>
              </a:xfrm>
            </p:grpSpPr>
            <p:grpSp>
              <p:nvGrpSpPr>
                <p:cNvPr id="59" name="Group 26"/>
                <p:cNvGrpSpPr>
                  <a:grpSpLocks/>
                </p:cNvGrpSpPr>
                <p:nvPr/>
              </p:nvGrpSpPr>
              <p:grpSpPr bwMode="auto">
                <a:xfrm>
                  <a:off x="803786" y="2368927"/>
                  <a:ext cx="1368558" cy="1389255"/>
                  <a:chOff x="803786" y="2368927"/>
                  <a:chExt cx="1368558" cy="1389255"/>
                </a:xfrm>
              </p:grpSpPr>
              <p:sp>
                <p:nvSpPr>
                  <p:cNvPr id="61" name="Oval 60"/>
                  <p:cNvSpPr/>
                  <p:nvPr/>
                </p:nvSpPr>
                <p:spPr>
                  <a:xfrm>
                    <a:off x="803786" y="2368928"/>
                    <a:ext cx="287365" cy="28896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c</a:t>
                    </a:r>
                    <a:endParaRPr lang="en-US" dirty="0"/>
                  </a:p>
                </p:txBody>
              </p:sp>
              <p:sp>
                <p:nvSpPr>
                  <p:cNvPr id="62" name="Oval 61"/>
                  <p:cNvSpPr/>
                  <p:nvPr/>
                </p:nvSpPr>
                <p:spPr>
                  <a:xfrm>
                    <a:off x="1884978" y="2368927"/>
                    <a:ext cx="287366" cy="28896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b</a:t>
                    </a:r>
                    <a:endParaRPr lang="en-US" dirty="0"/>
                  </a:p>
                </p:txBody>
              </p:sp>
              <p:sp>
                <p:nvSpPr>
                  <p:cNvPr id="63" name="Oval 62"/>
                  <p:cNvSpPr/>
                  <p:nvPr/>
                </p:nvSpPr>
                <p:spPr>
                  <a:xfrm>
                    <a:off x="803787" y="3450165"/>
                    <a:ext cx="287365" cy="295316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d</a:t>
                    </a:r>
                    <a:endParaRPr lang="en-US" dirty="0"/>
                  </a:p>
                </p:txBody>
              </p:sp>
              <p:sp>
                <p:nvSpPr>
                  <p:cNvPr id="64" name="Oval 63"/>
                  <p:cNvSpPr/>
                  <p:nvPr/>
                </p:nvSpPr>
                <p:spPr>
                  <a:xfrm>
                    <a:off x="1884978" y="3461279"/>
                    <a:ext cx="287366" cy="296903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a</a:t>
                    </a:r>
                    <a:endParaRPr lang="en-US" dirty="0"/>
                  </a:p>
                </p:txBody>
              </p:sp>
              <p:cxnSp>
                <p:nvCxnSpPr>
                  <p:cNvPr id="65" name="Straight Connector 64"/>
                  <p:cNvCxnSpPr>
                    <a:stCxn id="61" idx="6"/>
                    <a:endCxn id="62" idx="2"/>
                  </p:cNvCxnSpPr>
                  <p:nvPr/>
                </p:nvCxnSpPr>
                <p:spPr>
                  <a:xfrm>
                    <a:off x="1091151" y="2513409"/>
                    <a:ext cx="793827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Straight Connector 65"/>
                  <p:cNvCxnSpPr/>
                  <p:nvPr/>
                </p:nvCxnSpPr>
                <p:spPr>
                  <a:xfrm>
                    <a:off x="1091153" y="3605761"/>
                    <a:ext cx="793827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Straight Connector 66"/>
                  <p:cNvCxnSpPr>
                    <a:endCxn id="64" idx="0"/>
                  </p:cNvCxnSpPr>
                  <p:nvPr/>
                </p:nvCxnSpPr>
                <p:spPr>
                  <a:xfrm>
                    <a:off x="2027867" y="2657892"/>
                    <a:ext cx="0" cy="80338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Straight Connector 67"/>
                  <p:cNvCxnSpPr>
                    <a:stCxn id="63" idx="7"/>
                    <a:endCxn id="62" idx="3"/>
                  </p:cNvCxnSpPr>
                  <p:nvPr/>
                </p:nvCxnSpPr>
                <p:spPr>
                  <a:xfrm flipV="1">
                    <a:off x="1049873" y="2615023"/>
                    <a:ext cx="876385" cy="87642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0" name="TextBox 27"/>
                <p:cNvSpPr txBox="1">
                  <a:spLocks noChangeArrowheads="1"/>
                </p:cNvSpPr>
                <p:nvPr/>
              </p:nvSpPr>
              <p:spPr bwMode="auto">
                <a:xfrm>
                  <a:off x="1343516" y="3730729"/>
                  <a:ext cx="288032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lt-LT" altLang="en-US" sz="2000"/>
                    <a:t>G</a:t>
                  </a:r>
                  <a:endParaRPr lang="en-US" altLang="en-US" sz="2000"/>
                </a:p>
              </p:txBody>
            </p:sp>
          </p:grpSp>
          <p:grpSp>
            <p:nvGrpSpPr>
              <p:cNvPr id="6" name="Group 30"/>
              <p:cNvGrpSpPr>
                <a:grpSpLocks/>
              </p:cNvGrpSpPr>
              <p:nvPr/>
            </p:nvGrpSpPr>
            <p:grpSpPr bwMode="auto">
              <a:xfrm>
                <a:off x="3275856" y="2342654"/>
                <a:ext cx="1368152" cy="1768262"/>
                <a:chOff x="817588" y="4437112"/>
                <a:chExt cx="1368152" cy="1768262"/>
              </a:xfrm>
            </p:grpSpPr>
            <p:grpSp>
              <p:nvGrpSpPr>
                <p:cNvPr id="50" name="Group 25"/>
                <p:cNvGrpSpPr>
                  <a:grpSpLocks/>
                </p:cNvGrpSpPr>
                <p:nvPr/>
              </p:nvGrpSpPr>
              <p:grpSpPr bwMode="auto">
                <a:xfrm>
                  <a:off x="817588" y="4437112"/>
                  <a:ext cx="1368152" cy="1380604"/>
                  <a:chOff x="817588" y="4437112"/>
                  <a:chExt cx="1368152" cy="1380604"/>
                </a:xfrm>
              </p:grpSpPr>
              <p:sp>
                <p:nvSpPr>
                  <p:cNvPr id="52" name="Oval 51"/>
                  <p:cNvSpPr/>
                  <p:nvPr/>
                </p:nvSpPr>
                <p:spPr>
                  <a:xfrm>
                    <a:off x="817245" y="4437112"/>
                    <a:ext cx="287366" cy="28896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c</a:t>
                    </a:r>
                    <a:endParaRPr lang="en-US" dirty="0"/>
                  </a:p>
                </p:txBody>
              </p:sp>
              <p:sp>
                <p:nvSpPr>
                  <p:cNvPr id="53" name="Oval 52"/>
                  <p:cNvSpPr/>
                  <p:nvPr/>
                </p:nvSpPr>
                <p:spPr>
                  <a:xfrm>
                    <a:off x="1898437" y="4437112"/>
                    <a:ext cx="287365" cy="28896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b</a:t>
                    </a:r>
                    <a:endParaRPr lang="en-US" dirty="0"/>
                  </a:p>
                </p:txBody>
              </p:sp>
              <p:sp>
                <p:nvSpPr>
                  <p:cNvPr id="54" name="Oval 53"/>
                  <p:cNvSpPr/>
                  <p:nvPr/>
                </p:nvSpPr>
                <p:spPr>
                  <a:xfrm>
                    <a:off x="817245" y="5518349"/>
                    <a:ext cx="287366" cy="28737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d</a:t>
                    </a:r>
                    <a:endParaRPr lang="en-US" dirty="0"/>
                  </a:p>
                </p:txBody>
              </p:sp>
              <p:sp>
                <p:nvSpPr>
                  <p:cNvPr id="55" name="Oval 54"/>
                  <p:cNvSpPr/>
                  <p:nvPr/>
                </p:nvSpPr>
                <p:spPr>
                  <a:xfrm>
                    <a:off x="1898437" y="5529463"/>
                    <a:ext cx="287365" cy="28896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a</a:t>
                    </a:r>
                    <a:endParaRPr lang="en-US" dirty="0"/>
                  </a:p>
                </p:txBody>
              </p:sp>
              <p:cxnSp>
                <p:nvCxnSpPr>
                  <p:cNvPr id="56" name="Straight Connector 55"/>
                  <p:cNvCxnSpPr/>
                  <p:nvPr/>
                </p:nvCxnSpPr>
                <p:spPr>
                  <a:xfrm>
                    <a:off x="1104611" y="4581594"/>
                    <a:ext cx="793827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Straight Connector 56"/>
                  <p:cNvCxnSpPr>
                    <a:stCxn id="52" idx="4"/>
                    <a:endCxn id="54" idx="0"/>
                  </p:cNvCxnSpPr>
                  <p:nvPr/>
                </p:nvCxnSpPr>
                <p:spPr>
                  <a:xfrm>
                    <a:off x="961722" y="4726077"/>
                    <a:ext cx="0" cy="79227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Straight Connector 57"/>
                  <p:cNvCxnSpPr/>
                  <p:nvPr/>
                </p:nvCxnSpPr>
                <p:spPr>
                  <a:xfrm>
                    <a:off x="1104611" y="5673945"/>
                    <a:ext cx="793827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1" name="TextBox 28"/>
                <p:cNvSpPr txBox="1">
                  <a:spLocks noChangeArrowheads="1"/>
                </p:cNvSpPr>
                <p:nvPr/>
              </p:nvSpPr>
              <p:spPr bwMode="auto">
                <a:xfrm>
                  <a:off x="1439280" y="5805264"/>
                  <a:ext cx="144016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lt-LT" altLang="en-US" sz="2000"/>
                    <a:t>T</a:t>
                  </a:r>
                  <a:endParaRPr lang="en-US" altLang="en-US" sz="2000"/>
                </a:p>
              </p:txBody>
            </p:sp>
          </p:grpSp>
        </p:grpSp>
        <p:grpSp>
          <p:nvGrpSpPr>
            <p:cNvPr id="72" name="Group 31"/>
            <p:cNvGrpSpPr>
              <a:grpSpLocks/>
            </p:cNvGrpSpPr>
            <p:nvPr/>
          </p:nvGrpSpPr>
          <p:grpSpPr bwMode="auto">
            <a:xfrm>
              <a:off x="6140223" y="4917204"/>
              <a:ext cx="1368020" cy="1805594"/>
              <a:chOff x="755576" y="2348880"/>
              <a:chExt cx="1368152" cy="1805843"/>
            </a:xfrm>
          </p:grpSpPr>
          <p:grpSp>
            <p:nvGrpSpPr>
              <p:cNvPr id="86" name="Group 32"/>
              <p:cNvGrpSpPr>
                <a:grpSpLocks/>
              </p:cNvGrpSpPr>
              <p:nvPr/>
            </p:nvGrpSpPr>
            <p:grpSpPr bwMode="auto">
              <a:xfrm>
                <a:off x="755576" y="2348880"/>
                <a:ext cx="1368152" cy="1380604"/>
                <a:chOff x="755576" y="2348880"/>
                <a:chExt cx="1368152" cy="1380604"/>
              </a:xfrm>
            </p:grpSpPr>
            <p:sp>
              <p:nvSpPr>
                <p:cNvPr id="88" name="Oval 87"/>
                <p:cNvSpPr/>
                <p:nvPr/>
              </p:nvSpPr>
              <p:spPr>
                <a:xfrm>
                  <a:off x="755576" y="2349003"/>
                  <a:ext cx="287366" cy="28737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c</a:t>
                  </a:r>
                  <a:endParaRPr lang="en-US" dirty="0"/>
                </a:p>
              </p:txBody>
            </p:sp>
            <p:sp>
              <p:nvSpPr>
                <p:cNvPr id="89" name="Oval 88"/>
                <p:cNvSpPr/>
                <p:nvPr/>
              </p:nvSpPr>
              <p:spPr>
                <a:xfrm>
                  <a:off x="1836768" y="2349003"/>
                  <a:ext cx="287365" cy="28737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b</a:t>
                  </a:r>
                  <a:endParaRPr lang="en-US" dirty="0"/>
                </a:p>
              </p:txBody>
            </p:sp>
            <p:sp>
              <p:nvSpPr>
                <p:cNvPr id="90" name="Oval 89"/>
                <p:cNvSpPr/>
                <p:nvPr/>
              </p:nvSpPr>
              <p:spPr>
                <a:xfrm>
                  <a:off x="755576" y="3428652"/>
                  <a:ext cx="287366" cy="28737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d</a:t>
                  </a:r>
                  <a:endParaRPr lang="en-US" dirty="0"/>
                </a:p>
              </p:txBody>
            </p:sp>
            <p:sp>
              <p:nvSpPr>
                <p:cNvPr id="91" name="Oval 90"/>
                <p:cNvSpPr/>
                <p:nvPr/>
              </p:nvSpPr>
              <p:spPr>
                <a:xfrm>
                  <a:off x="1836768" y="3441354"/>
                  <a:ext cx="287365" cy="28737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a</a:t>
                  </a:r>
                  <a:endParaRPr lang="en-US" dirty="0"/>
                </a:p>
              </p:txBody>
            </p:sp>
            <p:cxnSp>
              <p:nvCxnSpPr>
                <p:cNvPr id="92" name="Straight Connector 91"/>
                <p:cNvCxnSpPr/>
                <p:nvPr/>
              </p:nvCxnSpPr>
              <p:spPr>
                <a:xfrm>
                  <a:off x="1068344" y="2493486"/>
                  <a:ext cx="792238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>
                  <a:off x="1042942" y="3584249"/>
                  <a:ext cx="793827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7" name="TextBox 33"/>
              <p:cNvSpPr txBox="1">
                <a:spLocks noChangeArrowheads="1"/>
              </p:cNvSpPr>
              <p:nvPr/>
            </p:nvSpPr>
            <p:spPr bwMode="auto">
              <a:xfrm>
                <a:off x="1005180" y="3754613"/>
                <a:ext cx="1033152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/>
                  <a:t>G </a:t>
                </a:r>
                <a:r>
                  <a:rPr lang="lt-LT" altLang="en-US" sz="2000" dirty="0">
                    <a:sym typeface="Symbol" panose="05050102010706020507" pitchFamily="18" charset="2"/>
                  </a:rPr>
                  <a:t> </a:t>
                </a:r>
                <a:r>
                  <a:rPr lang="lt-LT" altLang="en-US" sz="2000" dirty="0"/>
                  <a:t>T</a:t>
                </a:r>
                <a:endParaRPr lang="en-US" altLang="en-US" sz="20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4170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74411" y="421231"/>
                <a:ext cx="77048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Tegu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lt-LT" sz="32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lt-LT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 smtClean="0"/>
                  <a:t>, 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lt-LT" sz="32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lt-LT" sz="32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411" y="421231"/>
                <a:ext cx="7704856" cy="584775"/>
              </a:xfrm>
              <a:prstGeom prst="rect">
                <a:avLst/>
              </a:prstGeom>
              <a:blipFill rotWithShape="0">
                <a:blip r:embed="rId2"/>
                <a:stretch>
                  <a:fillRect l="-2057" t="-14583" b="-32292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69475" y="1357335"/>
                <a:ext cx="7704856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lt-LT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lt-LT" sz="32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lt-LT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lt-L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sSub>
                      <m:sSubPr>
                        <m:ctrlPr>
                          <a:rPr lang="en-US" sz="32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sSub>
                      <m:sSubPr>
                        <m:ctrlPr>
                          <a:rPr lang="en-US" sz="32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sSub>
                      <m:sSubPr>
                        <m:ctrlPr>
                          <a:rPr lang="en-US" sz="32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 smtClean="0"/>
                  <a:t>,</a:t>
                </a:r>
              </a:p>
              <a:p>
                <a:endParaRPr lang="en-US" sz="3200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475" y="1357335"/>
                <a:ext cx="7704856" cy="1077218"/>
              </a:xfrm>
              <a:prstGeom prst="rect">
                <a:avLst/>
              </a:prstGeom>
              <a:blipFill rotWithShape="0">
                <a:blip r:embed="rId3"/>
                <a:stretch>
                  <a:fillRect t="-7955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1187624" y="2789399"/>
            <a:ext cx="6393032" cy="1802078"/>
            <a:chOff x="1115616" y="4920721"/>
            <a:chExt cx="6393032" cy="1802078"/>
          </a:xfrm>
        </p:grpSpPr>
        <p:grpSp>
          <p:nvGrpSpPr>
            <p:cNvPr id="4" name="Group 99"/>
            <p:cNvGrpSpPr>
              <a:grpSpLocks/>
            </p:cNvGrpSpPr>
            <p:nvPr/>
          </p:nvGrpSpPr>
          <p:grpSpPr bwMode="auto">
            <a:xfrm>
              <a:off x="1115616" y="4920721"/>
              <a:ext cx="3839913" cy="1787937"/>
              <a:chOff x="803786" y="2342654"/>
              <a:chExt cx="3840284" cy="1788185"/>
            </a:xfrm>
          </p:grpSpPr>
          <p:grpSp>
            <p:nvGrpSpPr>
              <p:cNvPr id="5" name="Group 29"/>
              <p:cNvGrpSpPr>
                <a:grpSpLocks/>
              </p:cNvGrpSpPr>
              <p:nvPr/>
            </p:nvGrpSpPr>
            <p:grpSpPr bwMode="auto">
              <a:xfrm>
                <a:off x="803786" y="2368928"/>
                <a:ext cx="1820672" cy="1761911"/>
                <a:chOff x="803786" y="2368928"/>
                <a:chExt cx="1820672" cy="1761911"/>
              </a:xfrm>
            </p:grpSpPr>
            <p:grpSp>
              <p:nvGrpSpPr>
                <p:cNvPr id="59" name="Group 26"/>
                <p:cNvGrpSpPr>
                  <a:grpSpLocks/>
                </p:cNvGrpSpPr>
                <p:nvPr/>
              </p:nvGrpSpPr>
              <p:grpSpPr bwMode="auto">
                <a:xfrm>
                  <a:off x="803786" y="2368928"/>
                  <a:ext cx="1820672" cy="1389254"/>
                  <a:chOff x="803786" y="2368928"/>
                  <a:chExt cx="1820672" cy="1389254"/>
                </a:xfrm>
              </p:grpSpPr>
              <p:sp>
                <p:nvSpPr>
                  <p:cNvPr id="61" name="Oval 60"/>
                  <p:cNvSpPr/>
                  <p:nvPr/>
                </p:nvSpPr>
                <p:spPr>
                  <a:xfrm>
                    <a:off x="803786" y="2368928"/>
                    <a:ext cx="287365" cy="28896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c</a:t>
                    </a:r>
                    <a:endParaRPr lang="en-US" dirty="0"/>
                  </a:p>
                </p:txBody>
              </p:sp>
              <p:sp>
                <p:nvSpPr>
                  <p:cNvPr id="62" name="Oval 61"/>
                  <p:cNvSpPr/>
                  <p:nvPr/>
                </p:nvSpPr>
                <p:spPr>
                  <a:xfrm>
                    <a:off x="2337092" y="2414368"/>
                    <a:ext cx="287366" cy="28896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en-US" dirty="0" smtClean="0"/>
                      <a:t>e</a:t>
                    </a:r>
                    <a:endParaRPr lang="en-US" dirty="0"/>
                  </a:p>
                </p:txBody>
              </p:sp>
              <p:sp>
                <p:nvSpPr>
                  <p:cNvPr id="63" name="Oval 62"/>
                  <p:cNvSpPr/>
                  <p:nvPr/>
                </p:nvSpPr>
                <p:spPr>
                  <a:xfrm>
                    <a:off x="803787" y="3450165"/>
                    <a:ext cx="287365" cy="295316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d</a:t>
                    </a:r>
                    <a:endParaRPr lang="en-US" dirty="0"/>
                  </a:p>
                </p:txBody>
              </p:sp>
              <p:sp>
                <p:nvSpPr>
                  <p:cNvPr id="64" name="Oval 63"/>
                  <p:cNvSpPr/>
                  <p:nvPr/>
                </p:nvSpPr>
                <p:spPr>
                  <a:xfrm>
                    <a:off x="1884978" y="3461279"/>
                    <a:ext cx="287366" cy="296903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a</a:t>
                    </a:r>
                    <a:endParaRPr lang="en-US" dirty="0"/>
                  </a:p>
                </p:txBody>
              </p:sp>
              <p:cxnSp>
                <p:nvCxnSpPr>
                  <p:cNvPr id="65" name="Straight Connector 64"/>
                  <p:cNvCxnSpPr>
                    <a:stCxn id="61" idx="6"/>
                    <a:endCxn id="62" idx="2"/>
                  </p:cNvCxnSpPr>
                  <p:nvPr/>
                </p:nvCxnSpPr>
                <p:spPr>
                  <a:xfrm>
                    <a:off x="1091151" y="2513411"/>
                    <a:ext cx="1245941" cy="4544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Straight Connector 65"/>
                  <p:cNvCxnSpPr/>
                  <p:nvPr/>
                </p:nvCxnSpPr>
                <p:spPr>
                  <a:xfrm>
                    <a:off x="1091153" y="3605761"/>
                    <a:ext cx="793827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Straight Connector 66"/>
                  <p:cNvCxnSpPr>
                    <a:stCxn id="62" idx="4"/>
                    <a:endCxn id="64" idx="0"/>
                  </p:cNvCxnSpPr>
                  <p:nvPr/>
                </p:nvCxnSpPr>
                <p:spPr>
                  <a:xfrm flipH="1">
                    <a:off x="2028660" y="2703333"/>
                    <a:ext cx="452115" cy="75794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Straight Connector 67"/>
                  <p:cNvCxnSpPr>
                    <a:stCxn id="63" idx="7"/>
                    <a:endCxn id="62" idx="3"/>
                  </p:cNvCxnSpPr>
                  <p:nvPr/>
                </p:nvCxnSpPr>
                <p:spPr>
                  <a:xfrm flipV="1">
                    <a:off x="1049068" y="2661015"/>
                    <a:ext cx="1330109" cy="83239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0" name="TextBox 27"/>
                <p:cNvSpPr txBox="1">
                  <a:spLocks noChangeArrowheads="1"/>
                </p:cNvSpPr>
                <p:nvPr/>
              </p:nvSpPr>
              <p:spPr bwMode="auto">
                <a:xfrm>
                  <a:off x="1343516" y="3730729"/>
                  <a:ext cx="288032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lt-LT" altLang="en-US" sz="2000"/>
                    <a:t>G</a:t>
                  </a:r>
                  <a:endParaRPr lang="en-US" altLang="en-US" sz="2000"/>
                </a:p>
              </p:txBody>
            </p:sp>
          </p:grpSp>
          <p:grpSp>
            <p:nvGrpSpPr>
              <p:cNvPr id="6" name="Group 30"/>
              <p:cNvGrpSpPr>
                <a:grpSpLocks/>
              </p:cNvGrpSpPr>
              <p:nvPr/>
            </p:nvGrpSpPr>
            <p:grpSpPr bwMode="auto">
              <a:xfrm>
                <a:off x="2822488" y="2342654"/>
                <a:ext cx="1821582" cy="1768262"/>
                <a:chOff x="364220" y="4437112"/>
                <a:chExt cx="1821582" cy="1768262"/>
              </a:xfrm>
            </p:grpSpPr>
            <p:grpSp>
              <p:nvGrpSpPr>
                <p:cNvPr id="50" name="Group 25"/>
                <p:cNvGrpSpPr>
                  <a:grpSpLocks/>
                </p:cNvGrpSpPr>
                <p:nvPr/>
              </p:nvGrpSpPr>
              <p:grpSpPr bwMode="auto">
                <a:xfrm>
                  <a:off x="364220" y="4437112"/>
                  <a:ext cx="1821582" cy="1387642"/>
                  <a:chOff x="364220" y="4437112"/>
                  <a:chExt cx="1821582" cy="1387642"/>
                </a:xfrm>
              </p:grpSpPr>
              <p:sp>
                <p:nvSpPr>
                  <p:cNvPr id="52" name="Oval 51"/>
                  <p:cNvSpPr/>
                  <p:nvPr/>
                </p:nvSpPr>
                <p:spPr>
                  <a:xfrm>
                    <a:off x="817245" y="4437112"/>
                    <a:ext cx="287366" cy="28896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en-US" dirty="0" smtClean="0"/>
                      <a:t>x</a:t>
                    </a:r>
                    <a:endParaRPr lang="en-US" dirty="0"/>
                  </a:p>
                </p:txBody>
              </p:sp>
              <p:sp>
                <p:nvSpPr>
                  <p:cNvPr id="53" name="Oval 52"/>
                  <p:cNvSpPr/>
                  <p:nvPr/>
                </p:nvSpPr>
                <p:spPr>
                  <a:xfrm>
                    <a:off x="1898437" y="4437112"/>
                    <a:ext cx="287365" cy="28896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b</a:t>
                    </a:r>
                    <a:endParaRPr lang="en-US" dirty="0"/>
                  </a:p>
                </p:txBody>
              </p:sp>
              <p:sp>
                <p:nvSpPr>
                  <p:cNvPr id="54" name="Oval 53"/>
                  <p:cNvSpPr/>
                  <p:nvPr/>
                </p:nvSpPr>
                <p:spPr>
                  <a:xfrm>
                    <a:off x="364220" y="5537376"/>
                    <a:ext cx="287366" cy="28737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d</a:t>
                    </a:r>
                    <a:endParaRPr lang="en-US" dirty="0"/>
                  </a:p>
                </p:txBody>
              </p:sp>
              <p:sp>
                <p:nvSpPr>
                  <p:cNvPr id="55" name="Oval 54"/>
                  <p:cNvSpPr/>
                  <p:nvPr/>
                </p:nvSpPr>
                <p:spPr>
                  <a:xfrm>
                    <a:off x="1898437" y="5529463"/>
                    <a:ext cx="287365" cy="28896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a</a:t>
                    </a:r>
                    <a:endParaRPr lang="en-US" dirty="0"/>
                  </a:p>
                </p:txBody>
              </p:sp>
              <p:cxnSp>
                <p:nvCxnSpPr>
                  <p:cNvPr id="56" name="Straight Connector 55"/>
                  <p:cNvCxnSpPr/>
                  <p:nvPr/>
                </p:nvCxnSpPr>
                <p:spPr>
                  <a:xfrm>
                    <a:off x="1104611" y="4581594"/>
                    <a:ext cx="793827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Straight Connector 56"/>
                  <p:cNvCxnSpPr>
                    <a:stCxn id="52" idx="4"/>
                    <a:endCxn id="54" idx="0"/>
                  </p:cNvCxnSpPr>
                  <p:nvPr/>
                </p:nvCxnSpPr>
                <p:spPr>
                  <a:xfrm flipH="1">
                    <a:off x="507903" y="4726077"/>
                    <a:ext cx="453025" cy="811299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Straight Connector 57"/>
                  <p:cNvCxnSpPr>
                    <a:stCxn id="54" idx="6"/>
                  </p:cNvCxnSpPr>
                  <p:nvPr/>
                </p:nvCxnSpPr>
                <p:spPr>
                  <a:xfrm flipV="1">
                    <a:off x="651586" y="5673945"/>
                    <a:ext cx="1246851" cy="712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1" name="TextBox 28"/>
                <p:cNvSpPr txBox="1">
                  <a:spLocks noChangeArrowheads="1"/>
                </p:cNvSpPr>
                <p:nvPr/>
              </p:nvSpPr>
              <p:spPr bwMode="auto">
                <a:xfrm>
                  <a:off x="1439280" y="5805264"/>
                  <a:ext cx="144016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lt-LT" altLang="en-US" sz="2000"/>
                    <a:t>T</a:t>
                  </a:r>
                  <a:endParaRPr lang="en-US" altLang="en-US" sz="2000"/>
                </a:p>
              </p:txBody>
            </p:sp>
          </p:grpSp>
        </p:grpSp>
        <p:grpSp>
          <p:nvGrpSpPr>
            <p:cNvPr id="72" name="Group 31"/>
            <p:cNvGrpSpPr>
              <a:grpSpLocks/>
            </p:cNvGrpSpPr>
            <p:nvPr/>
          </p:nvGrpSpPr>
          <p:grpSpPr bwMode="auto">
            <a:xfrm>
              <a:off x="6140223" y="5996828"/>
              <a:ext cx="1368425" cy="725971"/>
              <a:chOff x="755576" y="3428652"/>
              <a:chExt cx="1368557" cy="726071"/>
            </a:xfrm>
          </p:grpSpPr>
          <p:grpSp>
            <p:nvGrpSpPr>
              <p:cNvPr id="86" name="Group 32"/>
              <p:cNvGrpSpPr>
                <a:grpSpLocks/>
              </p:cNvGrpSpPr>
              <p:nvPr/>
            </p:nvGrpSpPr>
            <p:grpSpPr bwMode="auto">
              <a:xfrm>
                <a:off x="755576" y="3428652"/>
                <a:ext cx="1368557" cy="300080"/>
                <a:chOff x="755576" y="3428652"/>
                <a:chExt cx="1368557" cy="300080"/>
              </a:xfrm>
            </p:grpSpPr>
            <p:sp>
              <p:nvSpPr>
                <p:cNvPr id="90" name="Oval 89"/>
                <p:cNvSpPr/>
                <p:nvPr/>
              </p:nvSpPr>
              <p:spPr>
                <a:xfrm>
                  <a:off x="755576" y="3428652"/>
                  <a:ext cx="287366" cy="28737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d</a:t>
                  </a:r>
                  <a:endParaRPr lang="en-US" dirty="0"/>
                </a:p>
              </p:txBody>
            </p:sp>
            <p:sp>
              <p:nvSpPr>
                <p:cNvPr id="91" name="Oval 90"/>
                <p:cNvSpPr/>
                <p:nvPr/>
              </p:nvSpPr>
              <p:spPr>
                <a:xfrm>
                  <a:off x="1836768" y="3441354"/>
                  <a:ext cx="287365" cy="28737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a</a:t>
                  </a:r>
                  <a:endParaRPr lang="en-US" dirty="0"/>
                </a:p>
              </p:txBody>
            </p:sp>
            <p:cxnSp>
              <p:nvCxnSpPr>
                <p:cNvPr id="93" name="Straight Connector 92"/>
                <p:cNvCxnSpPr/>
                <p:nvPr/>
              </p:nvCxnSpPr>
              <p:spPr>
                <a:xfrm>
                  <a:off x="1042942" y="3584249"/>
                  <a:ext cx="793827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7" name="TextBox 33"/>
              <p:cNvSpPr txBox="1">
                <a:spLocks noChangeArrowheads="1"/>
              </p:cNvSpPr>
              <p:nvPr/>
            </p:nvSpPr>
            <p:spPr bwMode="auto">
              <a:xfrm>
                <a:off x="1005180" y="3754613"/>
                <a:ext cx="1033152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/>
                  <a:t>G </a:t>
                </a:r>
                <a:r>
                  <a:rPr lang="lt-LT" altLang="en-US" sz="2000" dirty="0">
                    <a:sym typeface="Symbol" panose="05050102010706020507" pitchFamily="18" charset="2"/>
                  </a:rPr>
                  <a:t> </a:t>
                </a:r>
                <a:r>
                  <a:rPr lang="lt-LT" altLang="en-US" sz="2000" dirty="0"/>
                  <a:t>T</a:t>
                </a:r>
                <a:endParaRPr lang="en-US" altLang="en-US" sz="20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5827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8484</TotalTime>
  <Words>5160</Words>
  <Application>Microsoft Office PowerPoint</Application>
  <PresentationFormat>On-screen Show (4:3)</PresentationFormat>
  <Paragraphs>1054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Default Design</vt:lpstr>
      <vt:lpstr>Pakartokime: Veiksmai su aibėmis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Olga Suboč</dc:creator>
  <cp:lastModifiedBy>DLS</cp:lastModifiedBy>
  <cp:revision>143</cp:revision>
  <dcterms:created xsi:type="dcterms:W3CDTF">1601-01-01T00:00:00Z</dcterms:created>
  <dcterms:modified xsi:type="dcterms:W3CDTF">2021-02-10T08:15:23Z</dcterms:modified>
</cp:coreProperties>
</file>