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57" r:id="rId3"/>
    <p:sldId id="284" r:id="rId4"/>
    <p:sldId id="259" r:id="rId5"/>
    <p:sldId id="260" r:id="rId6"/>
    <p:sldId id="338" r:id="rId7"/>
    <p:sldId id="303" r:id="rId8"/>
    <p:sldId id="302" r:id="rId9"/>
    <p:sldId id="339" r:id="rId10"/>
    <p:sldId id="258" r:id="rId11"/>
    <p:sldId id="304" r:id="rId12"/>
    <p:sldId id="305" r:id="rId13"/>
    <p:sldId id="261" r:id="rId14"/>
    <p:sldId id="308" r:id="rId15"/>
    <p:sldId id="309" r:id="rId16"/>
    <p:sldId id="310" r:id="rId17"/>
    <p:sldId id="311" r:id="rId18"/>
    <p:sldId id="312" r:id="rId19"/>
    <p:sldId id="300" r:id="rId20"/>
    <p:sldId id="313" r:id="rId21"/>
    <p:sldId id="314" r:id="rId22"/>
    <p:sldId id="315" r:id="rId23"/>
    <p:sldId id="340" r:id="rId24"/>
    <p:sldId id="317" r:id="rId25"/>
    <p:sldId id="316" r:id="rId26"/>
    <p:sldId id="262" r:id="rId27"/>
    <p:sldId id="318" r:id="rId28"/>
    <p:sldId id="323" r:id="rId29"/>
    <p:sldId id="324" r:id="rId30"/>
    <p:sldId id="326" r:id="rId31"/>
    <p:sldId id="325" r:id="rId32"/>
    <p:sldId id="327" r:id="rId33"/>
    <p:sldId id="328" r:id="rId34"/>
    <p:sldId id="329" r:id="rId35"/>
    <p:sldId id="301" r:id="rId36"/>
    <p:sldId id="330" r:id="rId37"/>
    <p:sldId id="331" r:id="rId38"/>
    <p:sldId id="332" r:id="rId39"/>
    <p:sldId id="333" r:id="rId40"/>
    <p:sldId id="334" r:id="rId41"/>
    <p:sldId id="336" r:id="rId42"/>
    <p:sldId id="337" r:id="rId43"/>
    <p:sldId id="263" r:id="rId44"/>
    <p:sldId id="287" r:id="rId45"/>
    <p:sldId id="289" r:id="rId46"/>
    <p:sldId id="264" r:id="rId47"/>
    <p:sldId id="286" r:id="rId48"/>
    <p:sldId id="288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660"/>
  </p:normalViewPr>
  <p:slideViewPr>
    <p:cSldViewPr>
      <p:cViewPr varScale="1">
        <p:scale>
          <a:sx n="109" d="100"/>
          <a:sy n="109" d="100"/>
        </p:scale>
        <p:origin x="192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BFB69-5B42-4A32-8906-670AD9709CA3}" type="datetimeFigureOut">
              <a:rPr lang="lt-LT" smtClean="0"/>
              <a:t>2018.02.13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3EE99-C675-4F75-A6BD-C2F3D4B447D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12952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EE99-C675-4F75-A6BD-C2F3D4B447D6}" type="slidenum">
              <a:rPr lang="lt-LT" smtClean="0"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9218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79087-C9B6-435C-BC03-97C0F1202426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18746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157EFE-8E97-4812-A792-5FA1ABE26E6F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83752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DFAD6-5DE9-4D01-BCDE-D553F5F1815C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5358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993827-A672-4E93-B1AC-0046CDBF5194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1911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9C3F6B-D3FA-4F94-9771-5C2FF293C460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78681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A491C-05B6-4281-A813-0047E991DF48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59248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62212-2398-414D-A1A0-CDF024CD1C7D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20011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F6615-9DFE-459F-8B26-6D6721E1D79A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86122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B6689-6F8C-4346-937D-7B23CB9464A3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74787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03794-9A71-4075-BADC-0BF41A6B4DA7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411840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7911F-0773-4FCC-B2B0-1C27323B6DC2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23157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Click to edit Master text styles</a:t>
            </a:r>
          </a:p>
          <a:p>
            <a:pPr lvl="1"/>
            <a:r>
              <a:rPr lang="lt-LT" altLang="en-US" smtClean="0"/>
              <a:t>Second level</a:t>
            </a:r>
          </a:p>
          <a:p>
            <a:pPr lvl="2"/>
            <a:r>
              <a:rPr lang="lt-LT" altLang="en-US" smtClean="0"/>
              <a:t>Third level</a:t>
            </a:r>
          </a:p>
          <a:p>
            <a:pPr lvl="3"/>
            <a:r>
              <a:rPr lang="lt-LT" altLang="en-US" smtClean="0"/>
              <a:t>Fourth level</a:t>
            </a:r>
          </a:p>
          <a:p>
            <a:pPr lvl="4"/>
            <a:r>
              <a:rPr lang="lt-LT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AE6A19-AC5C-4826-8F22-530BFEA4E7F4}" type="slidenum">
              <a:rPr lang="lt-LT" altLang="en-US"/>
              <a:pPr/>
              <a:t>‹#›</a:t>
            </a:fld>
            <a:endParaRPr lang="lt-L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7" Type="http://schemas.openxmlformats.org/officeDocument/2006/relationships/image" Target="../media/image31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0.png"/><Relationship Id="rId5" Type="http://schemas.openxmlformats.org/officeDocument/2006/relationships/image" Target="../media/image290.png"/><Relationship Id="rId4" Type="http://schemas.openxmlformats.org/officeDocument/2006/relationships/image" Target="../media/image28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3600"/>
            <a:ext cx="7772400" cy="1470025"/>
          </a:xfrm>
        </p:spPr>
        <p:txBody>
          <a:bodyPr/>
          <a:lstStyle/>
          <a:p>
            <a:pPr eaLnBrk="1" hangingPunct="1"/>
            <a:r>
              <a:rPr lang="lt-LT" altLang="en-US" smtClean="0"/>
              <a:t>Grafų teorija.</a:t>
            </a:r>
            <a:br>
              <a:rPr lang="lt-LT" altLang="en-US" smtClean="0"/>
            </a:br>
            <a:r>
              <a:rPr lang="lt-LT" altLang="en-US" sz="4000" smtClean="0"/>
              <a:t>Pagrindiniai apibrėžimai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3131" name="Text Box 11"/>
              <p:cNvSpPr txBox="1">
                <a:spLocks noChangeArrowheads="1"/>
              </p:cNvSpPr>
              <p:nvPr/>
            </p:nvSpPr>
            <p:spPr bwMode="auto">
              <a:xfrm>
                <a:off x="107504" y="764704"/>
                <a:ext cx="8928992" cy="41860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lt-LT" altLang="en-US" sz="2800" dirty="0" smtClean="0"/>
                  <a:t>Grafo </a:t>
                </a:r>
                <a14:m>
                  <m:oMath xmlns:m="http://schemas.openxmlformats.org/officeDocument/2006/math">
                    <m:r>
                      <a:rPr lang="lt-LT" altLang="en-US" sz="28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800" dirty="0" smtClean="0"/>
                  <a:t> vi</a:t>
                </a:r>
                <a:r>
                  <a:rPr lang="lt-LT" altLang="en-US" sz="2800" dirty="0" err="1" smtClean="0"/>
                  <a:t>ršūnės</a:t>
                </a:r>
                <a:r>
                  <a:rPr lang="lt-LT" altLang="en-US" sz="2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en-US" sz="2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lt-LT" alt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lt-LT" altLang="en-US" sz="2800" dirty="0" smtClean="0"/>
                  <a:t> 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en-US" sz="2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lt-LT" altLang="en-US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lt-LT" alt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lt-LT" altLang="en-US" sz="2800" dirty="0" smtClean="0"/>
                  <a:t>yra </a:t>
                </a:r>
                <a:r>
                  <a:rPr lang="lt-LT" altLang="en-US" sz="2800" b="1" i="1" dirty="0"/>
                  <a:t>gretimos</a:t>
                </a:r>
                <a:r>
                  <a:rPr lang="lt-LT" altLang="en-US" sz="2800" dirty="0"/>
                  <a:t>, jei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alt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lt-LT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altLang="en-US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lt-LT" alt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lt-LT" alt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lt-LT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altLang="en-US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lt-LT" altLang="en-US" sz="2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lt-LT" alt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lt-LT" alt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lt-LT" altLang="en-US" sz="2800" dirty="0" smtClean="0"/>
                  <a:t> (jas </a:t>
                </a:r>
                <a:r>
                  <a:rPr lang="lt-LT" altLang="en-US" sz="2800" dirty="0"/>
                  <a:t>jungia </a:t>
                </a:r>
                <a:r>
                  <a:rPr lang="lt-LT" altLang="en-US" sz="2800" dirty="0" smtClean="0"/>
                  <a:t>briauna)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lt-LT" altLang="en-US" sz="2800" b="0" dirty="0" smtClean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lt-LT" altLang="en-US" sz="2800" b="0" dirty="0" smtClean="0"/>
                  <a:t>Viršūnės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en-US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lt-LT" alt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lt-LT" altLang="en-US" sz="2800" dirty="0" smtClean="0"/>
                  <a:t> </a:t>
                </a:r>
                <a:r>
                  <a:rPr lang="lt-LT" altLang="en-US" sz="2800" dirty="0"/>
                  <a:t>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lt-LT" alt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lt-LT" altLang="en-US" sz="28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lt-LT" altLang="en-US" sz="28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lt-LT" altLang="en-US" sz="2800" dirty="0" smtClean="0"/>
                  <a:t> vadinamos </a:t>
                </a:r>
                <a:r>
                  <a:rPr lang="lt-LT" altLang="en-US" sz="2800" b="1" i="1" dirty="0" err="1" smtClean="0"/>
                  <a:t>incidenčiosiomis</a:t>
                </a:r>
                <a:r>
                  <a:rPr lang="lt-LT" altLang="en-US" sz="2800" b="1" i="1" dirty="0" smtClean="0"/>
                  <a:t> </a:t>
                </a:r>
                <a:r>
                  <a:rPr lang="lt-LT" altLang="en-US" sz="2800" dirty="0" smtClean="0"/>
                  <a:t>briaunai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alt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lt-LT" alt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altLang="en-US" sz="2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lt-LT" alt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lt-LT" alt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lt-LT" alt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lt-LT" altLang="en-US" sz="2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lt-LT" altLang="en-US" sz="2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lt-LT" altLang="en-US" sz="2800" dirty="0" smtClean="0"/>
                  <a:t>. </a:t>
                </a:r>
                <a:endParaRPr lang="lt-LT" altLang="en-US" sz="28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lt-LT" altLang="en-US" sz="28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lt-LT" altLang="en-US" sz="2800" dirty="0"/>
                  <a:t>Briaunos yra </a:t>
                </a:r>
                <a:r>
                  <a:rPr lang="lt-LT" altLang="en-US" sz="2800" b="1" i="1" dirty="0" smtClean="0"/>
                  <a:t>gretimos</a:t>
                </a:r>
                <a:r>
                  <a:rPr lang="lt-LT" altLang="en-US" sz="2800" dirty="0" smtClean="0"/>
                  <a:t>, </a:t>
                </a:r>
                <a:r>
                  <a:rPr lang="lt-LT" altLang="en-US" sz="2800" dirty="0"/>
                  <a:t>jei turi bendrą </a:t>
                </a:r>
                <a:r>
                  <a:rPr lang="lt-LT" altLang="en-US" sz="2800" dirty="0" err="1" smtClean="0"/>
                  <a:t>incidenčiąją</a:t>
                </a:r>
                <a:r>
                  <a:rPr lang="lt-LT" altLang="en-US" sz="2800" dirty="0"/>
                  <a:t> </a:t>
                </a:r>
                <a:r>
                  <a:rPr lang="lt-LT" altLang="en-US" sz="2800" dirty="0" smtClean="0"/>
                  <a:t>viršūnę</a:t>
                </a:r>
                <a:endParaRPr lang="lt-LT" altLang="en-US" sz="2800" b="1" i="1" dirty="0"/>
              </a:p>
            </p:txBody>
          </p:sp>
        </mc:Choice>
        <mc:Fallback xmlns="">
          <p:sp>
            <p:nvSpPr>
              <p:cNvPr id="133131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764704"/>
                <a:ext cx="8928992" cy="4186082"/>
              </a:xfrm>
              <a:prstGeom prst="rect">
                <a:avLst/>
              </a:prstGeom>
              <a:blipFill rotWithShape="0">
                <a:blip r:embed="rId2"/>
                <a:stretch>
                  <a:fillRect l="-1434" t="-873" b="-23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795228" y="186191"/>
            <a:ext cx="3015805" cy="3190592"/>
            <a:chOff x="795228" y="186191"/>
            <a:chExt cx="3015805" cy="3190592"/>
          </a:xfrm>
        </p:grpSpPr>
        <p:grpSp>
          <p:nvGrpSpPr>
            <p:cNvPr id="2" name="Group 1"/>
            <p:cNvGrpSpPr/>
            <p:nvPr/>
          </p:nvGrpSpPr>
          <p:grpSpPr>
            <a:xfrm>
              <a:off x="1187624" y="718239"/>
              <a:ext cx="1969838" cy="2126496"/>
              <a:chOff x="7092280" y="3955910"/>
              <a:chExt cx="1969838" cy="212649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7092280" y="3955910"/>
                <a:ext cx="1969838" cy="2126496"/>
                <a:chOff x="683568" y="3930796"/>
                <a:chExt cx="1969838" cy="2126496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683568" y="443711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1211540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2293366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1737818" y="3930796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4" name="Straight Connector 3"/>
              <p:cNvCxnSpPr>
                <a:stCxn id="7" idx="5"/>
                <a:endCxn id="9" idx="1"/>
              </p:cNvCxnSpPr>
              <p:nvPr/>
            </p:nvCxnSpPr>
            <p:spPr>
              <a:xfrm>
                <a:off x="7399593" y="4769539"/>
                <a:ext cx="1355212" cy="100555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>
                <a:endCxn id="10" idx="3"/>
              </p:cNvCxnSpPr>
              <p:nvPr/>
            </p:nvCxnSpPr>
            <p:spPr>
              <a:xfrm flipV="1">
                <a:off x="7462454" y="4263223"/>
                <a:ext cx="736803" cy="36004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>
                <a:stCxn id="10" idx="4"/>
                <a:endCxn id="9" idx="0"/>
              </p:cNvCxnSpPr>
              <p:nvPr/>
            </p:nvCxnSpPr>
            <p:spPr>
              <a:xfrm>
                <a:off x="8326550" y="4315950"/>
                <a:ext cx="555548" cy="140641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/>
            <p:cNvSpPr/>
            <p:nvPr/>
          </p:nvSpPr>
          <p:spPr>
            <a:xfrm>
              <a:off x="3104735" y="1205572"/>
              <a:ext cx="360040" cy="3600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16" name="Straight Connector 15"/>
            <p:cNvCxnSpPr>
              <a:stCxn id="11" idx="4"/>
              <a:endCxn id="9" idx="7"/>
            </p:cNvCxnSpPr>
            <p:nvPr/>
          </p:nvCxnSpPr>
          <p:spPr>
            <a:xfrm flipH="1">
              <a:off x="3104735" y="1565612"/>
              <a:ext cx="180020" cy="97181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4"/>
              <a:endCxn id="8" idx="1"/>
            </p:cNvCxnSpPr>
            <p:nvPr/>
          </p:nvCxnSpPr>
          <p:spPr>
            <a:xfrm>
              <a:off x="1367644" y="1584595"/>
              <a:ext cx="400679" cy="95282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95228" y="1078279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a</a:t>
              </a:r>
              <a:endParaRPr lang="lt-LT" sz="3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65018" y="186191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b</a:t>
              </a:r>
              <a:endParaRPr lang="lt-LT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50993" y="1078278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c</a:t>
              </a:r>
              <a:endParaRPr lang="lt-LT" sz="3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92441" y="2792008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d</a:t>
              </a:r>
              <a:endParaRPr lang="lt-LT" sz="3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08705" y="2704900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e</a:t>
              </a:r>
              <a:endParaRPr lang="lt-LT" sz="3200" dirty="0"/>
            </a:p>
          </p:txBody>
        </p:sp>
      </p:grp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4788024" y="451834"/>
            <a:ext cx="374441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sz="4000" dirty="0" smtClean="0"/>
              <a:t>Kurios briaunos yra gretimos?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1"/>
              <p:cNvSpPr txBox="1">
                <a:spLocks noChangeArrowheads="1"/>
              </p:cNvSpPr>
              <p:nvPr/>
            </p:nvSpPr>
            <p:spPr bwMode="auto">
              <a:xfrm>
                <a:off x="179512" y="3589895"/>
                <a:ext cx="8658188" cy="1323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) </m:t>
                    </m:r>
                    <m:d>
                      <m:dPr>
                        <m:begChr m:val="{"/>
                        <m:endChr m:val="}"/>
                        <m:ctrlPr>
                          <a:rPr lang="lt-LT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lt-LT" sz="4000" dirty="0" smtClean="0"/>
                  <a:t> ir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</m:oMath>
                </a14:m>
                <a:r>
                  <a:rPr lang="lt-LT" sz="4000" dirty="0" smtClean="0"/>
                  <a:t>   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lt-LT" sz="4000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lt-LT" sz="4000" b="0" i="0" smtClean="0">
                        <a:latin typeface="Cambria Math" panose="02040503050406030204" pitchFamily="18" charset="0"/>
                      </a:rPr>
                      <m:t>) </m:t>
                    </m:r>
                    <m:d>
                      <m:dPr>
                        <m:begChr m:val="{"/>
                        <m:endChr m:val="}"/>
                        <m:ctrlPr>
                          <a:rPr lang="lt-LT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lt-LT" sz="4000" dirty="0" smtClean="0"/>
                  <a:t> ir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lt-LT" sz="4000" dirty="0" smtClean="0"/>
                  <a:t> </a:t>
                </a:r>
              </a:p>
              <a:p>
                <a:pPr>
                  <a:spcBef>
                    <a:spcPct val="0"/>
                  </a:spcBef>
                  <a:buNone/>
                </a:pPr>
                <a:r>
                  <a:rPr lang="lt-LT" sz="4000" b="0" dirty="0" smtClean="0"/>
                  <a:t>c)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</m:oMath>
                </a14:m>
                <a:r>
                  <a:rPr lang="lt-LT" sz="4000" dirty="0" smtClean="0"/>
                  <a:t> ir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lt-LT" sz="4000" dirty="0" smtClean="0"/>
                  <a:t> 		d)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lt-LT" sz="4000" dirty="0" smtClean="0"/>
                  <a:t> ir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lt-LT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lt-LT" sz="4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lt-LT" sz="4000" dirty="0" smtClean="0"/>
                  <a:t> </a:t>
                </a:r>
              </a:p>
            </p:txBody>
          </p:sp>
        </mc:Choice>
        <mc:Fallback xmlns="">
          <p:sp>
            <p:nvSpPr>
              <p:cNvPr id="35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3589895"/>
                <a:ext cx="8658188" cy="1323439"/>
              </a:xfrm>
              <a:prstGeom prst="rect">
                <a:avLst/>
              </a:prstGeom>
              <a:blipFill rotWithShape="0">
                <a:blip r:embed="rId2"/>
                <a:stretch>
                  <a:fillRect l="-2463" t="-8295" b="-188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86104" y="3582286"/>
            <a:ext cx="4269872" cy="769758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p:sp>
        <p:nvSpPr>
          <p:cNvPr id="29" name="Oval 28"/>
          <p:cNvSpPr/>
          <p:nvPr/>
        </p:nvSpPr>
        <p:spPr>
          <a:xfrm>
            <a:off x="4508606" y="4222425"/>
            <a:ext cx="4269872" cy="769758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8517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795228" y="186191"/>
            <a:ext cx="3015805" cy="3190592"/>
            <a:chOff x="795228" y="186191"/>
            <a:chExt cx="3015805" cy="3190592"/>
          </a:xfrm>
        </p:grpSpPr>
        <p:grpSp>
          <p:nvGrpSpPr>
            <p:cNvPr id="2" name="Group 1"/>
            <p:cNvGrpSpPr/>
            <p:nvPr/>
          </p:nvGrpSpPr>
          <p:grpSpPr>
            <a:xfrm>
              <a:off x="1187624" y="718239"/>
              <a:ext cx="1969838" cy="2126496"/>
              <a:chOff x="7092280" y="3955910"/>
              <a:chExt cx="1969838" cy="212649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7092280" y="3955910"/>
                <a:ext cx="1969838" cy="2126496"/>
                <a:chOff x="683568" y="3930796"/>
                <a:chExt cx="1969838" cy="2126496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683568" y="443711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1211540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2293366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1737818" y="3930796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4" name="Straight Connector 3"/>
              <p:cNvCxnSpPr>
                <a:stCxn id="7" idx="5"/>
                <a:endCxn id="9" idx="1"/>
              </p:cNvCxnSpPr>
              <p:nvPr/>
            </p:nvCxnSpPr>
            <p:spPr>
              <a:xfrm>
                <a:off x="7399593" y="4769539"/>
                <a:ext cx="1355212" cy="100555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>
                <a:endCxn id="10" idx="3"/>
              </p:cNvCxnSpPr>
              <p:nvPr/>
            </p:nvCxnSpPr>
            <p:spPr>
              <a:xfrm flipV="1">
                <a:off x="7462454" y="4263223"/>
                <a:ext cx="736803" cy="36004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>
                <a:stCxn id="8" idx="6"/>
                <a:endCxn id="9" idx="2"/>
              </p:cNvCxnSpPr>
              <p:nvPr/>
            </p:nvCxnSpPr>
            <p:spPr>
              <a:xfrm>
                <a:off x="7980292" y="5902386"/>
                <a:ext cx="721786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/>
            <p:cNvSpPr/>
            <p:nvPr/>
          </p:nvSpPr>
          <p:spPr>
            <a:xfrm>
              <a:off x="3104735" y="1205572"/>
              <a:ext cx="360040" cy="3600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16" name="Straight Connector 15"/>
            <p:cNvCxnSpPr>
              <a:stCxn id="11" idx="4"/>
              <a:endCxn id="9" idx="7"/>
            </p:cNvCxnSpPr>
            <p:nvPr/>
          </p:nvCxnSpPr>
          <p:spPr>
            <a:xfrm flipH="1">
              <a:off x="3104735" y="1565612"/>
              <a:ext cx="180020" cy="97181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4"/>
              <a:endCxn id="8" idx="1"/>
            </p:cNvCxnSpPr>
            <p:nvPr/>
          </p:nvCxnSpPr>
          <p:spPr>
            <a:xfrm>
              <a:off x="1367644" y="1584595"/>
              <a:ext cx="400679" cy="95282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95228" y="1078279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a</a:t>
              </a:r>
              <a:endParaRPr lang="lt-LT" sz="3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65018" y="186191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b</a:t>
              </a:r>
              <a:endParaRPr lang="lt-LT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50993" y="1078278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c</a:t>
              </a:r>
              <a:endParaRPr lang="lt-LT" sz="3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92441" y="2792008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d</a:t>
              </a:r>
              <a:endParaRPr lang="lt-LT" sz="3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08705" y="2704900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e</a:t>
              </a:r>
              <a:endParaRPr lang="lt-LT" sz="3200" dirty="0"/>
            </a:p>
          </p:txBody>
        </p:sp>
      </p:grp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4788024" y="451834"/>
            <a:ext cx="374441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sz="4000" dirty="0" smtClean="0"/>
              <a:t>Kurios viršūnės yra gretimos?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1"/>
              <p:cNvSpPr txBox="1">
                <a:spLocks noChangeArrowheads="1"/>
              </p:cNvSpPr>
              <p:nvPr/>
            </p:nvSpPr>
            <p:spPr bwMode="auto">
              <a:xfrm>
                <a:off x="2068744" y="3589895"/>
                <a:ext cx="6768955" cy="1323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lt-LT" sz="4000" dirty="0" smtClean="0"/>
                  <a:t> ir </a:t>
                </a:r>
                <a14:m>
                  <m:oMath xmlns:m="http://schemas.openxmlformats.org/officeDocument/2006/math"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lt-LT" sz="4000" dirty="0" smtClean="0"/>
                  <a:t>   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lt-LT" sz="4000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lt-LT" sz="4000" b="0" i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lt-LT" sz="4000" dirty="0" smtClean="0"/>
                  <a:t> ir </a:t>
                </a:r>
                <a14:m>
                  <m:oMath xmlns:m="http://schemas.openxmlformats.org/officeDocument/2006/math"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lt-LT" sz="4000" dirty="0" smtClean="0"/>
                  <a:t> </a:t>
                </a:r>
              </a:p>
              <a:p>
                <a:pPr>
                  <a:spcBef>
                    <a:spcPct val="0"/>
                  </a:spcBef>
                  <a:buNone/>
                </a:pPr>
                <a:r>
                  <a:rPr lang="lt-LT" sz="4000" b="0" dirty="0" smtClean="0"/>
                  <a:t>c) </a:t>
                </a:r>
                <a14:m>
                  <m:oMath xmlns:m="http://schemas.openxmlformats.org/officeDocument/2006/math"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lt-LT" sz="4000" dirty="0" smtClean="0"/>
                  <a:t> ir </a:t>
                </a:r>
                <a14:m>
                  <m:oMath xmlns:m="http://schemas.openxmlformats.org/officeDocument/2006/math"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lt-LT" sz="4000" dirty="0" smtClean="0"/>
                  <a:t> 		d) </a:t>
                </a:r>
                <a14:m>
                  <m:oMath xmlns:m="http://schemas.openxmlformats.org/officeDocument/2006/math"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lt-LT" sz="4000" dirty="0" smtClean="0"/>
                  <a:t> ir </a:t>
                </a:r>
                <a14:m>
                  <m:oMath xmlns:m="http://schemas.openxmlformats.org/officeDocument/2006/math"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lt-LT" sz="4000" dirty="0" smtClean="0"/>
                  <a:t> </a:t>
                </a:r>
              </a:p>
            </p:txBody>
          </p:sp>
        </mc:Choice>
        <mc:Fallback xmlns="">
          <p:sp>
            <p:nvSpPr>
              <p:cNvPr id="35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68744" y="3589895"/>
                <a:ext cx="6768955" cy="1323439"/>
              </a:xfrm>
              <a:prstGeom prst="rect">
                <a:avLst/>
              </a:prstGeom>
              <a:blipFill rotWithShape="0">
                <a:blip r:embed="rId3"/>
                <a:stretch>
                  <a:fillRect l="-3150" t="-8295" b="-188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4427984" y="3578279"/>
            <a:ext cx="2566984" cy="769758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p:sp>
        <p:nvSpPr>
          <p:cNvPr id="29" name="Oval 28"/>
          <p:cNvSpPr/>
          <p:nvPr/>
        </p:nvSpPr>
        <p:spPr>
          <a:xfrm>
            <a:off x="1851524" y="4251614"/>
            <a:ext cx="2241874" cy="769758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4065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03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8204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8205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8206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8207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663564" y="4149314"/>
              <a:ext cx="1189105" cy="87277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78978" y="4990802"/>
              <a:ext cx="1844812" cy="131904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71" name="TextBox 18"/>
          <p:cNvSpPr txBox="1">
            <a:spLocks noChangeArrowheads="1"/>
          </p:cNvSpPr>
          <p:nvPr/>
        </p:nvSpPr>
        <p:spPr bwMode="auto">
          <a:xfrm>
            <a:off x="3892550" y="339487"/>
            <a:ext cx="509739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3600" b="1" i="1" dirty="0"/>
              <a:t>Gretimumo matrica </a:t>
            </a:r>
            <a:r>
              <a:rPr lang="lt-LT" altLang="en-US" sz="3600" dirty="0"/>
              <a:t>– sudaroma panašiai kaip sąryšio matrica</a:t>
            </a:r>
            <a:r>
              <a:rPr lang="lt-LT" altLang="en-US" sz="3600" dirty="0" smtClean="0"/>
              <a:t>.</a:t>
            </a:r>
            <a:endParaRPr lang="lt-LT" altLang="en-US" sz="3600" dirty="0"/>
          </a:p>
        </p:txBody>
      </p:sp>
      <p:sp>
        <p:nvSpPr>
          <p:cNvPr id="22" name="TextBox 18"/>
          <p:cNvSpPr txBox="1">
            <a:spLocks noChangeArrowheads="1"/>
          </p:cNvSpPr>
          <p:nvPr/>
        </p:nvSpPr>
        <p:spPr bwMode="auto">
          <a:xfrm>
            <a:off x="395536" y="4245295"/>
            <a:ext cx="849937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3600" b="1" i="1" dirty="0" smtClean="0"/>
              <a:t>Pastaba</a:t>
            </a:r>
            <a:r>
              <a:rPr lang="lt-LT" altLang="en-US" sz="3600" dirty="0"/>
              <a:t>: paprastasis grafas yra simetrinis antirefleksyvus sąryšis, taigi jo matrica bus </a:t>
            </a:r>
            <a:r>
              <a:rPr lang="lt-LT" altLang="en-US" sz="3600" i="1" dirty="0"/>
              <a:t>simetrinė su nuliais pagrindinėje įstrižainėje</a:t>
            </a:r>
            <a:r>
              <a:rPr lang="lt-LT" altLang="en-US" sz="3600" dirty="0"/>
              <a:t>.</a:t>
            </a:r>
            <a:endParaRPr lang="en-US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03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8204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8205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8206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8207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663564" y="4149314"/>
              <a:ext cx="1189105" cy="87277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78978" y="4990802"/>
              <a:ext cx="1844812" cy="131904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71" name="TextBox 18"/>
          <p:cNvSpPr txBox="1">
            <a:spLocks noChangeArrowheads="1"/>
          </p:cNvSpPr>
          <p:nvPr/>
        </p:nvSpPr>
        <p:spPr bwMode="auto">
          <a:xfrm>
            <a:off x="3892550" y="339487"/>
            <a:ext cx="509739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i="1" dirty="0" smtClean="0"/>
              <a:t>Sudarykime</a:t>
            </a:r>
            <a:r>
              <a:rPr lang="lt-LT" altLang="en-US" sz="2400" b="1" i="1" dirty="0" smtClean="0"/>
              <a:t> gretimumo matricą.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4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dirty="0" smtClean="0"/>
              <a:t>Ji bus simetrinė su nuliais pagrindinėje įstrižainėje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32040" y="2630185"/>
                <a:ext cx="2657202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630185"/>
                <a:ext cx="2657202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56485" y="2289373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485" y="2289373"/>
                <a:ext cx="2808311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4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66991" y="2678692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91" y="2678692"/>
                <a:ext cx="221343" cy="1364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586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03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8204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8205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8206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8207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>
              <a:stCxn id="4" idx="5"/>
              <a:endCxn id="3" idx="1"/>
            </p:cNvCxnSpPr>
            <p:nvPr/>
          </p:nvCxnSpPr>
          <p:spPr>
            <a:xfrm>
              <a:off x="2765664" y="4250378"/>
              <a:ext cx="984656" cy="66076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" idx="3"/>
              <a:endCxn id="7" idx="7"/>
            </p:cNvCxnSpPr>
            <p:nvPr/>
          </p:nvCxnSpPr>
          <p:spPr>
            <a:xfrm flipH="1">
              <a:off x="2081327" y="5114920"/>
              <a:ext cx="1668993" cy="1092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71" name="TextBox 18"/>
          <p:cNvSpPr txBox="1">
            <a:spLocks noChangeArrowheads="1"/>
          </p:cNvSpPr>
          <p:nvPr/>
        </p:nvSpPr>
        <p:spPr bwMode="auto">
          <a:xfrm>
            <a:off x="3892550" y="339487"/>
            <a:ext cx="509739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i="1" dirty="0" smtClean="0"/>
              <a:t>Sudarykime</a:t>
            </a:r>
            <a:r>
              <a:rPr lang="lt-LT" altLang="en-US" sz="2400" b="1" i="1" dirty="0" smtClean="0"/>
              <a:t> gretimumo matricą.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4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dirty="0" smtClean="0"/>
              <a:t>Ji bus simetrinė su nuliais pagrindinėje įstrižainėje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32040" y="2630185"/>
                <a:ext cx="2657202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  <m:e/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  <m:e/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  <m:e/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630185"/>
                <a:ext cx="2657202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56485" y="2289373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485" y="2289373"/>
                <a:ext cx="2808311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4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53129" y="2678692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129" y="2678692"/>
                <a:ext cx="221343" cy="1364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84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03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8204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8205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8206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8207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>
              <a:stCxn id="4" idx="5"/>
              <a:endCxn id="3" idx="1"/>
            </p:cNvCxnSpPr>
            <p:nvPr/>
          </p:nvCxnSpPr>
          <p:spPr>
            <a:xfrm>
              <a:off x="2765664" y="4250378"/>
              <a:ext cx="984656" cy="660768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  <a:endCxn id="7" idx="0"/>
            </p:cNvCxnSpPr>
            <p:nvPr/>
          </p:nvCxnSpPr>
          <p:spPr>
            <a:xfrm flipH="1">
              <a:off x="1979828" y="4292581"/>
              <a:ext cx="683736" cy="1872351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  <a:endCxn id="4" idx="3"/>
            </p:cNvCxnSpPr>
            <p:nvPr/>
          </p:nvCxnSpPr>
          <p:spPr>
            <a:xfrm flipV="1">
              <a:off x="1576806" y="4250378"/>
              <a:ext cx="984656" cy="670649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" idx="3"/>
              <a:endCxn id="7" idx="7"/>
            </p:cNvCxnSpPr>
            <p:nvPr/>
          </p:nvCxnSpPr>
          <p:spPr>
            <a:xfrm flipH="1">
              <a:off x="2081327" y="5114920"/>
              <a:ext cx="1668993" cy="10922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71" name="TextBox 18"/>
          <p:cNvSpPr txBox="1">
            <a:spLocks noChangeArrowheads="1"/>
          </p:cNvSpPr>
          <p:nvPr/>
        </p:nvSpPr>
        <p:spPr bwMode="auto">
          <a:xfrm>
            <a:off x="3892550" y="339487"/>
            <a:ext cx="50973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i="1" dirty="0" smtClean="0"/>
              <a:t>Sudarykime</a:t>
            </a:r>
            <a:r>
              <a:rPr lang="lt-LT" altLang="en-US" sz="2400" b="1" i="1" dirty="0" smtClean="0"/>
              <a:t> gretimumo matricą.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4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32040" y="2630185"/>
                <a:ext cx="2471254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/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630185"/>
                <a:ext cx="2471254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48869" y="2289373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869" y="2289373"/>
                <a:ext cx="2808311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4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53129" y="2678692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129" y="2678692"/>
                <a:ext cx="221343" cy="1364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3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03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8204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8205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8206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8207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>
              <a:stCxn id="4" idx="5"/>
              <a:endCxn id="3" idx="1"/>
            </p:cNvCxnSpPr>
            <p:nvPr/>
          </p:nvCxnSpPr>
          <p:spPr>
            <a:xfrm>
              <a:off x="2765664" y="4250378"/>
              <a:ext cx="984656" cy="6607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  <a:endCxn id="7" idx="0"/>
            </p:cNvCxnSpPr>
            <p:nvPr/>
          </p:nvCxnSpPr>
          <p:spPr>
            <a:xfrm flipH="1">
              <a:off x="1979828" y="4292581"/>
              <a:ext cx="683736" cy="18723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  <a:endCxn id="4" idx="3"/>
            </p:cNvCxnSpPr>
            <p:nvPr/>
          </p:nvCxnSpPr>
          <p:spPr>
            <a:xfrm flipV="1">
              <a:off x="1576806" y="4250378"/>
              <a:ext cx="984656" cy="670649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" idx="3"/>
              <a:endCxn id="7" idx="7"/>
            </p:cNvCxnSpPr>
            <p:nvPr/>
          </p:nvCxnSpPr>
          <p:spPr>
            <a:xfrm flipH="1">
              <a:off x="2081327" y="5114920"/>
              <a:ext cx="1668993" cy="10922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71" name="TextBox 18"/>
          <p:cNvSpPr txBox="1">
            <a:spLocks noChangeArrowheads="1"/>
          </p:cNvSpPr>
          <p:nvPr/>
        </p:nvSpPr>
        <p:spPr bwMode="auto">
          <a:xfrm>
            <a:off x="3892550" y="339487"/>
            <a:ext cx="50973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i="1" dirty="0" smtClean="0"/>
              <a:t>Sudarykime</a:t>
            </a:r>
            <a:r>
              <a:rPr lang="lt-LT" altLang="en-US" sz="2400" b="1" i="1" dirty="0" smtClean="0"/>
              <a:t> gretimumo matricą.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4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32040" y="2630185"/>
                <a:ext cx="2471254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/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630185"/>
                <a:ext cx="2471254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48869" y="2289373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869" y="2289373"/>
                <a:ext cx="2808311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4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53129" y="2678692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129" y="2678692"/>
                <a:ext cx="221343" cy="1364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425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03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8204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8205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8206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8207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>
              <a:stCxn id="4" idx="5"/>
              <a:endCxn id="3" idx="1"/>
            </p:cNvCxnSpPr>
            <p:nvPr/>
          </p:nvCxnSpPr>
          <p:spPr>
            <a:xfrm>
              <a:off x="2765664" y="4250378"/>
              <a:ext cx="984656" cy="6607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" idx="6"/>
              <a:endCxn id="6" idx="2"/>
            </p:cNvCxnSpPr>
            <p:nvPr/>
          </p:nvCxnSpPr>
          <p:spPr>
            <a:xfrm>
              <a:off x="2123370" y="6309024"/>
              <a:ext cx="1151734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  <a:endCxn id="7" idx="0"/>
            </p:cNvCxnSpPr>
            <p:nvPr/>
          </p:nvCxnSpPr>
          <p:spPr>
            <a:xfrm flipH="1">
              <a:off x="1979828" y="4292581"/>
              <a:ext cx="683736" cy="1872351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  <a:endCxn id="4" idx="3"/>
            </p:cNvCxnSpPr>
            <p:nvPr/>
          </p:nvCxnSpPr>
          <p:spPr>
            <a:xfrm flipV="1">
              <a:off x="1576806" y="4250378"/>
              <a:ext cx="984656" cy="6706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" idx="3"/>
              <a:endCxn id="7" idx="7"/>
            </p:cNvCxnSpPr>
            <p:nvPr/>
          </p:nvCxnSpPr>
          <p:spPr>
            <a:xfrm flipH="1">
              <a:off x="2081327" y="5114920"/>
              <a:ext cx="1668993" cy="1092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71" name="TextBox 18"/>
          <p:cNvSpPr txBox="1">
            <a:spLocks noChangeArrowheads="1"/>
          </p:cNvSpPr>
          <p:nvPr/>
        </p:nvSpPr>
        <p:spPr bwMode="auto">
          <a:xfrm>
            <a:off x="3892550" y="339487"/>
            <a:ext cx="50973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i="1" dirty="0" smtClean="0"/>
              <a:t>Sudarykime</a:t>
            </a:r>
            <a:r>
              <a:rPr lang="lt-LT" altLang="en-US" sz="2400" b="1" i="1" dirty="0" smtClean="0"/>
              <a:t> gretimumo matricą.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4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32040" y="2630185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630185"/>
                <a:ext cx="2192331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24049" y="2289373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049" y="2289373"/>
                <a:ext cx="2808311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4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53129" y="2678692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129" y="2678692"/>
                <a:ext cx="221343" cy="1364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6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482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Pavyzdys </a:t>
            </a:r>
            <a:r>
              <a:rPr lang="lt-LT" altLang="en-US" sz="2000"/>
              <a:t>– turime gretimumo matricą, reikia pavaizduoti grafą su viršūnėmis a, b, c, d, e</a:t>
            </a:r>
          </a:p>
        </p:txBody>
      </p:sp>
      <p:sp>
        <p:nvSpPr>
          <p:cNvPr id="22" name="Rectangle 67"/>
          <p:cNvSpPr>
            <a:spLocks noChangeArrowheads="1"/>
          </p:cNvSpPr>
          <p:nvPr/>
        </p:nvSpPr>
        <p:spPr bwMode="auto">
          <a:xfrm>
            <a:off x="384175" y="1392238"/>
            <a:ext cx="31178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Grafo G gretimumo matrica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</p:txBody>
      </p:sp>
      <p:grpSp>
        <p:nvGrpSpPr>
          <p:cNvPr id="9221" name="Group 1"/>
          <p:cNvGrpSpPr>
            <a:grpSpLocks/>
          </p:cNvGrpSpPr>
          <p:nvPr/>
        </p:nvGrpSpPr>
        <p:grpSpPr bwMode="auto">
          <a:xfrm>
            <a:off x="4076700" y="2414588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8" y="486894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3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7" y="6164932"/>
              <a:ext cx="287084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230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9231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9232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9233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9234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7126" y="2215544"/>
                <a:ext cx="2192330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26" y="2215544"/>
                <a:ext cx="2192330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59135" y="1850057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35" y="1850057"/>
                <a:ext cx="2808311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1516" y="2264051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16" y="2264051"/>
                <a:ext cx="221343" cy="1364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multigraf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41438"/>
            <a:ext cx="4392613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84213" y="476250"/>
            <a:ext cx="237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/>
              <a:t>Multigrafo pavyzdys</a:t>
            </a:r>
          </a:p>
        </p:txBody>
      </p:sp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5148263" y="549275"/>
            <a:ext cx="3995737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/>
              <a:t>Multigrafą sudaro viršūnės ir lankai: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/>
              <a:t>V </a:t>
            </a:r>
            <a:r>
              <a:rPr lang="en-US" altLang="en-US" sz="2000"/>
              <a:t>=</a:t>
            </a:r>
            <a:r>
              <a:rPr lang="lt-LT" altLang="en-US" sz="2000"/>
              <a:t> </a:t>
            </a:r>
            <a:r>
              <a:rPr lang="en-US" altLang="en-US" sz="2000"/>
              <a:t>{v</a:t>
            </a:r>
            <a:r>
              <a:rPr lang="en-US" altLang="en-US" sz="2000" baseline="-25000"/>
              <a:t>1</a:t>
            </a:r>
            <a:r>
              <a:rPr lang="en-US" altLang="en-US" sz="2000"/>
              <a:t>, v</a:t>
            </a:r>
            <a:r>
              <a:rPr lang="en-US" altLang="en-US" sz="2000" baseline="-25000"/>
              <a:t>2</a:t>
            </a:r>
            <a:r>
              <a:rPr lang="en-US" altLang="en-US" sz="2000"/>
              <a:t>, … v</a:t>
            </a:r>
            <a:r>
              <a:rPr lang="en-US" altLang="en-US" sz="2000" baseline="-25000"/>
              <a:t>n</a:t>
            </a:r>
            <a:r>
              <a:rPr lang="en-US" altLang="en-US" sz="2000"/>
              <a:t>} – </a:t>
            </a:r>
            <a:r>
              <a:rPr lang="lt-LT" altLang="en-US" sz="2000" b="1" i="1"/>
              <a:t>viršūnių aibė</a:t>
            </a:r>
            <a:r>
              <a:rPr lang="lt-LT" altLang="en-US" sz="2000"/>
              <a:t>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 b="1" i="1"/>
              <a:t>lankas</a:t>
            </a:r>
            <a:r>
              <a:rPr lang="en-US" altLang="en-US" sz="2000"/>
              <a:t>: </a:t>
            </a:r>
            <a:r>
              <a:rPr lang="lt-LT" altLang="en-US" sz="2000"/>
              <a:t> l </a:t>
            </a:r>
            <a:r>
              <a:rPr lang="en-US" altLang="en-US" sz="2000"/>
              <a:t>= (v</a:t>
            </a:r>
            <a:r>
              <a:rPr lang="en-US" altLang="en-US" sz="2000" baseline="-25000"/>
              <a:t>i</a:t>
            </a:r>
            <a:r>
              <a:rPr lang="en-US" altLang="en-US" sz="2000"/>
              <a:t>, v</a:t>
            </a:r>
            <a:r>
              <a:rPr lang="en-US" altLang="en-US" sz="2000" baseline="-25000"/>
              <a:t>j</a:t>
            </a:r>
            <a:r>
              <a:rPr lang="en-US" altLang="en-US" sz="2000"/>
              <a:t>, z</a:t>
            </a:r>
            <a:r>
              <a:rPr lang="en-US" altLang="en-US" sz="2000" baseline="-25000"/>
              <a:t>k</a:t>
            </a:r>
            <a:r>
              <a:rPr lang="en-US" altLang="en-US" sz="2000"/>
              <a:t>)</a:t>
            </a:r>
            <a:endParaRPr lang="lt-LT" altLang="en-US" sz="2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/>
              <a:t>čia 	v</a:t>
            </a:r>
            <a:r>
              <a:rPr lang="lt-LT" altLang="en-US" sz="2000" baseline="-25000"/>
              <a:t>i</a:t>
            </a:r>
            <a:r>
              <a:rPr lang="lt-LT" altLang="en-US" sz="2000"/>
              <a:t> – lanko pradžia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/>
              <a:t>	v</a:t>
            </a:r>
            <a:r>
              <a:rPr lang="lt-LT" altLang="en-US" sz="2000" baseline="-25000"/>
              <a:t>j</a:t>
            </a:r>
            <a:r>
              <a:rPr lang="lt-LT" altLang="en-US" sz="2000"/>
              <a:t> – lanko galas (pabaiga)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/>
              <a:t>	z</a:t>
            </a:r>
            <a:r>
              <a:rPr lang="lt-LT" altLang="en-US" sz="2000" baseline="-25000"/>
              <a:t>k</a:t>
            </a:r>
            <a:r>
              <a:rPr lang="lt-LT" altLang="en-US" sz="2000"/>
              <a:t> – lanko numeris.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/>
              <a:t>Jei dviejų lankų pradžia ir pabaiga sutampa – jie vadinami </a:t>
            </a:r>
            <a:r>
              <a:rPr lang="lt-LT" altLang="en-US" sz="2000" b="1" i="1"/>
              <a:t>lygiagrečiais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/>
              <a:t>Jei lanko pradžia ir pabaiga sutampa, jis vadinamas </a:t>
            </a:r>
            <a:r>
              <a:rPr lang="lt-LT" altLang="en-US" sz="2000" b="1" i="1"/>
              <a:t>kilpa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lt-LT" altLang="en-US" sz="2000"/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539750" y="5516563"/>
            <a:ext cx="82804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 dirty="0" err="1" smtClean="0"/>
              <a:t>Multigrafas</a:t>
            </a:r>
            <a:r>
              <a:rPr lang="lt-LT" altLang="en-US" sz="2000" dirty="0" smtClean="0"/>
              <a:t> be kilpų ir lygiagrečiųjų lankų vadinamas </a:t>
            </a:r>
            <a:r>
              <a:rPr lang="lt-LT" altLang="en-US" sz="2000" b="1" i="1" dirty="0" smtClean="0"/>
              <a:t>paprastuoju orientuotuoju grafu. </a:t>
            </a:r>
            <a:r>
              <a:rPr lang="lt-LT" altLang="en-US" sz="2000" dirty="0" smtClean="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lt-LT" altLang="en-US" sz="2000" i="1" dirty="0" smtClean="0"/>
              <a:t>Toliau kurį laiką nagrinėsime paprastuosius neorientuotus grafus</a:t>
            </a:r>
            <a:endParaRPr lang="lt-LT" alt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2" grpId="0" build="p"/>
      <p:bldP spid="13210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482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Pavyzdys </a:t>
            </a:r>
            <a:r>
              <a:rPr lang="lt-LT" altLang="en-US" sz="2000"/>
              <a:t>– turime gretimumo matricą, reikia pavaizduoti grafą su viršūnėmis a, b, c, d, e</a:t>
            </a:r>
          </a:p>
        </p:txBody>
      </p:sp>
      <p:sp>
        <p:nvSpPr>
          <p:cNvPr id="22" name="Rectangle 67"/>
          <p:cNvSpPr>
            <a:spLocks noChangeArrowheads="1"/>
          </p:cNvSpPr>
          <p:nvPr/>
        </p:nvSpPr>
        <p:spPr bwMode="auto">
          <a:xfrm>
            <a:off x="384175" y="1392238"/>
            <a:ext cx="31178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Grafo G gretimumo matrica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</p:txBody>
      </p:sp>
      <p:grpSp>
        <p:nvGrpSpPr>
          <p:cNvPr id="9221" name="Group 1"/>
          <p:cNvGrpSpPr>
            <a:grpSpLocks/>
          </p:cNvGrpSpPr>
          <p:nvPr/>
        </p:nvGrpSpPr>
        <p:grpSpPr bwMode="auto">
          <a:xfrm>
            <a:off x="4076700" y="2414588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8" y="486894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3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7" y="6164932"/>
              <a:ext cx="287084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230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9231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9232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9233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9234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8" name="Straight Connector 17"/>
            <p:cNvCxnSpPr>
              <a:stCxn id="3" idx="3"/>
              <a:endCxn id="7" idx="7"/>
            </p:cNvCxnSpPr>
            <p:nvPr/>
          </p:nvCxnSpPr>
          <p:spPr>
            <a:xfrm flipH="1">
              <a:off x="2081327" y="5114920"/>
              <a:ext cx="1668994" cy="1092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7126" y="2215544"/>
                <a:ext cx="2214772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26" y="2215544"/>
                <a:ext cx="2214772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59135" y="1850057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35" y="1850057"/>
                <a:ext cx="2808311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1516" y="2264051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16" y="2264051"/>
                <a:ext cx="221343" cy="1364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741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482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Pavyzdys </a:t>
            </a:r>
            <a:r>
              <a:rPr lang="lt-LT" altLang="en-US" sz="2000"/>
              <a:t>– turime gretimumo matricą, reikia pavaizduoti grafą su viršūnėmis a, b, c, d, e</a:t>
            </a:r>
          </a:p>
        </p:txBody>
      </p:sp>
      <p:sp>
        <p:nvSpPr>
          <p:cNvPr id="22" name="Rectangle 67"/>
          <p:cNvSpPr>
            <a:spLocks noChangeArrowheads="1"/>
          </p:cNvSpPr>
          <p:nvPr/>
        </p:nvSpPr>
        <p:spPr bwMode="auto">
          <a:xfrm>
            <a:off x="384175" y="1392238"/>
            <a:ext cx="31178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Grafo G gretimumo matrica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4076700" y="2414588"/>
            <a:ext cx="3473450" cy="2992437"/>
            <a:chOff x="492058" y="3190875"/>
            <a:chExt cx="3473450" cy="2992437"/>
          </a:xfrm>
        </p:grpSpPr>
        <p:grpSp>
          <p:nvGrpSpPr>
            <p:cNvPr id="9221" name="Group 1"/>
            <p:cNvGrpSpPr>
              <a:grpSpLocks/>
            </p:cNvGrpSpPr>
            <p:nvPr/>
          </p:nvGrpSpPr>
          <p:grpSpPr bwMode="auto">
            <a:xfrm>
              <a:off x="492058" y="3190875"/>
              <a:ext cx="3473450" cy="2992437"/>
              <a:chOff x="791572" y="3610828"/>
              <a:chExt cx="3716804" cy="3104118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3708278" y="4868943"/>
                <a:ext cx="287084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519173" y="4004400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331766" y="4878823"/>
                <a:ext cx="287085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275104" y="6164932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836287" y="6164932"/>
                <a:ext cx="287084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30" name="TextBox 7"/>
              <p:cNvSpPr txBox="1">
                <a:spLocks noChangeArrowheads="1"/>
              </p:cNvSpPr>
              <p:nvPr/>
            </p:nvSpPr>
            <p:spPr bwMode="auto">
              <a:xfrm>
                <a:off x="791572" y="475156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c</a:t>
                </a:r>
              </a:p>
            </p:txBody>
          </p:sp>
          <p:sp>
            <p:nvSpPr>
              <p:cNvPr id="9231" name="TextBox 8"/>
              <p:cNvSpPr txBox="1">
                <a:spLocks noChangeArrowheads="1"/>
              </p:cNvSpPr>
              <p:nvPr/>
            </p:nvSpPr>
            <p:spPr bwMode="auto">
              <a:xfrm>
                <a:off x="2807788" y="3610828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b</a:t>
                </a:r>
              </a:p>
            </p:txBody>
          </p:sp>
          <p:sp>
            <p:nvSpPr>
              <p:cNvPr id="9232" name="TextBox 9"/>
              <p:cNvSpPr txBox="1">
                <a:spLocks noChangeArrowheads="1"/>
              </p:cNvSpPr>
              <p:nvPr/>
            </p:nvSpPr>
            <p:spPr bwMode="auto">
              <a:xfrm>
                <a:off x="4148320" y="4773657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</a:t>
                </a:r>
              </a:p>
            </p:txBody>
          </p:sp>
          <p:sp>
            <p:nvSpPr>
              <p:cNvPr id="9233" name="TextBox 10"/>
              <p:cNvSpPr txBox="1">
                <a:spLocks noChangeArrowheads="1"/>
              </p:cNvSpPr>
              <p:nvPr/>
            </p:nvSpPr>
            <p:spPr bwMode="auto">
              <a:xfrm>
                <a:off x="1331656" y="6165304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d</a:t>
                </a:r>
              </a:p>
            </p:txBody>
          </p:sp>
          <p:sp>
            <p:nvSpPr>
              <p:cNvPr id="9234" name="TextBox 11"/>
              <p:cNvSpPr txBox="1">
                <a:spLocks noChangeArrowheads="1"/>
              </p:cNvSpPr>
              <p:nvPr/>
            </p:nvSpPr>
            <p:spPr bwMode="auto">
              <a:xfrm>
                <a:off x="3563856" y="619172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e</a:t>
                </a:r>
              </a:p>
            </p:txBody>
          </p:sp>
          <p:cxnSp>
            <p:nvCxnSpPr>
              <p:cNvPr id="17" name="Straight Connector 16"/>
              <p:cNvCxnSpPr>
                <a:stCxn id="5" idx="7"/>
                <a:endCxn id="4" idx="3"/>
              </p:cNvCxnSpPr>
              <p:nvPr/>
            </p:nvCxnSpPr>
            <p:spPr>
              <a:xfrm flipV="1">
                <a:off x="1576808" y="4250378"/>
                <a:ext cx="984656" cy="670649"/>
              </a:xfrm>
              <a:prstGeom prst="line">
                <a:avLst/>
              </a:prstGeom>
              <a:ln w="5080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1978979" y="4990802"/>
                <a:ext cx="1844812" cy="131904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22"/>
            <p:cNvCxnSpPr>
              <a:stCxn id="7" idx="0"/>
              <a:endCxn id="4" idx="4"/>
            </p:cNvCxnSpPr>
            <p:nvPr/>
          </p:nvCxnSpPr>
          <p:spPr bwMode="auto">
            <a:xfrm flipV="1">
              <a:off x="1601721" y="3848100"/>
              <a:ext cx="639762" cy="1804987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7126" y="2215544"/>
                <a:ext cx="2214772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26" y="2215544"/>
                <a:ext cx="2214772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59135" y="1850057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35" y="1850057"/>
                <a:ext cx="2808311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1516" y="2264051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16" y="2264051"/>
                <a:ext cx="221343" cy="1364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81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482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Pavyzdys </a:t>
            </a:r>
            <a:r>
              <a:rPr lang="lt-LT" altLang="en-US" sz="2000"/>
              <a:t>– turime gretimumo matricą, reikia pavaizduoti grafą su viršūnėmis a, b, c, d, e</a:t>
            </a:r>
          </a:p>
        </p:txBody>
      </p:sp>
      <p:sp>
        <p:nvSpPr>
          <p:cNvPr id="22" name="Rectangle 67"/>
          <p:cNvSpPr>
            <a:spLocks noChangeArrowheads="1"/>
          </p:cNvSpPr>
          <p:nvPr/>
        </p:nvSpPr>
        <p:spPr bwMode="auto">
          <a:xfrm>
            <a:off x="384175" y="1392238"/>
            <a:ext cx="31178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Grafo G gretimumo matrica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4076700" y="2414588"/>
            <a:ext cx="3473450" cy="2992437"/>
            <a:chOff x="492058" y="3190875"/>
            <a:chExt cx="3473450" cy="2992437"/>
          </a:xfrm>
        </p:grpSpPr>
        <p:grpSp>
          <p:nvGrpSpPr>
            <p:cNvPr id="9221" name="Group 1"/>
            <p:cNvGrpSpPr>
              <a:grpSpLocks/>
            </p:cNvGrpSpPr>
            <p:nvPr/>
          </p:nvGrpSpPr>
          <p:grpSpPr bwMode="auto">
            <a:xfrm>
              <a:off x="492058" y="3190875"/>
              <a:ext cx="3473450" cy="2992437"/>
              <a:chOff x="791572" y="3610828"/>
              <a:chExt cx="3716804" cy="3104118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3708278" y="4868943"/>
                <a:ext cx="287084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519173" y="4004400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331766" y="4878823"/>
                <a:ext cx="287085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275104" y="6164932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836287" y="6164932"/>
                <a:ext cx="287084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30" name="TextBox 7"/>
              <p:cNvSpPr txBox="1">
                <a:spLocks noChangeArrowheads="1"/>
              </p:cNvSpPr>
              <p:nvPr/>
            </p:nvSpPr>
            <p:spPr bwMode="auto">
              <a:xfrm>
                <a:off x="791572" y="475156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c</a:t>
                </a:r>
              </a:p>
            </p:txBody>
          </p:sp>
          <p:sp>
            <p:nvSpPr>
              <p:cNvPr id="9231" name="TextBox 8"/>
              <p:cNvSpPr txBox="1">
                <a:spLocks noChangeArrowheads="1"/>
              </p:cNvSpPr>
              <p:nvPr/>
            </p:nvSpPr>
            <p:spPr bwMode="auto">
              <a:xfrm>
                <a:off x="2807788" y="3610828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b</a:t>
                </a:r>
              </a:p>
            </p:txBody>
          </p:sp>
          <p:sp>
            <p:nvSpPr>
              <p:cNvPr id="9232" name="TextBox 9"/>
              <p:cNvSpPr txBox="1">
                <a:spLocks noChangeArrowheads="1"/>
              </p:cNvSpPr>
              <p:nvPr/>
            </p:nvSpPr>
            <p:spPr bwMode="auto">
              <a:xfrm>
                <a:off x="4148320" y="4773657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</a:t>
                </a:r>
              </a:p>
            </p:txBody>
          </p:sp>
          <p:sp>
            <p:nvSpPr>
              <p:cNvPr id="9233" name="TextBox 10"/>
              <p:cNvSpPr txBox="1">
                <a:spLocks noChangeArrowheads="1"/>
              </p:cNvSpPr>
              <p:nvPr/>
            </p:nvSpPr>
            <p:spPr bwMode="auto">
              <a:xfrm>
                <a:off x="1331656" y="6165304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d</a:t>
                </a:r>
              </a:p>
            </p:txBody>
          </p:sp>
          <p:sp>
            <p:nvSpPr>
              <p:cNvPr id="9234" name="TextBox 11"/>
              <p:cNvSpPr txBox="1">
                <a:spLocks noChangeArrowheads="1"/>
              </p:cNvSpPr>
              <p:nvPr/>
            </p:nvSpPr>
            <p:spPr bwMode="auto">
              <a:xfrm>
                <a:off x="3563856" y="619172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e</a:t>
                </a:r>
              </a:p>
            </p:txBody>
          </p:sp>
          <p:cxnSp>
            <p:nvCxnSpPr>
              <p:cNvPr id="17" name="Straight Connector 16"/>
              <p:cNvCxnSpPr>
                <a:stCxn id="5" idx="7"/>
              </p:cNvCxnSpPr>
              <p:nvPr/>
            </p:nvCxnSpPr>
            <p:spPr>
              <a:xfrm flipV="1">
                <a:off x="1578081" y="4149314"/>
                <a:ext cx="1044714" cy="77067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1978979" y="4990802"/>
                <a:ext cx="1844812" cy="131904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22"/>
            <p:cNvCxnSpPr>
              <a:stCxn id="7" idx="0"/>
              <a:endCxn id="4" idx="4"/>
            </p:cNvCxnSpPr>
            <p:nvPr/>
          </p:nvCxnSpPr>
          <p:spPr bwMode="auto">
            <a:xfrm flipV="1">
              <a:off x="1601721" y="3848100"/>
              <a:ext cx="639762" cy="180498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5" idx="4"/>
              <a:endCxn id="7" idx="1"/>
            </p:cNvCxnSpPr>
            <p:nvPr/>
          </p:nvCxnSpPr>
          <p:spPr bwMode="auto">
            <a:xfrm>
              <a:off x="1131821" y="4691062"/>
              <a:ext cx="376237" cy="100330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5" idx="5"/>
              <a:endCxn id="6" idx="1"/>
            </p:cNvCxnSpPr>
            <p:nvPr/>
          </p:nvCxnSpPr>
          <p:spPr bwMode="auto">
            <a:xfrm>
              <a:off x="1225483" y="4649787"/>
              <a:ext cx="1627188" cy="104457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7126" y="2215544"/>
                <a:ext cx="2214772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26" y="2215544"/>
                <a:ext cx="2214772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59135" y="1850057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35" y="1850057"/>
                <a:ext cx="2808311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1516" y="2264051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16" y="2264051"/>
                <a:ext cx="221343" cy="1364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392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871758" y="186191"/>
            <a:ext cx="2939275" cy="3103484"/>
            <a:chOff x="871758" y="186191"/>
            <a:chExt cx="2939275" cy="3103484"/>
          </a:xfrm>
        </p:grpSpPr>
        <p:grpSp>
          <p:nvGrpSpPr>
            <p:cNvPr id="2" name="Group 1"/>
            <p:cNvGrpSpPr/>
            <p:nvPr/>
          </p:nvGrpSpPr>
          <p:grpSpPr>
            <a:xfrm>
              <a:off x="1187624" y="718239"/>
              <a:ext cx="1969838" cy="2126496"/>
              <a:chOff x="7092280" y="3955910"/>
              <a:chExt cx="1969838" cy="212649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7092280" y="3955910"/>
                <a:ext cx="1969838" cy="2126496"/>
                <a:chOff x="683568" y="3930796"/>
                <a:chExt cx="1969838" cy="2126496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683568" y="443711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1211540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2293366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1737818" y="3930796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4" name="Straight Connector 3"/>
              <p:cNvCxnSpPr>
                <a:stCxn id="7" idx="5"/>
                <a:endCxn id="9" idx="1"/>
              </p:cNvCxnSpPr>
              <p:nvPr/>
            </p:nvCxnSpPr>
            <p:spPr>
              <a:xfrm>
                <a:off x="7399593" y="4769539"/>
                <a:ext cx="1355212" cy="100555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>
                <a:stCxn id="7" idx="7"/>
                <a:endCxn id="10" idx="2"/>
              </p:cNvCxnSpPr>
              <p:nvPr/>
            </p:nvCxnSpPr>
            <p:spPr>
              <a:xfrm flipV="1">
                <a:off x="7399593" y="4135930"/>
                <a:ext cx="746937" cy="379023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>
                <a:stCxn id="7" idx="6"/>
                <a:endCxn id="11" idx="2"/>
              </p:cNvCxnSpPr>
              <p:nvPr/>
            </p:nvCxnSpPr>
            <p:spPr>
              <a:xfrm flipV="1">
                <a:off x="7452320" y="4623263"/>
                <a:ext cx="1557071" cy="18983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/>
            <p:cNvSpPr/>
            <p:nvPr/>
          </p:nvSpPr>
          <p:spPr>
            <a:xfrm>
              <a:off x="3104735" y="1205572"/>
              <a:ext cx="360040" cy="3600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16" name="Straight Connector 15"/>
            <p:cNvCxnSpPr>
              <a:stCxn id="8" idx="6"/>
              <a:endCxn id="9" idx="2"/>
            </p:cNvCxnSpPr>
            <p:nvPr/>
          </p:nvCxnSpPr>
          <p:spPr>
            <a:xfrm>
              <a:off x="2075636" y="2664715"/>
              <a:ext cx="72178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4"/>
              <a:endCxn id="8" idx="1"/>
            </p:cNvCxnSpPr>
            <p:nvPr/>
          </p:nvCxnSpPr>
          <p:spPr>
            <a:xfrm>
              <a:off x="1367644" y="1584595"/>
              <a:ext cx="400679" cy="95282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871758" y="1078277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t</a:t>
              </a:r>
              <a:endParaRPr lang="lt-LT" sz="3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65018" y="186191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z</a:t>
              </a:r>
              <a:endParaRPr lang="lt-LT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50993" y="1078278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x</a:t>
              </a:r>
              <a:endParaRPr lang="lt-LT" sz="3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19266" y="2679640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n</a:t>
              </a:r>
              <a:endParaRPr lang="lt-LT" sz="3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08705" y="2704900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e</a:t>
              </a:r>
              <a:endParaRPr lang="lt-LT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1"/>
              <p:cNvSpPr txBox="1">
                <a:spLocks noChangeArrowheads="1"/>
              </p:cNvSpPr>
              <p:nvPr/>
            </p:nvSpPr>
            <p:spPr bwMode="auto">
              <a:xfrm>
                <a:off x="4368298" y="191666"/>
                <a:ext cx="4530880" cy="31700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sz="4000" dirty="0" smtClean="0"/>
                  <a:t>Kuri matrica yra pavaizduoto grafo su viršūnėmis </a:t>
                </a:r>
                <a14:m>
                  <m:oMath xmlns:m="http://schemas.openxmlformats.org/officeDocument/2006/math">
                    <m:r>
                      <a:rPr lang="lt-LT" sz="40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4000" dirty="0" smtClean="0"/>
                  <a:t> </a:t>
                </a:r>
                <a:r>
                  <a:rPr lang="lt-LT" sz="4000" dirty="0" smtClean="0"/>
                  <a:t>gretimumo matrica?</a:t>
                </a:r>
              </a:p>
            </p:txBody>
          </p:sp>
        </mc:Choice>
        <mc:Fallback xmlns="">
          <p:sp>
            <p:nvSpPr>
              <p:cNvPr id="2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8298" y="191666"/>
                <a:ext cx="4530880" cy="3170099"/>
              </a:xfrm>
              <a:prstGeom prst="rect">
                <a:avLst/>
              </a:prstGeom>
              <a:blipFill rotWithShape="0">
                <a:blip r:embed="rId2"/>
                <a:stretch>
                  <a:fillRect l="-4845" t="-3462" r="-5653" b="-730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2251842" y="4087545"/>
            <a:ext cx="2425865" cy="2160240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810527" y="4437112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527" y="4437112"/>
                <a:ext cx="2192331" cy="146110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354827" y="4437112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827" y="4437112"/>
                <a:ext cx="2192331" cy="146110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18196" y="4448873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196" y="4448873"/>
                <a:ext cx="2192331" cy="14611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1458" y="4457499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58" y="4457499"/>
                <a:ext cx="2192331" cy="146110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940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871758" y="186191"/>
            <a:ext cx="2939275" cy="3103484"/>
            <a:chOff x="871758" y="186191"/>
            <a:chExt cx="2939275" cy="3103484"/>
          </a:xfrm>
        </p:grpSpPr>
        <p:grpSp>
          <p:nvGrpSpPr>
            <p:cNvPr id="2" name="Group 1"/>
            <p:cNvGrpSpPr/>
            <p:nvPr/>
          </p:nvGrpSpPr>
          <p:grpSpPr>
            <a:xfrm>
              <a:off x="1187624" y="718239"/>
              <a:ext cx="1969838" cy="2126496"/>
              <a:chOff x="7092280" y="3955910"/>
              <a:chExt cx="1969838" cy="212649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7092280" y="3955910"/>
                <a:ext cx="1969838" cy="2126496"/>
                <a:chOff x="683568" y="3930796"/>
                <a:chExt cx="1969838" cy="2126496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683568" y="443711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1211540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2293366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1737818" y="3930796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4" name="Straight Connector 3"/>
              <p:cNvCxnSpPr>
                <a:stCxn id="7" idx="5"/>
                <a:endCxn id="9" idx="1"/>
              </p:cNvCxnSpPr>
              <p:nvPr/>
            </p:nvCxnSpPr>
            <p:spPr>
              <a:xfrm>
                <a:off x="7399593" y="4769539"/>
                <a:ext cx="1355212" cy="100555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>
                <a:stCxn id="7" idx="7"/>
                <a:endCxn id="10" idx="2"/>
              </p:cNvCxnSpPr>
              <p:nvPr/>
            </p:nvCxnSpPr>
            <p:spPr>
              <a:xfrm flipV="1">
                <a:off x="7399593" y="4135930"/>
                <a:ext cx="746937" cy="379023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>
                <a:stCxn id="10" idx="6"/>
                <a:endCxn id="11" idx="1"/>
              </p:cNvCxnSpPr>
              <p:nvPr/>
            </p:nvCxnSpPr>
            <p:spPr>
              <a:xfrm>
                <a:off x="8506570" y="4135930"/>
                <a:ext cx="555548" cy="36004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/>
            <p:cNvSpPr/>
            <p:nvPr/>
          </p:nvSpPr>
          <p:spPr>
            <a:xfrm>
              <a:off x="3104735" y="1205572"/>
              <a:ext cx="360040" cy="3600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16" name="Straight Connector 15"/>
            <p:cNvCxnSpPr>
              <a:stCxn id="11" idx="4"/>
              <a:endCxn id="9" idx="7"/>
            </p:cNvCxnSpPr>
            <p:nvPr/>
          </p:nvCxnSpPr>
          <p:spPr>
            <a:xfrm flipH="1">
              <a:off x="3104735" y="1565612"/>
              <a:ext cx="180020" cy="97181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1" idx="3"/>
              <a:endCxn id="8" idx="7"/>
            </p:cNvCxnSpPr>
            <p:nvPr/>
          </p:nvCxnSpPr>
          <p:spPr>
            <a:xfrm flipH="1">
              <a:off x="2022909" y="1512885"/>
              <a:ext cx="1134553" cy="10245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871758" y="1078277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s</a:t>
              </a:r>
              <a:endParaRPr lang="lt-LT" sz="3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65018" y="186191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t</a:t>
              </a:r>
              <a:endParaRPr lang="lt-LT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50993" y="1078278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x</a:t>
              </a:r>
              <a:endParaRPr lang="lt-LT" sz="3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19266" y="2679640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y</a:t>
              </a:r>
              <a:endParaRPr lang="lt-LT" sz="3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08705" y="2704900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e</a:t>
              </a:r>
              <a:endParaRPr lang="lt-LT" sz="3200" dirty="0"/>
            </a:p>
          </p:txBody>
        </p:sp>
      </p:grp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4378102" y="451921"/>
            <a:ext cx="453088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sz="4000" dirty="0" smtClean="0"/>
              <a:t>Kuri matrica galėtų būti pavaizduoto grafo gretimumo matrica?</a:t>
            </a:r>
          </a:p>
        </p:txBody>
      </p:sp>
      <p:sp>
        <p:nvSpPr>
          <p:cNvPr id="36" name="Oval 35"/>
          <p:cNvSpPr/>
          <p:nvPr/>
        </p:nvSpPr>
        <p:spPr>
          <a:xfrm>
            <a:off x="0" y="4149080"/>
            <a:ext cx="2425865" cy="2160240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810527" y="4437112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527" y="4437112"/>
                <a:ext cx="2192331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354827" y="4437112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827" y="4437112"/>
                <a:ext cx="2192331" cy="146110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18196" y="4448873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196" y="4448873"/>
                <a:ext cx="2192331" cy="146110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1458" y="4457499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58" y="4457499"/>
                <a:ext cx="2192331" cy="14611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/>
          <p:cNvSpPr/>
          <p:nvPr/>
        </p:nvSpPr>
        <p:spPr>
          <a:xfrm>
            <a:off x="6668142" y="4149080"/>
            <a:ext cx="2425865" cy="2160240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476918" y="3761106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918" y="3761106"/>
                <a:ext cx="2808311" cy="307777"/>
              </a:xfrm>
              <a:prstGeom prst="rect">
                <a:avLst/>
              </a:prstGeom>
              <a:blipFill rotWithShape="0">
                <a:blip r:embed="rId6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-191224" y="3774861"/>
                <a:ext cx="280831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1224" y="3774861"/>
                <a:ext cx="2808311" cy="307777"/>
              </a:xfrm>
              <a:prstGeom prst="rect">
                <a:avLst/>
              </a:prstGeom>
              <a:blipFill rotWithShape="0">
                <a:blip r:embed="rId7"/>
                <a:stretch>
                  <a:fillRect b="-1764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321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4" grpId="0" animBg="1"/>
      <p:bldP spid="37" grpId="0"/>
      <p:bldP spid="3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3528" y="188640"/>
            <a:ext cx="453088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sz="4000" dirty="0" smtClean="0"/>
              <a:t>Kurio grafo matrica yra pateikta dešinėje?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868144" y="669661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669661"/>
                <a:ext cx="2192331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6" name="Group 85"/>
          <p:cNvGrpSpPr/>
          <p:nvPr/>
        </p:nvGrpSpPr>
        <p:grpSpPr>
          <a:xfrm>
            <a:off x="6155427" y="2928530"/>
            <a:ext cx="2808312" cy="2808312"/>
            <a:chOff x="6155427" y="2928530"/>
            <a:chExt cx="2808312" cy="2808312"/>
          </a:xfrm>
        </p:grpSpPr>
        <p:grpSp>
          <p:nvGrpSpPr>
            <p:cNvPr id="60" name="Group 59"/>
            <p:cNvGrpSpPr/>
            <p:nvPr/>
          </p:nvGrpSpPr>
          <p:grpSpPr>
            <a:xfrm>
              <a:off x="6155427" y="2928530"/>
              <a:ext cx="2808312" cy="2808312"/>
              <a:chOff x="795228" y="186191"/>
              <a:chExt cx="3015805" cy="3190592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1187624" y="718239"/>
                <a:ext cx="1969838" cy="2126496"/>
                <a:chOff x="7092280" y="3955910"/>
                <a:chExt cx="1969838" cy="2126496"/>
              </a:xfrm>
            </p:grpSpPr>
            <p:grpSp>
              <p:nvGrpSpPr>
                <p:cNvPr id="70" name="Group 69"/>
                <p:cNvGrpSpPr/>
                <p:nvPr/>
              </p:nvGrpSpPr>
              <p:grpSpPr>
                <a:xfrm>
                  <a:off x="7092280" y="3955910"/>
                  <a:ext cx="1969838" cy="2126496"/>
                  <a:chOff x="683568" y="3930796"/>
                  <a:chExt cx="1969838" cy="2126496"/>
                </a:xfrm>
              </p:grpSpPr>
              <p:sp>
                <p:nvSpPr>
                  <p:cNvPr id="74" name="Oval 73"/>
                  <p:cNvSpPr/>
                  <p:nvPr/>
                </p:nvSpPr>
                <p:spPr>
                  <a:xfrm>
                    <a:off x="683568" y="443711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75" name="Oval 74"/>
                  <p:cNvSpPr/>
                  <p:nvPr/>
                </p:nvSpPr>
                <p:spPr>
                  <a:xfrm>
                    <a:off x="1211540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76" name="Oval 75"/>
                  <p:cNvSpPr/>
                  <p:nvPr/>
                </p:nvSpPr>
                <p:spPr>
                  <a:xfrm>
                    <a:off x="2293366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77" name="Oval 76"/>
                  <p:cNvSpPr/>
                  <p:nvPr/>
                </p:nvSpPr>
                <p:spPr>
                  <a:xfrm>
                    <a:off x="1737818" y="3930796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71" name="Straight Connector 70"/>
                <p:cNvCxnSpPr>
                  <a:stCxn id="74" idx="5"/>
                  <a:endCxn id="76" idx="1"/>
                </p:cNvCxnSpPr>
                <p:nvPr/>
              </p:nvCxnSpPr>
              <p:spPr>
                <a:xfrm>
                  <a:off x="7399593" y="4769539"/>
                  <a:ext cx="1355212" cy="1005554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>
                  <a:stCxn id="74" idx="7"/>
                  <a:endCxn id="77" idx="2"/>
                </p:cNvCxnSpPr>
                <p:nvPr/>
              </p:nvCxnSpPr>
              <p:spPr>
                <a:xfrm flipV="1">
                  <a:off x="7399593" y="4135930"/>
                  <a:ext cx="746937" cy="379023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>
                  <a:stCxn id="77" idx="4"/>
                  <a:endCxn id="76" idx="0"/>
                </p:cNvCxnSpPr>
                <p:nvPr/>
              </p:nvCxnSpPr>
              <p:spPr>
                <a:xfrm>
                  <a:off x="8326550" y="4315950"/>
                  <a:ext cx="555548" cy="1406416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Oval 61"/>
              <p:cNvSpPr/>
              <p:nvPr/>
            </p:nvSpPr>
            <p:spPr>
              <a:xfrm>
                <a:off x="3104735" y="120557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63" name="Straight Connector 62"/>
              <p:cNvCxnSpPr>
                <a:stCxn id="62" idx="4"/>
                <a:endCxn id="76" idx="7"/>
              </p:cNvCxnSpPr>
              <p:nvPr/>
            </p:nvCxnSpPr>
            <p:spPr>
              <a:xfrm flipH="1">
                <a:off x="3104735" y="1565612"/>
                <a:ext cx="180020" cy="97181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stCxn id="74" idx="4"/>
                <a:endCxn id="75" idx="1"/>
              </p:cNvCxnSpPr>
              <p:nvPr/>
            </p:nvCxnSpPr>
            <p:spPr>
              <a:xfrm>
                <a:off x="1367644" y="1584595"/>
                <a:ext cx="400679" cy="95282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Box 64"/>
              <p:cNvSpPr txBox="1"/>
              <p:nvPr/>
            </p:nvSpPr>
            <p:spPr>
              <a:xfrm>
                <a:off x="795228" y="1078279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a</a:t>
                </a:r>
                <a:endParaRPr lang="lt-LT" sz="32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265018" y="186191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b</a:t>
                </a:r>
                <a:endParaRPr lang="lt-LT" sz="32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450993" y="107827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c</a:t>
                </a:r>
                <a:endParaRPr lang="lt-LT" sz="32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792441" y="279200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d</a:t>
                </a:r>
                <a:endParaRPr lang="lt-LT" sz="32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708705" y="2704900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e</a:t>
                </a:r>
                <a:endParaRPr lang="lt-LT" sz="3200" dirty="0"/>
              </a:p>
            </p:txBody>
          </p:sp>
        </p:grpSp>
        <p:cxnSp>
          <p:nvCxnSpPr>
            <p:cNvPr id="78" name="Straight Connector 77"/>
            <p:cNvCxnSpPr>
              <a:stCxn id="77" idx="6"/>
              <a:endCxn id="62" idx="1"/>
            </p:cNvCxnSpPr>
            <p:nvPr/>
          </p:nvCxnSpPr>
          <p:spPr>
            <a:xfrm>
              <a:off x="7837808" y="3555282"/>
              <a:ext cx="517327" cy="31690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5" idx="6"/>
              <a:endCxn id="76" idx="2"/>
            </p:cNvCxnSpPr>
            <p:nvPr/>
          </p:nvCxnSpPr>
          <p:spPr>
            <a:xfrm>
              <a:off x="7347739" y="5110090"/>
              <a:ext cx="672127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179513" y="2924944"/>
            <a:ext cx="2808312" cy="2808312"/>
            <a:chOff x="179513" y="2924944"/>
            <a:chExt cx="2808312" cy="2808312"/>
          </a:xfrm>
        </p:grpSpPr>
        <p:grpSp>
          <p:nvGrpSpPr>
            <p:cNvPr id="4" name="Group 3"/>
            <p:cNvGrpSpPr/>
            <p:nvPr/>
          </p:nvGrpSpPr>
          <p:grpSpPr>
            <a:xfrm>
              <a:off x="179513" y="2924944"/>
              <a:ext cx="2808312" cy="2808312"/>
              <a:chOff x="795228" y="186191"/>
              <a:chExt cx="3015805" cy="3190592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187624" y="718239"/>
                <a:ext cx="1969838" cy="2126496"/>
                <a:chOff x="7092280" y="3955910"/>
                <a:chExt cx="1969838" cy="2126496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7092280" y="3955910"/>
                  <a:ext cx="1969838" cy="2126496"/>
                  <a:chOff x="683568" y="3930796"/>
                  <a:chExt cx="1969838" cy="2126496"/>
                </a:xfrm>
              </p:grpSpPr>
              <p:sp>
                <p:nvSpPr>
                  <p:cNvPr id="18" name="Oval 17"/>
                  <p:cNvSpPr/>
                  <p:nvPr/>
                </p:nvSpPr>
                <p:spPr>
                  <a:xfrm>
                    <a:off x="683568" y="443711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19" name="Oval 18"/>
                  <p:cNvSpPr/>
                  <p:nvPr/>
                </p:nvSpPr>
                <p:spPr>
                  <a:xfrm>
                    <a:off x="1211540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>
                  <a:xfrm>
                    <a:off x="2293366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>
                  <a:xfrm>
                    <a:off x="1737818" y="3930796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15" name="Straight Connector 14"/>
                <p:cNvCxnSpPr>
                  <a:stCxn id="18" idx="5"/>
                  <a:endCxn id="20" idx="1"/>
                </p:cNvCxnSpPr>
                <p:nvPr/>
              </p:nvCxnSpPr>
              <p:spPr>
                <a:xfrm>
                  <a:off x="7399593" y="4769539"/>
                  <a:ext cx="1355212" cy="1005554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18" idx="7"/>
                  <a:endCxn id="21" idx="2"/>
                </p:cNvCxnSpPr>
                <p:nvPr/>
              </p:nvCxnSpPr>
              <p:spPr>
                <a:xfrm flipV="1">
                  <a:off x="7399593" y="4135930"/>
                  <a:ext cx="746937" cy="379023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>
                  <a:stCxn id="21" idx="4"/>
                  <a:endCxn id="20" idx="0"/>
                </p:cNvCxnSpPr>
                <p:nvPr/>
              </p:nvCxnSpPr>
              <p:spPr>
                <a:xfrm>
                  <a:off x="8326550" y="4315950"/>
                  <a:ext cx="555548" cy="1406416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" name="Oval 5"/>
              <p:cNvSpPr/>
              <p:nvPr/>
            </p:nvSpPr>
            <p:spPr>
              <a:xfrm>
                <a:off x="3104735" y="120557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7" name="Straight Connector 6"/>
              <p:cNvCxnSpPr>
                <a:stCxn id="6" idx="4"/>
                <a:endCxn id="20" idx="7"/>
              </p:cNvCxnSpPr>
              <p:nvPr/>
            </p:nvCxnSpPr>
            <p:spPr>
              <a:xfrm flipH="1">
                <a:off x="3104735" y="1565612"/>
                <a:ext cx="180020" cy="97181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>
                <a:stCxn id="18" idx="4"/>
                <a:endCxn id="19" idx="1"/>
              </p:cNvCxnSpPr>
              <p:nvPr/>
            </p:nvCxnSpPr>
            <p:spPr>
              <a:xfrm>
                <a:off x="1367644" y="1584595"/>
                <a:ext cx="400679" cy="95282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95228" y="1078279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a</a:t>
                </a:r>
                <a:endParaRPr lang="lt-LT" sz="32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265018" y="186191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b</a:t>
                </a:r>
                <a:endParaRPr lang="lt-LT" sz="32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450993" y="107827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c</a:t>
                </a:r>
                <a:endParaRPr lang="lt-LT" sz="32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792441" y="279200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d</a:t>
                </a:r>
                <a:endParaRPr lang="lt-LT" sz="32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708705" y="2704900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e</a:t>
                </a:r>
                <a:endParaRPr lang="lt-LT" sz="3200" dirty="0"/>
              </a:p>
            </p:txBody>
          </p:sp>
        </p:grpSp>
        <p:cxnSp>
          <p:nvCxnSpPr>
            <p:cNvPr id="84" name="Straight Connector 83"/>
            <p:cNvCxnSpPr>
              <a:endCxn id="6" idx="1"/>
            </p:cNvCxnSpPr>
            <p:nvPr/>
          </p:nvCxnSpPr>
          <p:spPr>
            <a:xfrm>
              <a:off x="1861345" y="3551696"/>
              <a:ext cx="517876" cy="31690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3165245" y="2924944"/>
            <a:ext cx="2808312" cy="2808312"/>
            <a:chOff x="3165245" y="2924944"/>
            <a:chExt cx="2808312" cy="2808312"/>
          </a:xfrm>
        </p:grpSpPr>
        <p:grpSp>
          <p:nvGrpSpPr>
            <p:cNvPr id="42" name="Group 41"/>
            <p:cNvGrpSpPr/>
            <p:nvPr/>
          </p:nvGrpSpPr>
          <p:grpSpPr>
            <a:xfrm>
              <a:off x="3165245" y="2924944"/>
              <a:ext cx="2808312" cy="2808312"/>
              <a:chOff x="795228" y="186191"/>
              <a:chExt cx="3015805" cy="3190592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1187624" y="718239"/>
                <a:ext cx="1969838" cy="2126496"/>
                <a:chOff x="7092280" y="3955910"/>
                <a:chExt cx="1969838" cy="2126496"/>
              </a:xfrm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7092280" y="3955910"/>
                  <a:ext cx="1969838" cy="2126496"/>
                  <a:chOff x="683568" y="3930796"/>
                  <a:chExt cx="1969838" cy="2126496"/>
                </a:xfrm>
              </p:grpSpPr>
              <p:sp>
                <p:nvSpPr>
                  <p:cNvPr id="56" name="Oval 55"/>
                  <p:cNvSpPr/>
                  <p:nvPr/>
                </p:nvSpPr>
                <p:spPr>
                  <a:xfrm>
                    <a:off x="683568" y="443711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57" name="Oval 56"/>
                  <p:cNvSpPr/>
                  <p:nvPr/>
                </p:nvSpPr>
                <p:spPr>
                  <a:xfrm>
                    <a:off x="1211540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58" name="Oval 57"/>
                  <p:cNvSpPr/>
                  <p:nvPr/>
                </p:nvSpPr>
                <p:spPr>
                  <a:xfrm>
                    <a:off x="2293366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59" name="Oval 58"/>
                  <p:cNvSpPr/>
                  <p:nvPr/>
                </p:nvSpPr>
                <p:spPr>
                  <a:xfrm>
                    <a:off x="1737818" y="3930796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53" name="Straight Connector 52"/>
                <p:cNvCxnSpPr>
                  <a:stCxn id="56" idx="6"/>
                  <a:endCxn id="44" idx="2"/>
                </p:cNvCxnSpPr>
                <p:nvPr/>
              </p:nvCxnSpPr>
              <p:spPr>
                <a:xfrm flipV="1">
                  <a:off x="7452319" y="4623263"/>
                  <a:ext cx="1557073" cy="18984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>
                  <a:stCxn id="56" idx="7"/>
                  <a:endCxn id="59" idx="2"/>
                </p:cNvCxnSpPr>
                <p:nvPr/>
              </p:nvCxnSpPr>
              <p:spPr>
                <a:xfrm flipV="1">
                  <a:off x="7399593" y="4135930"/>
                  <a:ext cx="746937" cy="379023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>
                  <a:stCxn id="59" idx="4"/>
                  <a:endCxn id="58" idx="0"/>
                </p:cNvCxnSpPr>
                <p:nvPr/>
              </p:nvCxnSpPr>
              <p:spPr>
                <a:xfrm>
                  <a:off x="8326550" y="4315950"/>
                  <a:ext cx="555548" cy="1406416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3104735" y="120557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45" name="Straight Connector 44"/>
              <p:cNvCxnSpPr>
                <a:stCxn id="44" idx="1"/>
                <a:endCxn id="59" idx="6"/>
              </p:cNvCxnSpPr>
              <p:nvPr/>
            </p:nvCxnSpPr>
            <p:spPr>
              <a:xfrm flipH="1" flipV="1">
                <a:off x="2601912" y="898259"/>
                <a:ext cx="555550" cy="36003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56" idx="5"/>
                <a:endCxn id="58" idx="1"/>
              </p:cNvCxnSpPr>
              <p:nvPr/>
            </p:nvCxnSpPr>
            <p:spPr>
              <a:xfrm>
                <a:off x="1494936" y="1531869"/>
                <a:ext cx="1355212" cy="100555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795228" y="1078279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a</a:t>
                </a:r>
                <a:endParaRPr lang="lt-LT" sz="32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265018" y="186191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b</a:t>
                </a:r>
                <a:endParaRPr lang="lt-LT" sz="32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450993" y="107827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c</a:t>
                </a:r>
                <a:endParaRPr lang="lt-LT" sz="32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792441" y="279200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d</a:t>
                </a:r>
                <a:endParaRPr lang="lt-LT" sz="3200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708705" y="2704900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e</a:t>
                </a:r>
                <a:endParaRPr lang="lt-LT" sz="3200" dirty="0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4308458" y="4092681"/>
              <a:ext cx="1056495" cy="1013823"/>
              <a:chOff x="4308458" y="4092681"/>
              <a:chExt cx="1056495" cy="1013823"/>
            </a:xfrm>
          </p:grpSpPr>
          <p:cxnSp>
            <p:nvCxnSpPr>
              <p:cNvPr id="94" name="Straight Connector 93"/>
              <p:cNvCxnSpPr>
                <a:stCxn id="44" idx="3"/>
                <a:endCxn id="57" idx="7"/>
              </p:cNvCxnSpPr>
              <p:nvPr/>
            </p:nvCxnSpPr>
            <p:spPr>
              <a:xfrm flipH="1">
                <a:off x="4308458" y="4092681"/>
                <a:ext cx="1056495" cy="9017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endCxn id="57" idx="6"/>
              </p:cNvCxnSpPr>
              <p:nvPr/>
            </p:nvCxnSpPr>
            <p:spPr>
              <a:xfrm flipH="1">
                <a:off x="4357557" y="5098966"/>
                <a:ext cx="661074" cy="753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6" name="Oval 105"/>
          <p:cNvSpPr/>
          <p:nvPr/>
        </p:nvSpPr>
        <p:spPr>
          <a:xfrm>
            <a:off x="3090797" y="2834222"/>
            <a:ext cx="3107592" cy="3115058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239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250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0251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0252" name="TextBox 9"/>
            <p:cNvSpPr txBox="1">
              <a:spLocks noChangeArrowheads="1"/>
            </p:cNvSpPr>
            <p:nvPr/>
          </p:nvSpPr>
          <p:spPr bwMode="auto">
            <a:xfrm>
              <a:off x="4148320" y="4728839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0253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0254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663564" y="4149314"/>
              <a:ext cx="1189105" cy="87277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78978" y="4990802"/>
              <a:ext cx="1844812" cy="131904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95" name="TextBox 18"/>
          <p:cNvSpPr txBox="1">
            <a:spLocks noChangeArrowheads="1"/>
          </p:cNvSpPr>
          <p:nvPr/>
        </p:nvSpPr>
        <p:spPr bwMode="auto">
          <a:xfrm>
            <a:off x="3846484" y="324673"/>
            <a:ext cx="5280903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b="1" i="1" dirty="0"/>
              <a:t>Incidentumo matrica </a:t>
            </a:r>
            <a:r>
              <a:rPr lang="lt-LT" altLang="en-US" dirty="0"/>
              <a:t>– eilutės atitinka viršūnes, o stulpeliai - briaunas.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b="1" i="1" dirty="0"/>
              <a:t>Pastaba</a:t>
            </a:r>
            <a:r>
              <a:rPr lang="lt-LT" altLang="en-US" dirty="0"/>
              <a:t>: ši matrica gali nebūti kvadratinė, kiekviename jos stulpelyje yra lygiai du vienetai, atitinkantys briauną</a:t>
            </a:r>
            <a:endParaRPr lang="en-US" altLang="en-US" dirty="0"/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600074" y="5733256"/>
            <a:ext cx="77883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 smtClean="0"/>
              <a:t>Sudarysime pavaizduoto grafo </a:t>
            </a:r>
            <a:r>
              <a:rPr lang="lt-LT" altLang="en-US" sz="2800" b="1" i="1" dirty="0" smtClean="0"/>
              <a:t>incidentumo matricą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250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0251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0252" name="TextBox 9"/>
            <p:cNvSpPr txBox="1">
              <a:spLocks noChangeArrowheads="1"/>
            </p:cNvSpPr>
            <p:nvPr/>
          </p:nvSpPr>
          <p:spPr bwMode="auto">
            <a:xfrm>
              <a:off x="4148320" y="4728839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0253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0254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663564" y="4149314"/>
              <a:ext cx="1189105" cy="87277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78978" y="4990802"/>
              <a:ext cx="1844812" cy="131904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55976" y="1236491"/>
                <a:ext cx="3641446" cy="17688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6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/>
                                <m:e/>
                                <m:e/>
                                <m:e/>
                                <m:e/>
                                <m:e/>
                              </m:mr>
                            </m:m>
                          </m:e>
                        </m:m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6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/>
                                    <m:e/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/>
                                    <m:e/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/>
                                    <m:e/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/>
                                    <m:e/>
                                    <m:e/>
                                    <m:e/>
                                    <m:e/>
                                    <m:e/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236491"/>
                <a:ext cx="3641446" cy="176881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067944" y="3613150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viršūnės</a:t>
            </a:r>
            <a:endParaRPr lang="lt-LT" dirty="0"/>
          </a:p>
        </p:txBody>
      </p:sp>
      <p:sp>
        <p:nvSpPr>
          <p:cNvPr id="24" name="TextBox 23"/>
          <p:cNvSpPr txBox="1"/>
          <p:nvPr/>
        </p:nvSpPr>
        <p:spPr>
          <a:xfrm>
            <a:off x="5688124" y="228540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briaunos</a:t>
            </a:r>
            <a:endParaRPr lang="lt-LT" dirty="0"/>
          </a:p>
        </p:txBody>
      </p:sp>
      <p:sp>
        <p:nvSpPr>
          <p:cNvPr id="10" name="Down Arrow 9"/>
          <p:cNvSpPr/>
          <p:nvPr/>
        </p:nvSpPr>
        <p:spPr>
          <a:xfrm>
            <a:off x="6084168" y="610769"/>
            <a:ext cx="216024" cy="4524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6" name="Down Arrow 25"/>
          <p:cNvSpPr/>
          <p:nvPr/>
        </p:nvSpPr>
        <p:spPr>
          <a:xfrm rot="10800000">
            <a:off x="4415757" y="3121729"/>
            <a:ext cx="216024" cy="4524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80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250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0251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0252" name="TextBox 9"/>
            <p:cNvSpPr txBox="1">
              <a:spLocks noChangeArrowheads="1"/>
            </p:cNvSpPr>
            <p:nvPr/>
          </p:nvSpPr>
          <p:spPr bwMode="auto">
            <a:xfrm>
              <a:off x="4148320" y="4728839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0253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0254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>
              <a:stCxn id="4" idx="6"/>
              <a:endCxn id="3" idx="1"/>
            </p:cNvCxnSpPr>
            <p:nvPr/>
          </p:nvCxnSpPr>
          <p:spPr>
            <a:xfrm>
              <a:off x="2807955" y="4148491"/>
              <a:ext cx="942365" cy="76265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78978" y="4990802"/>
              <a:ext cx="1844812" cy="131904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55976" y="1236491"/>
                <a:ext cx="3548472" cy="176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6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e/>
                                <m:e/>
                                <m:e/>
                                <m:e/>
                                <m:e/>
                              </m:mr>
                            </m:m>
                          </m:e>
                        </m:m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6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/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/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/>
                                    <m:e/>
                                    <m:e/>
                                    <m:e/>
                                    <m:e/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236491"/>
                <a:ext cx="3548472" cy="17698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97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250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0251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0252" name="TextBox 9"/>
            <p:cNvSpPr txBox="1">
              <a:spLocks noChangeArrowheads="1"/>
            </p:cNvSpPr>
            <p:nvPr/>
          </p:nvSpPr>
          <p:spPr bwMode="auto">
            <a:xfrm>
              <a:off x="4148320" y="4728839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0253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0254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>
              <a:stCxn id="4" idx="6"/>
              <a:endCxn id="3" idx="1"/>
            </p:cNvCxnSpPr>
            <p:nvPr/>
          </p:nvCxnSpPr>
          <p:spPr>
            <a:xfrm>
              <a:off x="2807955" y="4148491"/>
              <a:ext cx="942365" cy="76265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78978" y="4990802"/>
              <a:ext cx="1844812" cy="131904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55976" y="1236491"/>
                <a:ext cx="3455497" cy="1769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6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e>
                                <m:e/>
                                <m:e/>
                                <m:e/>
                                <m:e/>
                              </m:mr>
                            </m:m>
                          </m:e>
                        </m:m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6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/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/>
                                    <m:e/>
                                    <m:e/>
                                    <m:e/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236491"/>
                <a:ext cx="3455497" cy="17699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473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6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4107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4108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4109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4110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663564" y="4149314"/>
              <a:ext cx="1189105" cy="87277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78978" y="4990802"/>
              <a:ext cx="1844812" cy="131904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71" name="TextBox 18"/>
          <p:cNvSpPr txBox="1">
            <a:spLocks noChangeArrowheads="1"/>
          </p:cNvSpPr>
          <p:nvPr/>
        </p:nvSpPr>
        <p:spPr bwMode="auto">
          <a:xfrm>
            <a:off x="4067175" y="620713"/>
            <a:ext cx="48260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 dirty="0" err="1"/>
              <a:t>Pavyzdys</a:t>
            </a:r>
            <a:endParaRPr lang="en-US" altLang="en-US" sz="2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 dirty="0" err="1"/>
              <a:t>Vir</a:t>
            </a:r>
            <a:r>
              <a:rPr lang="lt-LT" altLang="en-US" sz="2800" b="1" i="1" dirty="0" err="1"/>
              <a:t>šūnės</a:t>
            </a:r>
            <a:r>
              <a:rPr lang="lt-LT" altLang="en-US" sz="2800" b="1" i="1" dirty="0"/>
              <a:t>: </a:t>
            </a:r>
            <a:r>
              <a:rPr lang="en-US" altLang="en-US" sz="2800" b="1" i="1" dirty="0"/>
              <a:t>	</a:t>
            </a:r>
            <a:r>
              <a:rPr lang="lt-LT" altLang="en-US" sz="2800" dirty="0"/>
              <a:t>a, b, c, d, e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 dirty="0"/>
              <a:t>Briaunos: </a:t>
            </a:r>
            <a:r>
              <a:rPr lang="lt-LT" altLang="en-US" sz="2800" dirty="0"/>
              <a:t> </a:t>
            </a:r>
            <a:r>
              <a:rPr lang="en-US" altLang="en-US" sz="2800" dirty="0"/>
              <a:t>	</a:t>
            </a:r>
            <a:r>
              <a:rPr lang="lt-LT" altLang="en-US" sz="2800" dirty="0"/>
              <a:t>{a,b}, {</a:t>
            </a:r>
            <a:r>
              <a:rPr lang="lt-LT" altLang="en-US" sz="2800" dirty="0" err="1"/>
              <a:t>a,c</a:t>
            </a:r>
            <a:r>
              <a:rPr lang="lt-LT" altLang="en-US" sz="2800" dirty="0"/>
              <a:t>}, {</a:t>
            </a:r>
            <a:r>
              <a:rPr lang="lt-LT" altLang="en-US" sz="2800" dirty="0" err="1"/>
              <a:t>a,d</a:t>
            </a:r>
            <a:r>
              <a:rPr lang="lt-LT" altLang="en-US" sz="2800" dirty="0"/>
              <a:t>}, 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	</a:t>
            </a:r>
            <a:r>
              <a:rPr lang="lt-LT" altLang="en-US" sz="2800" dirty="0"/>
              <a:t>{</a:t>
            </a:r>
            <a:r>
              <a:rPr lang="lt-LT" altLang="en-US" sz="2800" dirty="0" err="1"/>
              <a:t>b,c</a:t>
            </a:r>
            <a:r>
              <a:rPr lang="lt-LT" altLang="en-US" sz="2800" dirty="0"/>
              <a:t>}, {</a:t>
            </a:r>
            <a:r>
              <a:rPr lang="lt-LT" altLang="en-US" sz="2800" dirty="0" err="1"/>
              <a:t>b,d</a:t>
            </a:r>
            <a:r>
              <a:rPr lang="lt-LT" altLang="en-US" sz="2800" dirty="0"/>
              <a:t>}, {</a:t>
            </a:r>
            <a:r>
              <a:rPr lang="lt-LT" altLang="en-US" sz="2800" dirty="0" err="1"/>
              <a:t>e,d</a:t>
            </a:r>
            <a:r>
              <a:rPr lang="lt-LT" altLang="en-US" sz="2800" dirty="0"/>
              <a:t>}</a:t>
            </a:r>
            <a:endParaRPr lang="en-US" altLang="en-US" sz="2800" b="1" i="1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20593" y="4722476"/>
            <a:ext cx="70072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Paprastam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neorientuotam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grafui</a:t>
            </a:r>
            <a:r>
              <a:rPr lang="en-US" altLang="en-US" sz="2800" dirty="0"/>
              <a:t>     </a:t>
            </a:r>
            <a:r>
              <a:rPr lang="en-US" altLang="en-US" sz="2800" b="1" i="1" dirty="0"/>
              <a:t>{a,b} = {</a:t>
            </a:r>
            <a:r>
              <a:rPr lang="en-US" altLang="en-US" sz="2800" b="1" i="1" dirty="0" err="1"/>
              <a:t>b,a</a:t>
            </a:r>
            <a:r>
              <a:rPr lang="en-US" altLang="en-US" sz="2800" b="1" i="1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250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0251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0252" name="TextBox 9"/>
            <p:cNvSpPr txBox="1">
              <a:spLocks noChangeArrowheads="1"/>
            </p:cNvSpPr>
            <p:nvPr/>
          </p:nvSpPr>
          <p:spPr bwMode="auto">
            <a:xfrm>
              <a:off x="4148320" y="4728839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0253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0254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>
              <a:stCxn id="4" idx="6"/>
              <a:endCxn id="3" idx="1"/>
            </p:cNvCxnSpPr>
            <p:nvPr/>
          </p:nvCxnSpPr>
          <p:spPr>
            <a:xfrm>
              <a:off x="2807955" y="4148491"/>
              <a:ext cx="942365" cy="76265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" idx="3"/>
              <a:endCxn id="7" idx="7"/>
            </p:cNvCxnSpPr>
            <p:nvPr/>
          </p:nvCxnSpPr>
          <p:spPr>
            <a:xfrm flipH="1">
              <a:off x="2081327" y="5114920"/>
              <a:ext cx="1668993" cy="10922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55976" y="1236491"/>
                <a:ext cx="3643049" cy="1769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6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𝑎𝑑</m:t>
                                  </m:r>
                                </m:e>
                                <m:e/>
                                <m:e/>
                                <m:e/>
                              </m:mr>
                            </m:m>
                          </m:e>
                        </m:m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6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/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/>
                                    <m:e/>
                                    <m:e/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236491"/>
                <a:ext cx="3643049" cy="17699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350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250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0251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0252" name="TextBox 9"/>
            <p:cNvSpPr txBox="1">
              <a:spLocks noChangeArrowheads="1"/>
            </p:cNvSpPr>
            <p:nvPr/>
          </p:nvSpPr>
          <p:spPr bwMode="auto">
            <a:xfrm>
              <a:off x="4148320" y="4728839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0253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0254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>
              <a:stCxn id="4" idx="6"/>
              <a:endCxn id="3" idx="1"/>
            </p:cNvCxnSpPr>
            <p:nvPr/>
          </p:nvCxnSpPr>
          <p:spPr>
            <a:xfrm>
              <a:off x="2807955" y="4148491"/>
              <a:ext cx="942365" cy="76265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  <a:endCxn id="4" idx="2"/>
            </p:cNvCxnSpPr>
            <p:nvPr/>
          </p:nvCxnSpPr>
          <p:spPr>
            <a:xfrm flipV="1">
              <a:off x="1576806" y="4148491"/>
              <a:ext cx="942365" cy="77253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" idx="3"/>
              <a:endCxn id="7" idx="7"/>
            </p:cNvCxnSpPr>
            <p:nvPr/>
          </p:nvCxnSpPr>
          <p:spPr>
            <a:xfrm flipH="1">
              <a:off x="2081327" y="5114920"/>
              <a:ext cx="1668993" cy="10922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55976" y="1236491"/>
                <a:ext cx="3718389" cy="1769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6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𝑎𝑑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𝑏𝑐</m:t>
                                  </m:r>
                                </m:e>
                                <m:e/>
                                <m:e/>
                              </m:mr>
                            </m:m>
                          </m:e>
                        </m:m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6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/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/>
                                    <m:e/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236491"/>
                <a:ext cx="3718389" cy="17699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1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250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0251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0252" name="TextBox 9"/>
            <p:cNvSpPr txBox="1">
              <a:spLocks noChangeArrowheads="1"/>
            </p:cNvSpPr>
            <p:nvPr/>
          </p:nvSpPr>
          <p:spPr bwMode="auto">
            <a:xfrm>
              <a:off x="4148320" y="4728839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0253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0254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>
              <a:stCxn id="4" idx="6"/>
              <a:endCxn id="3" idx="1"/>
            </p:cNvCxnSpPr>
            <p:nvPr/>
          </p:nvCxnSpPr>
          <p:spPr>
            <a:xfrm>
              <a:off x="2807955" y="4148491"/>
              <a:ext cx="942365" cy="76265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  <a:endCxn id="7" idx="0"/>
            </p:cNvCxnSpPr>
            <p:nvPr/>
          </p:nvCxnSpPr>
          <p:spPr>
            <a:xfrm flipH="1">
              <a:off x="1979828" y="4292581"/>
              <a:ext cx="683736" cy="1872351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  <a:endCxn id="4" idx="2"/>
            </p:cNvCxnSpPr>
            <p:nvPr/>
          </p:nvCxnSpPr>
          <p:spPr>
            <a:xfrm flipV="1">
              <a:off x="1576806" y="4148491"/>
              <a:ext cx="942365" cy="77253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" idx="3"/>
              <a:endCxn id="7" idx="7"/>
            </p:cNvCxnSpPr>
            <p:nvPr/>
          </p:nvCxnSpPr>
          <p:spPr>
            <a:xfrm flipH="1">
              <a:off x="2081327" y="5114920"/>
              <a:ext cx="1668993" cy="10922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55976" y="1236491"/>
                <a:ext cx="3625415" cy="1769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6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𝑎𝑑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𝑏𝑐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𝑏𝑑</m:t>
                                  </m:r>
                                </m:e>
                                <m:e/>
                              </m:mr>
                            </m:m>
                          </m:e>
                        </m:m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6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/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/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236491"/>
                <a:ext cx="3625415" cy="17699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635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250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0251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0252" name="TextBox 9"/>
            <p:cNvSpPr txBox="1">
              <a:spLocks noChangeArrowheads="1"/>
            </p:cNvSpPr>
            <p:nvPr/>
          </p:nvSpPr>
          <p:spPr bwMode="auto">
            <a:xfrm>
              <a:off x="4148320" y="4728839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0253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0254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>
              <a:stCxn id="4" idx="6"/>
              <a:endCxn id="3" idx="1"/>
            </p:cNvCxnSpPr>
            <p:nvPr/>
          </p:nvCxnSpPr>
          <p:spPr>
            <a:xfrm>
              <a:off x="2807955" y="4148491"/>
              <a:ext cx="942365" cy="76265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" idx="6"/>
              <a:endCxn id="6" idx="2"/>
            </p:cNvCxnSpPr>
            <p:nvPr/>
          </p:nvCxnSpPr>
          <p:spPr>
            <a:xfrm>
              <a:off x="2123370" y="6309024"/>
              <a:ext cx="1151734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  <a:endCxn id="7" idx="0"/>
            </p:cNvCxnSpPr>
            <p:nvPr/>
          </p:nvCxnSpPr>
          <p:spPr>
            <a:xfrm flipH="1">
              <a:off x="1979828" y="4292581"/>
              <a:ext cx="683736" cy="187235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  <a:endCxn id="4" idx="2"/>
            </p:cNvCxnSpPr>
            <p:nvPr/>
          </p:nvCxnSpPr>
          <p:spPr>
            <a:xfrm flipV="1">
              <a:off x="1576806" y="4148491"/>
              <a:ext cx="942365" cy="77253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" idx="3"/>
              <a:endCxn id="7" idx="7"/>
            </p:cNvCxnSpPr>
            <p:nvPr/>
          </p:nvCxnSpPr>
          <p:spPr>
            <a:xfrm flipH="1">
              <a:off x="2081327" y="5114920"/>
              <a:ext cx="1668993" cy="10922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55976" y="1236491"/>
                <a:ext cx="3756862" cy="1759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6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𝑎𝑑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𝑏𝑐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𝑏𝑑</m:t>
                                  </m:r>
                                </m:e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𝑑𝑒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mr>
                            </m:m>
                          </m:e>
                          <m:e>
                            <m:d>
                              <m:dPr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6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</m:e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1  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236491"/>
                <a:ext cx="3756862" cy="175971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612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5238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 dirty="0"/>
              <a:t>Pavyzdys </a:t>
            </a:r>
            <a:r>
              <a:rPr lang="lt-LT" altLang="en-US" sz="2000" dirty="0"/>
              <a:t>– turime incidentumo matricą, reikia pavaizduoti grafą su viršūnėmis a, b, c, d, e</a:t>
            </a:r>
          </a:p>
        </p:txBody>
      </p:sp>
      <p:grpSp>
        <p:nvGrpSpPr>
          <p:cNvPr id="11269" name="Group 1"/>
          <p:cNvGrpSpPr>
            <a:grpSpLocks/>
          </p:cNvGrpSpPr>
          <p:nvPr/>
        </p:nvGrpSpPr>
        <p:grpSpPr bwMode="auto">
          <a:xfrm>
            <a:off x="4788024" y="1340768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8" y="486894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3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7" y="6164932"/>
              <a:ext cx="287084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279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1280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1281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1282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1283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460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5238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Pavyzdys </a:t>
            </a:r>
            <a:r>
              <a:rPr lang="lt-LT" altLang="en-US" sz="2000"/>
              <a:t>– turime incidentumo matricą, reikia pavaizduoti grafą su viršūnėmis a, b, c, d, e</a:t>
            </a:r>
          </a:p>
        </p:txBody>
      </p:sp>
      <p:grpSp>
        <p:nvGrpSpPr>
          <p:cNvPr id="11269" name="Group 1"/>
          <p:cNvGrpSpPr>
            <a:grpSpLocks/>
          </p:cNvGrpSpPr>
          <p:nvPr/>
        </p:nvGrpSpPr>
        <p:grpSpPr bwMode="auto">
          <a:xfrm>
            <a:off x="4788024" y="1340768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8" y="486894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3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7" y="6164932"/>
              <a:ext cx="287084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279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1280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1281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1282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1283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7" name="Straight Connector 16"/>
            <p:cNvCxnSpPr>
              <a:stCxn id="3" idx="1"/>
              <a:endCxn id="4" idx="5"/>
            </p:cNvCxnSpPr>
            <p:nvPr/>
          </p:nvCxnSpPr>
          <p:spPr>
            <a:xfrm flipH="1" flipV="1">
              <a:off x="2765487" y="4249766"/>
              <a:ext cx="985259" cy="661992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5238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Pavyzdys </a:t>
            </a:r>
            <a:r>
              <a:rPr lang="lt-LT" altLang="en-US" sz="2000"/>
              <a:t>– turime incidentumo matricą, reikia pavaizduoti grafą su viršūnėmis a, b, c, d, e</a:t>
            </a: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4788024" y="1340768"/>
            <a:ext cx="3473450" cy="2992437"/>
            <a:chOff x="4076253" y="2415380"/>
            <a:chExt cx="3473450" cy="2992437"/>
          </a:xfrm>
        </p:grpSpPr>
        <p:grpSp>
          <p:nvGrpSpPr>
            <p:cNvPr id="11269" name="Group 1"/>
            <p:cNvGrpSpPr>
              <a:grpSpLocks/>
            </p:cNvGrpSpPr>
            <p:nvPr/>
          </p:nvGrpSpPr>
          <p:grpSpPr bwMode="auto">
            <a:xfrm>
              <a:off x="4076253" y="2415380"/>
              <a:ext cx="3473450" cy="2992437"/>
              <a:chOff x="791572" y="3610828"/>
              <a:chExt cx="3716804" cy="3104118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3708278" y="4868943"/>
                <a:ext cx="287084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519173" y="4004400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331766" y="4878823"/>
                <a:ext cx="287085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275104" y="6164932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836287" y="6164932"/>
                <a:ext cx="287084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79" name="TextBox 7"/>
              <p:cNvSpPr txBox="1">
                <a:spLocks noChangeArrowheads="1"/>
              </p:cNvSpPr>
              <p:nvPr/>
            </p:nvSpPr>
            <p:spPr bwMode="auto">
              <a:xfrm>
                <a:off x="791572" y="475156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c</a:t>
                </a:r>
              </a:p>
            </p:txBody>
          </p:sp>
          <p:sp>
            <p:nvSpPr>
              <p:cNvPr id="11280" name="TextBox 8"/>
              <p:cNvSpPr txBox="1">
                <a:spLocks noChangeArrowheads="1"/>
              </p:cNvSpPr>
              <p:nvPr/>
            </p:nvSpPr>
            <p:spPr bwMode="auto">
              <a:xfrm>
                <a:off x="2807788" y="3610828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b</a:t>
                </a:r>
              </a:p>
            </p:txBody>
          </p:sp>
          <p:sp>
            <p:nvSpPr>
              <p:cNvPr id="11281" name="TextBox 9"/>
              <p:cNvSpPr txBox="1">
                <a:spLocks noChangeArrowheads="1"/>
              </p:cNvSpPr>
              <p:nvPr/>
            </p:nvSpPr>
            <p:spPr bwMode="auto">
              <a:xfrm>
                <a:off x="4148320" y="4773657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</a:t>
                </a:r>
              </a:p>
            </p:txBody>
          </p:sp>
          <p:sp>
            <p:nvSpPr>
              <p:cNvPr id="11282" name="TextBox 10"/>
              <p:cNvSpPr txBox="1">
                <a:spLocks noChangeArrowheads="1"/>
              </p:cNvSpPr>
              <p:nvPr/>
            </p:nvSpPr>
            <p:spPr bwMode="auto">
              <a:xfrm>
                <a:off x="1331656" y="6165304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d</a:t>
                </a:r>
              </a:p>
            </p:txBody>
          </p:sp>
          <p:sp>
            <p:nvSpPr>
              <p:cNvPr id="11283" name="TextBox 11"/>
              <p:cNvSpPr txBox="1">
                <a:spLocks noChangeArrowheads="1"/>
              </p:cNvSpPr>
              <p:nvPr/>
            </p:nvSpPr>
            <p:spPr bwMode="auto">
              <a:xfrm>
                <a:off x="3563856" y="619172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e</a:t>
                </a:r>
              </a:p>
            </p:txBody>
          </p:sp>
          <p:cxnSp>
            <p:nvCxnSpPr>
              <p:cNvPr id="17" name="Straight Connector 16"/>
              <p:cNvCxnSpPr>
                <a:stCxn id="3" idx="1"/>
                <a:endCxn id="4" idx="5"/>
              </p:cNvCxnSpPr>
              <p:nvPr/>
            </p:nvCxnSpPr>
            <p:spPr>
              <a:xfrm flipH="1" flipV="1">
                <a:off x="2765487" y="4249766"/>
                <a:ext cx="985259" cy="66199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>
              <a:stCxn id="3" idx="2"/>
              <a:endCxn id="5" idx="6"/>
            </p:cNvCxnSpPr>
            <p:nvPr/>
          </p:nvCxnSpPr>
          <p:spPr bwMode="auto">
            <a:xfrm flipH="1">
              <a:off x="4849366" y="3766342"/>
              <a:ext cx="1952625" cy="952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55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5238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Pavyzdys </a:t>
            </a:r>
            <a:r>
              <a:rPr lang="lt-LT" altLang="en-US" sz="2000"/>
              <a:t>– turime incidentumo matricą, reikia pavaizduoti grafą su viršūnėmis a, b, c, d, e</a:t>
            </a: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4788024" y="1340768"/>
            <a:ext cx="3473450" cy="2992437"/>
            <a:chOff x="4076253" y="2415380"/>
            <a:chExt cx="3473450" cy="2992437"/>
          </a:xfrm>
        </p:grpSpPr>
        <p:grpSp>
          <p:nvGrpSpPr>
            <p:cNvPr id="11269" name="Group 1"/>
            <p:cNvGrpSpPr>
              <a:grpSpLocks/>
            </p:cNvGrpSpPr>
            <p:nvPr/>
          </p:nvGrpSpPr>
          <p:grpSpPr bwMode="auto">
            <a:xfrm>
              <a:off x="4076253" y="2415380"/>
              <a:ext cx="3473450" cy="2992437"/>
              <a:chOff x="791572" y="3610828"/>
              <a:chExt cx="3716804" cy="3104118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3708278" y="4868943"/>
                <a:ext cx="287084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519173" y="4004400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331766" y="4878823"/>
                <a:ext cx="287085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275104" y="6164932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836287" y="6164932"/>
                <a:ext cx="287084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79" name="TextBox 7"/>
              <p:cNvSpPr txBox="1">
                <a:spLocks noChangeArrowheads="1"/>
              </p:cNvSpPr>
              <p:nvPr/>
            </p:nvSpPr>
            <p:spPr bwMode="auto">
              <a:xfrm>
                <a:off x="791572" y="475156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c</a:t>
                </a:r>
              </a:p>
            </p:txBody>
          </p:sp>
          <p:sp>
            <p:nvSpPr>
              <p:cNvPr id="11280" name="TextBox 8"/>
              <p:cNvSpPr txBox="1">
                <a:spLocks noChangeArrowheads="1"/>
              </p:cNvSpPr>
              <p:nvPr/>
            </p:nvSpPr>
            <p:spPr bwMode="auto">
              <a:xfrm>
                <a:off x="2807788" y="3610828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b</a:t>
                </a:r>
              </a:p>
            </p:txBody>
          </p:sp>
          <p:sp>
            <p:nvSpPr>
              <p:cNvPr id="11281" name="TextBox 9"/>
              <p:cNvSpPr txBox="1">
                <a:spLocks noChangeArrowheads="1"/>
              </p:cNvSpPr>
              <p:nvPr/>
            </p:nvSpPr>
            <p:spPr bwMode="auto">
              <a:xfrm>
                <a:off x="4148320" y="4773657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</a:t>
                </a:r>
              </a:p>
            </p:txBody>
          </p:sp>
          <p:sp>
            <p:nvSpPr>
              <p:cNvPr id="11282" name="TextBox 10"/>
              <p:cNvSpPr txBox="1">
                <a:spLocks noChangeArrowheads="1"/>
              </p:cNvSpPr>
              <p:nvPr/>
            </p:nvSpPr>
            <p:spPr bwMode="auto">
              <a:xfrm>
                <a:off x="1331656" y="6165304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d</a:t>
                </a:r>
              </a:p>
            </p:txBody>
          </p:sp>
          <p:sp>
            <p:nvSpPr>
              <p:cNvPr id="11283" name="TextBox 11"/>
              <p:cNvSpPr txBox="1">
                <a:spLocks noChangeArrowheads="1"/>
              </p:cNvSpPr>
              <p:nvPr/>
            </p:nvSpPr>
            <p:spPr bwMode="auto">
              <a:xfrm>
                <a:off x="3563856" y="619172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e</a:t>
                </a:r>
              </a:p>
            </p:txBody>
          </p:sp>
          <p:cxnSp>
            <p:nvCxnSpPr>
              <p:cNvPr id="17" name="Straight Connector 16"/>
              <p:cNvCxnSpPr>
                <a:stCxn id="3" idx="1"/>
                <a:endCxn id="4" idx="5"/>
              </p:cNvCxnSpPr>
              <p:nvPr/>
            </p:nvCxnSpPr>
            <p:spPr>
              <a:xfrm flipH="1" flipV="1">
                <a:off x="2765487" y="4249766"/>
                <a:ext cx="985259" cy="66199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3" idx="4"/>
                <a:endCxn id="6" idx="7"/>
              </p:cNvCxnSpPr>
              <p:nvPr/>
            </p:nvCxnSpPr>
            <p:spPr>
              <a:xfrm flipH="1">
                <a:off x="3521596" y="5157123"/>
                <a:ext cx="330225" cy="1050013"/>
              </a:xfrm>
              <a:prstGeom prst="line">
                <a:avLst/>
              </a:prstGeom>
              <a:ln w="5080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>
              <a:stCxn id="3" idx="2"/>
              <a:endCxn id="5" idx="6"/>
            </p:cNvCxnSpPr>
            <p:nvPr/>
          </p:nvCxnSpPr>
          <p:spPr bwMode="auto">
            <a:xfrm flipH="1">
              <a:off x="4849366" y="3766342"/>
              <a:ext cx="1952625" cy="95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64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5238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Pavyzdys </a:t>
            </a:r>
            <a:r>
              <a:rPr lang="lt-LT" altLang="en-US" sz="2000"/>
              <a:t>– turime incidentumo matricą, reikia pavaizduoti grafą su viršūnėmis a, b, c, d, e</a:t>
            </a: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4788024" y="1340768"/>
            <a:ext cx="3473450" cy="2992437"/>
            <a:chOff x="4076253" y="2415380"/>
            <a:chExt cx="3473450" cy="2992437"/>
          </a:xfrm>
        </p:grpSpPr>
        <p:grpSp>
          <p:nvGrpSpPr>
            <p:cNvPr id="11269" name="Group 1"/>
            <p:cNvGrpSpPr>
              <a:grpSpLocks/>
            </p:cNvGrpSpPr>
            <p:nvPr/>
          </p:nvGrpSpPr>
          <p:grpSpPr bwMode="auto">
            <a:xfrm>
              <a:off x="4076253" y="2415380"/>
              <a:ext cx="3473450" cy="2992437"/>
              <a:chOff x="791572" y="3610828"/>
              <a:chExt cx="3716804" cy="3104118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3708278" y="4868943"/>
                <a:ext cx="287084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519173" y="4004400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331766" y="4878823"/>
                <a:ext cx="287085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275104" y="6164932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836287" y="6164932"/>
                <a:ext cx="287084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79" name="TextBox 7"/>
              <p:cNvSpPr txBox="1">
                <a:spLocks noChangeArrowheads="1"/>
              </p:cNvSpPr>
              <p:nvPr/>
            </p:nvSpPr>
            <p:spPr bwMode="auto">
              <a:xfrm>
                <a:off x="791572" y="475156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c</a:t>
                </a:r>
              </a:p>
            </p:txBody>
          </p:sp>
          <p:sp>
            <p:nvSpPr>
              <p:cNvPr id="11280" name="TextBox 8"/>
              <p:cNvSpPr txBox="1">
                <a:spLocks noChangeArrowheads="1"/>
              </p:cNvSpPr>
              <p:nvPr/>
            </p:nvSpPr>
            <p:spPr bwMode="auto">
              <a:xfrm>
                <a:off x="2807788" y="3610828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b</a:t>
                </a:r>
              </a:p>
            </p:txBody>
          </p:sp>
          <p:sp>
            <p:nvSpPr>
              <p:cNvPr id="11281" name="TextBox 9"/>
              <p:cNvSpPr txBox="1">
                <a:spLocks noChangeArrowheads="1"/>
              </p:cNvSpPr>
              <p:nvPr/>
            </p:nvSpPr>
            <p:spPr bwMode="auto">
              <a:xfrm>
                <a:off x="4148320" y="4773657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</a:t>
                </a:r>
              </a:p>
            </p:txBody>
          </p:sp>
          <p:sp>
            <p:nvSpPr>
              <p:cNvPr id="11282" name="TextBox 10"/>
              <p:cNvSpPr txBox="1">
                <a:spLocks noChangeArrowheads="1"/>
              </p:cNvSpPr>
              <p:nvPr/>
            </p:nvSpPr>
            <p:spPr bwMode="auto">
              <a:xfrm>
                <a:off x="1331656" y="6165304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d</a:t>
                </a:r>
              </a:p>
            </p:txBody>
          </p:sp>
          <p:sp>
            <p:nvSpPr>
              <p:cNvPr id="11283" name="TextBox 11"/>
              <p:cNvSpPr txBox="1">
                <a:spLocks noChangeArrowheads="1"/>
              </p:cNvSpPr>
              <p:nvPr/>
            </p:nvSpPr>
            <p:spPr bwMode="auto">
              <a:xfrm>
                <a:off x="3563856" y="619172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e</a:t>
                </a:r>
              </a:p>
            </p:txBody>
          </p:sp>
          <p:cxnSp>
            <p:nvCxnSpPr>
              <p:cNvPr id="17" name="Straight Connector 16"/>
              <p:cNvCxnSpPr>
                <a:stCxn id="3" idx="1"/>
                <a:endCxn id="4" idx="5"/>
              </p:cNvCxnSpPr>
              <p:nvPr/>
            </p:nvCxnSpPr>
            <p:spPr>
              <a:xfrm flipH="1" flipV="1">
                <a:off x="2765487" y="4249766"/>
                <a:ext cx="985259" cy="66199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6" idx="7"/>
              </p:cNvCxnSpPr>
              <p:nvPr/>
            </p:nvCxnSpPr>
            <p:spPr>
              <a:xfrm flipH="1">
                <a:off x="3521419" y="4990802"/>
                <a:ext cx="302373" cy="121694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>
              <a:stCxn id="3" idx="2"/>
              <a:endCxn id="5" idx="6"/>
            </p:cNvCxnSpPr>
            <p:nvPr/>
          </p:nvCxnSpPr>
          <p:spPr bwMode="auto">
            <a:xfrm flipH="1">
              <a:off x="4849366" y="3766342"/>
              <a:ext cx="1952625" cy="95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7" idx="0"/>
              <a:endCxn id="4" idx="4"/>
            </p:cNvCxnSpPr>
            <p:nvPr/>
          </p:nvCxnSpPr>
          <p:spPr bwMode="auto">
            <a:xfrm flipV="1">
              <a:off x="5185916" y="3072605"/>
              <a:ext cx="639762" cy="1804987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410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5238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Pavyzdys </a:t>
            </a:r>
            <a:r>
              <a:rPr lang="lt-LT" altLang="en-US" sz="2000"/>
              <a:t>– turime incidentumo matricą, reikia pavaizduoti grafą su viršūnėmis a, b, c, d, e</a:t>
            </a: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4788024" y="1340768"/>
            <a:ext cx="3473450" cy="2992437"/>
            <a:chOff x="4076253" y="2415380"/>
            <a:chExt cx="3473450" cy="2992437"/>
          </a:xfrm>
        </p:grpSpPr>
        <p:grpSp>
          <p:nvGrpSpPr>
            <p:cNvPr id="11269" name="Group 1"/>
            <p:cNvGrpSpPr>
              <a:grpSpLocks/>
            </p:cNvGrpSpPr>
            <p:nvPr/>
          </p:nvGrpSpPr>
          <p:grpSpPr bwMode="auto">
            <a:xfrm>
              <a:off x="4076253" y="2415380"/>
              <a:ext cx="3473450" cy="2992437"/>
              <a:chOff x="791572" y="3610828"/>
              <a:chExt cx="3716804" cy="3104118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3708278" y="4868943"/>
                <a:ext cx="287084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519173" y="4004400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331766" y="4878823"/>
                <a:ext cx="287085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275104" y="6164932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836287" y="6164932"/>
                <a:ext cx="287084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79" name="TextBox 7"/>
              <p:cNvSpPr txBox="1">
                <a:spLocks noChangeArrowheads="1"/>
              </p:cNvSpPr>
              <p:nvPr/>
            </p:nvSpPr>
            <p:spPr bwMode="auto">
              <a:xfrm>
                <a:off x="791572" y="475156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c</a:t>
                </a:r>
              </a:p>
            </p:txBody>
          </p:sp>
          <p:sp>
            <p:nvSpPr>
              <p:cNvPr id="11280" name="TextBox 8"/>
              <p:cNvSpPr txBox="1">
                <a:spLocks noChangeArrowheads="1"/>
              </p:cNvSpPr>
              <p:nvPr/>
            </p:nvSpPr>
            <p:spPr bwMode="auto">
              <a:xfrm>
                <a:off x="2807788" y="3610828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b</a:t>
                </a:r>
              </a:p>
            </p:txBody>
          </p:sp>
          <p:sp>
            <p:nvSpPr>
              <p:cNvPr id="11281" name="TextBox 9"/>
              <p:cNvSpPr txBox="1">
                <a:spLocks noChangeArrowheads="1"/>
              </p:cNvSpPr>
              <p:nvPr/>
            </p:nvSpPr>
            <p:spPr bwMode="auto">
              <a:xfrm>
                <a:off x="4148320" y="4773657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</a:t>
                </a:r>
              </a:p>
            </p:txBody>
          </p:sp>
          <p:sp>
            <p:nvSpPr>
              <p:cNvPr id="11282" name="TextBox 10"/>
              <p:cNvSpPr txBox="1">
                <a:spLocks noChangeArrowheads="1"/>
              </p:cNvSpPr>
              <p:nvPr/>
            </p:nvSpPr>
            <p:spPr bwMode="auto">
              <a:xfrm>
                <a:off x="1331656" y="6165304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d</a:t>
                </a:r>
              </a:p>
            </p:txBody>
          </p:sp>
          <p:sp>
            <p:nvSpPr>
              <p:cNvPr id="11283" name="TextBox 11"/>
              <p:cNvSpPr txBox="1">
                <a:spLocks noChangeArrowheads="1"/>
              </p:cNvSpPr>
              <p:nvPr/>
            </p:nvSpPr>
            <p:spPr bwMode="auto">
              <a:xfrm>
                <a:off x="3563856" y="619172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e</a:t>
                </a:r>
              </a:p>
            </p:txBody>
          </p:sp>
          <p:cxnSp>
            <p:nvCxnSpPr>
              <p:cNvPr id="17" name="Straight Connector 16"/>
              <p:cNvCxnSpPr>
                <a:stCxn id="3" idx="1"/>
                <a:endCxn id="4" idx="5"/>
              </p:cNvCxnSpPr>
              <p:nvPr/>
            </p:nvCxnSpPr>
            <p:spPr>
              <a:xfrm flipH="1" flipV="1">
                <a:off x="2765487" y="4249766"/>
                <a:ext cx="985259" cy="66199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6" idx="7"/>
              </p:cNvCxnSpPr>
              <p:nvPr/>
            </p:nvCxnSpPr>
            <p:spPr>
              <a:xfrm flipH="1">
                <a:off x="3521419" y="4990802"/>
                <a:ext cx="302373" cy="121694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>
              <a:stCxn id="3" idx="2"/>
              <a:endCxn id="5" idx="6"/>
            </p:cNvCxnSpPr>
            <p:nvPr/>
          </p:nvCxnSpPr>
          <p:spPr bwMode="auto">
            <a:xfrm flipH="1">
              <a:off x="4849366" y="3766342"/>
              <a:ext cx="1952625" cy="95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7" idx="0"/>
              <a:endCxn id="4" idx="4"/>
            </p:cNvCxnSpPr>
            <p:nvPr/>
          </p:nvCxnSpPr>
          <p:spPr bwMode="auto">
            <a:xfrm flipV="1">
              <a:off x="5185916" y="3072605"/>
              <a:ext cx="639762" cy="180498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6" idx="0"/>
              <a:endCxn id="4" idx="4"/>
            </p:cNvCxnSpPr>
            <p:nvPr/>
          </p:nvCxnSpPr>
          <p:spPr bwMode="auto">
            <a:xfrm flipH="1" flipV="1">
              <a:off x="5825678" y="3072605"/>
              <a:ext cx="706438" cy="1804987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17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1336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t-LT" altLang="en-US" kern="0" dirty="0" smtClean="0"/>
              <a:t>Grafų apibrėžimo būdai</a:t>
            </a:r>
            <a:endParaRPr lang="lt-LT" altLang="en-US" sz="40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8"/>
          <p:cNvSpPr txBox="1">
            <a:spLocks noChangeArrowheads="1"/>
          </p:cNvSpPr>
          <p:nvPr/>
        </p:nvSpPr>
        <p:spPr bwMode="auto">
          <a:xfrm>
            <a:off x="384175" y="404813"/>
            <a:ext cx="5238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Pavyzdys </a:t>
            </a:r>
            <a:r>
              <a:rPr lang="lt-LT" altLang="en-US" sz="2000"/>
              <a:t>– turime incidentumo matricą, reikia pavaizduoti grafą su viršūnėmis a, b, c, d, e</a:t>
            </a:r>
          </a:p>
        </p:txBody>
      </p: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4788024" y="1340768"/>
            <a:ext cx="3473450" cy="2992437"/>
            <a:chOff x="4076253" y="2415380"/>
            <a:chExt cx="3473450" cy="2992437"/>
          </a:xfrm>
        </p:grpSpPr>
        <p:grpSp>
          <p:nvGrpSpPr>
            <p:cNvPr id="11269" name="Group 1"/>
            <p:cNvGrpSpPr>
              <a:grpSpLocks/>
            </p:cNvGrpSpPr>
            <p:nvPr/>
          </p:nvGrpSpPr>
          <p:grpSpPr bwMode="auto">
            <a:xfrm>
              <a:off x="4076253" y="2415380"/>
              <a:ext cx="3473450" cy="2992437"/>
              <a:chOff x="791572" y="3610828"/>
              <a:chExt cx="3716804" cy="3104118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3708278" y="4868943"/>
                <a:ext cx="287084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519173" y="4004400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331766" y="4878823"/>
                <a:ext cx="287085" cy="2881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275104" y="6164932"/>
                <a:ext cx="288783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836287" y="6164932"/>
                <a:ext cx="287084" cy="28818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79" name="TextBox 7"/>
              <p:cNvSpPr txBox="1">
                <a:spLocks noChangeArrowheads="1"/>
              </p:cNvSpPr>
              <p:nvPr/>
            </p:nvSpPr>
            <p:spPr bwMode="auto">
              <a:xfrm>
                <a:off x="791572" y="475156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c</a:t>
                </a:r>
              </a:p>
            </p:txBody>
          </p:sp>
          <p:sp>
            <p:nvSpPr>
              <p:cNvPr id="11280" name="TextBox 8"/>
              <p:cNvSpPr txBox="1">
                <a:spLocks noChangeArrowheads="1"/>
              </p:cNvSpPr>
              <p:nvPr/>
            </p:nvSpPr>
            <p:spPr bwMode="auto">
              <a:xfrm>
                <a:off x="2807788" y="3610828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b</a:t>
                </a:r>
              </a:p>
            </p:txBody>
          </p:sp>
          <p:sp>
            <p:nvSpPr>
              <p:cNvPr id="11281" name="TextBox 9"/>
              <p:cNvSpPr txBox="1">
                <a:spLocks noChangeArrowheads="1"/>
              </p:cNvSpPr>
              <p:nvPr/>
            </p:nvSpPr>
            <p:spPr bwMode="auto">
              <a:xfrm>
                <a:off x="4148320" y="4773657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</a:t>
                </a:r>
              </a:p>
            </p:txBody>
          </p:sp>
          <p:sp>
            <p:nvSpPr>
              <p:cNvPr id="11282" name="TextBox 10"/>
              <p:cNvSpPr txBox="1">
                <a:spLocks noChangeArrowheads="1"/>
              </p:cNvSpPr>
              <p:nvPr/>
            </p:nvSpPr>
            <p:spPr bwMode="auto">
              <a:xfrm>
                <a:off x="1331656" y="6165304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d</a:t>
                </a:r>
              </a:p>
            </p:txBody>
          </p:sp>
          <p:sp>
            <p:nvSpPr>
              <p:cNvPr id="11283" name="TextBox 11"/>
              <p:cNvSpPr txBox="1">
                <a:spLocks noChangeArrowheads="1"/>
              </p:cNvSpPr>
              <p:nvPr/>
            </p:nvSpPr>
            <p:spPr bwMode="auto">
              <a:xfrm>
                <a:off x="3563856" y="619172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e</a:t>
                </a:r>
              </a:p>
            </p:txBody>
          </p:sp>
          <p:cxnSp>
            <p:nvCxnSpPr>
              <p:cNvPr id="17" name="Straight Connector 16"/>
              <p:cNvCxnSpPr>
                <a:stCxn id="3" idx="1"/>
                <a:endCxn id="4" idx="5"/>
              </p:cNvCxnSpPr>
              <p:nvPr/>
            </p:nvCxnSpPr>
            <p:spPr>
              <a:xfrm flipH="1" flipV="1">
                <a:off x="2765487" y="4249766"/>
                <a:ext cx="985259" cy="66199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6" idx="7"/>
              </p:cNvCxnSpPr>
              <p:nvPr/>
            </p:nvCxnSpPr>
            <p:spPr>
              <a:xfrm flipH="1">
                <a:off x="3521419" y="4990802"/>
                <a:ext cx="302373" cy="121694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>
              <a:stCxn id="3" idx="2"/>
              <a:endCxn id="5" idx="6"/>
            </p:cNvCxnSpPr>
            <p:nvPr/>
          </p:nvCxnSpPr>
          <p:spPr bwMode="auto">
            <a:xfrm flipH="1">
              <a:off x="4849366" y="3766342"/>
              <a:ext cx="1952625" cy="95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7" idx="0"/>
              <a:endCxn id="4" idx="4"/>
            </p:cNvCxnSpPr>
            <p:nvPr/>
          </p:nvCxnSpPr>
          <p:spPr bwMode="auto">
            <a:xfrm flipV="1">
              <a:off x="5185916" y="3072605"/>
              <a:ext cx="639762" cy="180498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6" idx="0"/>
              <a:endCxn id="4" idx="4"/>
            </p:cNvCxnSpPr>
            <p:nvPr/>
          </p:nvCxnSpPr>
          <p:spPr bwMode="auto">
            <a:xfrm flipH="1" flipV="1">
              <a:off x="5825678" y="3072605"/>
              <a:ext cx="706438" cy="180498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6" idx="1"/>
              <a:endCxn id="5" idx="5"/>
            </p:cNvCxnSpPr>
            <p:nvPr/>
          </p:nvCxnSpPr>
          <p:spPr bwMode="auto">
            <a:xfrm flipH="1" flipV="1">
              <a:off x="4809678" y="3874292"/>
              <a:ext cx="1627188" cy="104457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752807"/>
                <a:ext cx="2591479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mr>
                        <m:mr>
                          <m:e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mr>
                      </m:m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38" y="1817749"/>
                <a:ext cx="221343" cy="1364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422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871758" y="186191"/>
            <a:ext cx="2939275" cy="3103484"/>
            <a:chOff x="871758" y="186191"/>
            <a:chExt cx="2939275" cy="3103484"/>
          </a:xfrm>
        </p:grpSpPr>
        <p:grpSp>
          <p:nvGrpSpPr>
            <p:cNvPr id="2" name="Group 1"/>
            <p:cNvGrpSpPr/>
            <p:nvPr/>
          </p:nvGrpSpPr>
          <p:grpSpPr>
            <a:xfrm>
              <a:off x="1187624" y="718239"/>
              <a:ext cx="1969838" cy="2126496"/>
              <a:chOff x="7092280" y="3955910"/>
              <a:chExt cx="1969838" cy="212649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7092280" y="3955910"/>
                <a:ext cx="1969838" cy="2126496"/>
                <a:chOff x="683568" y="3930796"/>
                <a:chExt cx="1969838" cy="2126496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683568" y="443711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1211540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2293366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1737818" y="3930796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4" name="Straight Connector 3"/>
              <p:cNvCxnSpPr>
                <a:stCxn id="7" idx="5"/>
                <a:endCxn id="9" idx="1"/>
              </p:cNvCxnSpPr>
              <p:nvPr/>
            </p:nvCxnSpPr>
            <p:spPr>
              <a:xfrm>
                <a:off x="7399593" y="4769539"/>
                <a:ext cx="1355212" cy="100555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>
                <a:stCxn id="7" idx="7"/>
                <a:endCxn id="10" idx="2"/>
              </p:cNvCxnSpPr>
              <p:nvPr/>
            </p:nvCxnSpPr>
            <p:spPr>
              <a:xfrm flipV="1">
                <a:off x="7399593" y="4135930"/>
                <a:ext cx="746937" cy="379023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>
                <a:stCxn id="7" idx="6"/>
                <a:endCxn id="11" idx="2"/>
              </p:cNvCxnSpPr>
              <p:nvPr/>
            </p:nvCxnSpPr>
            <p:spPr>
              <a:xfrm flipV="1">
                <a:off x="7452320" y="4623263"/>
                <a:ext cx="1557071" cy="18983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/>
            <p:cNvSpPr/>
            <p:nvPr/>
          </p:nvSpPr>
          <p:spPr>
            <a:xfrm>
              <a:off x="3104735" y="1205572"/>
              <a:ext cx="360040" cy="3600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16" name="Straight Connector 15"/>
            <p:cNvCxnSpPr>
              <a:stCxn id="11" idx="4"/>
              <a:endCxn id="9" idx="7"/>
            </p:cNvCxnSpPr>
            <p:nvPr/>
          </p:nvCxnSpPr>
          <p:spPr>
            <a:xfrm flipH="1">
              <a:off x="3104735" y="1565612"/>
              <a:ext cx="180020" cy="97181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1" idx="3"/>
              <a:endCxn id="8" idx="7"/>
            </p:cNvCxnSpPr>
            <p:nvPr/>
          </p:nvCxnSpPr>
          <p:spPr>
            <a:xfrm flipH="1">
              <a:off x="2022909" y="1512885"/>
              <a:ext cx="1134553" cy="10245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871758" y="1078277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s</a:t>
              </a:r>
              <a:endParaRPr lang="lt-LT" sz="3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65018" y="186191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t</a:t>
              </a:r>
              <a:endParaRPr lang="lt-LT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50993" y="1078278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x</a:t>
              </a:r>
              <a:endParaRPr lang="lt-LT" sz="3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19266" y="2679640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y</a:t>
              </a:r>
              <a:endParaRPr lang="lt-LT" sz="3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08705" y="2704900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e</a:t>
              </a:r>
              <a:endParaRPr lang="lt-LT" sz="3200" dirty="0"/>
            </a:p>
          </p:txBody>
        </p:sp>
      </p:grp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4378102" y="451921"/>
            <a:ext cx="453088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sz="4000" dirty="0" smtClean="0"/>
              <a:t>Kuri matrica yra pavaizduoto grafo incidentumo matrica?</a:t>
            </a:r>
          </a:p>
        </p:txBody>
      </p:sp>
      <p:sp>
        <p:nvSpPr>
          <p:cNvPr id="36" name="Oval 35"/>
          <p:cNvSpPr/>
          <p:nvPr/>
        </p:nvSpPr>
        <p:spPr>
          <a:xfrm>
            <a:off x="2987967" y="4107932"/>
            <a:ext cx="2425865" cy="2160240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1458" y="4457499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58" y="4457499"/>
                <a:ext cx="2192331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104735" y="4457499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735" y="4457499"/>
                <a:ext cx="2192331" cy="146110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18012" y="4457499"/>
                <a:ext cx="219233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012" y="4457499"/>
                <a:ext cx="2192331" cy="146110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45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3527" y="188640"/>
            <a:ext cx="503678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sz="4000" dirty="0" smtClean="0"/>
              <a:t>Kurio grafo incidentumo matrica yra pateikta dešinėje?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417767" y="507317"/>
                <a:ext cx="3083601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767" y="507317"/>
                <a:ext cx="3083601" cy="14611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6" name="Group 85"/>
          <p:cNvGrpSpPr/>
          <p:nvPr/>
        </p:nvGrpSpPr>
        <p:grpSpPr>
          <a:xfrm>
            <a:off x="6155427" y="2928530"/>
            <a:ext cx="2808312" cy="2808312"/>
            <a:chOff x="6155427" y="2928530"/>
            <a:chExt cx="2808312" cy="2808312"/>
          </a:xfrm>
        </p:grpSpPr>
        <p:grpSp>
          <p:nvGrpSpPr>
            <p:cNvPr id="60" name="Group 59"/>
            <p:cNvGrpSpPr/>
            <p:nvPr/>
          </p:nvGrpSpPr>
          <p:grpSpPr>
            <a:xfrm>
              <a:off x="6155427" y="2928530"/>
              <a:ext cx="2808312" cy="2808312"/>
              <a:chOff x="795228" y="186191"/>
              <a:chExt cx="3015805" cy="3190592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1187624" y="718239"/>
                <a:ext cx="1969838" cy="2126496"/>
                <a:chOff x="7092280" y="3955910"/>
                <a:chExt cx="1969838" cy="2126496"/>
              </a:xfrm>
            </p:grpSpPr>
            <p:grpSp>
              <p:nvGrpSpPr>
                <p:cNvPr id="70" name="Group 69"/>
                <p:cNvGrpSpPr/>
                <p:nvPr/>
              </p:nvGrpSpPr>
              <p:grpSpPr>
                <a:xfrm>
                  <a:off x="7092280" y="3955910"/>
                  <a:ext cx="1969838" cy="2126496"/>
                  <a:chOff x="683568" y="3930796"/>
                  <a:chExt cx="1969838" cy="2126496"/>
                </a:xfrm>
              </p:grpSpPr>
              <p:sp>
                <p:nvSpPr>
                  <p:cNvPr id="74" name="Oval 73"/>
                  <p:cNvSpPr/>
                  <p:nvPr/>
                </p:nvSpPr>
                <p:spPr>
                  <a:xfrm>
                    <a:off x="683568" y="443711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75" name="Oval 74"/>
                  <p:cNvSpPr/>
                  <p:nvPr/>
                </p:nvSpPr>
                <p:spPr>
                  <a:xfrm>
                    <a:off x="1211540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76" name="Oval 75"/>
                  <p:cNvSpPr/>
                  <p:nvPr/>
                </p:nvSpPr>
                <p:spPr>
                  <a:xfrm>
                    <a:off x="2293366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77" name="Oval 76"/>
                  <p:cNvSpPr/>
                  <p:nvPr/>
                </p:nvSpPr>
                <p:spPr>
                  <a:xfrm>
                    <a:off x="1737818" y="3930796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71" name="Straight Connector 70"/>
                <p:cNvCxnSpPr>
                  <a:stCxn id="74" idx="5"/>
                  <a:endCxn id="76" idx="1"/>
                </p:cNvCxnSpPr>
                <p:nvPr/>
              </p:nvCxnSpPr>
              <p:spPr>
                <a:xfrm>
                  <a:off x="7399593" y="4769539"/>
                  <a:ext cx="1355212" cy="1005554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>
                  <a:stCxn id="74" idx="7"/>
                  <a:endCxn id="77" idx="2"/>
                </p:cNvCxnSpPr>
                <p:nvPr/>
              </p:nvCxnSpPr>
              <p:spPr>
                <a:xfrm flipV="1">
                  <a:off x="7399593" y="4135930"/>
                  <a:ext cx="746937" cy="379023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>
                  <a:stCxn id="77" idx="4"/>
                  <a:endCxn id="76" idx="0"/>
                </p:cNvCxnSpPr>
                <p:nvPr/>
              </p:nvCxnSpPr>
              <p:spPr>
                <a:xfrm>
                  <a:off x="8326550" y="4315950"/>
                  <a:ext cx="555548" cy="1406416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Oval 61"/>
              <p:cNvSpPr/>
              <p:nvPr/>
            </p:nvSpPr>
            <p:spPr>
              <a:xfrm>
                <a:off x="3104735" y="120557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63" name="Straight Connector 62"/>
              <p:cNvCxnSpPr>
                <a:stCxn id="62" idx="4"/>
                <a:endCxn id="76" idx="7"/>
              </p:cNvCxnSpPr>
              <p:nvPr/>
            </p:nvCxnSpPr>
            <p:spPr>
              <a:xfrm flipH="1">
                <a:off x="3104735" y="1565612"/>
                <a:ext cx="180020" cy="97181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stCxn id="74" idx="4"/>
                <a:endCxn id="75" idx="1"/>
              </p:cNvCxnSpPr>
              <p:nvPr/>
            </p:nvCxnSpPr>
            <p:spPr>
              <a:xfrm>
                <a:off x="1367644" y="1584595"/>
                <a:ext cx="400679" cy="95282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Box 64"/>
              <p:cNvSpPr txBox="1"/>
              <p:nvPr/>
            </p:nvSpPr>
            <p:spPr>
              <a:xfrm>
                <a:off x="795228" y="1078279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a</a:t>
                </a:r>
                <a:endParaRPr lang="lt-LT" sz="32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265018" y="186191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b</a:t>
                </a:r>
                <a:endParaRPr lang="lt-LT" sz="32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450993" y="107827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c</a:t>
                </a:r>
                <a:endParaRPr lang="lt-LT" sz="32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792441" y="279200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d</a:t>
                </a:r>
                <a:endParaRPr lang="lt-LT" sz="32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708705" y="2704900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e</a:t>
                </a:r>
                <a:endParaRPr lang="lt-LT" sz="3200" dirty="0"/>
              </a:p>
            </p:txBody>
          </p:sp>
        </p:grpSp>
        <p:cxnSp>
          <p:nvCxnSpPr>
            <p:cNvPr id="78" name="Straight Connector 77"/>
            <p:cNvCxnSpPr>
              <a:stCxn id="77" idx="6"/>
              <a:endCxn id="62" idx="1"/>
            </p:cNvCxnSpPr>
            <p:nvPr/>
          </p:nvCxnSpPr>
          <p:spPr>
            <a:xfrm>
              <a:off x="7837808" y="3555282"/>
              <a:ext cx="517327" cy="31690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5" idx="6"/>
              <a:endCxn id="76" idx="2"/>
            </p:cNvCxnSpPr>
            <p:nvPr/>
          </p:nvCxnSpPr>
          <p:spPr>
            <a:xfrm>
              <a:off x="7347739" y="5110090"/>
              <a:ext cx="672127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179513" y="2924944"/>
            <a:ext cx="2808312" cy="2808312"/>
            <a:chOff x="179513" y="2924944"/>
            <a:chExt cx="2808312" cy="2808312"/>
          </a:xfrm>
        </p:grpSpPr>
        <p:grpSp>
          <p:nvGrpSpPr>
            <p:cNvPr id="4" name="Group 3"/>
            <p:cNvGrpSpPr/>
            <p:nvPr/>
          </p:nvGrpSpPr>
          <p:grpSpPr>
            <a:xfrm>
              <a:off x="179513" y="2924944"/>
              <a:ext cx="2808312" cy="2808312"/>
              <a:chOff x="795228" y="186191"/>
              <a:chExt cx="3015805" cy="3190592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187624" y="718239"/>
                <a:ext cx="1969838" cy="2126496"/>
                <a:chOff x="7092280" y="3955910"/>
                <a:chExt cx="1969838" cy="2126496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7092280" y="3955910"/>
                  <a:ext cx="1969838" cy="2126496"/>
                  <a:chOff x="683568" y="3930796"/>
                  <a:chExt cx="1969838" cy="2126496"/>
                </a:xfrm>
              </p:grpSpPr>
              <p:sp>
                <p:nvSpPr>
                  <p:cNvPr id="18" name="Oval 17"/>
                  <p:cNvSpPr/>
                  <p:nvPr/>
                </p:nvSpPr>
                <p:spPr>
                  <a:xfrm>
                    <a:off x="683568" y="443711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19" name="Oval 18"/>
                  <p:cNvSpPr/>
                  <p:nvPr/>
                </p:nvSpPr>
                <p:spPr>
                  <a:xfrm>
                    <a:off x="1211540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>
                  <a:xfrm>
                    <a:off x="2293366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>
                  <a:xfrm>
                    <a:off x="1737818" y="3930796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15" name="Straight Connector 14"/>
                <p:cNvCxnSpPr>
                  <a:stCxn id="18" idx="5"/>
                  <a:endCxn id="20" idx="1"/>
                </p:cNvCxnSpPr>
                <p:nvPr/>
              </p:nvCxnSpPr>
              <p:spPr>
                <a:xfrm>
                  <a:off x="7399593" y="4769539"/>
                  <a:ext cx="1355212" cy="1005554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18" idx="7"/>
                  <a:endCxn id="21" idx="2"/>
                </p:cNvCxnSpPr>
                <p:nvPr/>
              </p:nvCxnSpPr>
              <p:spPr>
                <a:xfrm flipV="1">
                  <a:off x="7399593" y="4135930"/>
                  <a:ext cx="746937" cy="379023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>
                  <a:stCxn id="21" idx="4"/>
                  <a:endCxn id="20" idx="0"/>
                </p:cNvCxnSpPr>
                <p:nvPr/>
              </p:nvCxnSpPr>
              <p:spPr>
                <a:xfrm>
                  <a:off x="8326550" y="4315950"/>
                  <a:ext cx="555548" cy="1406416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" name="Oval 5"/>
              <p:cNvSpPr/>
              <p:nvPr/>
            </p:nvSpPr>
            <p:spPr>
              <a:xfrm>
                <a:off x="3104735" y="120557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7" name="Straight Connector 6"/>
              <p:cNvCxnSpPr>
                <a:stCxn id="6" idx="4"/>
                <a:endCxn id="20" idx="7"/>
              </p:cNvCxnSpPr>
              <p:nvPr/>
            </p:nvCxnSpPr>
            <p:spPr>
              <a:xfrm flipH="1">
                <a:off x="3104735" y="1565612"/>
                <a:ext cx="180020" cy="97181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>
                <a:stCxn id="18" idx="4"/>
                <a:endCxn id="19" idx="1"/>
              </p:cNvCxnSpPr>
              <p:nvPr/>
            </p:nvCxnSpPr>
            <p:spPr>
              <a:xfrm>
                <a:off x="1367644" y="1584595"/>
                <a:ext cx="400679" cy="95282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95228" y="1078279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a</a:t>
                </a:r>
                <a:endParaRPr lang="lt-LT" sz="32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265018" y="186191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b</a:t>
                </a:r>
                <a:endParaRPr lang="lt-LT" sz="32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450993" y="107827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c</a:t>
                </a:r>
                <a:endParaRPr lang="lt-LT" sz="32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792441" y="279200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d</a:t>
                </a:r>
                <a:endParaRPr lang="lt-LT" sz="32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708705" y="2704900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e</a:t>
                </a:r>
                <a:endParaRPr lang="lt-LT" sz="3200" dirty="0"/>
              </a:p>
            </p:txBody>
          </p:sp>
        </p:grpSp>
        <p:cxnSp>
          <p:nvCxnSpPr>
            <p:cNvPr id="84" name="Straight Connector 83"/>
            <p:cNvCxnSpPr>
              <a:endCxn id="6" idx="1"/>
            </p:cNvCxnSpPr>
            <p:nvPr/>
          </p:nvCxnSpPr>
          <p:spPr>
            <a:xfrm>
              <a:off x="1861345" y="3551696"/>
              <a:ext cx="517876" cy="31690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3165245" y="2924944"/>
            <a:ext cx="2808312" cy="2808312"/>
            <a:chOff x="3165245" y="2924944"/>
            <a:chExt cx="2808312" cy="2808312"/>
          </a:xfrm>
        </p:grpSpPr>
        <p:grpSp>
          <p:nvGrpSpPr>
            <p:cNvPr id="42" name="Group 41"/>
            <p:cNvGrpSpPr/>
            <p:nvPr/>
          </p:nvGrpSpPr>
          <p:grpSpPr>
            <a:xfrm>
              <a:off x="3165245" y="2924944"/>
              <a:ext cx="2808312" cy="2808312"/>
              <a:chOff x="795228" y="186191"/>
              <a:chExt cx="3015805" cy="3190592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1187624" y="718239"/>
                <a:ext cx="1969838" cy="2126496"/>
                <a:chOff x="7092280" y="3955910"/>
                <a:chExt cx="1969838" cy="2126496"/>
              </a:xfrm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7092280" y="3955910"/>
                  <a:ext cx="1969838" cy="2126496"/>
                  <a:chOff x="683568" y="3930796"/>
                  <a:chExt cx="1969838" cy="2126496"/>
                </a:xfrm>
              </p:grpSpPr>
              <p:sp>
                <p:nvSpPr>
                  <p:cNvPr id="56" name="Oval 55"/>
                  <p:cNvSpPr/>
                  <p:nvPr/>
                </p:nvSpPr>
                <p:spPr>
                  <a:xfrm>
                    <a:off x="683568" y="443711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57" name="Oval 56"/>
                  <p:cNvSpPr/>
                  <p:nvPr/>
                </p:nvSpPr>
                <p:spPr>
                  <a:xfrm>
                    <a:off x="1211540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58" name="Oval 57"/>
                  <p:cNvSpPr/>
                  <p:nvPr/>
                </p:nvSpPr>
                <p:spPr>
                  <a:xfrm>
                    <a:off x="2293366" y="5697252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59" name="Oval 58"/>
                  <p:cNvSpPr/>
                  <p:nvPr/>
                </p:nvSpPr>
                <p:spPr>
                  <a:xfrm>
                    <a:off x="1737818" y="3930796"/>
                    <a:ext cx="360040" cy="36004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53" name="Straight Connector 52"/>
                <p:cNvCxnSpPr>
                  <a:stCxn id="56" idx="6"/>
                  <a:endCxn id="44" idx="2"/>
                </p:cNvCxnSpPr>
                <p:nvPr/>
              </p:nvCxnSpPr>
              <p:spPr>
                <a:xfrm flipV="1">
                  <a:off x="7452319" y="4623263"/>
                  <a:ext cx="1557073" cy="18984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>
                  <a:stCxn id="56" idx="7"/>
                  <a:endCxn id="59" idx="2"/>
                </p:cNvCxnSpPr>
                <p:nvPr/>
              </p:nvCxnSpPr>
              <p:spPr>
                <a:xfrm flipV="1">
                  <a:off x="7399593" y="4135930"/>
                  <a:ext cx="746937" cy="379023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>
                  <a:stCxn id="59" idx="4"/>
                  <a:endCxn id="58" idx="0"/>
                </p:cNvCxnSpPr>
                <p:nvPr/>
              </p:nvCxnSpPr>
              <p:spPr>
                <a:xfrm>
                  <a:off x="8326550" y="4315950"/>
                  <a:ext cx="555548" cy="1406416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3104735" y="120557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45" name="Straight Connector 44"/>
              <p:cNvCxnSpPr>
                <a:stCxn id="44" idx="1"/>
                <a:endCxn id="59" idx="6"/>
              </p:cNvCxnSpPr>
              <p:nvPr/>
            </p:nvCxnSpPr>
            <p:spPr>
              <a:xfrm flipH="1" flipV="1">
                <a:off x="2601912" y="898259"/>
                <a:ext cx="555550" cy="36003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56" idx="5"/>
                <a:endCxn id="58" idx="1"/>
              </p:cNvCxnSpPr>
              <p:nvPr/>
            </p:nvCxnSpPr>
            <p:spPr>
              <a:xfrm>
                <a:off x="1494936" y="1531869"/>
                <a:ext cx="1355212" cy="1005552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795228" y="1078279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a</a:t>
                </a:r>
                <a:endParaRPr lang="lt-LT" sz="32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265018" y="186191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b</a:t>
                </a:r>
                <a:endParaRPr lang="lt-LT" sz="32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450993" y="107827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c</a:t>
                </a:r>
                <a:endParaRPr lang="lt-LT" sz="32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792441" y="2792008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d</a:t>
                </a:r>
                <a:endParaRPr lang="lt-LT" sz="3200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708705" y="2704900"/>
                <a:ext cx="360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/>
                  <a:t>e</a:t>
                </a:r>
                <a:endParaRPr lang="lt-LT" sz="3200" dirty="0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4308458" y="4092681"/>
              <a:ext cx="1056495" cy="1013823"/>
              <a:chOff x="4308458" y="4092681"/>
              <a:chExt cx="1056495" cy="1013823"/>
            </a:xfrm>
          </p:grpSpPr>
          <p:cxnSp>
            <p:nvCxnSpPr>
              <p:cNvPr id="94" name="Straight Connector 93"/>
              <p:cNvCxnSpPr>
                <a:stCxn id="44" idx="3"/>
                <a:endCxn id="57" idx="7"/>
              </p:cNvCxnSpPr>
              <p:nvPr/>
            </p:nvCxnSpPr>
            <p:spPr>
              <a:xfrm flipH="1">
                <a:off x="4308458" y="4092681"/>
                <a:ext cx="1056495" cy="901781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endCxn id="57" idx="6"/>
              </p:cNvCxnSpPr>
              <p:nvPr/>
            </p:nvCxnSpPr>
            <p:spPr>
              <a:xfrm flipH="1">
                <a:off x="4357557" y="5098966"/>
                <a:ext cx="661074" cy="753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6" name="Oval 105"/>
          <p:cNvSpPr/>
          <p:nvPr/>
        </p:nvSpPr>
        <p:spPr>
          <a:xfrm>
            <a:off x="6013214" y="2852936"/>
            <a:ext cx="3107592" cy="3115058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4802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299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2300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2301" name="TextBox 9"/>
            <p:cNvSpPr txBox="1">
              <a:spLocks noChangeArrowheads="1"/>
            </p:cNvSpPr>
            <p:nvPr/>
          </p:nvSpPr>
          <p:spPr bwMode="auto">
            <a:xfrm>
              <a:off x="4148320" y="4728839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2302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2303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663564" y="4149314"/>
              <a:ext cx="1189105" cy="87277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78978" y="4990802"/>
              <a:ext cx="1844812" cy="131904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91" name="TextBox 18"/>
          <p:cNvSpPr txBox="1">
            <a:spLocks noChangeArrowheads="1"/>
          </p:cNvSpPr>
          <p:nvPr/>
        </p:nvSpPr>
        <p:spPr bwMode="auto">
          <a:xfrm>
            <a:off x="4067175" y="620713"/>
            <a:ext cx="482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b="1" i="1" dirty="0"/>
              <a:t>Gretimumo aibės</a:t>
            </a:r>
            <a:r>
              <a:rPr lang="lt-LT" altLang="en-US" sz="2400" dirty="0"/>
              <a:t>– rašoma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400" dirty="0"/>
              <a:t>Γ</a:t>
            </a:r>
            <a:r>
              <a:rPr lang="lt-LT" altLang="en-US" sz="2400" dirty="0"/>
              <a:t>(viršūnė) </a:t>
            </a:r>
            <a:r>
              <a:rPr lang="en-US" altLang="en-US" sz="2400" dirty="0"/>
              <a:t>= {jai </a:t>
            </a:r>
            <a:r>
              <a:rPr lang="en-US" altLang="en-US" sz="2400" dirty="0" err="1"/>
              <a:t>gretimos</a:t>
            </a:r>
            <a:r>
              <a:rPr lang="en-US" altLang="en-US" sz="2400" dirty="0"/>
              <a:t> </a:t>
            </a:r>
            <a:r>
              <a:rPr lang="lt-LT" altLang="en-US" sz="2400" dirty="0"/>
              <a:t>viršūnės</a:t>
            </a:r>
            <a:r>
              <a:rPr lang="en-US" altLang="en-US" sz="2400" dirty="0"/>
              <a:t>}</a:t>
            </a:r>
          </a:p>
        </p:txBody>
      </p:sp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4249879" y="1824125"/>
            <a:ext cx="44640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dirty="0"/>
              <a:t>Šiuo atveju: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400" dirty="0"/>
              <a:t>Γ</a:t>
            </a:r>
            <a:r>
              <a:rPr lang="lt-LT" altLang="en-US" sz="2400" dirty="0"/>
              <a:t>(a)</a:t>
            </a:r>
            <a:r>
              <a:rPr lang="en-US" altLang="en-US" sz="2400" dirty="0"/>
              <a:t> = {b, c,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400" dirty="0"/>
              <a:t>Γ</a:t>
            </a:r>
            <a:r>
              <a:rPr lang="en-US" altLang="en-US" sz="2400" dirty="0"/>
              <a:t>(b) = {a, c,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400" dirty="0"/>
              <a:t>Γ</a:t>
            </a:r>
            <a:r>
              <a:rPr lang="en-US" altLang="en-US" sz="2400" dirty="0"/>
              <a:t>(c) = {a, 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400" dirty="0"/>
              <a:t>Γ</a:t>
            </a:r>
            <a:r>
              <a:rPr lang="en-US" altLang="en-US" sz="2400" dirty="0"/>
              <a:t>(d) = {a, b, e},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400" dirty="0"/>
              <a:t>Γ</a:t>
            </a:r>
            <a:r>
              <a:rPr lang="en-US" altLang="en-US" sz="2400" dirty="0"/>
              <a:t>(e) = {d}.</a:t>
            </a:r>
          </a:p>
        </p:txBody>
      </p:sp>
      <p:sp>
        <p:nvSpPr>
          <p:cNvPr id="9221" name="TextBox 7"/>
          <p:cNvSpPr txBox="1">
            <a:spLocks noChangeArrowheads="1"/>
          </p:cNvSpPr>
          <p:nvPr/>
        </p:nvSpPr>
        <p:spPr bwMode="auto">
          <a:xfrm>
            <a:off x="179388" y="4725144"/>
            <a:ext cx="87851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err="1"/>
              <a:t>Vir</a:t>
            </a:r>
            <a:r>
              <a:rPr lang="lt-LT" altLang="en-US" sz="2400" b="1" i="1" dirty="0" err="1"/>
              <a:t>šūnės</a:t>
            </a:r>
            <a:r>
              <a:rPr lang="lt-LT" altLang="en-US" sz="2400" b="1" i="1" dirty="0"/>
              <a:t> </a:t>
            </a:r>
            <a:r>
              <a:rPr lang="lt-LT" altLang="en-US" sz="2400" b="1" i="1" dirty="0" smtClean="0"/>
              <a:t>laipsnis </a:t>
            </a:r>
            <a:r>
              <a:rPr lang="lt-LT" altLang="en-US" sz="2400" b="1" i="1" dirty="0"/>
              <a:t>– </a:t>
            </a:r>
            <a:r>
              <a:rPr lang="lt-LT" altLang="en-US" sz="2400" dirty="0"/>
              <a:t>iš jos išeinančių briaunų skaičius. </a:t>
            </a:r>
            <a:endParaRPr lang="lt-LT" altLang="en-US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dirty="0" smtClean="0"/>
              <a:t>Žymėsime </a:t>
            </a:r>
            <a:r>
              <a:rPr lang="lt-LT" altLang="en-US" sz="2400" dirty="0"/>
              <a:t>p</a:t>
            </a:r>
            <a:r>
              <a:rPr lang="lt-LT" altLang="en-US" sz="2400" dirty="0" smtClean="0"/>
              <a:t>(a</a:t>
            </a:r>
            <a:r>
              <a:rPr lang="lt-LT" altLang="en-US" sz="2400" dirty="0"/>
              <a:t>) </a:t>
            </a:r>
            <a:r>
              <a:rPr lang="en-US" altLang="en-US" sz="2400" dirty="0"/>
              <a:t>= 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Jei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grafas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orientuotas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kalbama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apie</a:t>
            </a:r>
            <a:r>
              <a:rPr lang="en-US" altLang="en-US" sz="2400" dirty="0"/>
              <a:t> </a:t>
            </a:r>
            <a:r>
              <a:rPr lang="lt-LT" altLang="en-US" sz="2400" dirty="0"/>
              <a:t>įėjimo ir išėjimo </a:t>
            </a:r>
            <a:r>
              <a:rPr lang="lt-LT" altLang="en-US" sz="2400" b="1" i="1" dirty="0" err="1" smtClean="0"/>
              <a:t>puslaipsnius</a:t>
            </a:r>
            <a:r>
              <a:rPr lang="lt-LT" altLang="en-US" sz="2400" b="1" i="1" dirty="0" smtClean="0"/>
              <a:t> </a:t>
            </a:r>
            <a:r>
              <a:rPr lang="lt-LT" altLang="en-US" sz="2400" dirty="0" smtClean="0"/>
              <a:t>(nagrinėsime tai kiek vėliau). 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326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3327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3328" name="TextBox 9"/>
            <p:cNvSpPr txBox="1">
              <a:spLocks noChangeArrowheads="1"/>
            </p:cNvSpPr>
            <p:nvPr/>
          </p:nvSpPr>
          <p:spPr bwMode="auto">
            <a:xfrm>
              <a:off x="4148320" y="4728839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3329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3330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663564" y="4149314"/>
              <a:ext cx="1189105" cy="87277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78978" y="4990802"/>
              <a:ext cx="1844812" cy="131904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315" name="TextBox 18"/>
          <p:cNvSpPr txBox="1">
            <a:spLocks noChangeArrowheads="1"/>
          </p:cNvSpPr>
          <p:nvPr/>
        </p:nvSpPr>
        <p:spPr bwMode="auto">
          <a:xfrm>
            <a:off x="4067175" y="620713"/>
            <a:ext cx="482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 dirty="0" err="1"/>
              <a:t>Briaun</a:t>
            </a:r>
            <a:r>
              <a:rPr lang="lt-LT" altLang="en-US" b="1" i="1" dirty="0"/>
              <a:t>ų skaičius</a:t>
            </a:r>
            <a:endParaRPr lang="en-US" altLang="en-US" dirty="0"/>
          </a:p>
        </p:txBody>
      </p:sp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3652837" y="1393825"/>
            <a:ext cx="28987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/>
              <a:t>Šiuo atveju: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800" dirty="0"/>
              <a:t>Γ</a:t>
            </a:r>
            <a:r>
              <a:rPr lang="lt-LT" altLang="en-US" sz="2800" dirty="0"/>
              <a:t>(a)</a:t>
            </a:r>
            <a:r>
              <a:rPr lang="en-US" altLang="en-US" sz="2800" dirty="0"/>
              <a:t> = {b, c,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800" dirty="0"/>
              <a:t>Γ</a:t>
            </a:r>
            <a:r>
              <a:rPr lang="en-US" altLang="en-US" sz="2800" dirty="0"/>
              <a:t>(b) = {a, c, d},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800" dirty="0"/>
              <a:t>Γ</a:t>
            </a:r>
            <a:r>
              <a:rPr lang="en-US" altLang="en-US" sz="2800" dirty="0"/>
              <a:t>(c) = {a, b},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800" dirty="0"/>
              <a:t>Γ</a:t>
            </a:r>
            <a:r>
              <a:rPr lang="en-US" altLang="en-US" sz="2800" dirty="0"/>
              <a:t>(d) = {a, b, e},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2800" dirty="0"/>
              <a:t>Γ</a:t>
            </a:r>
            <a:r>
              <a:rPr lang="en-US" altLang="en-US" sz="2800" dirty="0"/>
              <a:t>(e) = {d}.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1" name="TextBox 7"/>
              <p:cNvSpPr txBox="1">
                <a:spLocks noChangeArrowheads="1"/>
              </p:cNvSpPr>
              <p:nvPr/>
            </p:nvSpPr>
            <p:spPr bwMode="auto">
              <a:xfrm>
                <a:off x="347662" y="4724400"/>
                <a:ext cx="8328793" cy="7319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800" b="1" i="1" dirty="0" smtClean="0"/>
                  <a:t>Briaunų skaičius:</a:t>
                </a:r>
                <a:r>
                  <a:rPr lang="en-US" altLang="en-US" sz="2800" b="1" i="1" dirty="0" smtClean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US" alt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en-US" sz="28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d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US" alt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en-US" sz="28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US" alt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en-US" sz="28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</m:d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d>
                          <m:dPr>
                            <m:ctrlPr>
                              <a:rPr lang="en-US" alt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en-US" sz="2800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</m:d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altLang="en-US" sz="2800" dirty="0"/>
              </a:p>
            </p:txBody>
          </p:sp>
        </mc:Choice>
        <mc:Fallback xmlns="">
          <p:sp>
            <p:nvSpPr>
              <p:cNvPr id="9221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7662" y="4724400"/>
                <a:ext cx="8328793" cy="731932"/>
              </a:xfrm>
              <a:prstGeom prst="rect">
                <a:avLst/>
              </a:prstGeom>
              <a:blipFill>
                <a:blip r:embed="rId2"/>
                <a:stretch>
                  <a:fillRect l="-1464" b="-10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6659563" y="1422400"/>
            <a:ext cx="194468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/>
              <a:t>Turime: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/>
              <a:t>p</a:t>
            </a:r>
            <a:r>
              <a:rPr lang="lt-LT" altLang="en-US" sz="2800" dirty="0" smtClean="0"/>
              <a:t>(a</a:t>
            </a:r>
            <a:r>
              <a:rPr lang="lt-LT" altLang="en-US" sz="2800" dirty="0"/>
              <a:t>)</a:t>
            </a:r>
            <a:r>
              <a:rPr lang="en-US" altLang="en-US" sz="2800" dirty="0"/>
              <a:t> = </a:t>
            </a:r>
            <a:r>
              <a:rPr lang="lt-LT" altLang="en-US" sz="2800" dirty="0"/>
              <a:t>3,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p</a:t>
            </a:r>
            <a:r>
              <a:rPr lang="en-US" altLang="en-US" sz="2800" dirty="0" smtClean="0"/>
              <a:t>(b</a:t>
            </a:r>
            <a:r>
              <a:rPr lang="en-US" altLang="en-US" sz="2800" dirty="0"/>
              <a:t>) = </a:t>
            </a:r>
            <a:r>
              <a:rPr lang="lt-LT" altLang="en-US" sz="2800" dirty="0"/>
              <a:t>3,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p</a:t>
            </a:r>
            <a:r>
              <a:rPr lang="en-US" altLang="en-US" sz="2800" dirty="0" smtClean="0"/>
              <a:t>(c</a:t>
            </a:r>
            <a:r>
              <a:rPr lang="en-US" altLang="en-US" sz="2800" dirty="0"/>
              <a:t>) = </a:t>
            </a:r>
            <a:r>
              <a:rPr lang="lt-LT" altLang="en-US" sz="2800" dirty="0"/>
              <a:t>2,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/>
              <a:t>p(d</a:t>
            </a:r>
            <a:r>
              <a:rPr lang="en-US" altLang="en-US" sz="2800" dirty="0"/>
              <a:t>) = </a:t>
            </a:r>
            <a:r>
              <a:rPr lang="lt-LT" altLang="en-US" sz="2800" dirty="0"/>
              <a:t>3,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/>
              <a:t>p(e</a:t>
            </a:r>
            <a:r>
              <a:rPr lang="en-US" altLang="en-US" sz="2800" dirty="0"/>
              <a:t>) = </a:t>
            </a:r>
            <a:r>
              <a:rPr lang="lt-LT" altLang="en-US" sz="2800" dirty="0"/>
              <a:t>1</a:t>
            </a:r>
            <a:r>
              <a:rPr lang="en-US" altLang="en-US" sz="2800" dirty="0"/>
              <a:t>.</a:t>
            </a:r>
          </a:p>
        </p:txBody>
      </p:sp>
      <p:sp>
        <p:nvSpPr>
          <p:cNvPr id="24" name="TextBox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52838" y="5589240"/>
            <a:ext cx="3285258" cy="66851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2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1"/>
          <p:cNvGrpSpPr>
            <a:grpSpLocks/>
          </p:cNvGrpSpPr>
          <p:nvPr/>
        </p:nvGrpSpPr>
        <p:grpSpPr bwMode="auto">
          <a:xfrm>
            <a:off x="179388" y="620713"/>
            <a:ext cx="3473450" cy="2992437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8277" y="4868943"/>
              <a:ext cx="287085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2519172" y="4004400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31766" y="4878823"/>
              <a:ext cx="287084" cy="288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5104" y="6164932"/>
              <a:ext cx="288783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836286" y="6164932"/>
              <a:ext cx="287085" cy="28818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349" name="TextBox 7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14350" name="TextBox 8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4351" name="TextBox 9"/>
            <p:cNvSpPr txBox="1">
              <a:spLocks noChangeArrowheads="1"/>
            </p:cNvSpPr>
            <p:nvPr/>
          </p:nvSpPr>
          <p:spPr bwMode="auto">
            <a:xfrm>
              <a:off x="4148320" y="4773657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4352" name="TextBox 10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14353" name="TextBox 11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663564" y="4149314"/>
              <a:ext cx="1189105" cy="87277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6" idx="2"/>
            </p:cNvCxnSpPr>
            <p:nvPr/>
          </p:nvCxnSpPr>
          <p:spPr>
            <a:xfrm>
              <a:off x="1926318" y="6299966"/>
              <a:ext cx="1348785" cy="988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6"/>
              <a:endCxn id="3" idx="2"/>
            </p:cNvCxnSpPr>
            <p:nvPr/>
          </p:nvCxnSpPr>
          <p:spPr>
            <a:xfrm flipV="1">
              <a:off x="1618849" y="5013857"/>
              <a:ext cx="2089428" cy="823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4"/>
            </p:cNvCxnSpPr>
            <p:nvPr/>
          </p:nvCxnSpPr>
          <p:spPr>
            <a:xfrm flipH="1">
              <a:off x="1978978" y="4292581"/>
              <a:ext cx="684586" cy="20073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7"/>
            </p:cNvCxnSpPr>
            <p:nvPr/>
          </p:nvCxnSpPr>
          <p:spPr>
            <a:xfrm flipV="1">
              <a:off x="1578080" y="4149314"/>
              <a:ext cx="1044715" cy="7706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978978" y="4990802"/>
              <a:ext cx="1844812" cy="131904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339" name="TextBox 18"/>
          <p:cNvSpPr txBox="1">
            <a:spLocks noChangeArrowheads="1"/>
          </p:cNvSpPr>
          <p:nvPr/>
        </p:nvSpPr>
        <p:spPr bwMode="auto">
          <a:xfrm>
            <a:off x="4067175" y="620713"/>
            <a:ext cx="482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err="1"/>
              <a:t>Briaun</a:t>
            </a:r>
            <a:r>
              <a:rPr lang="lt-LT" altLang="en-US" sz="2400" b="1" i="1" dirty="0"/>
              <a:t>ų skaičius</a:t>
            </a:r>
            <a:endParaRPr lang="en-US" altLang="en-US" sz="2400" dirty="0"/>
          </a:p>
        </p:txBody>
      </p:sp>
      <p:sp>
        <p:nvSpPr>
          <p:cNvPr id="21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99992" y="4005064"/>
            <a:ext cx="2376997" cy="1553439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7173" name="TextBox 21"/>
          <p:cNvSpPr txBox="1">
            <a:spLocks noChangeArrowheads="1"/>
          </p:cNvSpPr>
          <p:nvPr/>
        </p:nvSpPr>
        <p:spPr bwMode="auto">
          <a:xfrm>
            <a:off x="4368600" y="3230358"/>
            <a:ext cx="3671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dirty="0"/>
              <a:t>Šio grafo matrica:</a:t>
            </a:r>
            <a:endParaRPr lang="en-US" altLang="en-US" sz="2400" dirty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367013" y="1277938"/>
            <a:ext cx="46815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dirty="0"/>
              <a:t>Skaičiuojame vienetus matricoje. </a:t>
            </a:r>
            <a:endParaRPr lang="lt-LT" altLang="en-US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dirty="0" smtClean="0"/>
              <a:t>Jų </a:t>
            </a:r>
            <a:r>
              <a:rPr lang="lt-LT" altLang="en-US" sz="2400" dirty="0"/>
              <a:t>yra 12</a:t>
            </a:r>
            <a:endParaRPr lang="en-US" altLang="en-US" sz="24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368600" y="2488526"/>
            <a:ext cx="4679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400" dirty="0"/>
              <a:t>Briaunų yra 12/2</a:t>
            </a:r>
            <a:r>
              <a:rPr lang="en-US" altLang="en-US" sz="2400" dirty="0"/>
              <a:t> =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1336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t-LT" altLang="en-US" kern="0" dirty="0" smtClean="0"/>
              <a:t>Pavyzdys</a:t>
            </a:r>
            <a:endParaRPr lang="lt-LT" altLang="en-US" sz="40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643438" y="476250"/>
            <a:ext cx="3960812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Išvardinkite grafo viršūnes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en-US" altLang="en-US" sz="2000" dirty="0" err="1"/>
              <a:t>Kam</a:t>
            </a:r>
            <a:r>
              <a:rPr lang="lt-LT" altLang="en-US" sz="2000" dirty="0"/>
              <a:t> lygi grafo eilė?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Viršūnės d gretimumo aibė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Viršūnės c laipsnis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Briaunų skaičius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Ar viršūnės a ir c yra gretimos?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Ar viršūnės a ir d yra gretimos?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Ar briaunos {</a:t>
            </a:r>
            <a:r>
              <a:rPr lang="lt-LT" altLang="en-US" sz="2000" dirty="0" err="1"/>
              <a:t>b,c</a:t>
            </a:r>
            <a:r>
              <a:rPr lang="lt-LT" altLang="en-US" sz="2000" dirty="0"/>
              <a:t>} ir {a,b} yra </a:t>
            </a:r>
            <a:r>
              <a:rPr lang="en-US" altLang="en-US" sz="2000" dirty="0" err="1" smtClean="0"/>
              <a:t>gretimos</a:t>
            </a:r>
            <a:r>
              <a:rPr lang="lt-LT" altLang="en-US" sz="2000" dirty="0" smtClean="0"/>
              <a:t>?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Ar briaunos {</a:t>
            </a:r>
            <a:r>
              <a:rPr lang="lt-LT" altLang="en-US" sz="2000" dirty="0" err="1"/>
              <a:t>c,b</a:t>
            </a:r>
            <a:r>
              <a:rPr lang="lt-LT" altLang="en-US" sz="2000" dirty="0"/>
              <a:t>} ir {</a:t>
            </a:r>
            <a:r>
              <a:rPr lang="lt-LT" altLang="en-US" sz="2000" dirty="0" err="1"/>
              <a:t>d,e</a:t>
            </a:r>
            <a:r>
              <a:rPr lang="lt-LT" altLang="en-US" sz="2000" dirty="0"/>
              <a:t>} yra </a:t>
            </a:r>
            <a:r>
              <a:rPr lang="en-US" altLang="en-US" sz="2000" dirty="0" err="1" smtClean="0"/>
              <a:t>gretimos</a:t>
            </a:r>
            <a:r>
              <a:rPr lang="lt-LT" altLang="en-US" sz="2000" dirty="0" smtClean="0"/>
              <a:t>?</a:t>
            </a:r>
            <a:endParaRPr lang="lt-LT" altLang="en-US" sz="2000" dirty="0"/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Kiek eilučių bus grafo gretimumo matricoje?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Kiek stulpelių bus grafo gretimumo matricoje?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</a:pPr>
            <a:r>
              <a:rPr lang="lt-LT" altLang="en-US" sz="2000" dirty="0"/>
              <a:t>Kiek vienetų bus grafo gretimumo matricoje?</a:t>
            </a:r>
            <a:endParaRPr lang="en-US" altLang="en-US" sz="2000" dirty="0"/>
          </a:p>
        </p:txBody>
      </p:sp>
      <p:grpSp>
        <p:nvGrpSpPr>
          <p:cNvPr id="16387" name="Group 29"/>
          <p:cNvGrpSpPr>
            <a:grpSpLocks/>
          </p:cNvGrpSpPr>
          <p:nvPr/>
        </p:nvGrpSpPr>
        <p:grpSpPr bwMode="auto">
          <a:xfrm>
            <a:off x="788988" y="733425"/>
            <a:ext cx="3473450" cy="3132138"/>
            <a:chOff x="789557" y="734003"/>
            <a:chExt cx="3473450" cy="3131344"/>
          </a:xfrm>
        </p:grpSpPr>
        <p:grpSp>
          <p:nvGrpSpPr>
            <p:cNvPr id="16388" name="Group 1"/>
            <p:cNvGrpSpPr>
              <a:grpSpLocks/>
            </p:cNvGrpSpPr>
            <p:nvPr/>
          </p:nvGrpSpPr>
          <p:grpSpPr bwMode="auto">
            <a:xfrm>
              <a:off x="789557" y="872910"/>
              <a:ext cx="3473450" cy="2992437"/>
              <a:chOff x="791572" y="3610828"/>
              <a:chExt cx="3716804" cy="3104118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3708277" y="4869410"/>
                <a:ext cx="287085" cy="28810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2519172" y="4005087"/>
                <a:ext cx="288783" cy="28810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331766" y="4879288"/>
                <a:ext cx="287084" cy="28810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275104" y="6165072"/>
                <a:ext cx="288783" cy="28810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836286" y="6165072"/>
                <a:ext cx="287085" cy="28810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97" name="TextBox 7"/>
              <p:cNvSpPr txBox="1">
                <a:spLocks noChangeArrowheads="1"/>
              </p:cNvSpPr>
              <p:nvPr/>
            </p:nvSpPr>
            <p:spPr bwMode="auto">
              <a:xfrm>
                <a:off x="791572" y="475156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c</a:t>
                </a:r>
              </a:p>
            </p:txBody>
          </p:sp>
          <p:sp>
            <p:nvSpPr>
              <p:cNvPr id="16398" name="TextBox 8"/>
              <p:cNvSpPr txBox="1">
                <a:spLocks noChangeArrowheads="1"/>
              </p:cNvSpPr>
              <p:nvPr/>
            </p:nvSpPr>
            <p:spPr bwMode="auto">
              <a:xfrm>
                <a:off x="2807788" y="3610828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b</a:t>
                </a:r>
              </a:p>
            </p:txBody>
          </p:sp>
          <p:sp>
            <p:nvSpPr>
              <p:cNvPr id="16399" name="TextBox 9"/>
              <p:cNvSpPr txBox="1">
                <a:spLocks noChangeArrowheads="1"/>
              </p:cNvSpPr>
              <p:nvPr/>
            </p:nvSpPr>
            <p:spPr bwMode="auto">
              <a:xfrm>
                <a:off x="4148320" y="4728839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</a:t>
                </a:r>
              </a:p>
            </p:txBody>
          </p:sp>
          <p:sp>
            <p:nvSpPr>
              <p:cNvPr id="16400" name="TextBox 10"/>
              <p:cNvSpPr txBox="1">
                <a:spLocks noChangeArrowheads="1"/>
              </p:cNvSpPr>
              <p:nvPr/>
            </p:nvSpPr>
            <p:spPr bwMode="auto">
              <a:xfrm>
                <a:off x="1331656" y="6165304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d</a:t>
                </a:r>
              </a:p>
            </p:txBody>
          </p:sp>
          <p:sp>
            <p:nvSpPr>
              <p:cNvPr id="16401" name="TextBox 11"/>
              <p:cNvSpPr txBox="1">
                <a:spLocks noChangeArrowheads="1"/>
              </p:cNvSpPr>
              <p:nvPr/>
            </p:nvSpPr>
            <p:spPr bwMode="auto">
              <a:xfrm>
                <a:off x="3563856" y="619172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e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2663564" y="4149964"/>
                <a:ext cx="1189105" cy="87255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endCxn id="6" idx="2"/>
              </p:cNvCxnSpPr>
              <p:nvPr/>
            </p:nvCxnSpPr>
            <p:spPr>
              <a:xfrm>
                <a:off x="1926318" y="6300071"/>
                <a:ext cx="1348785" cy="987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6" idx="7"/>
                <a:endCxn id="3" idx="4"/>
              </p:cNvCxnSpPr>
              <p:nvPr/>
            </p:nvCxnSpPr>
            <p:spPr>
              <a:xfrm flipV="1">
                <a:off x="3521418" y="5157518"/>
                <a:ext cx="331251" cy="105035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5" idx="4"/>
              </p:cNvCxnSpPr>
              <p:nvPr/>
            </p:nvCxnSpPr>
            <p:spPr>
              <a:xfrm>
                <a:off x="1476156" y="5167396"/>
                <a:ext cx="502822" cy="113267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5" idx="7"/>
              </p:cNvCxnSpPr>
              <p:nvPr/>
            </p:nvCxnSpPr>
            <p:spPr>
              <a:xfrm flipV="1">
                <a:off x="1578080" y="4149964"/>
                <a:ext cx="1044715" cy="77048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1978978" y="4991238"/>
                <a:ext cx="1844812" cy="1318711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" name="Oval 24"/>
            <p:cNvSpPr/>
            <p:nvPr/>
          </p:nvSpPr>
          <p:spPr bwMode="auto">
            <a:xfrm>
              <a:off x="1370582" y="1099035"/>
              <a:ext cx="269875" cy="27774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390" name="TextBox 25"/>
            <p:cNvSpPr txBox="1">
              <a:spLocks noChangeArrowheads="1"/>
            </p:cNvSpPr>
            <p:nvPr/>
          </p:nvSpPr>
          <p:spPr bwMode="auto">
            <a:xfrm>
              <a:off x="1673743" y="734003"/>
              <a:ext cx="33648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800"/>
                <a:t>f</a:t>
              </a:r>
              <a:endParaRPr lang="en-US" altLang="en-US" sz="2800"/>
            </a:p>
          </p:txBody>
        </p:sp>
        <p:cxnSp>
          <p:nvCxnSpPr>
            <p:cNvPr id="27" name="Straight Connector 26"/>
            <p:cNvCxnSpPr>
              <a:endCxn id="5" idx="0"/>
            </p:cNvCxnSpPr>
            <p:nvPr/>
          </p:nvCxnSpPr>
          <p:spPr bwMode="auto">
            <a:xfrm flipH="1">
              <a:off x="1429319" y="1257745"/>
              <a:ext cx="66675" cy="8379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643438" y="476250"/>
            <a:ext cx="3960812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 startAt="13"/>
            </a:pPr>
            <a:r>
              <a:rPr lang="lt-LT" altLang="en-US" sz="2000" dirty="0"/>
              <a:t>Kiek eilučių bus grafo incidentumo matricoje?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 startAt="13"/>
            </a:pPr>
            <a:r>
              <a:rPr lang="lt-LT" altLang="en-US" sz="2000" dirty="0"/>
              <a:t>Kiek stulpelių bus grafo incidentumo matricoje?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 startAt="13"/>
            </a:pPr>
            <a:r>
              <a:rPr lang="lt-LT" altLang="en-US" sz="2000" dirty="0"/>
              <a:t>Kiek vienetų bus grafo incidentumo matricoje?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 startAt="13"/>
            </a:pPr>
            <a:r>
              <a:rPr lang="lt-LT" altLang="en-US" sz="2000" dirty="0"/>
              <a:t>Ar briaunos {a,b} ir {</a:t>
            </a:r>
            <a:r>
              <a:rPr lang="lt-LT" altLang="en-US" sz="2000" dirty="0" err="1"/>
              <a:t>b,a</a:t>
            </a:r>
            <a:r>
              <a:rPr lang="lt-LT" altLang="en-US" sz="2000" dirty="0"/>
              <a:t>} yra lygiagrečios?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 startAt="13"/>
            </a:pPr>
            <a:r>
              <a:rPr lang="lt-LT" altLang="en-US" sz="2000" dirty="0"/>
              <a:t>Kam lygus didžiausias viršūnės laipsnis?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 startAt="13"/>
            </a:pPr>
            <a:r>
              <a:rPr lang="en-US" altLang="en-US" sz="2000" dirty="0" err="1"/>
              <a:t>Kokios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briaunos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yra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gretimos</a:t>
            </a:r>
            <a:r>
              <a:rPr lang="lt-LT" altLang="en-US" sz="2000" dirty="0" smtClean="0"/>
              <a:t> </a:t>
            </a:r>
            <a:r>
              <a:rPr lang="lt-LT" altLang="en-US" sz="2000" dirty="0"/>
              <a:t>briaunai {</a:t>
            </a:r>
            <a:r>
              <a:rPr lang="lt-LT" altLang="en-US" sz="2000" dirty="0" err="1"/>
              <a:t>a,d</a:t>
            </a:r>
            <a:r>
              <a:rPr lang="lt-LT" altLang="en-US" sz="2000" dirty="0"/>
              <a:t>}?</a:t>
            </a:r>
          </a:p>
        </p:txBody>
      </p:sp>
      <p:grpSp>
        <p:nvGrpSpPr>
          <p:cNvPr id="17411" name="Group 41"/>
          <p:cNvGrpSpPr>
            <a:grpSpLocks/>
          </p:cNvGrpSpPr>
          <p:nvPr/>
        </p:nvGrpSpPr>
        <p:grpSpPr bwMode="auto">
          <a:xfrm>
            <a:off x="788988" y="733425"/>
            <a:ext cx="3473450" cy="3132138"/>
            <a:chOff x="789557" y="734003"/>
            <a:chExt cx="3473450" cy="3131344"/>
          </a:xfrm>
        </p:grpSpPr>
        <p:grpSp>
          <p:nvGrpSpPr>
            <p:cNvPr id="17412" name="Group 42"/>
            <p:cNvGrpSpPr>
              <a:grpSpLocks/>
            </p:cNvGrpSpPr>
            <p:nvPr/>
          </p:nvGrpSpPr>
          <p:grpSpPr bwMode="auto">
            <a:xfrm>
              <a:off x="789557" y="872910"/>
              <a:ext cx="3473450" cy="2992437"/>
              <a:chOff x="791572" y="3610828"/>
              <a:chExt cx="3716804" cy="3104118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3708277" y="4869410"/>
                <a:ext cx="287085" cy="28810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2519172" y="4005087"/>
                <a:ext cx="288783" cy="28810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331766" y="4879288"/>
                <a:ext cx="287084" cy="28810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3275104" y="6165072"/>
                <a:ext cx="288783" cy="28810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836286" y="6165072"/>
                <a:ext cx="287085" cy="28810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21" name="TextBox 51"/>
              <p:cNvSpPr txBox="1">
                <a:spLocks noChangeArrowheads="1"/>
              </p:cNvSpPr>
              <p:nvPr/>
            </p:nvSpPr>
            <p:spPr bwMode="auto">
              <a:xfrm>
                <a:off x="791572" y="475156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c</a:t>
                </a:r>
              </a:p>
            </p:txBody>
          </p:sp>
          <p:sp>
            <p:nvSpPr>
              <p:cNvPr id="17422" name="TextBox 52"/>
              <p:cNvSpPr txBox="1">
                <a:spLocks noChangeArrowheads="1"/>
              </p:cNvSpPr>
              <p:nvPr/>
            </p:nvSpPr>
            <p:spPr bwMode="auto">
              <a:xfrm>
                <a:off x="2807788" y="3610828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b</a:t>
                </a:r>
              </a:p>
            </p:txBody>
          </p:sp>
          <p:sp>
            <p:nvSpPr>
              <p:cNvPr id="17423" name="TextBox 53"/>
              <p:cNvSpPr txBox="1">
                <a:spLocks noChangeArrowheads="1"/>
              </p:cNvSpPr>
              <p:nvPr/>
            </p:nvSpPr>
            <p:spPr bwMode="auto">
              <a:xfrm>
                <a:off x="4148320" y="4728839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</a:t>
                </a:r>
              </a:p>
            </p:txBody>
          </p:sp>
          <p:sp>
            <p:nvSpPr>
              <p:cNvPr id="17424" name="TextBox 54"/>
              <p:cNvSpPr txBox="1">
                <a:spLocks noChangeArrowheads="1"/>
              </p:cNvSpPr>
              <p:nvPr/>
            </p:nvSpPr>
            <p:spPr bwMode="auto">
              <a:xfrm>
                <a:off x="1331656" y="6165304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d</a:t>
                </a:r>
              </a:p>
            </p:txBody>
          </p:sp>
          <p:sp>
            <p:nvSpPr>
              <p:cNvPr id="17425" name="TextBox 55"/>
              <p:cNvSpPr txBox="1">
                <a:spLocks noChangeArrowheads="1"/>
              </p:cNvSpPr>
              <p:nvPr/>
            </p:nvSpPr>
            <p:spPr bwMode="auto">
              <a:xfrm>
                <a:off x="3563856" y="6191726"/>
                <a:ext cx="36005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e</a:t>
                </a: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>
                <a:off x="2663564" y="4149964"/>
                <a:ext cx="1189105" cy="87255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endCxn id="50" idx="2"/>
              </p:cNvCxnSpPr>
              <p:nvPr/>
            </p:nvCxnSpPr>
            <p:spPr>
              <a:xfrm>
                <a:off x="1926318" y="6300071"/>
                <a:ext cx="1348785" cy="987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50" idx="7"/>
                <a:endCxn id="47" idx="4"/>
              </p:cNvCxnSpPr>
              <p:nvPr/>
            </p:nvCxnSpPr>
            <p:spPr>
              <a:xfrm flipV="1">
                <a:off x="3521418" y="5157518"/>
                <a:ext cx="331251" cy="105035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49" idx="4"/>
              </p:cNvCxnSpPr>
              <p:nvPr/>
            </p:nvCxnSpPr>
            <p:spPr>
              <a:xfrm>
                <a:off x="1476156" y="5167396"/>
                <a:ext cx="502822" cy="113267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49" idx="7"/>
              </p:cNvCxnSpPr>
              <p:nvPr/>
            </p:nvCxnSpPr>
            <p:spPr>
              <a:xfrm flipV="1">
                <a:off x="1578080" y="4149964"/>
                <a:ext cx="1044715" cy="77048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1978978" y="4991238"/>
                <a:ext cx="1844812" cy="1318711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4" name="Oval 43"/>
            <p:cNvSpPr/>
            <p:nvPr/>
          </p:nvSpPr>
          <p:spPr bwMode="auto">
            <a:xfrm>
              <a:off x="1370582" y="1099035"/>
              <a:ext cx="269875" cy="27774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414" name="TextBox 44"/>
            <p:cNvSpPr txBox="1">
              <a:spLocks noChangeArrowheads="1"/>
            </p:cNvSpPr>
            <p:nvPr/>
          </p:nvSpPr>
          <p:spPr bwMode="auto">
            <a:xfrm>
              <a:off x="1673743" y="734003"/>
              <a:ext cx="33648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800"/>
                <a:t>f</a:t>
              </a:r>
              <a:endParaRPr lang="en-US" altLang="en-US" sz="2800"/>
            </a:p>
          </p:txBody>
        </p:sp>
        <p:cxnSp>
          <p:nvCxnSpPr>
            <p:cNvPr id="46" name="Straight Connector 45"/>
            <p:cNvCxnSpPr>
              <a:endCxn id="49" idx="0"/>
            </p:cNvCxnSpPr>
            <p:nvPr/>
          </p:nvCxnSpPr>
          <p:spPr bwMode="auto">
            <a:xfrm flipH="1">
              <a:off x="1429319" y="1257745"/>
              <a:ext cx="66675" cy="8379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79512" y="87576"/>
            <a:ext cx="8964488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600" dirty="0"/>
              <a:t>Grafą sudaro dvi aibės: viršūnės V ir briaunos B. </a:t>
            </a:r>
            <a:endParaRPr lang="lt-LT" altLang="en-US" sz="26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600" dirty="0" smtClean="0"/>
              <a:t>Galime </a:t>
            </a:r>
            <a:r>
              <a:rPr lang="lt-LT" altLang="en-US" sz="2600" dirty="0"/>
              <a:t>rašyti G</a:t>
            </a:r>
            <a:r>
              <a:rPr lang="en-US" altLang="en-US" sz="2600" dirty="0"/>
              <a:t> = (V, B)</a:t>
            </a:r>
            <a:r>
              <a:rPr lang="lt-LT" altLang="en-US" sz="26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600" dirty="0"/>
              <a:t>Pavyzdžiui,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600" dirty="0"/>
              <a:t>V</a:t>
            </a:r>
            <a:r>
              <a:rPr lang="en-US" altLang="en-US" sz="2600" dirty="0"/>
              <a:t>={a, b, c, d, e}, </a:t>
            </a:r>
            <a:endParaRPr lang="lt-LT" altLang="en-US" sz="26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 smtClean="0"/>
              <a:t>B</a:t>
            </a:r>
            <a:r>
              <a:rPr lang="en-US" altLang="en-US" sz="2600" dirty="0"/>
              <a:t>={{a, b}, {a, c}, {a, d}, {b, c}, {b, d}, {d, e}},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G=(V, 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 err="1"/>
              <a:t>Arba</a:t>
            </a:r>
            <a:endParaRPr lang="en-US" altLang="en-US" sz="2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/>
              <a:t>G=({a, b, c, d, e}, {{a, b}, {a, c}, {a, d}, {b, c}, {b, d}, {d, e}})</a:t>
            </a:r>
          </a:p>
        </p:txBody>
      </p:sp>
      <p:grpSp>
        <p:nvGrpSpPr>
          <p:cNvPr id="6147" name="Group 28"/>
          <p:cNvGrpSpPr>
            <a:grpSpLocks/>
          </p:cNvGrpSpPr>
          <p:nvPr/>
        </p:nvGrpSpPr>
        <p:grpSpPr bwMode="auto">
          <a:xfrm>
            <a:off x="5580112" y="4291888"/>
            <a:ext cx="3041650" cy="2420938"/>
            <a:chOff x="791572" y="3610828"/>
            <a:chExt cx="3716804" cy="3104118"/>
          </a:xfrm>
        </p:grpSpPr>
        <p:sp>
          <p:nvSpPr>
            <p:cNvPr id="3" name="Oval 2"/>
            <p:cNvSpPr/>
            <p:nvPr/>
          </p:nvSpPr>
          <p:spPr>
            <a:xfrm>
              <a:off x="3707206" y="4868759"/>
              <a:ext cx="289042" cy="28903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520002" y="4005712"/>
              <a:ext cx="287102" cy="28700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330858" y="4878937"/>
              <a:ext cx="289041" cy="28700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276554" y="6165365"/>
              <a:ext cx="287102" cy="28700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835226" y="6165365"/>
              <a:ext cx="289041" cy="28700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54" name="TextBox 8"/>
            <p:cNvSpPr txBox="1">
              <a:spLocks noChangeArrowheads="1"/>
            </p:cNvSpPr>
            <p:nvPr/>
          </p:nvSpPr>
          <p:spPr bwMode="auto">
            <a:xfrm>
              <a:off x="791572" y="47515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sp>
          <p:nvSpPr>
            <p:cNvPr id="6155" name="TextBox 10"/>
            <p:cNvSpPr txBox="1">
              <a:spLocks noChangeArrowheads="1"/>
            </p:cNvSpPr>
            <p:nvPr/>
          </p:nvSpPr>
          <p:spPr bwMode="auto">
            <a:xfrm>
              <a:off x="2807788" y="3610828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6156" name="TextBox 11"/>
            <p:cNvSpPr txBox="1">
              <a:spLocks noChangeArrowheads="1"/>
            </p:cNvSpPr>
            <p:nvPr/>
          </p:nvSpPr>
          <p:spPr bwMode="auto">
            <a:xfrm>
              <a:off x="4148320" y="490396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6157" name="TextBox 12"/>
            <p:cNvSpPr txBox="1">
              <a:spLocks noChangeArrowheads="1"/>
            </p:cNvSpPr>
            <p:nvPr/>
          </p:nvSpPr>
          <p:spPr bwMode="auto">
            <a:xfrm>
              <a:off x="1331656" y="6165304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6158" name="TextBox 13"/>
            <p:cNvSpPr txBox="1">
              <a:spLocks noChangeArrowheads="1"/>
            </p:cNvSpPr>
            <p:nvPr/>
          </p:nvSpPr>
          <p:spPr bwMode="auto">
            <a:xfrm>
              <a:off x="3563856" y="6191726"/>
              <a:ext cx="3600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e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663553" y="4148197"/>
              <a:ext cx="1189145" cy="87525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7" idx="2"/>
            </p:cNvCxnSpPr>
            <p:nvPr/>
          </p:nvCxnSpPr>
          <p:spPr>
            <a:xfrm>
              <a:off x="1926399" y="6299707"/>
              <a:ext cx="1350154" cy="1017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6"/>
              <a:endCxn id="3" idx="2"/>
            </p:cNvCxnSpPr>
            <p:nvPr/>
          </p:nvCxnSpPr>
          <p:spPr>
            <a:xfrm flipV="1">
              <a:off x="1619899" y="5013279"/>
              <a:ext cx="2087307" cy="1017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5" idx="4"/>
            </p:cNvCxnSpPr>
            <p:nvPr/>
          </p:nvCxnSpPr>
          <p:spPr>
            <a:xfrm flipH="1">
              <a:off x="1978777" y="4292717"/>
              <a:ext cx="684776" cy="200699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6" idx="7"/>
            </p:cNvCxnSpPr>
            <p:nvPr/>
          </p:nvCxnSpPr>
          <p:spPr>
            <a:xfrm flipV="1">
              <a:off x="1577222" y="4148197"/>
              <a:ext cx="1045594" cy="7734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1978777" y="4990888"/>
              <a:ext cx="1844822" cy="131899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48" name="TextBox 29"/>
          <p:cNvSpPr txBox="1">
            <a:spLocks noChangeArrowheads="1"/>
          </p:cNvSpPr>
          <p:nvPr/>
        </p:nvSpPr>
        <p:spPr bwMode="auto">
          <a:xfrm>
            <a:off x="323529" y="4717527"/>
            <a:ext cx="45815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Pavaizduokime</a:t>
            </a:r>
            <a:r>
              <a:rPr lang="en-US" altLang="en-US" sz="2400" dirty="0"/>
              <a:t> </a:t>
            </a:r>
            <a:r>
              <a:rPr lang="lt-LT" altLang="en-US" sz="2400" dirty="0"/>
              <a:t>šį grafą.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Prisiminkime</a:t>
            </a:r>
            <a:r>
              <a:rPr lang="lt-LT" altLang="en-US" sz="2400" dirty="0"/>
              <a:t>, kad briauną {a, b} galime užrašyti pavidalu {b, a}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TextBox 1"/>
              <p:cNvSpPr txBox="1">
                <a:spLocks noChangeArrowheads="1"/>
              </p:cNvSpPr>
              <p:nvPr/>
            </p:nvSpPr>
            <p:spPr bwMode="auto">
              <a:xfrm>
                <a:off x="250825" y="115888"/>
                <a:ext cx="8281615" cy="2018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sz="4000" dirty="0" smtClean="0"/>
                  <a:t>Grafas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40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d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sz="4000" b="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sz="4000" dirty="0" smtClean="0"/>
                  <a:t>pavaizduotas brėžinyje</a:t>
                </a:r>
                <a:endParaRPr lang="lt-LT" sz="4000" dirty="0"/>
              </a:p>
            </p:txBody>
          </p:sp>
        </mc:Choice>
        <mc:Fallback xmlns="">
          <p:sp>
            <p:nvSpPr>
              <p:cNvPr id="409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115888"/>
                <a:ext cx="8281615" cy="2018245"/>
              </a:xfrm>
              <a:prstGeom prst="rect">
                <a:avLst/>
              </a:prstGeom>
              <a:blipFill rotWithShape="0">
                <a:blip r:embed="rId2"/>
                <a:stretch>
                  <a:fillRect l="-2575" t="-5438" b="-1208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>
          <a:xfrm>
            <a:off x="214772" y="2866871"/>
            <a:ext cx="2376488" cy="2447925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p:grpSp>
        <p:nvGrpSpPr>
          <p:cNvPr id="48" name="Group 47"/>
          <p:cNvGrpSpPr/>
          <p:nvPr/>
        </p:nvGrpSpPr>
        <p:grpSpPr>
          <a:xfrm>
            <a:off x="7092616" y="3336618"/>
            <a:ext cx="1584176" cy="1447552"/>
            <a:chOff x="7092280" y="4454834"/>
            <a:chExt cx="1584176" cy="1447552"/>
          </a:xfrm>
        </p:grpSpPr>
        <p:grpSp>
          <p:nvGrpSpPr>
            <p:cNvPr id="24" name="Group 23"/>
            <p:cNvGrpSpPr/>
            <p:nvPr/>
          </p:nvGrpSpPr>
          <p:grpSpPr>
            <a:xfrm>
              <a:off x="7092280" y="4454834"/>
              <a:ext cx="1584176" cy="1447552"/>
              <a:chOff x="683568" y="4429720"/>
              <a:chExt cx="1584176" cy="1447552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83568" y="443711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</a:t>
                </a:r>
                <a:endParaRPr lang="lt-LT" dirty="0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683568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lt-LT" dirty="0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907704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</a:t>
                </a:r>
                <a:endParaRPr lang="lt-LT" dirty="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907704" y="4429720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lt-LT" dirty="0"/>
              </a:p>
            </p:txBody>
          </p:sp>
        </p:grpSp>
        <p:cxnSp>
          <p:nvCxnSpPr>
            <p:cNvPr id="34" name="Straight Connector 33"/>
            <p:cNvCxnSpPr>
              <a:stCxn id="26" idx="6"/>
              <a:endCxn id="27" idx="2"/>
            </p:cNvCxnSpPr>
            <p:nvPr/>
          </p:nvCxnSpPr>
          <p:spPr>
            <a:xfrm>
              <a:off x="7452320" y="5722366"/>
              <a:ext cx="86409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462454" y="4623263"/>
              <a:ext cx="864096" cy="1159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5" idx="5"/>
              <a:endCxn id="27" idx="1"/>
            </p:cNvCxnSpPr>
            <p:nvPr/>
          </p:nvCxnSpPr>
          <p:spPr>
            <a:xfrm>
              <a:off x="7399593" y="4769539"/>
              <a:ext cx="969550" cy="8255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806854" y="3370754"/>
            <a:ext cx="1584176" cy="1440160"/>
            <a:chOff x="3806518" y="4488970"/>
            <a:chExt cx="1584176" cy="1440160"/>
          </a:xfrm>
        </p:grpSpPr>
        <p:grpSp>
          <p:nvGrpSpPr>
            <p:cNvPr id="19" name="Group 18"/>
            <p:cNvGrpSpPr/>
            <p:nvPr/>
          </p:nvGrpSpPr>
          <p:grpSpPr>
            <a:xfrm>
              <a:off x="3806518" y="4488970"/>
              <a:ext cx="1584176" cy="1440160"/>
              <a:chOff x="683568" y="4437112"/>
              <a:chExt cx="1584176" cy="144016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683568" y="443711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lt-LT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683568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</a:t>
                </a:r>
                <a:endParaRPr lang="lt-LT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907704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</a:t>
                </a:r>
                <a:endParaRPr lang="lt-LT" dirty="0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907704" y="443711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lt-LT" dirty="0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4166558" y="4680311"/>
              <a:ext cx="864096" cy="1159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166558" y="5750075"/>
              <a:ext cx="864096" cy="1159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3" idx="4"/>
              <a:endCxn id="22" idx="0"/>
            </p:cNvCxnSpPr>
            <p:nvPr/>
          </p:nvCxnSpPr>
          <p:spPr>
            <a:xfrm>
              <a:off x="5210674" y="4849010"/>
              <a:ext cx="0" cy="72008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83904" y="3397498"/>
            <a:ext cx="1584176" cy="1440160"/>
            <a:chOff x="683568" y="4515714"/>
            <a:chExt cx="1584176" cy="1440160"/>
          </a:xfrm>
        </p:grpSpPr>
        <p:grpSp>
          <p:nvGrpSpPr>
            <p:cNvPr id="3" name="Group 2"/>
            <p:cNvGrpSpPr/>
            <p:nvPr/>
          </p:nvGrpSpPr>
          <p:grpSpPr>
            <a:xfrm>
              <a:off x="683568" y="4515714"/>
              <a:ext cx="1584176" cy="1440160"/>
              <a:chOff x="683568" y="4437112"/>
              <a:chExt cx="1584176" cy="1440160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683568" y="443711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</a:t>
                </a:r>
                <a:endParaRPr lang="lt-LT"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83568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</a:t>
                </a:r>
                <a:endParaRPr lang="lt-LT" dirty="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907704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</a:t>
                </a:r>
                <a:endParaRPr lang="lt-LT"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07704" y="4448703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</a:t>
                </a:r>
                <a:endParaRPr lang="lt-LT" dirty="0"/>
              </a:p>
            </p:txBody>
          </p:sp>
        </p:grpSp>
        <p:cxnSp>
          <p:nvCxnSpPr>
            <p:cNvPr id="5" name="Straight Connector 4"/>
            <p:cNvCxnSpPr>
              <a:stCxn id="16" idx="7"/>
              <a:endCxn id="18" idx="3"/>
            </p:cNvCxnSpPr>
            <p:nvPr/>
          </p:nvCxnSpPr>
          <p:spPr>
            <a:xfrm flipV="1">
              <a:off x="990881" y="4834618"/>
              <a:ext cx="969550" cy="81394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043608" y="5775854"/>
              <a:ext cx="864096" cy="1159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2" idx="5"/>
              <a:endCxn id="17" idx="1"/>
            </p:cNvCxnSpPr>
            <p:nvPr/>
          </p:nvCxnSpPr>
          <p:spPr>
            <a:xfrm>
              <a:off x="990881" y="4823027"/>
              <a:ext cx="969550" cy="8255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958699" y="5431410"/>
            <a:ext cx="7740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A				B				C</a:t>
            </a:r>
            <a:endParaRPr lang="lt-LT" dirty="0"/>
          </a:p>
        </p:txBody>
      </p:sp>
      <p:sp>
        <p:nvSpPr>
          <p:cNvPr id="38" name="Oval 37"/>
          <p:cNvSpPr/>
          <p:nvPr/>
        </p:nvSpPr>
        <p:spPr>
          <a:xfrm>
            <a:off x="6642517" y="2893615"/>
            <a:ext cx="2376488" cy="2447925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0849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TextBox 1"/>
              <p:cNvSpPr txBox="1">
                <a:spLocks noChangeArrowheads="1"/>
              </p:cNvSpPr>
              <p:nvPr/>
            </p:nvSpPr>
            <p:spPr bwMode="auto">
              <a:xfrm>
                <a:off x="250825" y="115888"/>
                <a:ext cx="8281615" cy="2018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sz="4000" dirty="0" smtClean="0"/>
                  <a:t>Grafas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40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lt-LT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sz="4000" b="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sz="4000" dirty="0" smtClean="0"/>
                  <a:t>pavaizduotas brėžinyje</a:t>
                </a:r>
                <a:endParaRPr lang="lt-LT" sz="4000" dirty="0"/>
              </a:p>
            </p:txBody>
          </p:sp>
        </mc:Choice>
        <mc:Fallback xmlns="">
          <p:sp>
            <p:nvSpPr>
              <p:cNvPr id="409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115888"/>
                <a:ext cx="8281615" cy="2018245"/>
              </a:xfrm>
              <a:prstGeom prst="rect">
                <a:avLst/>
              </a:prstGeom>
              <a:blipFill rotWithShape="0">
                <a:blip r:embed="rId2"/>
                <a:stretch>
                  <a:fillRect l="-2575" t="-5438" b="-1208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>
          <a:xfrm>
            <a:off x="3347864" y="2836431"/>
            <a:ext cx="2376488" cy="2447925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  <p:grpSp>
        <p:nvGrpSpPr>
          <p:cNvPr id="48" name="Group 47"/>
          <p:cNvGrpSpPr/>
          <p:nvPr/>
        </p:nvGrpSpPr>
        <p:grpSpPr>
          <a:xfrm>
            <a:off x="7092616" y="3336618"/>
            <a:ext cx="1584176" cy="1447552"/>
            <a:chOff x="7092280" y="4454834"/>
            <a:chExt cx="1584176" cy="1447552"/>
          </a:xfrm>
        </p:grpSpPr>
        <p:grpSp>
          <p:nvGrpSpPr>
            <p:cNvPr id="24" name="Group 23"/>
            <p:cNvGrpSpPr/>
            <p:nvPr/>
          </p:nvGrpSpPr>
          <p:grpSpPr>
            <a:xfrm>
              <a:off x="7092280" y="4454834"/>
              <a:ext cx="1584176" cy="1447552"/>
              <a:chOff x="683568" y="4429720"/>
              <a:chExt cx="1584176" cy="1447552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83568" y="443711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683568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907704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907704" y="4429720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34" name="Straight Connector 33"/>
            <p:cNvCxnSpPr>
              <a:stCxn id="25" idx="5"/>
              <a:endCxn id="27" idx="1"/>
            </p:cNvCxnSpPr>
            <p:nvPr/>
          </p:nvCxnSpPr>
          <p:spPr>
            <a:xfrm>
              <a:off x="7399593" y="4769539"/>
              <a:ext cx="969550" cy="8255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462454" y="4623263"/>
              <a:ext cx="864096" cy="1159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8" idx="4"/>
              <a:endCxn id="27" idx="0"/>
            </p:cNvCxnSpPr>
            <p:nvPr/>
          </p:nvCxnSpPr>
          <p:spPr>
            <a:xfrm>
              <a:off x="8496436" y="4814874"/>
              <a:ext cx="0" cy="72747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806854" y="3370754"/>
            <a:ext cx="1584176" cy="1440160"/>
            <a:chOff x="3806518" y="4488970"/>
            <a:chExt cx="1584176" cy="1440160"/>
          </a:xfrm>
        </p:grpSpPr>
        <p:grpSp>
          <p:nvGrpSpPr>
            <p:cNvPr id="19" name="Group 18"/>
            <p:cNvGrpSpPr/>
            <p:nvPr/>
          </p:nvGrpSpPr>
          <p:grpSpPr>
            <a:xfrm>
              <a:off x="3806518" y="4488970"/>
              <a:ext cx="1584176" cy="1440160"/>
              <a:chOff x="683568" y="4437112"/>
              <a:chExt cx="1584176" cy="144016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683568" y="443711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683568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907704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907704" y="443711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4166558" y="4680311"/>
              <a:ext cx="864096" cy="1159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166558" y="5750075"/>
              <a:ext cx="864096" cy="1159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3" idx="4"/>
              <a:endCxn id="22" idx="0"/>
            </p:cNvCxnSpPr>
            <p:nvPr/>
          </p:nvCxnSpPr>
          <p:spPr>
            <a:xfrm>
              <a:off x="5210674" y="4849010"/>
              <a:ext cx="0" cy="72008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83904" y="3397498"/>
            <a:ext cx="1584176" cy="1440160"/>
            <a:chOff x="683568" y="4515714"/>
            <a:chExt cx="1584176" cy="1440160"/>
          </a:xfrm>
        </p:grpSpPr>
        <p:grpSp>
          <p:nvGrpSpPr>
            <p:cNvPr id="3" name="Group 2"/>
            <p:cNvGrpSpPr/>
            <p:nvPr/>
          </p:nvGrpSpPr>
          <p:grpSpPr>
            <a:xfrm>
              <a:off x="683568" y="4515714"/>
              <a:ext cx="1584176" cy="1440160"/>
              <a:chOff x="683568" y="4437112"/>
              <a:chExt cx="1584176" cy="1440160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683568" y="443711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83568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907704" y="5517232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07704" y="4448703"/>
                <a:ext cx="360040" cy="3600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5" name="Straight Connector 4"/>
            <p:cNvCxnSpPr>
              <a:stCxn id="16" idx="7"/>
              <a:endCxn id="18" idx="3"/>
            </p:cNvCxnSpPr>
            <p:nvPr/>
          </p:nvCxnSpPr>
          <p:spPr>
            <a:xfrm flipV="1">
              <a:off x="990881" y="4834618"/>
              <a:ext cx="969550" cy="81394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043608" y="5775854"/>
              <a:ext cx="864096" cy="1159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2" idx="4"/>
              <a:endCxn id="16" idx="0"/>
            </p:cNvCxnSpPr>
            <p:nvPr/>
          </p:nvCxnSpPr>
          <p:spPr>
            <a:xfrm>
              <a:off x="863588" y="4875754"/>
              <a:ext cx="0" cy="72008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958699" y="5431410"/>
            <a:ext cx="7740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A				B				C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4098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795228" y="186191"/>
            <a:ext cx="3015805" cy="3190592"/>
            <a:chOff x="795228" y="186191"/>
            <a:chExt cx="3015805" cy="3190592"/>
          </a:xfrm>
        </p:grpSpPr>
        <p:grpSp>
          <p:nvGrpSpPr>
            <p:cNvPr id="2" name="Group 1"/>
            <p:cNvGrpSpPr/>
            <p:nvPr/>
          </p:nvGrpSpPr>
          <p:grpSpPr>
            <a:xfrm>
              <a:off x="1187624" y="718239"/>
              <a:ext cx="1969838" cy="2126496"/>
              <a:chOff x="7092280" y="3955910"/>
              <a:chExt cx="1969838" cy="212649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7092280" y="3955910"/>
                <a:ext cx="1969838" cy="2126496"/>
                <a:chOff x="683568" y="3930796"/>
                <a:chExt cx="1969838" cy="2126496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683568" y="443711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1211540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2293366" y="5697252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1737818" y="3930796"/>
                  <a:ext cx="360040" cy="3600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4" name="Straight Connector 3"/>
              <p:cNvCxnSpPr>
                <a:stCxn id="7" idx="5"/>
                <a:endCxn id="9" idx="1"/>
              </p:cNvCxnSpPr>
              <p:nvPr/>
            </p:nvCxnSpPr>
            <p:spPr>
              <a:xfrm>
                <a:off x="7399593" y="4769539"/>
                <a:ext cx="1355212" cy="100555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>
                <a:endCxn id="10" idx="3"/>
              </p:cNvCxnSpPr>
              <p:nvPr/>
            </p:nvCxnSpPr>
            <p:spPr>
              <a:xfrm flipV="1">
                <a:off x="7462454" y="4263223"/>
                <a:ext cx="736803" cy="36004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>
                <a:stCxn id="10" idx="4"/>
                <a:endCxn id="9" idx="0"/>
              </p:cNvCxnSpPr>
              <p:nvPr/>
            </p:nvCxnSpPr>
            <p:spPr>
              <a:xfrm>
                <a:off x="8326550" y="4315950"/>
                <a:ext cx="555548" cy="140641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/>
            <p:cNvSpPr/>
            <p:nvPr/>
          </p:nvSpPr>
          <p:spPr>
            <a:xfrm>
              <a:off x="3104735" y="1205572"/>
              <a:ext cx="360040" cy="3600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16" name="Straight Connector 15"/>
            <p:cNvCxnSpPr>
              <a:stCxn id="11" idx="4"/>
              <a:endCxn id="9" idx="7"/>
            </p:cNvCxnSpPr>
            <p:nvPr/>
          </p:nvCxnSpPr>
          <p:spPr>
            <a:xfrm flipH="1">
              <a:off x="3104735" y="1565612"/>
              <a:ext cx="180020" cy="97181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4"/>
              <a:endCxn id="8" idx="1"/>
            </p:cNvCxnSpPr>
            <p:nvPr/>
          </p:nvCxnSpPr>
          <p:spPr>
            <a:xfrm>
              <a:off x="1367644" y="1584595"/>
              <a:ext cx="400679" cy="95282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95228" y="1078279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a</a:t>
              </a:r>
              <a:endParaRPr lang="lt-LT" sz="3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65018" y="186191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b</a:t>
              </a:r>
              <a:endParaRPr lang="lt-LT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50993" y="1078278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c</a:t>
              </a:r>
              <a:endParaRPr lang="lt-LT" sz="3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92441" y="2792008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d</a:t>
              </a:r>
              <a:endParaRPr lang="lt-LT" sz="3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08705" y="2704900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3200" dirty="0" smtClean="0"/>
                <a:t>e</a:t>
              </a:r>
              <a:endParaRPr lang="lt-LT" sz="3200" dirty="0"/>
            </a:p>
          </p:txBody>
        </p:sp>
      </p:grp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4788024" y="451834"/>
            <a:ext cx="374441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sz="4000" dirty="0" smtClean="0"/>
              <a:t>Pavaizduotas grafas yra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1"/>
              <p:cNvSpPr txBox="1">
                <a:spLocks noChangeArrowheads="1"/>
              </p:cNvSpPr>
              <p:nvPr/>
            </p:nvSpPr>
            <p:spPr bwMode="auto">
              <a:xfrm>
                <a:off x="361081" y="5736026"/>
                <a:ext cx="8099352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lt-LT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d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d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d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lt-LT" sz="4000" dirty="0" smtClean="0"/>
                  <a:t> </a:t>
                </a:r>
              </a:p>
            </p:txBody>
          </p:sp>
        </mc:Choice>
        <mc:Fallback xmlns="">
          <p:sp>
            <p:nvSpPr>
              <p:cNvPr id="33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081" y="5736026"/>
                <a:ext cx="8099352" cy="7078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1"/>
              <p:cNvSpPr txBox="1">
                <a:spLocks noChangeArrowheads="1"/>
              </p:cNvSpPr>
              <p:nvPr/>
            </p:nvSpPr>
            <p:spPr bwMode="auto">
              <a:xfrm>
                <a:off x="389317" y="5092028"/>
                <a:ext cx="8099352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lt-LT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d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d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d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lt-LT" sz="4000" dirty="0" smtClean="0"/>
                  <a:t> </a:t>
                </a:r>
              </a:p>
            </p:txBody>
          </p:sp>
        </mc:Choice>
        <mc:Fallback xmlns="">
          <p:sp>
            <p:nvSpPr>
              <p:cNvPr id="34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9317" y="5092028"/>
                <a:ext cx="8099352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1"/>
              <p:cNvSpPr txBox="1">
                <a:spLocks noChangeArrowheads="1"/>
              </p:cNvSpPr>
              <p:nvPr/>
            </p:nvSpPr>
            <p:spPr bwMode="auto">
              <a:xfrm>
                <a:off x="417553" y="4378045"/>
                <a:ext cx="8099352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lt-LT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d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d>
                            <m:r>
                              <a:rPr lang="lt-LT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d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lt-LT" sz="4000" dirty="0" smtClean="0"/>
                  <a:t> </a:t>
                </a:r>
              </a:p>
            </p:txBody>
          </p:sp>
        </mc:Choice>
        <mc:Fallback xmlns="">
          <p:sp>
            <p:nvSpPr>
              <p:cNvPr id="35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553" y="4378045"/>
                <a:ext cx="8099352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35497" y="5765864"/>
            <a:ext cx="8561116" cy="906311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4471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84662" y="765175"/>
            <a:ext cx="4751833" cy="27358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28" name="Text Box 8"/>
              <p:cNvSpPr txBox="1">
                <a:spLocks noChangeArrowheads="1"/>
              </p:cNvSpPr>
              <p:nvPr/>
            </p:nvSpPr>
            <p:spPr bwMode="auto">
              <a:xfrm>
                <a:off x="395288" y="765175"/>
                <a:ext cx="3240087" cy="32401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lt-LT" altLang="en-US" sz="2000" dirty="0" smtClean="0"/>
                  <a:t>G</a:t>
                </a:r>
                <a:r>
                  <a:rPr lang="en-US" altLang="en-US" sz="2000" dirty="0"/>
                  <a:t> = (V, B) </a:t>
                </a:r>
                <a:r>
                  <a:rPr lang="lt-LT" altLang="en-US" sz="2000" b="1" i="1" dirty="0"/>
                  <a:t>eilė</a:t>
                </a:r>
                <a:r>
                  <a:rPr lang="lt-LT" altLang="en-US" sz="2000" dirty="0"/>
                  <a:t> yra |</a:t>
                </a:r>
                <a:r>
                  <a:rPr lang="en-US" altLang="en-US" sz="2000" dirty="0"/>
                  <a:t>  V </a:t>
                </a:r>
                <a:r>
                  <a:rPr lang="lt-LT" altLang="en-US" sz="2000" dirty="0"/>
                  <a:t>| </a:t>
                </a:r>
                <a:r>
                  <a:rPr lang="en-US" altLang="en-US" sz="2000" dirty="0"/>
                  <a:t>= n</a:t>
                </a:r>
                <a:endParaRPr lang="lt-LT" altLang="en-US" sz="20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lt-LT" altLang="en-US" sz="2000" dirty="0"/>
                  <a:t>G </a:t>
                </a:r>
                <a:r>
                  <a:rPr lang="en-US" altLang="en-US" sz="2000" dirty="0"/>
                  <a:t>= (V, </a:t>
                </a:r>
                <a:r>
                  <a:rPr lang="en-US" altLang="en-US" sz="2000" dirty="0">
                    <a:sym typeface="Symbol" panose="05050102010706020507" pitchFamily="18" charset="2"/>
                  </a:rPr>
                  <a:t></a:t>
                </a:r>
                <a:r>
                  <a:rPr lang="en-US" altLang="en-US" sz="2000" dirty="0"/>
                  <a:t>)</a:t>
                </a:r>
                <a:r>
                  <a:rPr lang="lt-LT" altLang="en-US" sz="2000" dirty="0"/>
                  <a:t> – </a:t>
                </a:r>
                <a:r>
                  <a:rPr lang="lt-LT" altLang="en-US" sz="2000" b="1" i="1" dirty="0"/>
                  <a:t>tuščiasis</a:t>
                </a:r>
                <a:endParaRPr lang="en-US" altLang="en-US" sz="2000" b="1" i="1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/>
                  <a:t>G = (</a:t>
                </a:r>
                <a:r>
                  <a:rPr lang="en-US" altLang="en-US" sz="2000" dirty="0">
                    <a:sym typeface="Symbol" panose="05050102010706020507" pitchFamily="18" charset="2"/>
                  </a:rPr>
                  <a:t>, </a:t>
                </a:r>
                <a:r>
                  <a:rPr lang="en-US" altLang="en-US" sz="2000" dirty="0"/>
                  <a:t>)</a:t>
                </a:r>
                <a:r>
                  <a:rPr lang="lt-LT" altLang="en-US" sz="2000" dirty="0"/>
                  <a:t> – </a:t>
                </a:r>
                <a:r>
                  <a:rPr lang="lt-LT" altLang="en-US" sz="2000" b="1" i="1" dirty="0" smtClean="0"/>
                  <a:t>nulinis</a:t>
                </a:r>
                <a:endParaRPr lang="en-US" altLang="en-US" sz="2000" b="1" i="1" dirty="0" smtClean="0"/>
              </a:p>
              <a:p>
                <a:pPr eaLnBrk="1" hangingPunct="1">
                  <a:spcBef>
                    <a:spcPct val="50000"/>
                  </a:spcBef>
                  <a:buNone/>
                </a:pPr>
                <a:r>
                  <a:rPr lang="lt-LT" altLang="en-US" sz="2000" dirty="0"/>
                  <a:t>G </a:t>
                </a:r>
                <a:r>
                  <a:rPr lang="en-US" altLang="en-US" sz="2000" dirty="0"/>
                  <a:t>= </a:t>
                </a:r>
                <a:r>
                  <a:rPr lang="en-US" altLang="en-US" sz="2000" dirty="0" smtClean="0"/>
                  <a:t>({v}, </a:t>
                </a:r>
                <a:r>
                  <a:rPr lang="en-US" altLang="en-US" sz="2000" dirty="0">
                    <a:sym typeface="Symbol" panose="05050102010706020507" pitchFamily="18" charset="2"/>
                  </a:rPr>
                  <a:t></a:t>
                </a:r>
                <a:r>
                  <a:rPr lang="en-US" altLang="en-US" sz="2000" dirty="0"/>
                  <a:t>)</a:t>
                </a:r>
                <a:r>
                  <a:rPr lang="lt-LT" altLang="en-US" sz="2000" dirty="0"/>
                  <a:t> – </a:t>
                </a:r>
                <a:r>
                  <a:rPr lang="lt-LT" altLang="en-US" sz="2000" b="1" i="1" dirty="0" smtClean="0"/>
                  <a:t>t</a:t>
                </a:r>
                <a:r>
                  <a:rPr lang="en-US" altLang="en-US" sz="2000" b="1" i="1" dirty="0" err="1" smtClean="0"/>
                  <a:t>rivialusis</a:t>
                </a:r>
                <a:endParaRPr lang="en-US" altLang="en-US" sz="2000" b="1" i="1" dirty="0" smtClean="0"/>
              </a:p>
              <a:p>
                <a:pPr eaLnBrk="1" hangingPunct="1">
                  <a:spcBef>
                    <a:spcPct val="50000"/>
                  </a:spcBef>
                  <a:buNone/>
                </a:pPr>
                <a:endParaRPr lang="en-US" altLang="en-US" sz="2000" b="1" i="1" dirty="0"/>
              </a:p>
              <a:p>
                <a:pPr eaLnBrk="1" hangingPunct="1">
                  <a:spcBef>
                    <a:spcPct val="50000"/>
                  </a:spcBef>
                  <a:buNone/>
                </a:pPr>
                <a:r>
                  <a:rPr lang="lt-LT" altLang="en-US" sz="2000" dirty="0" smtClean="0"/>
                  <a:t>Grafas</a:t>
                </a:r>
                <a:r>
                  <a:rPr lang="lt-LT" altLang="en-US" sz="2000" dirty="0"/>
                  <a:t>, turintis visas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lt-LT" altLang="en-US" sz="2000" dirty="0"/>
                  <a:t/>
                </a:r>
                <a:br>
                  <a:rPr lang="lt-LT" altLang="en-US" sz="2000" dirty="0"/>
                </a:br>
                <a:r>
                  <a:rPr lang="lt-LT" altLang="en-US" sz="2000" dirty="0" smtClean="0"/>
                  <a:t>briaunas </a:t>
                </a:r>
                <a:r>
                  <a:rPr lang="lt-LT" altLang="en-US" sz="2000" dirty="0"/>
                  <a:t>yra </a:t>
                </a:r>
                <a:r>
                  <a:rPr lang="lt-LT" altLang="en-US" sz="2000" b="1" i="1" dirty="0"/>
                  <a:t>pilnasis</a:t>
                </a:r>
              </a:p>
            </p:txBody>
          </p:sp>
        </mc:Choice>
        <mc:Fallback xmlns="">
          <p:sp>
            <p:nvSpPr>
              <p:cNvPr id="133128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765175"/>
                <a:ext cx="3240087" cy="3240118"/>
              </a:xfrm>
              <a:prstGeom prst="rect">
                <a:avLst/>
              </a:prstGeom>
              <a:blipFill rotWithShape="0">
                <a:blip r:embed="rId2"/>
                <a:stretch>
                  <a:fillRect l="-2072" t="-1130" b="-26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3129" name="Picture 9" descr="empty_g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981075"/>
            <a:ext cx="4452937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30" name="Picture 10" descr="complete_g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292600"/>
            <a:ext cx="4716462" cy="219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08104" y="24651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Tuštieji grafai</a:t>
            </a:r>
            <a:endParaRPr lang="lt-LT" dirty="0"/>
          </a:p>
        </p:txBody>
      </p:sp>
      <p:sp>
        <p:nvSpPr>
          <p:cNvPr id="4" name="Down Arrow 3"/>
          <p:cNvSpPr/>
          <p:nvPr/>
        </p:nvSpPr>
        <p:spPr>
          <a:xfrm>
            <a:off x="6228184" y="439415"/>
            <a:ext cx="216024" cy="3111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2" name="Rectangle 11"/>
          <p:cNvSpPr/>
          <p:nvPr/>
        </p:nvSpPr>
        <p:spPr>
          <a:xfrm>
            <a:off x="4201667" y="4122167"/>
            <a:ext cx="4834828" cy="27358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3" name="TextBox 12"/>
          <p:cNvSpPr txBox="1"/>
          <p:nvPr/>
        </p:nvSpPr>
        <p:spPr>
          <a:xfrm>
            <a:off x="5508104" y="3471386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Pilnieji grafai</a:t>
            </a:r>
            <a:endParaRPr lang="lt-LT" dirty="0"/>
          </a:p>
        </p:txBody>
      </p:sp>
      <p:sp>
        <p:nvSpPr>
          <p:cNvPr id="14" name="Down Arrow 13"/>
          <p:cNvSpPr/>
          <p:nvPr/>
        </p:nvSpPr>
        <p:spPr>
          <a:xfrm>
            <a:off x="6145189" y="3871495"/>
            <a:ext cx="216024" cy="2360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5" name="Down Arrow 14"/>
          <p:cNvSpPr/>
          <p:nvPr/>
        </p:nvSpPr>
        <p:spPr>
          <a:xfrm rot="12619838">
            <a:off x="3439519" y="1367326"/>
            <a:ext cx="216024" cy="42617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6" name="Down Arrow 15"/>
          <p:cNvSpPr/>
          <p:nvPr/>
        </p:nvSpPr>
        <p:spPr>
          <a:xfrm rot="14995286">
            <a:off x="3415490" y="4133450"/>
            <a:ext cx="216024" cy="18747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" name="Oval 4"/>
          <p:cNvSpPr/>
          <p:nvPr/>
        </p:nvSpPr>
        <p:spPr>
          <a:xfrm>
            <a:off x="4440985" y="1268760"/>
            <a:ext cx="419047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8" name="Oval 17"/>
          <p:cNvSpPr/>
          <p:nvPr/>
        </p:nvSpPr>
        <p:spPr>
          <a:xfrm>
            <a:off x="4369381" y="4424215"/>
            <a:ext cx="419047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9" name="TextBox 18"/>
          <p:cNvSpPr txBox="1"/>
          <p:nvPr/>
        </p:nvSpPr>
        <p:spPr>
          <a:xfrm>
            <a:off x="1266536" y="5535533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Trivialieji grafai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8047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3128" grpId="0" build="p"/>
      <p:bldP spid="2" grpId="0"/>
      <p:bldP spid="4" grpId="0" animBg="1"/>
      <p:bldP spid="12" grpId="0" animBg="1"/>
      <p:bldP spid="13" grpId="0"/>
      <p:bldP spid="14" grpId="0" animBg="1"/>
      <p:bldP spid="15" grpId="0" animBg="1"/>
      <p:bldP spid="16" grpId="0" animBg="1"/>
      <p:bldP spid="5" grpId="0" animBg="1"/>
      <p:bldP spid="18" grpId="0" animBg="1"/>
      <p:bldP spid="1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4199</TotalTime>
  <Words>1256</Words>
  <Application>Microsoft Office PowerPoint</Application>
  <PresentationFormat>On-screen Show (4:3)</PresentationFormat>
  <Paragraphs>454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Calibri</vt:lpstr>
      <vt:lpstr>Cambria Math</vt:lpstr>
      <vt:lpstr>Symbol</vt:lpstr>
      <vt:lpstr>Times New Roman</vt:lpstr>
      <vt:lpstr>Default Design</vt:lpstr>
      <vt:lpstr>Grafų teorija. Pagrindiniai apibrėžimai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Suboč</dc:creator>
  <cp:lastModifiedBy>Olga Suboč</cp:lastModifiedBy>
  <cp:revision>127</cp:revision>
  <dcterms:created xsi:type="dcterms:W3CDTF">1601-01-01T00:00:00Z</dcterms:created>
  <dcterms:modified xsi:type="dcterms:W3CDTF">2018-02-13T14:47:20Z</dcterms:modified>
</cp:coreProperties>
</file>