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6" r:id="rId2"/>
    <p:sldId id="264" r:id="rId3"/>
    <p:sldId id="34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91" r:id="rId16"/>
    <p:sldId id="292" r:id="rId17"/>
    <p:sldId id="293" r:id="rId18"/>
    <p:sldId id="294" r:id="rId19"/>
    <p:sldId id="299" r:id="rId20"/>
    <p:sldId id="295" r:id="rId21"/>
    <p:sldId id="296" r:id="rId22"/>
    <p:sldId id="281" r:id="rId23"/>
    <p:sldId id="290" r:id="rId24"/>
    <p:sldId id="298" r:id="rId25"/>
    <p:sldId id="300" r:id="rId26"/>
    <p:sldId id="301" r:id="rId27"/>
    <p:sldId id="302" r:id="rId28"/>
    <p:sldId id="322" r:id="rId29"/>
    <p:sldId id="324" r:id="rId30"/>
    <p:sldId id="325" r:id="rId31"/>
    <p:sldId id="326" r:id="rId32"/>
    <p:sldId id="327" r:id="rId33"/>
    <p:sldId id="328" r:id="rId34"/>
    <p:sldId id="329" r:id="rId35"/>
    <p:sldId id="323" r:id="rId36"/>
    <p:sldId id="303" r:id="rId37"/>
    <p:sldId id="304" r:id="rId38"/>
    <p:sldId id="331" r:id="rId39"/>
    <p:sldId id="333" r:id="rId40"/>
    <p:sldId id="334" r:id="rId41"/>
    <p:sldId id="330" r:id="rId42"/>
    <p:sldId id="306" r:id="rId43"/>
    <p:sldId id="307" r:id="rId44"/>
    <p:sldId id="308" r:id="rId45"/>
    <p:sldId id="335" r:id="rId46"/>
    <p:sldId id="340" r:id="rId47"/>
    <p:sldId id="341" r:id="rId48"/>
    <p:sldId id="342" r:id="rId49"/>
    <p:sldId id="309" r:id="rId50"/>
    <p:sldId id="310" r:id="rId51"/>
    <p:sldId id="311" r:id="rId52"/>
    <p:sldId id="313" r:id="rId53"/>
    <p:sldId id="314" r:id="rId54"/>
    <p:sldId id="315" r:id="rId55"/>
    <p:sldId id="316" r:id="rId56"/>
    <p:sldId id="317" r:id="rId57"/>
    <p:sldId id="318" r:id="rId58"/>
    <p:sldId id="336" r:id="rId59"/>
    <p:sldId id="337" r:id="rId60"/>
    <p:sldId id="338" r:id="rId61"/>
    <p:sldId id="339" r:id="rId62"/>
    <p:sldId id="282" r:id="rId63"/>
    <p:sldId id="280" r:id="rId64"/>
    <p:sldId id="297" r:id="rId65"/>
    <p:sldId id="319" r:id="rId66"/>
    <p:sldId id="320" r:id="rId67"/>
    <p:sldId id="321" r:id="rId68"/>
    <p:sldId id="343" r:id="rId69"/>
    <p:sldId id="344" r:id="rId70"/>
    <p:sldId id="345" r:id="rId71"/>
    <p:sldId id="346" r:id="rId72"/>
    <p:sldId id="347" r:id="rId7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38" autoAdjust="0"/>
    <p:restoredTop sz="94660"/>
  </p:normalViewPr>
  <p:slideViewPr>
    <p:cSldViewPr>
      <p:cViewPr varScale="1">
        <p:scale>
          <a:sx n="109" d="100"/>
          <a:sy n="109" d="100"/>
        </p:scale>
        <p:origin x="192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D9EE6-DADA-41E0-AE5F-E9240656133F}" type="datetimeFigureOut">
              <a:rPr lang="lt-LT" smtClean="0"/>
              <a:t>2019.02.21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429A4-8840-469E-A6CB-6618C35AA68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81234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429A4-8840-469E-A6CB-6618C35AA681}" type="slidenum">
              <a:rPr lang="lt-LT" smtClean="0"/>
              <a:t>72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06161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951531-1C4A-40F6-90A1-64DDB2BA4A21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3719770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568F85-B3F7-4FDE-AF14-6EC581ADE1B8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1842747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A10692-E30C-453B-A589-C31D3AC29AB4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992702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B57719-AE3E-433C-9A01-191F5850C8E2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4107360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36798E-0369-4F75-B77A-D9B71983E90B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3188111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82BDF7-F19E-4C33-97C5-8C6ED3DEBFE7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1540148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FACD4B-B7B0-45BA-AA72-BDD14F5575B8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3456461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A40CE6-F179-4E83-BE28-7380EDEDC63F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520981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E8EAF6-6FDE-4523-A096-42552CA620E1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494950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756F73-B639-4C50-AC2D-C8408CA1E467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509104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E5F486-FA38-4D3E-9CD6-40F06C763808}" type="slidenum">
              <a:rPr lang="lt-LT" altLang="en-US"/>
              <a:pPr/>
              <a:t>‹#›</a:t>
            </a:fld>
            <a:endParaRPr lang="lt-LT" altLang="en-US"/>
          </a:p>
        </p:txBody>
      </p:sp>
    </p:spTree>
    <p:extLst>
      <p:ext uri="{BB962C8B-B14F-4D97-AF65-F5344CB8AC3E}">
        <p14:creationId xmlns:p14="http://schemas.microsoft.com/office/powerpoint/2010/main" val="102384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en-US" smtClean="0"/>
              <a:t>Click to edit Master text styles</a:t>
            </a:r>
          </a:p>
          <a:p>
            <a:pPr lvl="1"/>
            <a:r>
              <a:rPr lang="lt-LT" altLang="en-US" smtClean="0"/>
              <a:t>Second level</a:t>
            </a:r>
          </a:p>
          <a:p>
            <a:pPr lvl="2"/>
            <a:r>
              <a:rPr lang="lt-LT" altLang="en-US" smtClean="0"/>
              <a:t>Third level</a:t>
            </a:r>
          </a:p>
          <a:p>
            <a:pPr lvl="3"/>
            <a:r>
              <a:rPr lang="lt-LT" altLang="en-US" smtClean="0"/>
              <a:t>Fourth level</a:t>
            </a:r>
          </a:p>
          <a:p>
            <a:pPr lvl="4"/>
            <a:r>
              <a:rPr lang="lt-LT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FF280CF-9E37-4A9C-8326-19FE8E09E3E9}" type="slidenum">
              <a:rPr lang="lt-LT" altLang="en-US"/>
              <a:pPr/>
              <a:t>‹#›</a:t>
            </a:fld>
            <a:endParaRPr lang="lt-L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2" Type="http://schemas.openxmlformats.org/officeDocument/2006/relationships/image" Target="../media/image4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2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0.png"/><Relationship Id="rId4" Type="http://schemas.openxmlformats.org/officeDocument/2006/relationships/image" Target="../media/image22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22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7" Type="http://schemas.openxmlformats.org/officeDocument/2006/relationships/image" Target="../media/image420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7" Type="http://schemas.openxmlformats.org/officeDocument/2006/relationships/image" Target="../media/image360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0.png"/><Relationship Id="rId5" Type="http://schemas.openxmlformats.org/officeDocument/2006/relationships/image" Target="../media/image340.png"/><Relationship Id="rId4" Type="http://schemas.openxmlformats.org/officeDocument/2006/relationships/image" Target="../media/image31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7" Type="http://schemas.openxmlformats.org/officeDocument/2006/relationships/image" Target="../media/image390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0.png"/><Relationship Id="rId5" Type="http://schemas.openxmlformats.org/officeDocument/2006/relationships/image" Target="../media/image370.png"/><Relationship Id="rId4" Type="http://schemas.openxmlformats.org/officeDocument/2006/relationships/image" Target="../media/image31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7" Type="http://schemas.openxmlformats.org/officeDocument/2006/relationships/image" Target="../media/image45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1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00.png"/><Relationship Id="rId7" Type="http://schemas.openxmlformats.org/officeDocument/2006/relationships/image" Target="../media/image460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40.png"/><Relationship Id="rId4" Type="http://schemas.openxmlformats.org/officeDocument/2006/relationships/image" Target="../media/image410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1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4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41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3175" y="21336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Briauninis </a:t>
            </a:r>
            <a:r>
              <a:rPr lang="en-US" altLang="en-US" dirty="0" err="1" smtClean="0"/>
              <a:t>grafas</a:t>
            </a:r>
            <a:endParaRPr lang="lt-LT" alt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"/>
          <p:cNvGrpSpPr>
            <a:grpSpLocks/>
          </p:cNvGrpSpPr>
          <p:nvPr/>
        </p:nvGrpSpPr>
        <p:grpSpPr bwMode="auto">
          <a:xfrm>
            <a:off x="950913" y="1012825"/>
            <a:ext cx="2603500" cy="1554163"/>
            <a:chOff x="6046786" y="549027"/>
            <a:chExt cx="2604491" cy="1554410"/>
          </a:xfrm>
        </p:grpSpPr>
        <p:sp>
          <p:nvSpPr>
            <p:cNvPr id="3" name="Oval 2"/>
            <p:cNvSpPr/>
            <p:nvPr/>
          </p:nvSpPr>
          <p:spPr bwMode="auto">
            <a:xfrm>
              <a:off x="6046786" y="549027"/>
              <a:ext cx="287446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a</a:t>
              </a:r>
              <a:endParaRPr lang="en-US" dirty="0"/>
            </a:p>
          </p:txBody>
        </p:sp>
        <p:sp>
          <p:nvSpPr>
            <p:cNvPr id="4" name="Oval 3"/>
            <p:cNvSpPr/>
            <p:nvPr/>
          </p:nvSpPr>
          <p:spPr bwMode="auto">
            <a:xfrm>
              <a:off x="7164811" y="549027"/>
              <a:ext cx="287446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b</a:t>
              </a:r>
              <a:endParaRPr lang="en-US" dirty="0"/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6046786" y="1261928"/>
              <a:ext cx="287446" cy="28738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c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7164811" y="1247638"/>
              <a:ext cx="287446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d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7020293" y="1816053"/>
              <a:ext cx="287447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e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8138319" y="1816053"/>
              <a:ext cx="287447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f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8363830" y="974545"/>
              <a:ext cx="287447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g</a:t>
              </a:r>
              <a:endParaRPr lang="en-US" dirty="0"/>
            </a:p>
          </p:txBody>
        </p:sp>
        <p:cxnSp>
          <p:nvCxnSpPr>
            <p:cNvPr id="12" name="Straight Connector 11"/>
            <p:cNvCxnSpPr>
              <a:stCxn id="3" idx="6"/>
              <a:endCxn id="4" idx="2"/>
            </p:cNvCxnSpPr>
            <p:nvPr/>
          </p:nvCxnSpPr>
          <p:spPr>
            <a:xfrm>
              <a:off x="6334232" y="691925"/>
              <a:ext cx="8305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5" idx="0"/>
              <a:endCxn id="3" idx="4"/>
            </p:cNvCxnSpPr>
            <p:nvPr/>
          </p:nvCxnSpPr>
          <p:spPr>
            <a:xfrm flipV="1">
              <a:off x="6189715" y="836411"/>
              <a:ext cx="0" cy="4255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7307741" y="820533"/>
              <a:ext cx="0" cy="4271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334232" y="1412764"/>
              <a:ext cx="8305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317269" y="1960539"/>
              <a:ext cx="8305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7" idx="0"/>
              <a:endCxn id="6" idx="4"/>
            </p:cNvCxnSpPr>
            <p:nvPr/>
          </p:nvCxnSpPr>
          <p:spPr>
            <a:xfrm flipV="1">
              <a:off x="7164811" y="1535022"/>
              <a:ext cx="142929" cy="281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6" idx="5"/>
              <a:endCxn id="8" idx="1"/>
            </p:cNvCxnSpPr>
            <p:nvPr/>
          </p:nvCxnSpPr>
          <p:spPr>
            <a:xfrm>
              <a:off x="7409379" y="1492152"/>
              <a:ext cx="771819" cy="3667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7"/>
            </p:cNvCxnSpPr>
            <p:nvPr/>
          </p:nvCxnSpPr>
          <p:spPr>
            <a:xfrm flipV="1">
              <a:off x="8384475" y="1261928"/>
              <a:ext cx="115931" cy="5969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5" idx="7"/>
              <a:endCxn id="4" idx="3"/>
            </p:cNvCxnSpPr>
            <p:nvPr/>
          </p:nvCxnSpPr>
          <p:spPr>
            <a:xfrm flipV="1">
              <a:off x="6291354" y="793541"/>
              <a:ext cx="914748" cy="5112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3" name="TextBox 23"/>
          <p:cNvSpPr txBox="1">
            <a:spLocks noChangeArrowheads="1"/>
          </p:cNvSpPr>
          <p:nvPr/>
        </p:nvSpPr>
        <p:spPr bwMode="auto">
          <a:xfrm>
            <a:off x="468313" y="260350"/>
            <a:ext cx="3959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/>
              <a:t>Sudarykime šio grafo briauninį grafą</a:t>
            </a:r>
            <a:endParaRPr lang="en-US" altLang="en-US" sz="2000"/>
          </a:p>
        </p:txBody>
      </p:sp>
      <p:sp>
        <p:nvSpPr>
          <p:cNvPr id="10244" name="TextBox 41"/>
          <p:cNvSpPr txBox="1">
            <a:spLocks noChangeArrowheads="1"/>
          </p:cNvSpPr>
          <p:nvPr/>
        </p:nvSpPr>
        <p:spPr bwMode="auto">
          <a:xfrm>
            <a:off x="4787900" y="260350"/>
            <a:ext cx="3960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/>
              <a:t>Sunumeruojame briaunas</a:t>
            </a:r>
            <a:endParaRPr lang="en-US" altLang="en-US" sz="2000"/>
          </a:p>
        </p:txBody>
      </p:sp>
      <p:grpSp>
        <p:nvGrpSpPr>
          <p:cNvPr id="10245" name="Group 54"/>
          <p:cNvGrpSpPr>
            <a:grpSpLocks/>
          </p:cNvGrpSpPr>
          <p:nvPr/>
        </p:nvGrpSpPr>
        <p:grpSpPr bwMode="auto">
          <a:xfrm>
            <a:off x="5162550" y="858838"/>
            <a:ext cx="2767013" cy="1873250"/>
            <a:chOff x="5162600" y="858214"/>
            <a:chExt cx="2766874" cy="1873371"/>
          </a:xfrm>
        </p:grpSpPr>
        <p:grpSp>
          <p:nvGrpSpPr>
            <p:cNvPr id="10276" name="Group 24"/>
            <p:cNvGrpSpPr>
              <a:grpSpLocks/>
            </p:cNvGrpSpPr>
            <p:nvPr/>
          </p:nvGrpSpPr>
          <p:grpSpPr bwMode="auto">
            <a:xfrm>
              <a:off x="5270612" y="1012103"/>
              <a:ext cx="2604491" cy="1554410"/>
              <a:chOff x="6046786" y="549027"/>
              <a:chExt cx="2604491" cy="1554410"/>
            </a:xfrm>
          </p:grpSpPr>
          <p:sp>
            <p:nvSpPr>
              <p:cNvPr id="26" name="Oval 25"/>
              <p:cNvSpPr/>
              <p:nvPr/>
            </p:nvSpPr>
            <p:spPr bwMode="auto">
              <a:xfrm>
                <a:off x="6046719" y="549135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a</a:t>
                </a:r>
                <a:endParaRPr lang="en-US" dirty="0"/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7164263" y="549135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b</a:t>
                </a:r>
                <a:endParaRPr lang="en-US" dirty="0"/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6046719" y="1261969"/>
                <a:ext cx="287324" cy="28735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c</a:t>
                </a:r>
                <a:endParaRPr lang="en-US" dirty="0"/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7164263" y="1247680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d</a:t>
                </a:r>
                <a:endParaRPr lang="en-US" dirty="0"/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7021395" y="1816042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e</a:t>
                </a:r>
                <a:endParaRPr lang="en-US" dirty="0"/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8138939" y="1816042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f</a:t>
                </a:r>
                <a:endParaRPr lang="en-US" dirty="0"/>
              </a:p>
            </p:txBody>
          </p:sp>
          <p:sp>
            <p:nvSpPr>
              <p:cNvPr id="32" name="Oval 31"/>
              <p:cNvSpPr/>
              <p:nvPr/>
            </p:nvSpPr>
            <p:spPr bwMode="auto">
              <a:xfrm>
                <a:off x="8364352" y="974612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g</a:t>
                </a:r>
                <a:endParaRPr lang="en-US" dirty="0"/>
              </a:p>
            </p:txBody>
          </p:sp>
          <p:cxnSp>
            <p:nvCxnSpPr>
              <p:cNvPr id="33" name="Straight Connector 32"/>
              <p:cNvCxnSpPr>
                <a:stCxn id="26" idx="6"/>
                <a:endCxn id="27" idx="2"/>
              </p:cNvCxnSpPr>
              <p:nvPr/>
            </p:nvCxnSpPr>
            <p:spPr>
              <a:xfrm>
                <a:off x="6334043" y="692019"/>
                <a:ext cx="8302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28" idx="0"/>
                <a:endCxn id="26" idx="4"/>
              </p:cNvCxnSpPr>
              <p:nvPr/>
            </p:nvCxnSpPr>
            <p:spPr>
              <a:xfrm flipV="1">
                <a:off x="6191175" y="836491"/>
                <a:ext cx="0" cy="42547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V="1">
                <a:off x="7308719" y="820615"/>
                <a:ext cx="0" cy="42706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6334043" y="1412791"/>
                <a:ext cx="8302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7316655" y="1960514"/>
                <a:ext cx="8318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30" idx="0"/>
                <a:endCxn id="29" idx="4"/>
              </p:cNvCxnSpPr>
              <p:nvPr/>
            </p:nvCxnSpPr>
            <p:spPr>
              <a:xfrm flipV="1">
                <a:off x="7164263" y="1535036"/>
                <a:ext cx="144456" cy="28100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29" idx="5"/>
                <a:endCxn id="31" idx="1"/>
              </p:cNvCxnSpPr>
              <p:nvPr/>
            </p:nvCxnSpPr>
            <p:spPr>
              <a:xfrm>
                <a:off x="7410313" y="1492171"/>
                <a:ext cx="771486" cy="36673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31" idx="7"/>
              </p:cNvCxnSpPr>
              <p:nvPr/>
            </p:nvCxnSpPr>
            <p:spPr>
              <a:xfrm flipV="1">
                <a:off x="8384989" y="1261969"/>
                <a:ext cx="115881" cy="5969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28" idx="7"/>
                <a:endCxn id="27" idx="3"/>
              </p:cNvCxnSpPr>
              <p:nvPr/>
            </p:nvCxnSpPr>
            <p:spPr>
              <a:xfrm flipV="1">
                <a:off x="6292770" y="793626"/>
                <a:ext cx="914354" cy="5112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77" name="TextBox 42"/>
            <p:cNvSpPr txBox="1">
              <a:spLocks noChangeArrowheads="1"/>
            </p:cNvSpPr>
            <p:nvPr/>
          </p:nvSpPr>
          <p:spPr bwMode="auto">
            <a:xfrm>
              <a:off x="5853075" y="858214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1</a:t>
              </a:r>
              <a:endParaRPr lang="en-US" altLang="en-US" sz="1400"/>
            </a:p>
          </p:txBody>
        </p:sp>
        <p:sp>
          <p:nvSpPr>
            <p:cNvPr id="10278" name="TextBox 45"/>
            <p:cNvSpPr txBox="1">
              <a:spLocks noChangeArrowheads="1"/>
            </p:cNvSpPr>
            <p:nvPr/>
          </p:nvSpPr>
          <p:spPr bwMode="auto">
            <a:xfrm>
              <a:off x="5162600" y="1343467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2</a:t>
              </a:r>
              <a:endParaRPr lang="en-US" altLang="en-US" sz="1400"/>
            </a:p>
          </p:txBody>
        </p:sp>
        <p:sp>
          <p:nvSpPr>
            <p:cNvPr id="10279" name="TextBox 46"/>
            <p:cNvSpPr txBox="1">
              <a:spLocks noChangeArrowheads="1"/>
            </p:cNvSpPr>
            <p:nvPr/>
          </p:nvSpPr>
          <p:spPr bwMode="auto">
            <a:xfrm>
              <a:off x="5777719" y="1257360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3</a:t>
              </a:r>
              <a:endParaRPr lang="en-US" altLang="en-US" sz="1400"/>
            </a:p>
          </p:txBody>
        </p:sp>
        <p:sp>
          <p:nvSpPr>
            <p:cNvPr id="10280" name="TextBox 47"/>
            <p:cNvSpPr txBox="1">
              <a:spLocks noChangeArrowheads="1"/>
            </p:cNvSpPr>
            <p:nvPr/>
          </p:nvSpPr>
          <p:spPr bwMode="auto">
            <a:xfrm>
              <a:off x="6560182" y="1328979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5</a:t>
              </a:r>
              <a:endParaRPr lang="en-US" altLang="en-US" sz="1400"/>
            </a:p>
          </p:txBody>
        </p:sp>
        <p:sp>
          <p:nvSpPr>
            <p:cNvPr id="10281" name="TextBox 48"/>
            <p:cNvSpPr txBox="1">
              <a:spLocks noChangeArrowheads="1"/>
            </p:cNvSpPr>
            <p:nvPr/>
          </p:nvSpPr>
          <p:spPr bwMode="auto">
            <a:xfrm>
              <a:off x="5765143" y="1869225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4</a:t>
              </a:r>
              <a:endParaRPr lang="en-US" altLang="en-US" sz="1400"/>
            </a:p>
          </p:txBody>
        </p:sp>
        <p:sp>
          <p:nvSpPr>
            <p:cNvPr id="10282" name="TextBox 49"/>
            <p:cNvSpPr txBox="1">
              <a:spLocks noChangeArrowheads="1"/>
            </p:cNvSpPr>
            <p:nvPr/>
          </p:nvSpPr>
          <p:spPr bwMode="auto">
            <a:xfrm>
              <a:off x="6911207" y="1850745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7</a:t>
              </a:r>
              <a:endParaRPr lang="en-US" altLang="en-US" sz="1400"/>
            </a:p>
          </p:txBody>
        </p:sp>
        <p:sp>
          <p:nvSpPr>
            <p:cNvPr id="10283" name="TextBox 50"/>
            <p:cNvSpPr txBox="1">
              <a:spLocks noChangeArrowheads="1"/>
            </p:cNvSpPr>
            <p:nvPr/>
          </p:nvSpPr>
          <p:spPr bwMode="auto">
            <a:xfrm>
              <a:off x="7713450" y="1886786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8</a:t>
              </a:r>
              <a:endParaRPr lang="en-US" altLang="en-US" sz="1400"/>
            </a:p>
          </p:txBody>
        </p:sp>
        <p:sp>
          <p:nvSpPr>
            <p:cNvPr id="10284" name="TextBox 51"/>
            <p:cNvSpPr txBox="1">
              <a:spLocks noChangeArrowheads="1"/>
            </p:cNvSpPr>
            <p:nvPr/>
          </p:nvSpPr>
          <p:spPr bwMode="auto">
            <a:xfrm>
              <a:off x="6792107" y="2423808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9</a:t>
              </a:r>
              <a:endParaRPr lang="en-US" altLang="en-US" sz="1400"/>
            </a:p>
          </p:txBody>
        </p:sp>
        <p:sp>
          <p:nvSpPr>
            <p:cNvPr id="10285" name="TextBox 52"/>
            <p:cNvSpPr txBox="1">
              <a:spLocks noChangeArrowheads="1"/>
            </p:cNvSpPr>
            <p:nvPr/>
          </p:nvSpPr>
          <p:spPr bwMode="auto">
            <a:xfrm>
              <a:off x="6452170" y="2051163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6</a:t>
              </a:r>
              <a:endParaRPr lang="en-US" altLang="en-US" sz="1400"/>
            </a:p>
          </p:txBody>
        </p:sp>
      </p:grpSp>
      <p:sp>
        <p:nvSpPr>
          <p:cNvPr id="10246" name="TextBox 65"/>
          <p:cNvSpPr txBox="1">
            <a:spLocks noChangeArrowheads="1"/>
          </p:cNvSpPr>
          <p:nvPr/>
        </p:nvSpPr>
        <p:spPr bwMode="auto">
          <a:xfrm>
            <a:off x="611188" y="3659188"/>
            <a:ext cx="35290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/>
              <a:t>Imkime briauną </a:t>
            </a:r>
            <a:r>
              <a:rPr lang="lt-LT" altLang="en-US" sz="2000" b="1" i="1"/>
              <a:t>6.</a:t>
            </a:r>
            <a:br>
              <a:rPr lang="lt-LT" altLang="en-US" sz="2000" b="1" i="1"/>
            </a:br>
            <a:r>
              <a:rPr lang="lt-LT" altLang="en-US" sz="2000"/>
              <a:t>Jos kaimynės: 4, 5, 7, 9</a:t>
            </a:r>
            <a:endParaRPr lang="en-US" altLang="en-US" sz="2000"/>
          </a:p>
        </p:txBody>
      </p:sp>
      <p:grpSp>
        <p:nvGrpSpPr>
          <p:cNvPr id="10247" name="Group 81"/>
          <p:cNvGrpSpPr>
            <a:grpSpLocks/>
          </p:cNvGrpSpPr>
          <p:nvPr/>
        </p:nvGrpSpPr>
        <p:grpSpPr bwMode="auto">
          <a:xfrm>
            <a:off x="5160963" y="3514725"/>
            <a:ext cx="3013075" cy="2867025"/>
            <a:chOff x="5160170" y="3515166"/>
            <a:chExt cx="3014354" cy="2866161"/>
          </a:xfrm>
        </p:grpSpPr>
        <p:grpSp>
          <p:nvGrpSpPr>
            <p:cNvPr id="10248" name="Group 77"/>
            <p:cNvGrpSpPr>
              <a:grpSpLocks/>
            </p:cNvGrpSpPr>
            <p:nvPr/>
          </p:nvGrpSpPr>
          <p:grpSpPr bwMode="auto">
            <a:xfrm>
              <a:off x="5160170" y="3515166"/>
              <a:ext cx="3014354" cy="2866161"/>
              <a:chOff x="5160170" y="3515166"/>
              <a:chExt cx="3014354" cy="2866161"/>
            </a:xfrm>
          </p:grpSpPr>
          <p:grpSp>
            <p:nvGrpSpPr>
              <p:cNvPr id="10251" name="Group 44"/>
              <p:cNvGrpSpPr>
                <a:grpSpLocks/>
              </p:cNvGrpSpPr>
              <p:nvPr/>
            </p:nvGrpSpPr>
            <p:grpSpPr bwMode="auto">
              <a:xfrm>
                <a:off x="5160170" y="3515166"/>
                <a:ext cx="3014354" cy="2866161"/>
                <a:chOff x="5160170" y="3515166"/>
                <a:chExt cx="3014354" cy="2866161"/>
              </a:xfrm>
            </p:grpSpPr>
            <p:grpSp>
              <p:nvGrpSpPr>
                <p:cNvPr id="10254" name="Group 17"/>
                <p:cNvGrpSpPr>
                  <a:grpSpLocks/>
                </p:cNvGrpSpPr>
                <p:nvPr/>
              </p:nvGrpSpPr>
              <p:grpSpPr bwMode="auto">
                <a:xfrm>
                  <a:off x="5160170" y="3515166"/>
                  <a:ext cx="3014354" cy="2866161"/>
                  <a:chOff x="5160170" y="3515166"/>
                  <a:chExt cx="3014354" cy="2866161"/>
                </a:xfrm>
              </p:grpSpPr>
              <p:grpSp>
                <p:nvGrpSpPr>
                  <p:cNvPr id="10258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5160170" y="3515166"/>
                    <a:ext cx="3014354" cy="2866161"/>
                    <a:chOff x="5160170" y="3515166"/>
                    <a:chExt cx="3014354" cy="2866161"/>
                  </a:xfrm>
                </p:grpSpPr>
                <p:grpSp>
                  <p:nvGrpSpPr>
                    <p:cNvPr id="10263" name="Group 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60170" y="3515166"/>
                      <a:ext cx="3014354" cy="2866161"/>
                      <a:chOff x="323875" y="3658835"/>
                      <a:chExt cx="3014354" cy="2866161"/>
                    </a:xfrm>
                  </p:grpSpPr>
                  <p:sp>
                    <p:nvSpPr>
                      <p:cNvPr id="54" name="Oval 53"/>
                      <p:cNvSpPr/>
                      <p:nvPr/>
                    </p:nvSpPr>
                    <p:spPr bwMode="auto">
                      <a:xfrm>
                        <a:off x="2768074" y="4185726"/>
                        <a:ext cx="287460" cy="287251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lt-LT" dirty="0"/>
                          <a:t>3</a:t>
                        </a:r>
                        <a:endParaRPr lang="en-US" dirty="0"/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 bwMode="auto">
                      <a:xfrm>
                        <a:off x="1257721" y="3673119"/>
                        <a:ext cx="287459" cy="28725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lt-LT" dirty="0"/>
                          <a:t>1</a:t>
                        </a:r>
                        <a:endParaRPr lang="en-US" dirty="0"/>
                      </a:p>
                    </p:txBody>
                  </p:sp>
                  <p:sp>
                    <p:nvSpPr>
                      <p:cNvPr id="57" name="Oval 56"/>
                      <p:cNvSpPr/>
                      <p:nvPr/>
                    </p:nvSpPr>
                    <p:spPr bwMode="auto">
                      <a:xfrm>
                        <a:off x="2110570" y="3658835"/>
                        <a:ext cx="287460" cy="287251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lt-LT" dirty="0"/>
                          <a:t>2</a:t>
                        </a:r>
                        <a:endParaRPr lang="en-US" dirty="0"/>
                      </a:p>
                    </p:txBody>
                  </p:sp>
                  <p:sp>
                    <p:nvSpPr>
                      <p:cNvPr id="58" name="Oval 57"/>
                      <p:cNvSpPr/>
                      <p:nvPr/>
                    </p:nvSpPr>
                    <p:spPr bwMode="auto">
                      <a:xfrm>
                        <a:off x="323875" y="4955432"/>
                        <a:ext cx="287459" cy="28725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lt-LT" dirty="0"/>
                          <a:t>9</a:t>
                        </a:r>
                        <a:endParaRPr lang="en-US" dirty="0"/>
                      </a:p>
                    </p:txBody>
                  </p:sp>
                  <p:sp>
                    <p:nvSpPr>
                      <p:cNvPr id="59" name="Oval 58"/>
                      <p:cNvSpPr/>
                      <p:nvPr/>
                    </p:nvSpPr>
                    <p:spPr bwMode="auto">
                      <a:xfrm>
                        <a:off x="611334" y="5733073"/>
                        <a:ext cx="287460" cy="28725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lt-LT" dirty="0"/>
                          <a:t>8</a:t>
                        </a:r>
                        <a:endParaRPr lang="en-US" dirty="0"/>
                      </a:p>
                    </p:txBody>
                  </p:sp>
                  <p:sp>
                    <p:nvSpPr>
                      <p:cNvPr id="60" name="Oval 59"/>
                      <p:cNvSpPr/>
                      <p:nvPr/>
                    </p:nvSpPr>
                    <p:spPr bwMode="auto">
                      <a:xfrm>
                        <a:off x="3050769" y="4955432"/>
                        <a:ext cx="287460" cy="28725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lt-LT" dirty="0"/>
                          <a:t>4</a:t>
                        </a:r>
                        <a:endParaRPr lang="en-US" dirty="0"/>
                      </a:p>
                    </p:txBody>
                  </p:sp>
                  <p:sp>
                    <p:nvSpPr>
                      <p:cNvPr id="61" name="Oval 60"/>
                      <p:cNvSpPr/>
                      <p:nvPr/>
                    </p:nvSpPr>
                    <p:spPr bwMode="auto">
                      <a:xfrm>
                        <a:off x="2796661" y="5733073"/>
                        <a:ext cx="287460" cy="28725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lt-LT" dirty="0"/>
                          <a:t>5</a:t>
                        </a:r>
                        <a:endParaRPr lang="en-US" dirty="0"/>
                      </a:p>
                    </p:txBody>
                  </p:sp>
                  <p:sp>
                    <p:nvSpPr>
                      <p:cNvPr id="62" name="Oval 61"/>
                      <p:cNvSpPr/>
                      <p:nvPr/>
                    </p:nvSpPr>
                    <p:spPr bwMode="auto">
                      <a:xfrm>
                        <a:off x="2077219" y="6237746"/>
                        <a:ext cx="287459" cy="28725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lt-LT" dirty="0"/>
                          <a:t>6</a:t>
                        </a:r>
                        <a:endParaRPr lang="en-US" dirty="0"/>
                      </a:p>
                    </p:txBody>
                  </p:sp>
                  <p:sp>
                    <p:nvSpPr>
                      <p:cNvPr id="63" name="Oval 62"/>
                      <p:cNvSpPr/>
                      <p:nvPr/>
                    </p:nvSpPr>
                    <p:spPr bwMode="auto">
                      <a:xfrm>
                        <a:off x="1260898" y="6237746"/>
                        <a:ext cx="287459" cy="28725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lt-LT" dirty="0"/>
                          <a:t>7</a:t>
                        </a:r>
                        <a:endParaRPr lang="en-US" dirty="0"/>
                      </a:p>
                    </p:txBody>
                  </p:sp>
                </p:grpSp>
                <p:cxnSp>
                  <p:nvCxnSpPr>
                    <p:cNvPr id="64" name="Straight Connector 63"/>
                    <p:cNvCxnSpPr>
                      <a:endCxn id="57" idx="2"/>
                    </p:cNvCxnSpPr>
                    <p:nvPr/>
                  </p:nvCxnSpPr>
                  <p:spPr>
                    <a:xfrm flipV="1">
                      <a:off x="6384652" y="3659585"/>
                      <a:ext cx="562214" cy="1269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Straight Connector 66"/>
                    <p:cNvCxnSpPr>
                      <a:stCxn id="56" idx="5"/>
                      <a:endCxn id="54" idx="2"/>
                    </p:cNvCxnSpPr>
                    <p:nvPr/>
                  </p:nvCxnSpPr>
                  <p:spPr>
                    <a:xfrm>
                      <a:off x="6340183" y="3773851"/>
                      <a:ext cx="1264186" cy="41262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Straight Connector 67"/>
                    <p:cNvCxnSpPr>
                      <a:stCxn id="56" idx="4"/>
                      <a:endCxn id="61" idx="1"/>
                    </p:cNvCxnSpPr>
                    <p:nvPr/>
                  </p:nvCxnSpPr>
                  <p:spPr>
                    <a:xfrm>
                      <a:off x="6238540" y="3816700"/>
                      <a:ext cx="1437298" cy="181396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69" name="Straight Connector 68"/>
                  <p:cNvCxnSpPr>
                    <a:stCxn id="57" idx="5"/>
                    <a:endCxn id="54" idx="1"/>
                  </p:cNvCxnSpPr>
                  <p:nvPr/>
                </p:nvCxnSpPr>
                <p:spPr>
                  <a:xfrm>
                    <a:off x="7193033" y="3761155"/>
                    <a:ext cx="452629" cy="32375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>
                    <a:stCxn id="60" idx="1"/>
                    <a:endCxn id="57" idx="5"/>
                  </p:cNvCxnSpPr>
                  <p:nvPr/>
                </p:nvCxnSpPr>
                <p:spPr>
                  <a:xfrm flipH="1" flipV="1">
                    <a:off x="7193033" y="3761155"/>
                    <a:ext cx="736913" cy="109187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>
                    <a:stCxn id="54" idx="5"/>
                    <a:endCxn id="60" idx="0"/>
                  </p:cNvCxnSpPr>
                  <p:nvPr/>
                </p:nvCxnSpPr>
                <p:spPr>
                  <a:xfrm>
                    <a:off x="7848948" y="4288046"/>
                    <a:ext cx="182640" cy="52371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>
                    <a:endCxn id="61" idx="0"/>
                  </p:cNvCxnSpPr>
                  <p:nvPr/>
                </p:nvCxnSpPr>
                <p:spPr>
                  <a:xfrm>
                    <a:off x="7747305" y="4329309"/>
                    <a:ext cx="30176" cy="126009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3" name="Straight Connector 72"/>
                <p:cNvCxnSpPr>
                  <a:endCxn id="61" idx="7"/>
                </p:cNvCxnSpPr>
                <p:nvPr/>
              </p:nvCxnSpPr>
              <p:spPr>
                <a:xfrm flipH="1">
                  <a:off x="7879124" y="5099014"/>
                  <a:ext cx="176287" cy="5316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>
                  <a:stCxn id="62" idx="7"/>
                </p:cNvCxnSpPr>
                <p:nvPr/>
              </p:nvCxnSpPr>
              <p:spPr>
                <a:xfrm flipV="1">
                  <a:off x="7158093" y="5073621"/>
                  <a:ext cx="797263" cy="10617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>
                  <a:stCxn id="63" idx="7"/>
                  <a:endCxn id="60" idx="3"/>
                </p:cNvCxnSpPr>
                <p:nvPr/>
              </p:nvCxnSpPr>
              <p:spPr>
                <a:xfrm flipV="1">
                  <a:off x="6343359" y="5056164"/>
                  <a:ext cx="1586586" cy="107917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6" name="Straight Connector 75"/>
              <p:cNvCxnSpPr>
                <a:stCxn id="61" idx="3"/>
                <a:endCxn id="62" idx="6"/>
              </p:cNvCxnSpPr>
              <p:nvPr/>
            </p:nvCxnSpPr>
            <p:spPr>
              <a:xfrm flipH="1">
                <a:off x="7200973" y="5833805"/>
                <a:ext cx="474864" cy="40310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>
                <a:stCxn id="61" idx="2"/>
                <a:endCxn id="63" idx="6"/>
              </p:cNvCxnSpPr>
              <p:nvPr/>
            </p:nvCxnSpPr>
            <p:spPr>
              <a:xfrm flipH="1">
                <a:off x="6384652" y="5732236"/>
                <a:ext cx="1248305" cy="50467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/>
            <p:cNvCxnSpPr>
              <a:stCxn id="62" idx="2"/>
              <a:endCxn id="63" idx="6"/>
            </p:cNvCxnSpPr>
            <p:nvPr/>
          </p:nvCxnSpPr>
          <p:spPr>
            <a:xfrm flipH="1" flipV="1">
              <a:off x="6384652" y="6236909"/>
              <a:ext cx="52886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62" idx="1"/>
              <a:endCxn id="58" idx="5"/>
            </p:cNvCxnSpPr>
            <p:nvPr/>
          </p:nvCxnSpPr>
          <p:spPr>
            <a:xfrm flipH="1" flipV="1">
              <a:off x="5404749" y="5056164"/>
              <a:ext cx="1550058" cy="10791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"/>
          <p:cNvGrpSpPr>
            <a:grpSpLocks/>
          </p:cNvGrpSpPr>
          <p:nvPr/>
        </p:nvGrpSpPr>
        <p:grpSpPr bwMode="auto">
          <a:xfrm>
            <a:off x="950913" y="1012825"/>
            <a:ext cx="2603500" cy="1554163"/>
            <a:chOff x="6046786" y="549027"/>
            <a:chExt cx="2604491" cy="1554410"/>
          </a:xfrm>
        </p:grpSpPr>
        <p:sp>
          <p:nvSpPr>
            <p:cNvPr id="3" name="Oval 2"/>
            <p:cNvSpPr/>
            <p:nvPr/>
          </p:nvSpPr>
          <p:spPr bwMode="auto">
            <a:xfrm>
              <a:off x="6046786" y="549027"/>
              <a:ext cx="287446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a</a:t>
              </a:r>
              <a:endParaRPr lang="en-US" dirty="0"/>
            </a:p>
          </p:txBody>
        </p:sp>
        <p:sp>
          <p:nvSpPr>
            <p:cNvPr id="4" name="Oval 3"/>
            <p:cNvSpPr/>
            <p:nvPr/>
          </p:nvSpPr>
          <p:spPr bwMode="auto">
            <a:xfrm>
              <a:off x="7164811" y="549027"/>
              <a:ext cx="287446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b</a:t>
              </a:r>
              <a:endParaRPr lang="en-US" dirty="0"/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6046786" y="1261928"/>
              <a:ext cx="287446" cy="28738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c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7164811" y="1247638"/>
              <a:ext cx="287446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d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7020293" y="1816053"/>
              <a:ext cx="287447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e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8138319" y="1816053"/>
              <a:ext cx="287447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f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8363830" y="974545"/>
              <a:ext cx="287447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g</a:t>
              </a:r>
              <a:endParaRPr lang="en-US" dirty="0"/>
            </a:p>
          </p:txBody>
        </p:sp>
        <p:cxnSp>
          <p:nvCxnSpPr>
            <p:cNvPr id="12" name="Straight Connector 11"/>
            <p:cNvCxnSpPr>
              <a:stCxn id="3" idx="6"/>
              <a:endCxn id="4" idx="2"/>
            </p:cNvCxnSpPr>
            <p:nvPr/>
          </p:nvCxnSpPr>
          <p:spPr>
            <a:xfrm>
              <a:off x="6334232" y="691925"/>
              <a:ext cx="8305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5" idx="0"/>
              <a:endCxn id="3" idx="4"/>
            </p:cNvCxnSpPr>
            <p:nvPr/>
          </p:nvCxnSpPr>
          <p:spPr>
            <a:xfrm flipV="1">
              <a:off x="6189715" y="836411"/>
              <a:ext cx="0" cy="4255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7307741" y="820533"/>
              <a:ext cx="0" cy="4271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334232" y="1412764"/>
              <a:ext cx="8305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317269" y="1960539"/>
              <a:ext cx="8305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7" idx="0"/>
              <a:endCxn id="6" idx="4"/>
            </p:cNvCxnSpPr>
            <p:nvPr/>
          </p:nvCxnSpPr>
          <p:spPr>
            <a:xfrm flipV="1">
              <a:off x="7164811" y="1535022"/>
              <a:ext cx="142929" cy="281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6" idx="5"/>
              <a:endCxn id="8" idx="1"/>
            </p:cNvCxnSpPr>
            <p:nvPr/>
          </p:nvCxnSpPr>
          <p:spPr>
            <a:xfrm>
              <a:off x="7409379" y="1492152"/>
              <a:ext cx="771819" cy="3667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7"/>
            </p:cNvCxnSpPr>
            <p:nvPr/>
          </p:nvCxnSpPr>
          <p:spPr>
            <a:xfrm flipV="1">
              <a:off x="8384475" y="1261928"/>
              <a:ext cx="115931" cy="5969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5" idx="7"/>
              <a:endCxn id="4" idx="3"/>
            </p:cNvCxnSpPr>
            <p:nvPr/>
          </p:nvCxnSpPr>
          <p:spPr>
            <a:xfrm flipV="1">
              <a:off x="6291354" y="793541"/>
              <a:ext cx="914748" cy="5112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67" name="TextBox 23"/>
          <p:cNvSpPr txBox="1">
            <a:spLocks noChangeArrowheads="1"/>
          </p:cNvSpPr>
          <p:nvPr/>
        </p:nvSpPr>
        <p:spPr bwMode="auto">
          <a:xfrm>
            <a:off x="468313" y="260350"/>
            <a:ext cx="3959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/>
              <a:t>Sudarykime šio grafo briauninį grafą</a:t>
            </a:r>
            <a:endParaRPr lang="en-US" altLang="en-US" sz="2000"/>
          </a:p>
        </p:txBody>
      </p:sp>
      <p:sp>
        <p:nvSpPr>
          <p:cNvPr id="11268" name="TextBox 41"/>
          <p:cNvSpPr txBox="1">
            <a:spLocks noChangeArrowheads="1"/>
          </p:cNvSpPr>
          <p:nvPr/>
        </p:nvSpPr>
        <p:spPr bwMode="auto">
          <a:xfrm>
            <a:off x="4787900" y="260350"/>
            <a:ext cx="3960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/>
              <a:t>Sunumeruojame briaunas</a:t>
            </a:r>
            <a:endParaRPr lang="en-US" altLang="en-US" sz="2000"/>
          </a:p>
        </p:txBody>
      </p:sp>
      <p:grpSp>
        <p:nvGrpSpPr>
          <p:cNvPr id="11269" name="Group 54"/>
          <p:cNvGrpSpPr>
            <a:grpSpLocks/>
          </p:cNvGrpSpPr>
          <p:nvPr/>
        </p:nvGrpSpPr>
        <p:grpSpPr bwMode="auto">
          <a:xfrm>
            <a:off x="5162550" y="858838"/>
            <a:ext cx="2767013" cy="1873250"/>
            <a:chOff x="5162600" y="858214"/>
            <a:chExt cx="2766874" cy="1873371"/>
          </a:xfrm>
        </p:grpSpPr>
        <p:grpSp>
          <p:nvGrpSpPr>
            <p:cNvPr id="11303" name="Group 24"/>
            <p:cNvGrpSpPr>
              <a:grpSpLocks/>
            </p:cNvGrpSpPr>
            <p:nvPr/>
          </p:nvGrpSpPr>
          <p:grpSpPr bwMode="auto">
            <a:xfrm>
              <a:off x="5270612" y="1012103"/>
              <a:ext cx="2604491" cy="1554410"/>
              <a:chOff x="6046786" y="549027"/>
              <a:chExt cx="2604491" cy="1554410"/>
            </a:xfrm>
          </p:grpSpPr>
          <p:sp>
            <p:nvSpPr>
              <p:cNvPr id="26" name="Oval 25"/>
              <p:cNvSpPr/>
              <p:nvPr/>
            </p:nvSpPr>
            <p:spPr bwMode="auto">
              <a:xfrm>
                <a:off x="6046719" y="549135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a</a:t>
                </a:r>
                <a:endParaRPr lang="en-US" dirty="0"/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7164263" y="549135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b</a:t>
                </a:r>
                <a:endParaRPr lang="en-US" dirty="0"/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6046719" y="1261969"/>
                <a:ext cx="287324" cy="28735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c</a:t>
                </a:r>
                <a:endParaRPr lang="en-US" dirty="0"/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7164263" y="1247680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d</a:t>
                </a:r>
                <a:endParaRPr lang="en-US" dirty="0"/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7021395" y="1816042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e</a:t>
                </a:r>
                <a:endParaRPr lang="en-US" dirty="0"/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8138939" y="1816042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f</a:t>
                </a:r>
                <a:endParaRPr lang="en-US" dirty="0"/>
              </a:p>
            </p:txBody>
          </p:sp>
          <p:sp>
            <p:nvSpPr>
              <p:cNvPr id="32" name="Oval 31"/>
              <p:cNvSpPr/>
              <p:nvPr/>
            </p:nvSpPr>
            <p:spPr bwMode="auto">
              <a:xfrm>
                <a:off x="8364352" y="974612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g</a:t>
                </a:r>
                <a:endParaRPr lang="en-US" dirty="0"/>
              </a:p>
            </p:txBody>
          </p:sp>
          <p:cxnSp>
            <p:nvCxnSpPr>
              <p:cNvPr id="33" name="Straight Connector 32"/>
              <p:cNvCxnSpPr>
                <a:stCxn id="26" idx="6"/>
                <a:endCxn id="27" idx="2"/>
              </p:cNvCxnSpPr>
              <p:nvPr/>
            </p:nvCxnSpPr>
            <p:spPr>
              <a:xfrm>
                <a:off x="6334043" y="692019"/>
                <a:ext cx="8302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28" idx="0"/>
                <a:endCxn id="26" idx="4"/>
              </p:cNvCxnSpPr>
              <p:nvPr/>
            </p:nvCxnSpPr>
            <p:spPr>
              <a:xfrm flipV="1">
                <a:off x="6191175" y="836491"/>
                <a:ext cx="0" cy="42547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V="1">
                <a:off x="7308719" y="820615"/>
                <a:ext cx="0" cy="42706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6334043" y="1412791"/>
                <a:ext cx="8302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7316655" y="1960514"/>
                <a:ext cx="8318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30" idx="0"/>
                <a:endCxn id="29" idx="4"/>
              </p:cNvCxnSpPr>
              <p:nvPr/>
            </p:nvCxnSpPr>
            <p:spPr>
              <a:xfrm flipV="1">
                <a:off x="7164263" y="1535036"/>
                <a:ext cx="144456" cy="28100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29" idx="5"/>
                <a:endCxn id="31" idx="1"/>
              </p:cNvCxnSpPr>
              <p:nvPr/>
            </p:nvCxnSpPr>
            <p:spPr>
              <a:xfrm>
                <a:off x="7410313" y="1492171"/>
                <a:ext cx="771486" cy="36673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31" idx="7"/>
              </p:cNvCxnSpPr>
              <p:nvPr/>
            </p:nvCxnSpPr>
            <p:spPr>
              <a:xfrm flipV="1">
                <a:off x="8384989" y="1261969"/>
                <a:ext cx="115881" cy="5969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28" idx="7"/>
                <a:endCxn id="27" idx="3"/>
              </p:cNvCxnSpPr>
              <p:nvPr/>
            </p:nvCxnSpPr>
            <p:spPr>
              <a:xfrm flipV="1">
                <a:off x="6292770" y="793626"/>
                <a:ext cx="914354" cy="5112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304" name="TextBox 42"/>
            <p:cNvSpPr txBox="1">
              <a:spLocks noChangeArrowheads="1"/>
            </p:cNvSpPr>
            <p:nvPr/>
          </p:nvSpPr>
          <p:spPr bwMode="auto">
            <a:xfrm>
              <a:off x="5853075" y="858214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1</a:t>
              </a:r>
              <a:endParaRPr lang="en-US" altLang="en-US" sz="1400"/>
            </a:p>
          </p:txBody>
        </p:sp>
        <p:sp>
          <p:nvSpPr>
            <p:cNvPr id="11305" name="TextBox 45"/>
            <p:cNvSpPr txBox="1">
              <a:spLocks noChangeArrowheads="1"/>
            </p:cNvSpPr>
            <p:nvPr/>
          </p:nvSpPr>
          <p:spPr bwMode="auto">
            <a:xfrm>
              <a:off x="5162600" y="1343467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2</a:t>
              </a:r>
              <a:endParaRPr lang="en-US" altLang="en-US" sz="1400"/>
            </a:p>
          </p:txBody>
        </p:sp>
        <p:sp>
          <p:nvSpPr>
            <p:cNvPr id="11306" name="TextBox 46"/>
            <p:cNvSpPr txBox="1">
              <a:spLocks noChangeArrowheads="1"/>
            </p:cNvSpPr>
            <p:nvPr/>
          </p:nvSpPr>
          <p:spPr bwMode="auto">
            <a:xfrm>
              <a:off x="5777719" y="1257360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3</a:t>
              </a:r>
              <a:endParaRPr lang="en-US" altLang="en-US" sz="1400"/>
            </a:p>
          </p:txBody>
        </p:sp>
        <p:sp>
          <p:nvSpPr>
            <p:cNvPr id="11307" name="TextBox 47"/>
            <p:cNvSpPr txBox="1">
              <a:spLocks noChangeArrowheads="1"/>
            </p:cNvSpPr>
            <p:nvPr/>
          </p:nvSpPr>
          <p:spPr bwMode="auto">
            <a:xfrm>
              <a:off x="6560182" y="1328979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5</a:t>
              </a:r>
              <a:endParaRPr lang="en-US" altLang="en-US" sz="1400"/>
            </a:p>
          </p:txBody>
        </p:sp>
        <p:sp>
          <p:nvSpPr>
            <p:cNvPr id="11308" name="TextBox 48"/>
            <p:cNvSpPr txBox="1">
              <a:spLocks noChangeArrowheads="1"/>
            </p:cNvSpPr>
            <p:nvPr/>
          </p:nvSpPr>
          <p:spPr bwMode="auto">
            <a:xfrm>
              <a:off x="5765143" y="1869225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4</a:t>
              </a:r>
              <a:endParaRPr lang="en-US" altLang="en-US" sz="1400"/>
            </a:p>
          </p:txBody>
        </p:sp>
        <p:sp>
          <p:nvSpPr>
            <p:cNvPr id="11309" name="TextBox 49"/>
            <p:cNvSpPr txBox="1">
              <a:spLocks noChangeArrowheads="1"/>
            </p:cNvSpPr>
            <p:nvPr/>
          </p:nvSpPr>
          <p:spPr bwMode="auto">
            <a:xfrm>
              <a:off x="6911207" y="1850745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7</a:t>
              </a:r>
              <a:endParaRPr lang="en-US" altLang="en-US" sz="1400"/>
            </a:p>
          </p:txBody>
        </p:sp>
        <p:sp>
          <p:nvSpPr>
            <p:cNvPr id="11310" name="TextBox 50"/>
            <p:cNvSpPr txBox="1">
              <a:spLocks noChangeArrowheads="1"/>
            </p:cNvSpPr>
            <p:nvPr/>
          </p:nvSpPr>
          <p:spPr bwMode="auto">
            <a:xfrm>
              <a:off x="7713450" y="1886786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8</a:t>
              </a:r>
              <a:endParaRPr lang="en-US" altLang="en-US" sz="1400"/>
            </a:p>
          </p:txBody>
        </p:sp>
        <p:sp>
          <p:nvSpPr>
            <p:cNvPr id="11311" name="TextBox 51"/>
            <p:cNvSpPr txBox="1">
              <a:spLocks noChangeArrowheads="1"/>
            </p:cNvSpPr>
            <p:nvPr/>
          </p:nvSpPr>
          <p:spPr bwMode="auto">
            <a:xfrm>
              <a:off x="6792107" y="2423808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9</a:t>
              </a:r>
              <a:endParaRPr lang="en-US" altLang="en-US" sz="1400"/>
            </a:p>
          </p:txBody>
        </p:sp>
        <p:sp>
          <p:nvSpPr>
            <p:cNvPr id="11312" name="TextBox 52"/>
            <p:cNvSpPr txBox="1">
              <a:spLocks noChangeArrowheads="1"/>
            </p:cNvSpPr>
            <p:nvPr/>
          </p:nvSpPr>
          <p:spPr bwMode="auto">
            <a:xfrm>
              <a:off x="6452170" y="2051163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6</a:t>
              </a:r>
              <a:endParaRPr lang="en-US" altLang="en-US" sz="1400"/>
            </a:p>
          </p:txBody>
        </p:sp>
      </p:grpSp>
      <p:sp>
        <p:nvSpPr>
          <p:cNvPr id="11270" name="TextBox 65"/>
          <p:cNvSpPr txBox="1">
            <a:spLocks noChangeArrowheads="1"/>
          </p:cNvSpPr>
          <p:nvPr/>
        </p:nvSpPr>
        <p:spPr bwMode="auto">
          <a:xfrm>
            <a:off x="611188" y="3659188"/>
            <a:ext cx="35290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/>
              <a:t>Imkime briauną </a:t>
            </a:r>
            <a:r>
              <a:rPr lang="lt-LT" altLang="en-US" sz="2000" b="1" i="1"/>
              <a:t>7.</a:t>
            </a:r>
            <a:br>
              <a:rPr lang="lt-LT" altLang="en-US" sz="2000" b="1" i="1"/>
            </a:br>
            <a:r>
              <a:rPr lang="lt-LT" altLang="en-US" sz="2000"/>
              <a:t>Jos kaimynės: 4, 5, 6, 8, 9</a:t>
            </a:r>
            <a:endParaRPr lang="en-US" altLang="en-US" sz="2000"/>
          </a:p>
        </p:txBody>
      </p:sp>
      <p:grpSp>
        <p:nvGrpSpPr>
          <p:cNvPr id="11271" name="Group 21"/>
          <p:cNvGrpSpPr>
            <a:grpSpLocks/>
          </p:cNvGrpSpPr>
          <p:nvPr/>
        </p:nvGrpSpPr>
        <p:grpSpPr bwMode="auto">
          <a:xfrm>
            <a:off x="5160963" y="3514725"/>
            <a:ext cx="3013075" cy="2867025"/>
            <a:chOff x="5160170" y="3515166"/>
            <a:chExt cx="3014354" cy="2866161"/>
          </a:xfrm>
        </p:grpSpPr>
        <p:grpSp>
          <p:nvGrpSpPr>
            <p:cNvPr id="11272" name="Group 81"/>
            <p:cNvGrpSpPr>
              <a:grpSpLocks/>
            </p:cNvGrpSpPr>
            <p:nvPr/>
          </p:nvGrpSpPr>
          <p:grpSpPr bwMode="auto">
            <a:xfrm>
              <a:off x="5160170" y="3515166"/>
              <a:ext cx="3014354" cy="2866161"/>
              <a:chOff x="5160170" y="3515166"/>
              <a:chExt cx="3014354" cy="2866161"/>
            </a:xfrm>
          </p:grpSpPr>
          <p:grpSp>
            <p:nvGrpSpPr>
              <p:cNvPr id="11275" name="Group 77"/>
              <p:cNvGrpSpPr>
                <a:grpSpLocks/>
              </p:cNvGrpSpPr>
              <p:nvPr/>
            </p:nvGrpSpPr>
            <p:grpSpPr bwMode="auto">
              <a:xfrm>
                <a:off x="5160170" y="3515166"/>
                <a:ext cx="3014354" cy="2866161"/>
                <a:chOff x="5160170" y="3515166"/>
                <a:chExt cx="3014354" cy="2866161"/>
              </a:xfrm>
            </p:grpSpPr>
            <p:grpSp>
              <p:nvGrpSpPr>
                <p:cNvPr id="11278" name="Group 44"/>
                <p:cNvGrpSpPr>
                  <a:grpSpLocks/>
                </p:cNvGrpSpPr>
                <p:nvPr/>
              </p:nvGrpSpPr>
              <p:grpSpPr bwMode="auto">
                <a:xfrm>
                  <a:off x="5160170" y="3515166"/>
                  <a:ext cx="3014354" cy="2866161"/>
                  <a:chOff x="5160170" y="3515166"/>
                  <a:chExt cx="3014354" cy="2866161"/>
                </a:xfrm>
              </p:grpSpPr>
              <p:grpSp>
                <p:nvGrpSpPr>
                  <p:cNvPr id="11281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5160170" y="3515166"/>
                    <a:ext cx="3014354" cy="2866161"/>
                    <a:chOff x="5160170" y="3515166"/>
                    <a:chExt cx="3014354" cy="2866161"/>
                  </a:xfrm>
                </p:grpSpPr>
                <p:grpSp>
                  <p:nvGrpSpPr>
                    <p:cNvPr id="11285" name="Group 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60170" y="3515166"/>
                      <a:ext cx="3014354" cy="2866161"/>
                      <a:chOff x="5160170" y="3515166"/>
                      <a:chExt cx="3014354" cy="2866161"/>
                    </a:xfrm>
                  </p:grpSpPr>
                  <p:grpSp>
                    <p:nvGrpSpPr>
                      <p:cNvPr id="11290" name="Group 6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160170" y="3515166"/>
                        <a:ext cx="3014354" cy="2866161"/>
                        <a:chOff x="323875" y="3658835"/>
                        <a:chExt cx="3014354" cy="2866161"/>
                      </a:xfrm>
                    </p:grpSpPr>
                    <p:sp>
                      <p:nvSpPr>
                        <p:cNvPr id="54" name="Oval 53"/>
                        <p:cNvSpPr/>
                        <p:nvPr/>
                      </p:nvSpPr>
                      <p:spPr bwMode="auto">
                        <a:xfrm>
                          <a:off x="2768074" y="4185726"/>
                          <a:ext cx="287460" cy="287251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3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56" name="Oval 55"/>
                        <p:cNvSpPr/>
                        <p:nvPr/>
                      </p:nvSpPr>
                      <p:spPr bwMode="auto">
                        <a:xfrm>
                          <a:off x="1257721" y="3673119"/>
                          <a:ext cx="287459" cy="28725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1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57" name="Oval 56"/>
                        <p:cNvSpPr/>
                        <p:nvPr/>
                      </p:nvSpPr>
                      <p:spPr bwMode="auto">
                        <a:xfrm>
                          <a:off x="2110570" y="3658835"/>
                          <a:ext cx="287460" cy="287251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2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58" name="Oval 57"/>
                        <p:cNvSpPr/>
                        <p:nvPr/>
                      </p:nvSpPr>
                      <p:spPr bwMode="auto">
                        <a:xfrm>
                          <a:off x="323875" y="4955432"/>
                          <a:ext cx="287459" cy="28725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9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59" name="Oval 58"/>
                        <p:cNvSpPr/>
                        <p:nvPr/>
                      </p:nvSpPr>
                      <p:spPr bwMode="auto">
                        <a:xfrm>
                          <a:off x="611334" y="5733073"/>
                          <a:ext cx="287460" cy="28725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8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60" name="Oval 59"/>
                        <p:cNvSpPr/>
                        <p:nvPr/>
                      </p:nvSpPr>
                      <p:spPr bwMode="auto">
                        <a:xfrm>
                          <a:off x="3050769" y="4955432"/>
                          <a:ext cx="287460" cy="28725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4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61" name="Oval 60"/>
                        <p:cNvSpPr/>
                        <p:nvPr/>
                      </p:nvSpPr>
                      <p:spPr bwMode="auto">
                        <a:xfrm>
                          <a:off x="2796661" y="5733073"/>
                          <a:ext cx="287460" cy="28725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5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62" name="Oval 61"/>
                        <p:cNvSpPr/>
                        <p:nvPr/>
                      </p:nvSpPr>
                      <p:spPr bwMode="auto">
                        <a:xfrm>
                          <a:off x="2077219" y="6237746"/>
                          <a:ext cx="287459" cy="28725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6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63" name="Oval 62"/>
                        <p:cNvSpPr/>
                        <p:nvPr/>
                      </p:nvSpPr>
                      <p:spPr bwMode="auto">
                        <a:xfrm>
                          <a:off x="1260898" y="6237746"/>
                          <a:ext cx="287459" cy="28725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lt-LT" dirty="0"/>
                            <a:t>7</a:t>
                          </a:r>
                          <a:endParaRPr lang="en-US" dirty="0"/>
                        </a:p>
                      </p:txBody>
                    </p:sp>
                  </p:grpSp>
                  <p:cxnSp>
                    <p:nvCxnSpPr>
                      <p:cNvPr id="64" name="Straight Connector 63"/>
                      <p:cNvCxnSpPr>
                        <a:endCxn id="57" idx="2"/>
                      </p:cNvCxnSpPr>
                      <p:nvPr/>
                    </p:nvCxnSpPr>
                    <p:spPr>
                      <a:xfrm flipV="1">
                        <a:off x="6384652" y="3659585"/>
                        <a:ext cx="562214" cy="1269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" name="Straight Connector 66"/>
                      <p:cNvCxnSpPr>
                        <a:stCxn id="56" idx="5"/>
                        <a:endCxn id="54" idx="2"/>
                      </p:cNvCxnSpPr>
                      <p:nvPr/>
                    </p:nvCxnSpPr>
                    <p:spPr>
                      <a:xfrm>
                        <a:off x="6340183" y="3773851"/>
                        <a:ext cx="1264186" cy="41262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" name="Straight Connector 67"/>
                      <p:cNvCxnSpPr>
                        <a:stCxn id="56" idx="4"/>
                        <a:endCxn id="61" idx="1"/>
                      </p:cNvCxnSpPr>
                      <p:nvPr/>
                    </p:nvCxnSpPr>
                    <p:spPr>
                      <a:xfrm>
                        <a:off x="6238540" y="3816700"/>
                        <a:ext cx="1437298" cy="1813966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69" name="Straight Connector 68"/>
                    <p:cNvCxnSpPr>
                      <a:stCxn id="57" idx="5"/>
                      <a:endCxn id="54" idx="1"/>
                    </p:cNvCxnSpPr>
                    <p:nvPr/>
                  </p:nvCxnSpPr>
                  <p:spPr>
                    <a:xfrm>
                      <a:off x="7193033" y="3761155"/>
                      <a:ext cx="452629" cy="323752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Straight Connector 69"/>
                    <p:cNvCxnSpPr>
                      <a:stCxn id="60" idx="1"/>
                      <a:endCxn id="57" idx="5"/>
                    </p:cNvCxnSpPr>
                    <p:nvPr/>
                  </p:nvCxnSpPr>
                  <p:spPr>
                    <a:xfrm flipH="1" flipV="1">
                      <a:off x="7193033" y="3761155"/>
                      <a:ext cx="736913" cy="1091871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Straight Connector 70"/>
                    <p:cNvCxnSpPr>
                      <a:stCxn id="54" idx="5"/>
                      <a:endCxn id="60" idx="0"/>
                    </p:cNvCxnSpPr>
                    <p:nvPr/>
                  </p:nvCxnSpPr>
                  <p:spPr>
                    <a:xfrm>
                      <a:off x="7848948" y="4288046"/>
                      <a:ext cx="182640" cy="523717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Straight Connector 71"/>
                    <p:cNvCxnSpPr>
                      <a:endCxn id="61" idx="0"/>
                    </p:cNvCxnSpPr>
                    <p:nvPr/>
                  </p:nvCxnSpPr>
                  <p:spPr>
                    <a:xfrm>
                      <a:off x="7747305" y="4329309"/>
                      <a:ext cx="30176" cy="1260095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3" name="Straight Connector 72"/>
                  <p:cNvCxnSpPr>
                    <a:endCxn id="61" idx="7"/>
                  </p:cNvCxnSpPr>
                  <p:nvPr/>
                </p:nvCxnSpPr>
                <p:spPr>
                  <a:xfrm flipH="1">
                    <a:off x="7879124" y="5099014"/>
                    <a:ext cx="176287" cy="53165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>
                    <a:stCxn id="62" idx="7"/>
                  </p:cNvCxnSpPr>
                  <p:nvPr/>
                </p:nvCxnSpPr>
                <p:spPr>
                  <a:xfrm flipV="1">
                    <a:off x="7158093" y="5073621"/>
                    <a:ext cx="797263" cy="10617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>
                    <a:stCxn id="63" idx="7"/>
                    <a:endCxn id="60" idx="3"/>
                  </p:cNvCxnSpPr>
                  <p:nvPr/>
                </p:nvCxnSpPr>
                <p:spPr>
                  <a:xfrm flipV="1">
                    <a:off x="6343359" y="5056164"/>
                    <a:ext cx="1586586" cy="107917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6" name="Straight Connector 75"/>
                <p:cNvCxnSpPr>
                  <a:stCxn id="61" idx="3"/>
                  <a:endCxn id="62" idx="6"/>
                </p:cNvCxnSpPr>
                <p:nvPr/>
              </p:nvCxnSpPr>
              <p:spPr>
                <a:xfrm flipH="1">
                  <a:off x="7200973" y="5833805"/>
                  <a:ext cx="474864" cy="40310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>
                  <a:stCxn id="61" idx="2"/>
                  <a:endCxn id="63" idx="6"/>
                </p:cNvCxnSpPr>
                <p:nvPr/>
              </p:nvCxnSpPr>
              <p:spPr>
                <a:xfrm flipH="1">
                  <a:off x="6384652" y="5732236"/>
                  <a:ext cx="1248305" cy="50467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9" name="Straight Connector 78"/>
              <p:cNvCxnSpPr>
                <a:stCxn id="62" idx="2"/>
                <a:endCxn id="63" idx="6"/>
              </p:cNvCxnSpPr>
              <p:nvPr/>
            </p:nvCxnSpPr>
            <p:spPr>
              <a:xfrm flipH="1" flipV="1">
                <a:off x="6384652" y="6236909"/>
                <a:ext cx="52886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stCxn id="62" idx="1"/>
                <a:endCxn id="58" idx="5"/>
              </p:cNvCxnSpPr>
              <p:nvPr/>
            </p:nvCxnSpPr>
            <p:spPr>
              <a:xfrm flipH="1" flipV="1">
                <a:off x="5404749" y="5056164"/>
                <a:ext cx="1550058" cy="107917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1" name="Straight Connector 80"/>
            <p:cNvCxnSpPr>
              <a:stCxn id="63" idx="1"/>
            </p:cNvCxnSpPr>
            <p:nvPr/>
          </p:nvCxnSpPr>
          <p:spPr>
            <a:xfrm flipH="1" flipV="1">
              <a:off x="5685855" y="5865545"/>
              <a:ext cx="454218" cy="269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63" idx="0"/>
              <a:endCxn id="58" idx="4"/>
            </p:cNvCxnSpPr>
            <p:nvPr/>
          </p:nvCxnSpPr>
          <p:spPr>
            <a:xfrm flipH="1" flipV="1">
              <a:off x="5303106" y="5099014"/>
              <a:ext cx="938610" cy="9950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1"/>
          <p:cNvGrpSpPr>
            <a:grpSpLocks/>
          </p:cNvGrpSpPr>
          <p:nvPr/>
        </p:nvGrpSpPr>
        <p:grpSpPr bwMode="auto">
          <a:xfrm>
            <a:off x="950913" y="1012825"/>
            <a:ext cx="2603500" cy="1554163"/>
            <a:chOff x="6046786" y="549027"/>
            <a:chExt cx="2604491" cy="1554410"/>
          </a:xfrm>
        </p:grpSpPr>
        <p:sp>
          <p:nvSpPr>
            <p:cNvPr id="3" name="Oval 2"/>
            <p:cNvSpPr/>
            <p:nvPr/>
          </p:nvSpPr>
          <p:spPr bwMode="auto">
            <a:xfrm>
              <a:off x="6046786" y="549027"/>
              <a:ext cx="287446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a</a:t>
              </a:r>
              <a:endParaRPr lang="en-US" dirty="0"/>
            </a:p>
          </p:txBody>
        </p:sp>
        <p:sp>
          <p:nvSpPr>
            <p:cNvPr id="4" name="Oval 3"/>
            <p:cNvSpPr/>
            <p:nvPr/>
          </p:nvSpPr>
          <p:spPr bwMode="auto">
            <a:xfrm>
              <a:off x="7164811" y="549027"/>
              <a:ext cx="287446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b</a:t>
              </a:r>
              <a:endParaRPr lang="en-US" dirty="0"/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6046786" y="1261928"/>
              <a:ext cx="287446" cy="28738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c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7164811" y="1247638"/>
              <a:ext cx="287446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d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7020293" y="1816053"/>
              <a:ext cx="287447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e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8138319" y="1816053"/>
              <a:ext cx="287447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f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8363830" y="974545"/>
              <a:ext cx="287447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g</a:t>
              </a:r>
              <a:endParaRPr lang="en-US" dirty="0"/>
            </a:p>
          </p:txBody>
        </p:sp>
        <p:cxnSp>
          <p:nvCxnSpPr>
            <p:cNvPr id="12" name="Straight Connector 11"/>
            <p:cNvCxnSpPr>
              <a:stCxn id="3" idx="6"/>
              <a:endCxn id="4" idx="2"/>
            </p:cNvCxnSpPr>
            <p:nvPr/>
          </p:nvCxnSpPr>
          <p:spPr>
            <a:xfrm>
              <a:off x="6334232" y="691925"/>
              <a:ext cx="8305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5" idx="0"/>
              <a:endCxn id="3" idx="4"/>
            </p:cNvCxnSpPr>
            <p:nvPr/>
          </p:nvCxnSpPr>
          <p:spPr>
            <a:xfrm flipV="1">
              <a:off x="6189715" y="836411"/>
              <a:ext cx="0" cy="4255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7307741" y="820533"/>
              <a:ext cx="0" cy="4271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334232" y="1412764"/>
              <a:ext cx="8305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317269" y="1960539"/>
              <a:ext cx="8305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7" idx="0"/>
              <a:endCxn id="6" idx="4"/>
            </p:cNvCxnSpPr>
            <p:nvPr/>
          </p:nvCxnSpPr>
          <p:spPr>
            <a:xfrm flipV="1">
              <a:off x="7164811" y="1535022"/>
              <a:ext cx="142929" cy="281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6" idx="5"/>
              <a:endCxn id="8" idx="1"/>
            </p:cNvCxnSpPr>
            <p:nvPr/>
          </p:nvCxnSpPr>
          <p:spPr>
            <a:xfrm>
              <a:off x="7409379" y="1492152"/>
              <a:ext cx="771819" cy="3667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7"/>
            </p:cNvCxnSpPr>
            <p:nvPr/>
          </p:nvCxnSpPr>
          <p:spPr>
            <a:xfrm flipV="1">
              <a:off x="8384475" y="1261928"/>
              <a:ext cx="115931" cy="5969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5" idx="7"/>
              <a:endCxn id="4" idx="3"/>
            </p:cNvCxnSpPr>
            <p:nvPr/>
          </p:nvCxnSpPr>
          <p:spPr>
            <a:xfrm flipV="1">
              <a:off x="6291354" y="793541"/>
              <a:ext cx="914748" cy="5112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91" name="TextBox 23"/>
          <p:cNvSpPr txBox="1">
            <a:spLocks noChangeArrowheads="1"/>
          </p:cNvSpPr>
          <p:nvPr/>
        </p:nvSpPr>
        <p:spPr bwMode="auto">
          <a:xfrm>
            <a:off x="468313" y="260350"/>
            <a:ext cx="3959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/>
              <a:t>Sudarykime šio grafo briauninį grafą</a:t>
            </a:r>
            <a:endParaRPr lang="en-US" altLang="en-US" sz="2000"/>
          </a:p>
        </p:txBody>
      </p:sp>
      <p:sp>
        <p:nvSpPr>
          <p:cNvPr id="12292" name="TextBox 41"/>
          <p:cNvSpPr txBox="1">
            <a:spLocks noChangeArrowheads="1"/>
          </p:cNvSpPr>
          <p:nvPr/>
        </p:nvSpPr>
        <p:spPr bwMode="auto">
          <a:xfrm>
            <a:off x="4787900" y="260350"/>
            <a:ext cx="3960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/>
              <a:t>Sunumeruojame briaunas</a:t>
            </a:r>
            <a:endParaRPr lang="en-US" altLang="en-US" sz="2000"/>
          </a:p>
        </p:txBody>
      </p:sp>
      <p:grpSp>
        <p:nvGrpSpPr>
          <p:cNvPr id="12293" name="Group 54"/>
          <p:cNvGrpSpPr>
            <a:grpSpLocks/>
          </p:cNvGrpSpPr>
          <p:nvPr/>
        </p:nvGrpSpPr>
        <p:grpSpPr bwMode="auto">
          <a:xfrm>
            <a:off x="5162550" y="858838"/>
            <a:ext cx="2767013" cy="1873250"/>
            <a:chOff x="5162600" y="858214"/>
            <a:chExt cx="2766874" cy="1873371"/>
          </a:xfrm>
        </p:grpSpPr>
        <p:grpSp>
          <p:nvGrpSpPr>
            <p:cNvPr id="12329" name="Group 24"/>
            <p:cNvGrpSpPr>
              <a:grpSpLocks/>
            </p:cNvGrpSpPr>
            <p:nvPr/>
          </p:nvGrpSpPr>
          <p:grpSpPr bwMode="auto">
            <a:xfrm>
              <a:off x="5270612" y="1012103"/>
              <a:ext cx="2604491" cy="1554410"/>
              <a:chOff x="6046786" y="549027"/>
              <a:chExt cx="2604491" cy="1554410"/>
            </a:xfrm>
          </p:grpSpPr>
          <p:sp>
            <p:nvSpPr>
              <p:cNvPr id="26" name="Oval 25"/>
              <p:cNvSpPr/>
              <p:nvPr/>
            </p:nvSpPr>
            <p:spPr bwMode="auto">
              <a:xfrm>
                <a:off x="6046719" y="549135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a</a:t>
                </a:r>
                <a:endParaRPr lang="en-US" dirty="0"/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7164263" y="549135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b</a:t>
                </a:r>
                <a:endParaRPr lang="en-US" dirty="0"/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6046719" y="1261969"/>
                <a:ext cx="287324" cy="28735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c</a:t>
                </a:r>
                <a:endParaRPr lang="en-US" dirty="0"/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7164263" y="1247680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d</a:t>
                </a:r>
                <a:endParaRPr lang="en-US" dirty="0"/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7021395" y="1816042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e</a:t>
                </a:r>
                <a:endParaRPr lang="en-US" dirty="0"/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8138939" y="1816042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f</a:t>
                </a:r>
                <a:endParaRPr lang="en-US" dirty="0"/>
              </a:p>
            </p:txBody>
          </p:sp>
          <p:sp>
            <p:nvSpPr>
              <p:cNvPr id="32" name="Oval 31"/>
              <p:cNvSpPr/>
              <p:nvPr/>
            </p:nvSpPr>
            <p:spPr bwMode="auto">
              <a:xfrm>
                <a:off x="8364352" y="974612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g</a:t>
                </a:r>
                <a:endParaRPr lang="en-US" dirty="0"/>
              </a:p>
            </p:txBody>
          </p:sp>
          <p:cxnSp>
            <p:nvCxnSpPr>
              <p:cNvPr id="33" name="Straight Connector 32"/>
              <p:cNvCxnSpPr>
                <a:stCxn id="26" idx="6"/>
                <a:endCxn id="27" idx="2"/>
              </p:cNvCxnSpPr>
              <p:nvPr/>
            </p:nvCxnSpPr>
            <p:spPr>
              <a:xfrm>
                <a:off x="6334043" y="692019"/>
                <a:ext cx="8302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28" idx="0"/>
                <a:endCxn id="26" idx="4"/>
              </p:cNvCxnSpPr>
              <p:nvPr/>
            </p:nvCxnSpPr>
            <p:spPr>
              <a:xfrm flipV="1">
                <a:off x="6191175" y="836491"/>
                <a:ext cx="0" cy="42547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V="1">
                <a:off x="7308719" y="820615"/>
                <a:ext cx="0" cy="42706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6334043" y="1412791"/>
                <a:ext cx="8302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7316655" y="1960514"/>
                <a:ext cx="8318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30" idx="0"/>
                <a:endCxn id="29" idx="4"/>
              </p:cNvCxnSpPr>
              <p:nvPr/>
            </p:nvCxnSpPr>
            <p:spPr>
              <a:xfrm flipV="1">
                <a:off x="7164263" y="1535036"/>
                <a:ext cx="144456" cy="28100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29" idx="5"/>
                <a:endCxn id="31" idx="1"/>
              </p:cNvCxnSpPr>
              <p:nvPr/>
            </p:nvCxnSpPr>
            <p:spPr>
              <a:xfrm>
                <a:off x="7410313" y="1492171"/>
                <a:ext cx="771486" cy="36673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31" idx="7"/>
              </p:cNvCxnSpPr>
              <p:nvPr/>
            </p:nvCxnSpPr>
            <p:spPr>
              <a:xfrm flipV="1">
                <a:off x="8384989" y="1261969"/>
                <a:ext cx="115881" cy="5969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28" idx="7"/>
                <a:endCxn id="27" idx="3"/>
              </p:cNvCxnSpPr>
              <p:nvPr/>
            </p:nvCxnSpPr>
            <p:spPr>
              <a:xfrm flipV="1">
                <a:off x="6292770" y="793626"/>
                <a:ext cx="914354" cy="5112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30" name="TextBox 42"/>
            <p:cNvSpPr txBox="1">
              <a:spLocks noChangeArrowheads="1"/>
            </p:cNvSpPr>
            <p:nvPr/>
          </p:nvSpPr>
          <p:spPr bwMode="auto">
            <a:xfrm>
              <a:off x="5853075" y="858214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1</a:t>
              </a:r>
              <a:endParaRPr lang="en-US" altLang="en-US" sz="1400"/>
            </a:p>
          </p:txBody>
        </p:sp>
        <p:sp>
          <p:nvSpPr>
            <p:cNvPr id="12331" name="TextBox 45"/>
            <p:cNvSpPr txBox="1">
              <a:spLocks noChangeArrowheads="1"/>
            </p:cNvSpPr>
            <p:nvPr/>
          </p:nvSpPr>
          <p:spPr bwMode="auto">
            <a:xfrm>
              <a:off x="5162600" y="1343467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2</a:t>
              </a:r>
              <a:endParaRPr lang="en-US" altLang="en-US" sz="1400"/>
            </a:p>
          </p:txBody>
        </p:sp>
        <p:sp>
          <p:nvSpPr>
            <p:cNvPr id="12332" name="TextBox 46"/>
            <p:cNvSpPr txBox="1">
              <a:spLocks noChangeArrowheads="1"/>
            </p:cNvSpPr>
            <p:nvPr/>
          </p:nvSpPr>
          <p:spPr bwMode="auto">
            <a:xfrm>
              <a:off x="5777719" y="1257360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3</a:t>
              </a:r>
              <a:endParaRPr lang="en-US" altLang="en-US" sz="1400"/>
            </a:p>
          </p:txBody>
        </p:sp>
        <p:sp>
          <p:nvSpPr>
            <p:cNvPr id="12333" name="TextBox 47"/>
            <p:cNvSpPr txBox="1">
              <a:spLocks noChangeArrowheads="1"/>
            </p:cNvSpPr>
            <p:nvPr/>
          </p:nvSpPr>
          <p:spPr bwMode="auto">
            <a:xfrm>
              <a:off x="6560182" y="1328979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5</a:t>
              </a:r>
              <a:endParaRPr lang="en-US" altLang="en-US" sz="1400"/>
            </a:p>
          </p:txBody>
        </p:sp>
        <p:sp>
          <p:nvSpPr>
            <p:cNvPr id="12334" name="TextBox 48"/>
            <p:cNvSpPr txBox="1">
              <a:spLocks noChangeArrowheads="1"/>
            </p:cNvSpPr>
            <p:nvPr/>
          </p:nvSpPr>
          <p:spPr bwMode="auto">
            <a:xfrm>
              <a:off x="5765143" y="1869225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4</a:t>
              </a:r>
              <a:endParaRPr lang="en-US" altLang="en-US" sz="1400"/>
            </a:p>
          </p:txBody>
        </p:sp>
        <p:sp>
          <p:nvSpPr>
            <p:cNvPr id="12335" name="TextBox 49"/>
            <p:cNvSpPr txBox="1">
              <a:spLocks noChangeArrowheads="1"/>
            </p:cNvSpPr>
            <p:nvPr/>
          </p:nvSpPr>
          <p:spPr bwMode="auto">
            <a:xfrm>
              <a:off x="6911207" y="1850745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7</a:t>
              </a:r>
              <a:endParaRPr lang="en-US" altLang="en-US" sz="1400"/>
            </a:p>
          </p:txBody>
        </p:sp>
        <p:sp>
          <p:nvSpPr>
            <p:cNvPr id="12336" name="TextBox 50"/>
            <p:cNvSpPr txBox="1">
              <a:spLocks noChangeArrowheads="1"/>
            </p:cNvSpPr>
            <p:nvPr/>
          </p:nvSpPr>
          <p:spPr bwMode="auto">
            <a:xfrm>
              <a:off x="7713450" y="1886786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8</a:t>
              </a:r>
              <a:endParaRPr lang="en-US" altLang="en-US" sz="1400"/>
            </a:p>
          </p:txBody>
        </p:sp>
        <p:sp>
          <p:nvSpPr>
            <p:cNvPr id="12337" name="TextBox 51"/>
            <p:cNvSpPr txBox="1">
              <a:spLocks noChangeArrowheads="1"/>
            </p:cNvSpPr>
            <p:nvPr/>
          </p:nvSpPr>
          <p:spPr bwMode="auto">
            <a:xfrm>
              <a:off x="6792107" y="2423808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9</a:t>
              </a:r>
              <a:endParaRPr lang="en-US" altLang="en-US" sz="1400"/>
            </a:p>
          </p:txBody>
        </p:sp>
        <p:sp>
          <p:nvSpPr>
            <p:cNvPr id="12338" name="TextBox 52"/>
            <p:cNvSpPr txBox="1">
              <a:spLocks noChangeArrowheads="1"/>
            </p:cNvSpPr>
            <p:nvPr/>
          </p:nvSpPr>
          <p:spPr bwMode="auto">
            <a:xfrm>
              <a:off x="6452170" y="2051163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6</a:t>
              </a:r>
              <a:endParaRPr lang="en-US" altLang="en-US" sz="1400"/>
            </a:p>
          </p:txBody>
        </p:sp>
      </p:grpSp>
      <p:sp>
        <p:nvSpPr>
          <p:cNvPr id="12294" name="TextBox 65"/>
          <p:cNvSpPr txBox="1">
            <a:spLocks noChangeArrowheads="1"/>
          </p:cNvSpPr>
          <p:nvPr/>
        </p:nvSpPr>
        <p:spPr bwMode="auto">
          <a:xfrm>
            <a:off x="611188" y="3659188"/>
            <a:ext cx="35290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/>
              <a:t>Imkime briauną </a:t>
            </a:r>
            <a:r>
              <a:rPr lang="lt-LT" altLang="en-US" sz="2000" b="1" i="1"/>
              <a:t>8.</a:t>
            </a:r>
            <a:br>
              <a:rPr lang="lt-LT" altLang="en-US" sz="2000" b="1" i="1"/>
            </a:br>
            <a:r>
              <a:rPr lang="lt-LT" altLang="en-US" sz="2000"/>
              <a:t>Jos kaimynės: 7, 9</a:t>
            </a:r>
            <a:endParaRPr lang="en-US" altLang="en-US" sz="2000"/>
          </a:p>
        </p:txBody>
      </p:sp>
      <p:grpSp>
        <p:nvGrpSpPr>
          <p:cNvPr id="12295" name="Group 9"/>
          <p:cNvGrpSpPr>
            <a:grpSpLocks/>
          </p:cNvGrpSpPr>
          <p:nvPr/>
        </p:nvGrpSpPr>
        <p:grpSpPr bwMode="auto">
          <a:xfrm>
            <a:off x="5160963" y="3514725"/>
            <a:ext cx="3013075" cy="2867025"/>
            <a:chOff x="5160170" y="3515166"/>
            <a:chExt cx="3014354" cy="2866161"/>
          </a:xfrm>
        </p:grpSpPr>
        <p:grpSp>
          <p:nvGrpSpPr>
            <p:cNvPr id="12296" name="Group 21"/>
            <p:cNvGrpSpPr>
              <a:grpSpLocks/>
            </p:cNvGrpSpPr>
            <p:nvPr/>
          </p:nvGrpSpPr>
          <p:grpSpPr bwMode="auto">
            <a:xfrm>
              <a:off x="5160170" y="3515166"/>
              <a:ext cx="3014354" cy="2866161"/>
              <a:chOff x="5160170" y="3515166"/>
              <a:chExt cx="3014354" cy="2866161"/>
            </a:xfrm>
          </p:grpSpPr>
          <p:grpSp>
            <p:nvGrpSpPr>
              <p:cNvPr id="12298" name="Group 81"/>
              <p:cNvGrpSpPr>
                <a:grpSpLocks/>
              </p:cNvGrpSpPr>
              <p:nvPr/>
            </p:nvGrpSpPr>
            <p:grpSpPr bwMode="auto">
              <a:xfrm>
                <a:off x="5160170" y="3515166"/>
                <a:ext cx="3014354" cy="2866161"/>
                <a:chOff x="5160170" y="3515166"/>
                <a:chExt cx="3014354" cy="2866161"/>
              </a:xfrm>
            </p:grpSpPr>
            <p:grpSp>
              <p:nvGrpSpPr>
                <p:cNvPr id="12301" name="Group 77"/>
                <p:cNvGrpSpPr>
                  <a:grpSpLocks/>
                </p:cNvGrpSpPr>
                <p:nvPr/>
              </p:nvGrpSpPr>
              <p:grpSpPr bwMode="auto">
                <a:xfrm>
                  <a:off x="5160170" y="3515166"/>
                  <a:ext cx="3014354" cy="2866161"/>
                  <a:chOff x="5160170" y="3515166"/>
                  <a:chExt cx="3014354" cy="2866161"/>
                </a:xfrm>
              </p:grpSpPr>
              <p:grpSp>
                <p:nvGrpSpPr>
                  <p:cNvPr id="12304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5160170" y="3515166"/>
                    <a:ext cx="3014354" cy="2866161"/>
                    <a:chOff x="5160170" y="3515166"/>
                    <a:chExt cx="3014354" cy="2866161"/>
                  </a:xfrm>
                </p:grpSpPr>
                <p:grpSp>
                  <p:nvGrpSpPr>
                    <p:cNvPr id="12307" name="Group 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60170" y="3515166"/>
                      <a:ext cx="3014354" cy="2866161"/>
                      <a:chOff x="5160170" y="3515166"/>
                      <a:chExt cx="3014354" cy="2866161"/>
                    </a:xfrm>
                  </p:grpSpPr>
                  <p:grpSp>
                    <p:nvGrpSpPr>
                      <p:cNvPr id="12311" name="Group 4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160170" y="3515166"/>
                        <a:ext cx="3014354" cy="2866161"/>
                        <a:chOff x="5160170" y="3515166"/>
                        <a:chExt cx="3014354" cy="2866161"/>
                      </a:xfrm>
                    </p:grpSpPr>
                    <p:grpSp>
                      <p:nvGrpSpPr>
                        <p:cNvPr id="12316" name="Group 6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160170" y="3515166"/>
                          <a:ext cx="3014354" cy="2866161"/>
                          <a:chOff x="323875" y="3658835"/>
                          <a:chExt cx="3014354" cy="2866161"/>
                        </a:xfrm>
                      </p:grpSpPr>
                      <p:sp>
                        <p:nvSpPr>
                          <p:cNvPr id="54" name="Oval 53"/>
                          <p:cNvSpPr/>
                          <p:nvPr/>
                        </p:nvSpPr>
                        <p:spPr bwMode="auto">
                          <a:xfrm>
                            <a:off x="2768074" y="4185726"/>
                            <a:ext cx="287460" cy="287251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2">
                            <a:schemeClr val="dk1">
                              <a:shade val="50000"/>
                            </a:schemeClr>
                          </a:lnRef>
                          <a:fillRef idx="1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>
                              <a:defRPr/>
                            </a:pPr>
                            <a:r>
                              <a:rPr lang="lt-LT" dirty="0"/>
                              <a:t>3</a:t>
                            </a:r>
                            <a:endParaRPr lang="en-US" dirty="0"/>
                          </a:p>
                        </p:txBody>
                      </p:sp>
                      <p:sp>
                        <p:nvSpPr>
                          <p:cNvPr id="56" name="Oval 55"/>
                          <p:cNvSpPr/>
                          <p:nvPr/>
                        </p:nvSpPr>
                        <p:spPr bwMode="auto">
                          <a:xfrm>
                            <a:off x="1257721" y="3673119"/>
                            <a:ext cx="287459" cy="287250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2">
                            <a:schemeClr val="dk1">
                              <a:shade val="50000"/>
                            </a:schemeClr>
                          </a:lnRef>
                          <a:fillRef idx="1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>
                              <a:defRPr/>
                            </a:pPr>
                            <a:r>
                              <a:rPr lang="lt-LT" dirty="0"/>
                              <a:t>1</a:t>
                            </a:r>
                            <a:endParaRPr lang="en-US" dirty="0"/>
                          </a:p>
                        </p:txBody>
                      </p:sp>
                      <p:sp>
                        <p:nvSpPr>
                          <p:cNvPr id="57" name="Oval 56"/>
                          <p:cNvSpPr/>
                          <p:nvPr/>
                        </p:nvSpPr>
                        <p:spPr bwMode="auto">
                          <a:xfrm>
                            <a:off x="2110570" y="3658835"/>
                            <a:ext cx="287460" cy="287251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2">
                            <a:schemeClr val="dk1">
                              <a:shade val="50000"/>
                            </a:schemeClr>
                          </a:lnRef>
                          <a:fillRef idx="1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>
                              <a:defRPr/>
                            </a:pPr>
                            <a:r>
                              <a:rPr lang="lt-LT" dirty="0"/>
                              <a:t>2</a:t>
                            </a:r>
                            <a:endParaRPr lang="en-US" dirty="0"/>
                          </a:p>
                        </p:txBody>
                      </p:sp>
                      <p:sp>
                        <p:nvSpPr>
                          <p:cNvPr id="58" name="Oval 57"/>
                          <p:cNvSpPr/>
                          <p:nvPr/>
                        </p:nvSpPr>
                        <p:spPr bwMode="auto">
                          <a:xfrm>
                            <a:off x="323875" y="4955432"/>
                            <a:ext cx="287459" cy="287250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2">
                            <a:schemeClr val="dk1">
                              <a:shade val="50000"/>
                            </a:schemeClr>
                          </a:lnRef>
                          <a:fillRef idx="1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>
                              <a:defRPr/>
                            </a:pPr>
                            <a:r>
                              <a:rPr lang="lt-LT" dirty="0"/>
                              <a:t>9</a:t>
                            </a:r>
                            <a:endParaRPr lang="en-US" dirty="0"/>
                          </a:p>
                        </p:txBody>
                      </p:sp>
                      <p:sp>
                        <p:nvSpPr>
                          <p:cNvPr id="59" name="Oval 58"/>
                          <p:cNvSpPr/>
                          <p:nvPr/>
                        </p:nvSpPr>
                        <p:spPr bwMode="auto">
                          <a:xfrm>
                            <a:off x="611334" y="5733073"/>
                            <a:ext cx="287460" cy="287250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2">
                            <a:schemeClr val="dk1">
                              <a:shade val="50000"/>
                            </a:schemeClr>
                          </a:lnRef>
                          <a:fillRef idx="1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>
                              <a:defRPr/>
                            </a:pPr>
                            <a:r>
                              <a:rPr lang="lt-LT" dirty="0"/>
                              <a:t>8</a:t>
                            </a:r>
                            <a:endParaRPr lang="en-US" dirty="0"/>
                          </a:p>
                        </p:txBody>
                      </p:sp>
                      <p:sp>
                        <p:nvSpPr>
                          <p:cNvPr id="60" name="Oval 59"/>
                          <p:cNvSpPr/>
                          <p:nvPr/>
                        </p:nvSpPr>
                        <p:spPr bwMode="auto">
                          <a:xfrm>
                            <a:off x="3050769" y="4955432"/>
                            <a:ext cx="287460" cy="287250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2">
                            <a:schemeClr val="dk1">
                              <a:shade val="50000"/>
                            </a:schemeClr>
                          </a:lnRef>
                          <a:fillRef idx="1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>
                              <a:defRPr/>
                            </a:pPr>
                            <a:r>
                              <a:rPr lang="lt-LT" dirty="0"/>
                              <a:t>4</a:t>
                            </a:r>
                            <a:endParaRPr lang="en-US" dirty="0"/>
                          </a:p>
                        </p:txBody>
                      </p:sp>
                      <p:sp>
                        <p:nvSpPr>
                          <p:cNvPr id="61" name="Oval 60"/>
                          <p:cNvSpPr/>
                          <p:nvPr/>
                        </p:nvSpPr>
                        <p:spPr bwMode="auto">
                          <a:xfrm>
                            <a:off x="2796661" y="5733073"/>
                            <a:ext cx="287460" cy="287250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2">
                            <a:schemeClr val="dk1">
                              <a:shade val="50000"/>
                            </a:schemeClr>
                          </a:lnRef>
                          <a:fillRef idx="1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>
                              <a:defRPr/>
                            </a:pPr>
                            <a:r>
                              <a:rPr lang="lt-LT" dirty="0"/>
                              <a:t>5</a:t>
                            </a:r>
                            <a:endParaRPr lang="en-US" dirty="0"/>
                          </a:p>
                        </p:txBody>
                      </p:sp>
                      <p:sp>
                        <p:nvSpPr>
                          <p:cNvPr id="62" name="Oval 61"/>
                          <p:cNvSpPr/>
                          <p:nvPr/>
                        </p:nvSpPr>
                        <p:spPr bwMode="auto">
                          <a:xfrm>
                            <a:off x="2077219" y="6237746"/>
                            <a:ext cx="287459" cy="287250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2">
                            <a:schemeClr val="dk1">
                              <a:shade val="50000"/>
                            </a:schemeClr>
                          </a:lnRef>
                          <a:fillRef idx="1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>
                              <a:defRPr/>
                            </a:pPr>
                            <a:r>
                              <a:rPr lang="lt-LT" dirty="0"/>
                              <a:t>6</a:t>
                            </a:r>
                            <a:endParaRPr lang="en-US" dirty="0"/>
                          </a:p>
                        </p:txBody>
                      </p:sp>
                      <p:sp>
                        <p:nvSpPr>
                          <p:cNvPr id="63" name="Oval 62"/>
                          <p:cNvSpPr/>
                          <p:nvPr/>
                        </p:nvSpPr>
                        <p:spPr bwMode="auto">
                          <a:xfrm>
                            <a:off x="1260898" y="6237746"/>
                            <a:ext cx="287459" cy="287250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2">
                            <a:schemeClr val="dk1">
                              <a:shade val="50000"/>
                            </a:schemeClr>
                          </a:lnRef>
                          <a:fillRef idx="1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>
                              <a:defRPr/>
                            </a:pPr>
                            <a:r>
                              <a:rPr lang="lt-LT" dirty="0"/>
                              <a:t>7</a:t>
                            </a:r>
                            <a:endParaRPr lang="en-US" dirty="0"/>
                          </a:p>
                        </p:txBody>
                      </p:sp>
                    </p:grpSp>
                    <p:cxnSp>
                      <p:nvCxnSpPr>
                        <p:cNvPr id="64" name="Straight Connector 63"/>
                        <p:cNvCxnSpPr>
                          <a:endCxn id="57" idx="2"/>
                        </p:cNvCxnSpPr>
                        <p:nvPr/>
                      </p:nvCxnSpPr>
                      <p:spPr>
                        <a:xfrm flipV="1">
                          <a:off x="6384652" y="3659585"/>
                          <a:ext cx="562214" cy="12696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7" name="Straight Connector 66"/>
                        <p:cNvCxnSpPr>
                          <a:stCxn id="56" idx="5"/>
                          <a:endCxn id="54" idx="2"/>
                        </p:cNvCxnSpPr>
                        <p:nvPr/>
                      </p:nvCxnSpPr>
                      <p:spPr>
                        <a:xfrm>
                          <a:off x="6340183" y="3773851"/>
                          <a:ext cx="1264186" cy="412626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8" name="Straight Connector 67"/>
                        <p:cNvCxnSpPr>
                          <a:stCxn id="56" idx="4"/>
                          <a:endCxn id="61" idx="1"/>
                        </p:cNvCxnSpPr>
                        <p:nvPr/>
                      </p:nvCxnSpPr>
                      <p:spPr>
                        <a:xfrm>
                          <a:off x="6238540" y="3816700"/>
                          <a:ext cx="1437298" cy="1813966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69" name="Straight Connector 68"/>
                      <p:cNvCxnSpPr>
                        <a:stCxn id="57" idx="5"/>
                        <a:endCxn id="54" idx="1"/>
                      </p:cNvCxnSpPr>
                      <p:nvPr/>
                    </p:nvCxnSpPr>
                    <p:spPr>
                      <a:xfrm>
                        <a:off x="7193033" y="3761155"/>
                        <a:ext cx="452629" cy="323752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" name="Straight Connector 69"/>
                      <p:cNvCxnSpPr>
                        <a:stCxn id="60" idx="1"/>
                        <a:endCxn id="57" idx="5"/>
                      </p:cNvCxnSpPr>
                      <p:nvPr/>
                    </p:nvCxnSpPr>
                    <p:spPr>
                      <a:xfrm flipH="1" flipV="1">
                        <a:off x="7193033" y="3761155"/>
                        <a:ext cx="736913" cy="1091871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" name="Straight Connector 70"/>
                      <p:cNvCxnSpPr>
                        <a:stCxn id="54" idx="5"/>
                        <a:endCxn id="60" idx="0"/>
                      </p:cNvCxnSpPr>
                      <p:nvPr/>
                    </p:nvCxnSpPr>
                    <p:spPr>
                      <a:xfrm>
                        <a:off x="7848948" y="4288046"/>
                        <a:ext cx="182640" cy="523717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" name="Straight Connector 71"/>
                      <p:cNvCxnSpPr>
                        <a:endCxn id="61" idx="0"/>
                      </p:cNvCxnSpPr>
                      <p:nvPr/>
                    </p:nvCxnSpPr>
                    <p:spPr>
                      <a:xfrm>
                        <a:off x="7747305" y="4329309"/>
                        <a:ext cx="30176" cy="1260095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73" name="Straight Connector 72"/>
                    <p:cNvCxnSpPr>
                      <a:endCxn id="61" idx="7"/>
                    </p:cNvCxnSpPr>
                    <p:nvPr/>
                  </p:nvCxnSpPr>
                  <p:spPr>
                    <a:xfrm flipH="1">
                      <a:off x="7879124" y="5099014"/>
                      <a:ext cx="176287" cy="53165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Straight Connector 73"/>
                    <p:cNvCxnSpPr>
                      <a:stCxn id="62" idx="7"/>
                    </p:cNvCxnSpPr>
                    <p:nvPr/>
                  </p:nvCxnSpPr>
                  <p:spPr>
                    <a:xfrm flipV="1">
                      <a:off x="7158093" y="5073621"/>
                      <a:ext cx="797263" cy="106171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Straight Connector 74"/>
                    <p:cNvCxnSpPr>
                      <a:stCxn id="63" idx="7"/>
                      <a:endCxn id="60" idx="3"/>
                    </p:cNvCxnSpPr>
                    <p:nvPr/>
                  </p:nvCxnSpPr>
                  <p:spPr>
                    <a:xfrm flipV="1">
                      <a:off x="6343359" y="5056164"/>
                      <a:ext cx="1586586" cy="1079175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6" name="Straight Connector 75"/>
                  <p:cNvCxnSpPr>
                    <a:stCxn id="61" idx="3"/>
                    <a:endCxn id="62" idx="6"/>
                  </p:cNvCxnSpPr>
                  <p:nvPr/>
                </p:nvCxnSpPr>
                <p:spPr>
                  <a:xfrm flipH="1">
                    <a:off x="7200973" y="5833805"/>
                    <a:ext cx="474864" cy="403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/>
                  <p:cNvCxnSpPr>
                    <a:stCxn id="61" idx="2"/>
                    <a:endCxn id="63" idx="6"/>
                  </p:cNvCxnSpPr>
                  <p:nvPr/>
                </p:nvCxnSpPr>
                <p:spPr>
                  <a:xfrm flipH="1">
                    <a:off x="6384652" y="5732236"/>
                    <a:ext cx="1248305" cy="50467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9" name="Straight Connector 78"/>
                <p:cNvCxnSpPr>
                  <a:stCxn id="62" idx="2"/>
                  <a:endCxn id="63" idx="6"/>
                </p:cNvCxnSpPr>
                <p:nvPr/>
              </p:nvCxnSpPr>
              <p:spPr>
                <a:xfrm flipH="1" flipV="1">
                  <a:off x="6384652" y="6236909"/>
                  <a:ext cx="52886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>
                  <a:stCxn id="62" idx="1"/>
                  <a:endCxn id="58" idx="5"/>
                </p:cNvCxnSpPr>
                <p:nvPr/>
              </p:nvCxnSpPr>
              <p:spPr>
                <a:xfrm flipH="1" flipV="1">
                  <a:off x="5404749" y="5056164"/>
                  <a:ext cx="1550058" cy="107917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1" name="Straight Connector 80"/>
              <p:cNvCxnSpPr>
                <a:stCxn id="63" idx="1"/>
              </p:cNvCxnSpPr>
              <p:nvPr/>
            </p:nvCxnSpPr>
            <p:spPr>
              <a:xfrm flipH="1" flipV="1">
                <a:off x="5685855" y="5865545"/>
                <a:ext cx="454218" cy="2697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>
                <a:stCxn id="63" idx="0"/>
                <a:endCxn id="58" idx="4"/>
              </p:cNvCxnSpPr>
              <p:nvPr/>
            </p:nvCxnSpPr>
            <p:spPr>
              <a:xfrm flipH="1" flipV="1">
                <a:off x="5303106" y="5099014"/>
                <a:ext cx="938610" cy="9950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4" name="Straight Connector 83"/>
            <p:cNvCxnSpPr>
              <a:endCxn id="58" idx="4"/>
            </p:cNvCxnSpPr>
            <p:nvPr/>
          </p:nvCxnSpPr>
          <p:spPr>
            <a:xfrm flipH="1" flipV="1">
              <a:off x="5303106" y="5099014"/>
              <a:ext cx="201698" cy="5284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"/>
          <p:cNvGrpSpPr>
            <a:grpSpLocks/>
          </p:cNvGrpSpPr>
          <p:nvPr/>
        </p:nvGrpSpPr>
        <p:grpSpPr bwMode="auto">
          <a:xfrm>
            <a:off x="950913" y="1012825"/>
            <a:ext cx="2603500" cy="1554163"/>
            <a:chOff x="6046786" y="549027"/>
            <a:chExt cx="2604491" cy="1554410"/>
          </a:xfrm>
        </p:grpSpPr>
        <p:sp>
          <p:nvSpPr>
            <p:cNvPr id="3" name="Oval 2"/>
            <p:cNvSpPr/>
            <p:nvPr/>
          </p:nvSpPr>
          <p:spPr bwMode="auto">
            <a:xfrm>
              <a:off x="6046786" y="549027"/>
              <a:ext cx="287446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a</a:t>
              </a:r>
              <a:endParaRPr lang="en-US" dirty="0"/>
            </a:p>
          </p:txBody>
        </p:sp>
        <p:sp>
          <p:nvSpPr>
            <p:cNvPr id="4" name="Oval 3"/>
            <p:cNvSpPr/>
            <p:nvPr/>
          </p:nvSpPr>
          <p:spPr bwMode="auto">
            <a:xfrm>
              <a:off x="7164811" y="549027"/>
              <a:ext cx="287446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b</a:t>
              </a:r>
              <a:endParaRPr lang="en-US" dirty="0"/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6046786" y="1261928"/>
              <a:ext cx="287446" cy="28738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c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7164811" y="1247638"/>
              <a:ext cx="287446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d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7020293" y="1816053"/>
              <a:ext cx="287447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e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8138319" y="1816053"/>
              <a:ext cx="287447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f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8363830" y="974545"/>
              <a:ext cx="287447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g</a:t>
              </a:r>
              <a:endParaRPr lang="en-US" dirty="0"/>
            </a:p>
          </p:txBody>
        </p:sp>
        <p:cxnSp>
          <p:nvCxnSpPr>
            <p:cNvPr id="12" name="Straight Connector 11"/>
            <p:cNvCxnSpPr>
              <a:stCxn id="3" idx="6"/>
              <a:endCxn id="4" idx="2"/>
            </p:cNvCxnSpPr>
            <p:nvPr/>
          </p:nvCxnSpPr>
          <p:spPr>
            <a:xfrm>
              <a:off x="6334232" y="691925"/>
              <a:ext cx="8305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5" idx="0"/>
              <a:endCxn id="3" idx="4"/>
            </p:cNvCxnSpPr>
            <p:nvPr/>
          </p:nvCxnSpPr>
          <p:spPr>
            <a:xfrm flipV="1">
              <a:off x="6189715" y="836411"/>
              <a:ext cx="0" cy="4255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7307741" y="820533"/>
              <a:ext cx="0" cy="4271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334232" y="1412764"/>
              <a:ext cx="8305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317269" y="1960539"/>
              <a:ext cx="8305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7" idx="0"/>
              <a:endCxn id="6" idx="4"/>
            </p:cNvCxnSpPr>
            <p:nvPr/>
          </p:nvCxnSpPr>
          <p:spPr>
            <a:xfrm flipV="1">
              <a:off x="7164811" y="1535022"/>
              <a:ext cx="142929" cy="281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6" idx="5"/>
              <a:endCxn id="8" idx="1"/>
            </p:cNvCxnSpPr>
            <p:nvPr/>
          </p:nvCxnSpPr>
          <p:spPr>
            <a:xfrm>
              <a:off x="7409379" y="1492152"/>
              <a:ext cx="771819" cy="3667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7"/>
            </p:cNvCxnSpPr>
            <p:nvPr/>
          </p:nvCxnSpPr>
          <p:spPr>
            <a:xfrm flipV="1">
              <a:off x="8384475" y="1261928"/>
              <a:ext cx="115931" cy="5969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5" idx="7"/>
              <a:endCxn id="4" idx="3"/>
            </p:cNvCxnSpPr>
            <p:nvPr/>
          </p:nvCxnSpPr>
          <p:spPr>
            <a:xfrm flipV="1">
              <a:off x="6291354" y="793541"/>
              <a:ext cx="914748" cy="5112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15" name="TextBox 23"/>
          <p:cNvSpPr txBox="1">
            <a:spLocks noChangeArrowheads="1"/>
          </p:cNvSpPr>
          <p:nvPr/>
        </p:nvSpPr>
        <p:spPr bwMode="auto">
          <a:xfrm>
            <a:off x="468313" y="260350"/>
            <a:ext cx="3959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/>
              <a:t>Sudarykime šio grafo briauninį grafą</a:t>
            </a:r>
            <a:endParaRPr lang="en-US" altLang="en-US" sz="2000"/>
          </a:p>
        </p:txBody>
      </p:sp>
      <p:sp>
        <p:nvSpPr>
          <p:cNvPr id="13316" name="TextBox 41"/>
          <p:cNvSpPr txBox="1">
            <a:spLocks noChangeArrowheads="1"/>
          </p:cNvSpPr>
          <p:nvPr/>
        </p:nvSpPr>
        <p:spPr bwMode="auto">
          <a:xfrm>
            <a:off x="4787900" y="260350"/>
            <a:ext cx="3960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/>
              <a:t>Sunumeruojame briaunas</a:t>
            </a:r>
            <a:endParaRPr lang="en-US" altLang="en-US" sz="2000"/>
          </a:p>
        </p:txBody>
      </p:sp>
      <p:grpSp>
        <p:nvGrpSpPr>
          <p:cNvPr id="13317" name="Group 54"/>
          <p:cNvGrpSpPr>
            <a:grpSpLocks/>
          </p:cNvGrpSpPr>
          <p:nvPr/>
        </p:nvGrpSpPr>
        <p:grpSpPr bwMode="auto">
          <a:xfrm>
            <a:off x="5162550" y="858838"/>
            <a:ext cx="2767013" cy="1873250"/>
            <a:chOff x="5162600" y="858214"/>
            <a:chExt cx="2766874" cy="1873371"/>
          </a:xfrm>
        </p:grpSpPr>
        <p:grpSp>
          <p:nvGrpSpPr>
            <p:cNvPr id="13354" name="Group 24"/>
            <p:cNvGrpSpPr>
              <a:grpSpLocks/>
            </p:cNvGrpSpPr>
            <p:nvPr/>
          </p:nvGrpSpPr>
          <p:grpSpPr bwMode="auto">
            <a:xfrm>
              <a:off x="5270612" y="1012103"/>
              <a:ext cx="2604491" cy="1554410"/>
              <a:chOff x="6046786" y="549027"/>
              <a:chExt cx="2604491" cy="1554410"/>
            </a:xfrm>
          </p:grpSpPr>
          <p:sp>
            <p:nvSpPr>
              <p:cNvPr id="26" name="Oval 25"/>
              <p:cNvSpPr/>
              <p:nvPr/>
            </p:nvSpPr>
            <p:spPr bwMode="auto">
              <a:xfrm>
                <a:off x="6046719" y="549135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a</a:t>
                </a:r>
                <a:endParaRPr lang="en-US" dirty="0"/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7164263" y="549135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b</a:t>
                </a:r>
                <a:endParaRPr lang="en-US" dirty="0"/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6046719" y="1261969"/>
                <a:ext cx="287324" cy="28735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c</a:t>
                </a:r>
                <a:endParaRPr lang="en-US" dirty="0"/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7164263" y="1247680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d</a:t>
                </a:r>
                <a:endParaRPr lang="en-US" dirty="0"/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7021395" y="1816042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e</a:t>
                </a:r>
                <a:endParaRPr lang="en-US" dirty="0"/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8138939" y="1816042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f</a:t>
                </a:r>
                <a:endParaRPr lang="en-US" dirty="0"/>
              </a:p>
            </p:txBody>
          </p:sp>
          <p:sp>
            <p:nvSpPr>
              <p:cNvPr id="32" name="Oval 31"/>
              <p:cNvSpPr/>
              <p:nvPr/>
            </p:nvSpPr>
            <p:spPr bwMode="auto">
              <a:xfrm>
                <a:off x="8364352" y="974612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g</a:t>
                </a:r>
                <a:endParaRPr lang="en-US" dirty="0"/>
              </a:p>
            </p:txBody>
          </p:sp>
          <p:cxnSp>
            <p:nvCxnSpPr>
              <p:cNvPr id="33" name="Straight Connector 32"/>
              <p:cNvCxnSpPr>
                <a:stCxn id="26" idx="6"/>
                <a:endCxn id="27" idx="2"/>
              </p:cNvCxnSpPr>
              <p:nvPr/>
            </p:nvCxnSpPr>
            <p:spPr>
              <a:xfrm>
                <a:off x="6334043" y="692019"/>
                <a:ext cx="8302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28" idx="0"/>
                <a:endCxn id="26" idx="4"/>
              </p:cNvCxnSpPr>
              <p:nvPr/>
            </p:nvCxnSpPr>
            <p:spPr>
              <a:xfrm flipV="1">
                <a:off x="6191175" y="836491"/>
                <a:ext cx="0" cy="42547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V="1">
                <a:off x="7308719" y="820615"/>
                <a:ext cx="0" cy="42706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6334043" y="1412791"/>
                <a:ext cx="8302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7316655" y="1960514"/>
                <a:ext cx="8318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30" idx="0"/>
                <a:endCxn id="29" idx="4"/>
              </p:cNvCxnSpPr>
              <p:nvPr/>
            </p:nvCxnSpPr>
            <p:spPr>
              <a:xfrm flipV="1">
                <a:off x="7164263" y="1535036"/>
                <a:ext cx="144456" cy="28100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29" idx="5"/>
                <a:endCxn id="31" idx="1"/>
              </p:cNvCxnSpPr>
              <p:nvPr/>
            </p:nvCxnSpPr>
            <p:spPr>
              <a:xfrm>
                <a:off x="7410313" y="1492171"/>
                <a:ext cx="771486" cy="36673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31" idx="7"/>
              </p:cNvCxnSpPr>
              <p:nvPr/>
            </p:nvCxnSpPr>
            <p:spPr>
              <a:xfrm flipV="1">
                <a:off x="8384989" y="1261969"/>
                <a:ext cx="115881" cy="5969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28" idx="7"/>
                <a:endCxn id="27" idx="3"/>
              </p:cNvCxnSpPr>
              <p:nvPr/>
            </p:nvCxnSpPr>
            <p:spPr>
              <a:xfrm flipV="1">
                <a:off x="6292770" y="793626"/>
                <a:ext cx="914354" cy="5112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55" name="TextBox 42"/>
            <p:cNvSpPr txBox="1">
              <a:spLocks noChangeArrowheads="1"/>
            </p:cNvSpPr>
            <p:nvPr/>
          </p:nvSpPr>
          <p:spPr bwMode="auto">
            <a:xfrm>
              <a:off x="5853075" y="858214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1</a:t>
              </a:r>
              <a:endParaRPr lang="en-US" altLang="en-US" sz="1400"/>
            </a:p>
          </p:txBody>
        </p:sp>
        <p:sp>
          <p:nvSpPr>
            <p:cNvPr id="13356" name="TextBox 45"/>
            <p:cNvSpPr txBox="1">
              <a:spLocks noChangeArrowheads="1"/>
            </p:cNvSpPr>
            <p:nvPr/>
          </p:nvSpPr>
          <p:spPr bwMode="auto">
            <a:xfrm>
              <a:off x="5162600" y="1343467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2</a:t>
              </a:r>
              <a:endParaRPr lang="en-US" altLang="en-US" sz="1400"/>
            </a:p>
          </p:txBody>
        </p:sp>
        <p:sp>
          <p:nvSpPr>
            <p:cNvPr id="13357" name="TextBox 46"/>
            <p:cNvSpPr txBox="1">
              <a:spLocks noChangeArrowheads="1"/>
            </p:cNvSpPr>
            <p:nvPr/>
          </p:nvSpPr>
          <p:spPr bwMode="auto">
            <a:xfrm>
              <a:off x="5777719" y="1257360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3</a:t>
              </a:r>
              <a:endParaRPr lang="en-US" altLang="en-US" sz="1400"/>
            </a:p>
          </p:txBody>
        </p:sp>
        <p:sp>
          <p:nvSpPr>
            <p:cNvPr id="13358" name="TextBox 47"/>
            <p:cNvSpPr txBox="1">
              <a:spLocks noChangeArrowheads="1"/>
            </p:cNvSpPr>
            <p:nvPr/>
          </p:nvSpPr>
          <p:spPr bwMode="auto">
            <a:xfrm>
              <a:off x="6560182" y="1328979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5</a:t>
              </a:r>
              <a:endParaRPr lang="en-US" altLang="en-US" sz="1400"/>
            </a:p>
          </p:txBody>
        </p:sp>
        <p:sp>
          <p:nvSpPr>
            <p:cNvPr id="13359" name="TextBox 48"/>
            <p:cNvSpPr txBox="1">
              <a:spLocks noChangeArrowheads="1"/>
            </p:cNvSpPr>
            <p:nvPr/>
          </p:nvSpPr>
          <p:spPr bwMode="auto">
            <a:xfrm>
              <a:off x="5765143" y="1869225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4</a:t>
              </a:r>
              <a:endParaRPr lang="en-US" altLang="en-US" sz="1400"/>
            </a:p>
          </p:txBody>
        </p:sp>
        <p:sp>
          <p:nvSpPr>
            <p:cNvPr id="13360" name="TextBox 49"/>
            <p:cNvSpPr txBox="1">
              <a:spLocks noChangeArrowheads="1"/>
            </p:cNvSpPr>
            <p:nvPr/>
          </p:nvSpPr>
          <p:spPr bwMode="auto">
            <a:xfrm>
              <a:off x="6911207" y="1850745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7</a:t>
              </a:r>
              <a:endParaRPr lang="en-US" altLang="en-US" sz="1400"/>
            </a:p>
          </p:txBody>
        </p:sp>
        <p:sp>
          <p:nvSpPr>
            <p:cNvPr id="13361" name="TextBox 50"/>
            <p:cNvSpPr txBox="1">
              <a:spLocks noChangeArrowheads="1"/>
            </p:cNvSpPr>
            <p:nvPr/>
          </p:nvSpPr>
          <p:spPr bwMode="auto">
            <a:xfrm>
              <a:off x="7713450" y="1886786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8</a:t>
              </a:r>
              <a:endParaRPr lang="en-US" altLang="en-US" sz="1400"/>
            </a:p>
          </p:txBody>
        </p:sp>
        <p:sp>
          <p:nvSpPr>
            <p:cNvPr id="13362" name="TextBox 51"/>
            <p:cNvSpPr txBox="1">
              <a:spLocks noChangeArrowheads="1"/>
            </p:cNvSpPr>
            <p:nvPr/>
          </p:nvSpPr>
          <p:spPr bwMode="auto">
            <a:xfrm>
              <a:off x="6792107" y="2423808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9</a:t>
              </a:r>
              <a:endParaRPr lang="en-US" altLang="en-US" sz="1400"/>
            </a:p>
          </p:txBody>
        </p:sp>
        <p:sp>
          <p:nvSpPr>
            <p:cNvPr id="13363" name="TextBox 52"/>
            <p:cNvSpPr txBox="1">
              <a:spLocks noChangeArrowheads="1"/>
            </p:cNvSpPr>
            <p:nvPr/>
          </p:nvSpPr>
          <p:spPr bwMode="auto">
            <a:xfrm>
              <a:off x="6452170" y="2051163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6</a:t>
              </a:r>
              <a:endParaRPr lang="en-US" altLang="en-US" sz="1400"/>
            </a:p>
          </p:txBody>
        </p:sp>
      </p:grpSp>
      <p:sp>
        <p:nvSpPr>
          <p:cNvPr id="13318" name="TextBox 65"/>
          <p:cNvSpPr txBox="1">
            <a:spLocks noChangeArrowheads="1"/>
          </p:cNvSpPr>
          <p:nvPr/>
        </p:nvSpPr>
        <p:spPr bwMode="auto">
          <a:xfrm>
            <a:off x="515938" y="2951163"/>
            <a:ext cx="35274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/>
              <a:t>Pradinis grafas turėjo 9 briaunas, t.y. m</a:t>
            </a:r>
            <a:r>
              <a:rPr lang="en-US" altLang="en-US" sz="2000"/>
              <a:t> = 9. </a:t>
            </a:r>
            <a:r>
              <a:rPr lang="lt-LT" altLang="en-US" sz="2000"/>
              <a:t>Patikrinsime, ar teisinga formulė</a:t>
            </a:r>
            <a:endParaRPr lang="en-US" altLang="en-US" sz="2000"/>
          </a:p>
        </p:txBody>
      </p:sp>
      <p:grpSp>
        <p:nvGrpSpPr>
          <p:cNvPr id="13319" name="Group 9"/>
          <p:cNvGrpSpPr>
            <a:grpSpLocks/>
          </p:cNvGrpSpPr>
          <p:nvPr/>
        </p:nvGrpSpPr>
        <p:grpSpPr bwMode="auto">
          <a:xfrm>
            <a:off x="5160963" y="3514725"/>
            <a:ext cx="3013075" cy="2867025"/>
            <a:chOff x="5160170" y="3515166"/>
            <a:chExt cx="3014354" cy="2866161"/>
          </a:xfrm>
        </p:grpSpPr>
        <p:grpSp>
          <p:nvGrpSpPr>
            <p:cNvPr id="13321" name="Group 21"/>
            <p:cNvGrpSpPr>
              <a:grpSpLocks/>
            </p:cNvGrpSpPr>
            <p:nvPr/>
          </p:nvGrpSpPr>
          <p:grpSpPr bwMode="auto">
            <a:xfrm>
              <a:off x="5160170" y="3515166"/>
              <a:ext cx="3014354" cy="2866161"/>
              <a:chOff x="5160170" y="3515166"/>
              <a:chExt cx="3014354" cy="2866161"/>
            </a:xfrm>
          </p:grpSpPr>
          <p:grpSp>
            <p:nvGrpSpPr>
              <p:cNvPr id="13323" name="Group 81"/>
              <p:cNvGrpSpPr>
                <a:grpSpLocks/>
              </p:cNvGrpSpPr>
              <p:nvPr/>
            </p:nvGrpSpPr>
            <p:grpSpPr bwMode="auto">
              <a:xfrm>
                <a:off x="5160170" y="3515166"/>
                <a:ext cx="3014354" cy="2866161"/>
                <a:chOff x="5160170" y="3515166"/>
                <a:chExt cx="3014354" cy="2866161"/>
              </a:xfrm>
            </p:grpSpPr>
            <p:grpSp>
              <p:nvGrpSpPr>
                <p:cNvPr id="13326" name="Group 77"/>
                <p:cNvGrpSpPr>
                  <a:grpSpLocks/>
                </p:cNvGrpSpPr>
                <p:nvPr/>
              </p:nvGrpSpPr>
              <p:grpSpPr bwMode="auto">
                <a:xfrm>
                  <a:off x="5160170" y="3515166"/>
                  <a:ext cx="3014354" cy="2866161"/>
                  <a:chOff x="5160170" y="3515166"/>
                  <a:chExt cx="3014354" cy="2866161"/>
                </a:xfrm>
              </p:grpSpPr>
              <p:grpSp>
                <p:nvGrpSpPr>
                  <p:cNvPr id="13329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5160170" y="3515166"/>
                    <a:ext cx="3014354" cy="2866161"/>
                    <a:chOff x="5160170" y="3515166"/>
                    <a:chExt cx="3014354" cy="2866161"/>
                  </a:xfrm>
                </p:grpSpPr>
                <p:grpSp>
                  <p:nvGrpSpPr>
                    <p:cNvPr id="13332" name="Group 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60170" y="3515166"/>
                      <a:ext cx="3014354" cy="2866161"/>
                      <a:chOff x="5160170" y="3515166"/>
                      <a:chExt cx="3014354" cy="2866161"/>
                    </a:xfrm>
                  </p:grpSpPr>
                  <p:grpSp>
                    <p:nvGrpSpPr>
                      <p:cNvPr id="13336" name="Group 4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160170" y="3515166"/>
                        <a:ext cx="3014354" cy="2866161"/>
                        <a:chOff x="5160170" y="3515166"/>
                        <a:chExt cx="3014354" cy="2866161"/>
                      </a:xfrm>
                    </p:grpSpPr>
                    <p:grpSp>
                      <p:nvGrpSpPr>
                        <p:cNvPr id="13341" name="Group 6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160170" y="3515166"/>
                          <a:ext cx="3014354" cy="2866161"/>
                          <a:chOff x="323875" y="3658835"/>
                          <a:chExt cx="3014354" cy="2866161"/>
                        </a:xfrm>
                      </p:grpSpPr>
                      <p:sp>
                        <p:nvSpPr>
                          <p:cNvPr id="54" name="Oval 53"/>
                          <p:cNvSpPr/>
                          <p:nvPr/>
                        </p:nvSpPr>
                        <p:spPr bwMode="auto">
                          <a:xfrm>
                            <a:off x="2768074" y="4185726"/>
                            <a:ext cx="287460" cy="287251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2">
                            <a:schemeClr val="dk1">
                              <a:shade val="50000"/>
                            </a:schemeClr>
                          </a:lnRef>
                          <a:fillRef idx="1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>
                              <a:defRPr/>
                            </a:pPr>
                            <a:r>
                              <a:rPr lang="lt-LT" dirty="0"/>
                              <a:t>3</a:t>
                            </a:r>
                            <a:endParaRPr lang="en-US" dirty="0"/>
                          </a:p>
                        </p:txBody>
                      </p:sp>
                      <p:sp>
                        <p:nvSpPr>
                          <p:cNvPr id="56" name="Oval 55"/>
                          <p:cNvSpPr/>
                          <p:nvPr/>
                        </p:nvSpPr>
                        <p:spPr bwMode="auto">
                          <a:xfrm>
                            <a:off x="1257721" y="3673119"/>
                            <a:ext cx="287459" cy="287250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2">
                            <a:schemeClr val="dk1">
                              <a:shade val="50000"/>
                            </a:schemeClr>
                          </a:lnRef>
                          <a:fillRef idx="1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>
                              <a:defRPr/>
                            </a:pPr>
                            <a:r>
                              <a:rPr lang="lt-LT" dirty="0"/>
                              <a:t>1</a:t>
                            </a:r>
                            <a:endParaRPr lang="en-US" dirty="0"/>
                          </a:p>
                        </p:txBody>
                      </p:sp>
                      <p:sp>
                        <p:nvSpPr>
                          <p:cNvPr id="57" name="Oval 56"/>
                          <p:cNvSpPr/>
                          <p:nvPr/>
                        </p:nvSpPr>
                        <p:spPr bwMode="auto">
                          <a:xfrm>
                            <a:off x="2110570" y="3658835"/>
                            <a:ext cx="287460" cy="287251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2">
                            <a:schemeClr val="dk1">
                              <a:shade val="50000"/>
                            </a:schemeClr>
                          </a:lnRef>
                          <a:fillRef idx="1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>
                              <a:defRPr/>
                            </a:pPr>
                            <a:r>
                              <a:rPr lang="lt-LT" dirty="0"/>
                              <a:t>2</a:t>
                            </a:r>
                            <a:endParaRPr lang="en-US" dirty="0"/>
                          </a:p>
                        </p:txBody>
                      </p:sp>
                      <p:sp>
                        <p:nvSpPr>
                          <p:cNvPr id="58" name="Oval 57"/>
                          <p:cNvSpPr/>
                          <p:nvPr/>
                        </p:nvSpPr>
                        <p:spPr bwMode="auto">
                          <a:xfrm>
                            <a:off x="323875" y="4955432"/>
                            <a:ext cx="287459" cy="287250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2">
                            <a:schemeClr val="dk1">
                              <a:shade val="50000"/>
                            </a:schemeClr>
                          </a:lnRef>
                          <a:fillRef idx="1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>
                              <a:defRPr/>
                            </a:pPr>
                            <a:r>
                              <a:rPr lang="lt-LT" dirty="0"/>
                              <a:t>9</a:t>
                            </a:r>
                            <a:endParaRPr lang="en-US" dirty="0"/>
                          </a:p>
                        </p:txBody>
                      </p:sp>
                      <p:sp>
                        <p:nvSpPr>
                          <p:cNvPr id="59" name="Oval 58"/>
                          <p:cNvSpPr/>
                          <p:nvPr/>
                        </p:nvSpPr>
                        <p:spPr bwMode="auto">
                          <a:xfrm>
                            <a:off x="611334" y="5733073"/>
                            <a:ext cx="287460" cy="287250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2">
                            <a:schemeClr val="dk1">
                              <a:shade val="50000"/>
                            </a:schemeClr>
                          </a:lnRef>
                          <a:fillRef idx="1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>
                              <a:defRPr/>
                            </a:pPr>
                            <a:r>
                              <a:rPr lang="lt-LT" dirty="0"/>
                              <a:t>8</a:t>
                            </a:r>
                            <a:endParaRPr lang="en-US" dirty="0"/>
                          </a:p>
                        </p:txBody>
                      </p:sp>
                      <p:sp>
                        <p:nvSpPr>
                          <p:cNvPr id="60" name="Oval 59"/>
                          <p:cNvSpPr/>
                          <p:nvPr/>
                        </p:nvSpPr>
                        <p:spPr bwMode="auto">
                          <a:xfrm>
                            <a:off x="3050769" y="4955432"/>
                            <a:ext cx="287460" cy="287250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2">
                            <a:schemeClr val="dk1">
                              <a:shade val="50000"/>
                            </a:schemeClr>
                          </a:lnRef>
                          <a:fillRef idx="1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>
                              <a:defRPr/>
                            </a:pPr>
                            <a:r>
                              <a:rPr lang="lt-LT" dirty="0"/>
                              <a:t>4</a:t>
                            </a:r>
                            <a:endParaRPr lang="en-US" dirty="0"/>
                          </a:p>
                        </p:txBody>
                      </p:sp>
                      <p:sp>
                        <p:nvSpPr>
                          <p:cNvPr id="61" name="Oval 60"/>
                          <p:cNvSpPr/>
                          <p:nvPr/>
                        </p:nvSpPr>
                        <p:spPr bwMode="auto">
                          <a:xfrm>
                            <a:off x="2796661" y="5733073"/>
                            <a:ext cx="287460" cy="287250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2">
                            <a:schemeClr val="dk1">
                              <a:shade val="50000"/>
                            </a:schemeClr>
                          </a:lnRef>
                          <a:fillRef idx="1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>
                              <a:defRPr/>
                            </a:pPr>
                            <a:r>
                              <a:rPr lang="lt-LT" dirty="0"/>
                              <a:t>5</a:t>
                            </a:r>
                            <a:endParaRPr lang="en-US" dirty="0"/>
                          </a:p>
                        </p:txBody>
                      </p:sp>
                      <p:sp>
                        <p:nvSpPr>
                          <p:cNvPr id="62" name="Oval 61"/>
                          <p:cNvSpPr/>
                          <p:nvPr/>
                        </p:nvSpPr>
                        <p:spPr bwMode="auto">
                          <a:xfrm>
                            <a:off x="2077219" y="6237746"/>
                            <a:ext cx="287459" cy="287250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2">
                            <a:schemeClr val="dk1">
                              <a:shade val="50000"/>
                            </a:schemeClr>
                          </a:lnRef>
                          <a:fillRef idx="1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>
                              <a:defRPr/>
                            </a:pPr>
                            <a:r>
                              <a:rPr lang="lt-LT" dirty="0"/>
                              <a:t>6</a:t>
                            </a:r>
                            <a:endParaRPr lang="en-US" dirty="0"/>
                          </a:p>
                        </p:txBody>
                      </p:sp>
                      <p:sp>
                        <p:nvSpPr>
                          <p:cNvPr id="63" name="Oval 62"/>
                          <p:cNvSpPr/>
                          <p:nvPr/>
                        </p:nvSpPr>
                        <p:spPr bwMode="auto">
                          <a:xfrm>
                            <a:off x="1260898" y="6237746"/>
                            <a:ext cx="287459" cy="287250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2">
                            <a:schemeClr val="dk1">
                              <a:shade val="50000"/>
                            </a:schemeClr>
                          </a:lnRef>
                          <a:fillRef idx="1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>
                              <a:defRPr/>
                            </a:pPr>
                            <a:r>
                              <a:rPr lang="lt-LT" dirty="0"/>
                              <a:t>7</a:t>
                            </a:r>
                            <a:endParaRPr lang="en-US" dirty="0"/>
                          </a:p>
                        </p:txBody>
                      </p:sp>
                    </p:grpSp>
                    <p:cxnSp>
                      <p:nvCxnSpPr>
                        <p:cNvPr id="64" name="Straight Connector 63"/>
                        <p:cNvCxnSpPr>
                          <a:endCxn id="57" idx="2"/>
                        </p:cNvCxnSpPr>
                        <p:nvPr/>
                      </p:nvCxnSpPr>
                      <p:spPr>
                        <a:xfrm flipV="1">
                          <a:off x="6384652" y="3659585"/>
                          <a:ext cx="562214" cy="12696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7" name="Straight Connector 66"/>
                        <p:cNvCxnSpPr>
                          <a:stCxn id="56" idx="5"/>
                          <a:endCxn id="54" idx="2"/>
                        </p:cNvCxnSpPr>
                        <p:nvPr/>
                      </p:nvCxnSpPr>
                      <p:spPr>
                        <a:xfrm>
                          <a:off x="6340183" y="3773851"/>
                          <a:ext cx="1264186" cy="412626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8" name="Straight Connector 67"/>
                        <p:cNvCxnSpPr>
                          <a:stCxn id="56" idx="4"/>
                          <a:endCxn id="61" idx="1"/>
                        </p:cNvCxnSpPr>
                        <p:nvPr/>
                      </p:nvCxnSpPr>
                      <p:spPr>
                        <a:xfrm>
                          <a:off x="6238540" y="3816700"/>
                          <a:ext cx="1437298" cy="1813966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69" name="Straight Connector 68"/>
                      <p:cNvCxnSpPr>
                        <a:stCxn id="57" idx="5"/>
                        <a:endCxn id="54" idx="1"/>
                      </p:cNvCxnSpPr>
                      <p:nvPr/>
                    </p:nvCxnSpPr>
                    <p:spPr>
                      <a:xfrm>
                        <a:off x="7193033" y="3761155"/>
                        <a:ext cx="452629" cy="323752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" name="Straight Connector 69"/>
                      <p:cNvCxnSpPr>
                        <a:stCxn id="60" idx="1"/>
                        <a:endCxn id="57" idx="5"/>
                      </p:cNvCxnSpPr>
                      <p:nvPr/>
                    </p:nvCxnSpPr>
                    <p:spPr>
                      <a:xfrm flipH="1" flipV="1">
                        <a:off x="7193033" y="3761155"/>
                        <a:ext cx="736913" cy="1091871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" name="Straight Connector 70"/>
                      <p:cNvCxnSpPr>
                        <a:stCxn id="54" idx="5"/>
                        <a:endCxn id="60" idx="0"/>
                      </p:cNvCxnSpPr>
                      <p:nvPr/>
                    </p:nvCxnSpPr>
                    <p:spPr>
                      <a:xfrm>
                        <a:off x="7848948" y="4288046"/>
                        <a:ext cx="182640" cy="523717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" name="Straight Connector 71"/>
                      <p:cNvCxnSpPr>
                        <a:endCxn id="61" idx="0"/>
                      </p:cNvCxnSpPr>
                      <p:nvPr/>
                    </p:nvCxnSpPr>
                    <p:spPr>
                      <a:xfrm>
                        <a:off x="7747305" y="4329309"/>
                        <a:ext cx="30176" cy="1260095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73" name="Straight Connector 72"/>
                    <p:cNvCxnSpPr>
                      <a:endCxn id="61" idx="7"/>
                    </p:cNvCxnSpPr>
                    <p:nvPr/>
                  </p:nvCxnSpPr>
                  <p:spPr>
                    <a:xfrm flipH="1">
                      <a:off x="7879124" y="5099014"/>
                      <a:ext cx="176287" cy="53165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Straight Connector 73"/>
                    <p:cNvCxnSpPr>
                      <a:stCxn id="62" idx="7"/>
                    </p:cNvCxnSpPr>
                    <p:nvPr/>
                  </p:nvCxnSpPr>
                  <p:spPr>
                    <a:xfrm flipV="1">
                      <a:off x="7158093" y="5073621"/>
                      <a:ext cx="797263" cy="106171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Straight Connector 74"/>
                    <p:cNvCxnSpPr>
                      <a:stCxn id="63" idx="7"/>
                      <a:endCxn id="60" idx="3"/>
                    </p:cNvCxnSpPr>
                    <p:nvPr/>
                  </p:nvCxnSpPr>
                  <p:spPr>
                    <a:xfrm flipV="1">
                      <a:off x="6343359" y="5056164"/>
                      <a:ext cx="1586586" cy="1079175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6" name="Straight Connector 75"/>
                  <p:cNvCxnSpPr>
                    <a:stCxn id="61" idx="3"/>
                    <a:endCxn id="62" idx="6"/>
                  </p:cNvCxnSpPr>
                  <p:nvPr/>
                </p:nvCxnSpPr>
                <p:spPr>
                  <a:xfrm flipH="1">
                    <a:off x="7200973" y="5833805"/>
                    <a:ext cx="474864" cy="403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/>
                  <p:cNvCxnSpPr>
                    <a:stCxn id="61" idx="2"/>
                    <a:endCxn id="63" idx="6"/>
                  </p:cNvCxnSpPr>
                  <p:nvPr/>
                </p:nvCxnSpPr>
                <p:spPr>
                  <a:xfrm flipH="1">
                    <a:off x="6384652" y="5732236"/>
                    <a:ext cx="1248305" cy="50467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9" name="Straight Connector 78"/>
                <p:cNvCxnSpPr>
                  <a:stCxn id="62" idx="2"/>
                  <a:endCxn id="63" idx="6"/>
                </p:cNvCxnSpPr>
                <p:nvPr/>
              </p:nvCxnSpPr>
              <p:spPr>
                <a:xfrm flipH="1" flipV="1">
                  <a:off x="6384652" y="6236909"/>
                  <a:ext cx="52886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>
                  <a:stCxn id="62" idx="1"/>
                  <a:endCxn id="58" idx="5"/>
                </p:cNvCxnSpPr>
                <p:nvPr/>
              </p:nvCxnSpPr>
              <p:spPr>
                <a:xfrm flipH="1" flipV="1">
                  <a:off x="5404749" y="5056164"/>
                  <a:ext cx="1550058" cy="107917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1" name="Straight Connector 80"/>
              <p:cNvCxnSpPr>
                <a:stCxn id="63" idx="1"/>
              </p:cNvCxnSpPr>
              <p:nvPr/>
            </p:nvCxnSpPr>
            <p:spPr>
              <a:xfrm flipH="1" flipV="1">
                <a:off x="5685855" y="5865545"/>
                <a:ext cx="454218" cy="2697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>
                <a:stCxn id="63" idx="0"/>
                <a:endCxn id="58" idx="4"/>
              </p:cNvCxnSpPr>
              <p:nvPr/>
            </p:nvCxnSpPr>
            <p:spPr>
              <a:xfrm flipH="1" flipV="1">
                <a:off x="5303106" y="5099014"/>
                <a:ext cx="938610" cy="9950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4" name="Straight Connector 83"/>
            <p:cNvCxnSpPr>
              <a:endCxn id="58" idx="4"/>
            </p:cNvCxnSpPr>
            <p:nvPr/>
          </p:nvCxnSpPr>
          <p:spPr>
            <a:xfrm flipH="1" flipV="1">
              <a:off x="5303106" y="5099014"/>
              <a:ext cx="201698" cy="5284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7372" y="4257292"/>
                <a:ext cx="2043123" cy="9326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lt-LT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nary>
                    </m:oMath>
                  </m:oMathPara>
                </a14:m>
                <a:endParaRPr lang="lt-LT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72" y="4257292"/>
                <a:ext cx="2043123" cy="9326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"/>
          <p:cNvGrpSpPr>
            <a:grpSpLocks/>
          </p:cNvGrpSpPr>
          <p:nvPr/>
        </p:nvGrpSpPr>
        <p:grpSpPr bwMode="auto">
          <a:xfrm>
            <a:off x="950913" y="1012825"/>
            <a:ext cx="2603500" cy="1554163"/>
            <a:chOff x="6046786" y="549027"/>
            <a:chExt cx="2604491" cy="1554410"/>
          </a:xfrm>
        </p:grpSpPr>
        <p:sp>
          <p:nvSpPr>
            <p:cNvPr id="3" name="Oval 2"/>
            <p:cNvSpPr/>
            <p:nvPr/>
          </p:nvSpPr>
          <p:spPr bwMode="auto">
            <a:xfrm>
              <a:off x="6046786" y="549027"/>
              <a:ext cx="287446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a</a:t>
              </a:r>
              <a:endParaRPr lang="en-US" dirty="0"/>
            </a:p>
          </p:txBody>
        </p:sp>
        <p:sp>
          <p:nvSpPr>
            <p:cNvPr id="4" name="Oval 3"/>
            <p:cNvSpPr/>
            <p:nvPr/>
          </p:nvSpPr>
          <p:spPr bwMode="auto">
            <a:xfrm>
              <a:off x="7164811" y="549027"/>
              <a:ext cx="287446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b</a:t>
              </a:r>
              <a:endParaRPr lang="en-US" dirty="0"/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6046786" y="1261928"/>
              <a:ext cx="287446" cy="28738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c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7164811" y="1247638"/>
              <a:ext cx="287446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d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7020293" y="1816053"/>
              <a:ext cx="287447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e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8138319" y="1816053"/>
              <a:ext cx="287447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f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8363830" y="974545"/>
              <a:ext cx="287447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g</a:t>
              </a:r>
              <a:endParaRPr lang="en-US" dirty="0"/>
            </a:p>
          </p:txBody>
        </p:sp>
        <p:cxnSp>
          <p:nvCxnSpPr>
            <p:cNvPr id="12" name="Straight Connector 11"/>
            <p:cNvCxnSpPr>
              <a:stCxn id="3" idx="6"/>
              <a:endCxn id="4" idx="2"/>
            </p:cNvCxnSpPr>
            <p:nvPr/>
          </p:nvCxnSpPr>
          <p:spPr>
            <a:xfrm>
              <a:off x="6334232" y="691925"/>
              <a:ext cx="8305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5" idx="0"/>
              <a:endCxn id="3" idx="4"/>
            </p:cNvCxnSpPr>
            <p:nvPr/>
          </p:nvCxnSpPr>
          <p:spPr>
            <a:xfrm flipV="1">
              <a:off x="6189715" y="836411"/>
              <a:ext cx="0" cy="4255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7307741" y="820533"/>
              <a:ext cx="0" cy="4271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334232" y="1412764"/>
              <a:ext cx="8305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317269" y="1960539"/>
              <a:ext cx="8305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7" idx="0"/>
              <a:endCxn id="6" idx="4"/>
            </p:cNvCxnSpPr>
            <p:nvPr/>
          </p:nvCxnSpPr>
          <p:spPr>
            <a:xfrm flipV="1">
              <a:off x="7164811" y="1535022"/>
              <a:ext cx="142929" cy="281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6" idx="5"/>
              <a:endCxn id="8" idx="1"/>
            </p:cNvCxnSpPr>
            <p:nvPr/>
          </p:nvCxnSpPr>
          <p:spPr>
            <a:xfrm>
              <a:off x="7409379" y="1492152"/>
              <a:ext cx="771819" cy="3667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7"/>
            </p:cNvCxnSpPr>
            <p:nvPr/>
          </p:nvCxnSpPr>
          <p:spPr>
            <a:xfrm flipV="1">
              <a:off x="8384475" y="1261928"/>
              <a:ext cx="115931" cy="5969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5" idx="7"/>
              <a:endCxn id="4" idx="3"/>
            </p:cNvCxnSpPr>
            <p:nvPr/>
          </p:nvCxnSpPr>
          <p:spPr>
            <a:xfrm flipV="1">
              <a:off x="6291354" y="793541"/>
              <a:ext cx="914748" cy="5112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39" name="TextBox 23"/>
          <p:cNvSpPr txBox="1">
            <a:spLocks noChangeArrowheads="1"/>
          </p:cNvSpPr>
          <p:nvPr/>
        </p:nvSpPr>
        <p:spPr bwMode="auto">
          <a:xfrm>
            <a:off x="468313" y="260350"/>
            <a:ext cx="3959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/>
              <a:t>Sudarykime šio grafo briauninį grafą</a:t>
            </a:r>
            <a:endParaRPr lang="en-US" altLang="en-US" sz="2000"/>
          </a:p>
        </p:txBody>
      </p:sp>
      <p:sp>
        <p:nvSpPr>
          <p:cNvPr id="14340" name="TextBox 41"/>
          <p:cNvSpPr txBox="1">
            <a:spLocks noChangeArrowheads="1"/>
          </p:cNvSpPr>
          <p:nvPr/>
        </p:nvSpPr>
        <p:spPr bwMode="auto">
          <a:xfrm>
            <a:off x="4787900" y="260350"/>
            <a:ext cx="3960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/>
              <a:t>Sunumeruojame briaunas</a:t>
            </a:r>
            <a:endParaRPr lang="en-US" altLang="en-US" sz="2000"/>
          </a:p>
        </p:txBody>
      </p:sp>
      <p:grpSp>
        <p:nvGrpSpPr>
          <p:cNvPr id="14341" name="Group 54"/>
          <p:cNvGrpSpPr>
            <a:grpSpLocks/>
          </p:cNvGrpSpPr>
          <p:nvPr/>
        </p:nvGrpSpPr>
        <p:grpSpPr bwMode="auto">
          <a:xfrm>
            <a:off x="5162550" y="858838"/>
            <a:ext cx="2767013" cy="1873250"/>
            <a:chOff x="5162600" y="858214"/>
            <a:chExt cx="2766874" cy="1873371"/>
          </a:xfrm>
        </p:grpSpPr>
        <p:grpSp>
          <p:nvGrpSpPr>
            <p:cNvPr id="14379" name="Group 24"/>
            <p:cNvGrpSpPr>
              <a:grpSpLocks/>
            </p:cNvGrpSpPr>
            <p:nvPr/>
          </p:nvGrpSpPr>
          <p:grpSpPr bwMode="auto">
            <a:xfrm>
              <a:off x="5270612" y="1012103"/>
              <a:ext cx="2604491" cy="1554410"/>
              <a:chOff x="6046786" y="549027"/>
              <a:chExt cx="2604491" cy="1554410"/>
            </a:xfrm>
          </p:grpSpPr>
          <p:sp>
            <p:nvSpPr>
              <p:cNvPr id="26" name="Oval 25"/>
              <p:cNvSpPr/>
              <p:nvPr/>
            </p:nvSpPr>
            <p:spPr bwMode="auto">
              <a:xfrm>
                <a:off x="6046719" y="549135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a</a:t>
                </a:r>
                <a:endParaRPr lang="en-US" dirty="0"/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7164263" y="549135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b</a:t>
                </a:r>
                <a:endParaRPr lang="en-US" dirty="0"/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6046719" y="1261969"/>
                <a:ext cx="287324" cy="28735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c</a:t>
                </a:r>
                <a:endParaRPr lang="en-US" dirty="0"/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7164263" y="1247680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d</a:t>
                </a:r>
                <a:endParaRPr lang="en-US" dirty="0"/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7021395" y="1816042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e</a:t>
                </a:r>
                <a:endParaRPr lang="en-US" dirty="0"/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8138939" y="1816042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f</a:t>
                </a:r>
                <a:endParaRPr lang="en-US" dirty="0"/>
              </a:p>
            </p:txBody>
          </p:sp>
          <p:sp>
            <p:nvSpPr>
              <p:cNvPr id="32" name="Oval 31"/>
              <p:cNvSpPr/>
              <p:nvPr/>
            </p:nvSpPr>
            <p:spPr bwMode="auto">
              <a:xfrm>
                <a:off x="8364352" y="974612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g</a:t>
                </a:r>
                <a:endParaRPr lang="en-US" dirty="0"/>
              </a:p>
            </p:txBody>
          </p:sp>
          <p:cxnSp>
            <p:nvCxnSpPr>
              <p:cNvPr id="33" name="Straight Connector 32"/>
              <p:cNvCxnSpPr>
                <a:stCxn id="26" idx="6"/>
                <a:endCxn id="27" idx="2"/>
              </p:cNvCxnSpPr>
              <p:nvPr/>
            </p:nvCxnSpPr>
            <p:spPr>
              <a:xfrm>
                <a:off x="6334043" y="692019"/>
                <a:ext cx="8302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28" idx="0"/>
                <a:endCxn id="26" idx="4"/>
              </p:cNvCxnSpPr>
              <p:nvPr/>
            </p:nvCxnSpPr>
            <p:spPr>
              <a:xfrm flipV="1">
                <a:off x="6191175" y="836491"/>
                <a:ext cx="0" cy="42547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V="1">
                <a:off x="7308719" y="820615"/>
                <a:ext cx="0" cy="42706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6334043" y="1412791"/>
                <a:ext cx="8302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7316655" y="1960514"/>
                <a:ext cx="8318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30" idx="0"/>
                <a:endCxn id="29" idx="4"/>
              </p:cNvCxnSpPr>
              <p:nvPr/>
            </p:nvCxnSpPr>
            <p:spPr>
              <a:xfrm flipV="1">
                <a:off x="7164263" y="1535036"/>
                <a:ext cx="144456" cy="28100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29" idx="5"/>
                <a:endCxn id="31" idx="1"/>
              </p:cNvCxnSpPr>
              <p:nvPr/>
            </p:nvCxnSpPr>
            <p:spPr>
              <a:xfrm>
                <a:off x="7410313" y="1492171"/>
                <a:ext cx="771486" cy="36673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31" idx="7"/>
              </p:cNvCxnSpPr>
              <p:nvPr/>
            </p:nvCxnSpPr>
            <p:spPr>
              <a:xfrm flipV="1">
                <a:off x="8384989" y="1261969"/>
                <a:ext cx="115881" cy="5969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28" idx="7"/>
                <a:endCxn id="27" idx="3"/>
              </p:cNvCxnSpPr>
              <p:nvPr/>
            </p:nvCxnSpPr>
            <p:spPr>
              <a:xfrm flipV="1">
                <a:off x="6292770" y="793626"/>
                <a:ext cx="914354" cy="5112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80" name="TextBox 42"/>
            <p:cNvSpPr txBox="1">
              <a:spLocks noChangeArrowheads="1"/>
            </p:cNvSpPr>
            <p:nvPr/>
          </p:nvSpPr>
          <p:spPr bwMode="auto">
            <a:xfrm>
              <a:off x="5853075" y="858214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1</a:t>
              </a:r>
              <a:endParaRPr lang="en-US" altLang="en-US" sz="1400"/>
            </a:p>
          </p:txBody>
        </p:sp>
        <p:sp>
          <p:nvSpPr>
            <p:cNvPr id="14381" name="TextBox 45"/>
            <p:cNvSpPr txBox="1">
              <a:spLocks noChangeArrowheads="1"/>
            </p:cNvSpPr>
            <p:nvPr/>
          </p:nvSpPr>
          <p:spPr bwMode="auto">
            <a:xfrm>
              <a:off x="5162600" y="1343467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2</a:t>
              </a:r>
              <a:endParaRPr lang="en-US" altLang="en-US" sz="1400"/>
            </a:p>
          </p:txBody>
        </p:sp>
        <p:sp>
          <p:nvSpPr>
            <p:cNvPr id="14382" name="TextBox 46"/>
            <p:cNvSpPr txBox="1">
              <a:spLocks noChangeArrowheads="1"/>
            </p:cNvSpPr>
            <p:nvPr/>
          </p:nvSpPr>
          <p:spPr bwMode="auto">
            <a:xfrm>
              <a:off x="5777719" y="1257360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3</a:t>
              </a:r>
              <a:endParaRPr lang="en-US" altLang="en-US" sz="1400"/>
            </a:p>
          </p:txBody>
        </p:sp>
        <p:sp>
          <p:nvSpPr>
            <p:cNvPr id="14383" name="TextBox 47"/>
            <p:cNvSpPr txBox="1">
              <a:spLocks noChangeArrowheads="1"/>
            </p:cNvSpPr>
            <p:nvPr/>
          </p:nvSpPr>
          <p:spPr bwMode="auto">
            <a:xfrm>
              <a:off x="6560182" y="1328979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5</a:t>
              </a:r>
              <a:endParaRPr lang="en-US" altLang="en-US" sz="1400"/>
            </a:p>
          </p:txBody>
        </p:sp>
        <p:sp>
          <p:nvSpPr>
            <p:cNvPr id="14384" name="TextBox 48"/>
            <p:cNvSpPr txBox="1">
              <a:spLocks noChangeArrowheads="1"/>
            </p:cNvSpPr>
            <p:nvPr/>
          </p:nvSpPr>
          <p:spPr bwMode="auto">
            <a:xfrm>
              <a:off x="5765143" y="1869225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4</a:t>
              </a:r>
              <a:endParaRPr lang="en-US" altLang="en-US" sz="1400"/>
            </a:p>
          </p:txBody>
        </p:sp>
        <p:sp>
          <p:nvSpPr>
            <p:cNvPr id="14385" name="TextBox 49"/>
            <p:cNvSpPr txBox="1">
              <a:spLocks noChangeArrowheads="1"/>
            </p:cNvSpPr>
            <p:nvPr/>
          </p:nvSpPr>
          <p:spPr bwMode="auto">
            <a:xfrm>
              <a:off x="6911207" y="1850745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7</a:t>
              </a:r>
              <a:endParaRPr lang="en-US" altLang="en-US" sz="1400"/>
            </a:p>
          </p:txBody>
        </p:sp>
        <p:sp>
          <p:nvSpPr>
            <p:cNvPr id="14386" name="TextBox 50"/>
            <p:cNvSpPr txBox="1">
              <a:spLocks noChangeArrowheads="1"/>
            </p:cNvSpPr>
            <p:nvPr/>
          </p:nvSpPr>
          <p:spPr bwMode="auto">
            <a:xfrm>
              <a:off x="7713450" y="1886786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8</a:t>
              </a:r>
              <a:endParaRPr lang="en-US" altLang="en-US" sz="1400"/>
            </a:p>
          </p:txBody>
        </p:sp>
        <p:sp>
          <p:nvSpPr>
            <p:cNvPr id="14387" name="TextBox 51"/>
            <p:cNvSpPr txBox="1">
              <a:spLocks noChangeArrowheads="1"/>
            </p:cNvSpPr>
            <p:nvPr/>
          </p:nvSpPr>
          <p:spPr bwMode="auto">
            <a:xfrm>
              <a:off x="6792107" y="2423808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9</a:t>
              </a:r>
              <a:endParaRPr lang="en-US" altLang="en-US" sz="1400"/>
            </a:p>
          </p:txBody>
        </p:sp>
        <p:sp>
          <p:nvSpPr>
            <p:cNvPr id="14388" name="TextBox 52"/>
            <p:cNvSpPr txBox="1">
              <a:spLocks noChangeArrowheads="1"/>
            </p:cNvSpPr>
            <p:nvPr/>
          </p:nvSpPr>
          <p:spPr bwMode="auto">
            <a:xfrm>
              <a:off x="6452170" y="2051163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6</a:t>
              </a:r>
              <a:endParaRPr lang="en-US" altLang="en-US" sz="14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342" name="TextBox 65"/>
              <p:cNvSpPr txBox="1">
                <a:spLocks noChangeArrowheads="1"/>
              </p:cNvSpPr>
              <p:nvPr/>
            </p:nvSpPr>
            <p:spPr bwMode="auto">
              <a:xfrm>
                <a:off x="240505" y="3913904"/>
                <a:ext cx="4327526" cy="12840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lt-LT" altLang="en-US" sz="2000" dirty="0" smtClean="0"/>
                  <a:t>Įstatome pradinio grafo viršūnių laipsnius į formulę: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lt-LT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lt-LT" altLang="en-US" sz="2000" b="0" i="1" smtClean="0">
                              <a:latin typeface="Cambria Math" panose="02040503050406030204" pitchFamily="18" charset="0"/>
                            </a:rPr>
                            <m:t>4+9+9+16+4+9+1</m:t>
                          </m:r>
                        </m:num>
                        <m:den>
                          <m:r>
                            <a:rPr lang="lt-LT" alt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lt-LT" altLang="en-US" sz="2000" b="0" i="1" smtClean="0">
                          <a:latin typeface="Cambria Math" panose="02040503050406030204" pitchFamily="18" charset="0"/>
                        </a:rPr>
                        <m:t>−9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=17</m:t>
                      </m:r>
                    </m:oMath>
                  </m:oMathPara>
                </a14:m>
                <a:endParaRPr lang="lt-LT" altLang="en-US" sz="2000" b="0" dirty="0" smtClean="0"/>
              </a:p>
            </p:txBody>
          </p:sp>
        </mc:Choice>
        <mc:Fallback xmlns="">
          <p:sp>
            <p:nvSpPr>
              <p:cNvPr id="14342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0505" y="3913904"/>
                <a:ext cx="4327526" cy="1284069"/>
              </a:xfrm>
              <a:prstGeom prst="rect">
                <a:avLst/>
              </a:prstGeom>
              <a:blipFill>
                <a:blip r:embed="rId2"/>
                <a:stretch>
                  <a:fillRect l="-1408" t="-23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343" name="Group 9"/>
          <p:cNvGrpSpPr>
            <a:grpSpLocks/>
          </p:cNvGrpSpPr>
          <p:nvPr/>
        </p:nvGrpSpPr>
        <p:grpSpPr bwMode="auto">
          <a:xfrm>
            <a:off x="5160963" y="3514725"/>
            <a:ext cx="3013075" cy="2867025"/>
            <a:chOff x="5160170" y="3515166"/>
            <a:chExt cx="3014354" cy="2866161"/>
          </a:xfrm>
        </p:grpSpPr>
        <p:grpSp>
          <p:nvGrpSpPr>
            <p:cNvPr id="14346" name="Group 21"/>
            <p:cNvGrpSpPr>
              <a:grpSpLocks/>
            </p:cNvGrpSpPr>
            <p:nvPr/>
          </p:nvGrpSpPr>
          <p:grpSpPr bwMode="auto">
            <a:xfrm>
              <a:off x="5160170" y="3515166"/>
              <a:ext cx="3014354" cy="2866161"/>
              <a:chOff x="5160170" y="3515166"/>
              <a:chExt cx="3014354" cy="2866161"/>
            </a:xfrm>
          </p:grpSpPr>
          <p:grpSp>
            <p:nvGrpSpPr>
              <p:cNvPr id="14348" name="Group 81"/>
              <p:cNvGrpSpPr>
                <a:grpSpLocks/>
              </p:cNvGrpSpPr>
              <p:nvPr/>
            </p:nvGrpSpPr>
            <p:grpSpPr bwMode="auto">
              <a:xfrm>
                <a:off x="5160170" y="3515166"/>
                <a:ext cx="3014354" cy="2866161"/>
                <a:chOff x="5160170" y="3515166"/>
                <a:chExt cx="3014354" cy="2866161"/>
              </a:xfrm>
            </p:grpSpPr>
            <p:grpSp>
              <p:nvGrpSpPr>
                <p:cNvPr id="14351" name="Group 77"/>
                <p:cNvGrpSpPr>
                  <a:grpSpLocks/>
                </p:cNvGrpSpPr>
                <p:nvPr/>
              </p:nvGrpSpPr>
              <p:grpSpPr bwMode="auto">
                <a:xfrm>
                  <a:off x="5160170" y="3515166"/>
                  <a:ext cx="3014354" cy="2866161"/>
                  <a:chOff x="5160170" y="3515166"/>
                  <a:chExt cx="3014354" cy="2866161"/>
                </a:xfrm>
              </p:grpSpPr>
              <p:grpSp>
                <p:nvGrpSpPr>
                  <p:cNvPr id="14354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5160170" y="3515166"/>
                    <a:ext cx="3014354" cy="2866161"/>
                    <a:chOff x="5160170" y="3515166"/>
                    <a:chExt cx="3014354" cy="2866161"/>
                  </a:xfrm>
                </p:grpSpPr>
                <p:grpSp>
                  <p:nvGrpSpPr>
                    <p:cNvPr id="14357" name="Group 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60170" y="3515166"/>
                      <a:ext cx="3014354" cy="2866161"/>
                      <a:chOff x="5160170" y="3515166"/>
                      <a:chExt cx="3014354" cy="2866161"/>
                    </a:xfrm>
                  </p:grpSpPr>
                  <p:grpSp>
                    <p:nvGrpSpPr>
                      <p:cNvPr id="14361" name="Group 4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160170" y="3515166"/>
                        <a:ext cx="3014354" cy="2866161"/>
                        <a:chOff x="5160170" y="3515166"/>
                        <a:chExt cx="3014354" cy="2866161"/>
                      </a:xfrm>
                    </p:grpSpPr>
                    <p:grpSp>
                      <p:nvGrpSpPr>
                        <p:cNvPr id="14366" name="Group 6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160170" y="3515166"/>
                          <a:ext cx="3014354" cy="2866161"/>
                          <a:chOff x="323875" y="3658835"/>
                          <a:chExt cx="3014354" cy="2866161"/>
                        </a:xfrm>
                      </p:grpSpPr>
                      <p:sp>
                        <p:nvSpPr>
                          <p:cNvPr id="54" name="Oval 53"/>
                          <p:cNvSpPr/>
                          <p:nvPr/>
                        </p:nvSpPr>
                        <p:spPr bwMode="auto">
                          <a:xfrm>
                            <a:off x="2768074" y="4185726"/>
                            <a:ext cx="287460" cy="287251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2">
                            <a:schemeClr val="dk1">
                              <a:shade val="50000"/>
                            </a:schemeClr>
                          </a:lnRef>
                          <a:fillRef idx="1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>
                              <a:defRPr/>
                            </a:pPr>
                            <a:r>
                              <a:rPr lang="lt-LT" dirty="0"/>
                              <a:t>3</a:t>
                            </a:r>
                            <a:endParaRPr lang="en-US" dirty="0"/>
                          </a:p>
                        </p:txBody>
                      </p:sp>
                      <p:sp>
                        <p:nvSpPr>
                          <p:cNvPr id="56" name="Oval 55"/>
                          <p:cNvSpPr/>
                          <p:nvPr/>
                        </p:nvSpPr>
                        <p:spPr bwMode="auto">
                          <a:xfrm>
                            <a:off x="1257721" y="3673119"/>
                            <a:ext cx="287459" cy="287250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2">
                            <a:schemeClr val="dk1">
                              <a:shade val="50000"/>
                            </a:schemeClr>
                          </a:lnRef>
                          <a:fillRef idx="1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>
                              <a:defRPr/>
                            </a:pPr>
                            <a:r>
                              <a:rPr lang="lt-LT" dirty="0"/>
                              <a:t>1</a:t>
                            </a:r>
                            <a:endParaRPr lang="en-US" dirty="0"/>
                          </a:p>
                        </p:txBody>
                      </p:sp>
                      <p:sp>
                        <p:nvSpPr>
                          <p:cNvPr id="57" name="Oval 56"/>
                          <p:cNvSpPr/>
                          <p:nvPr/>
                        </p:nvSpPr>
                        <p:spPr bwMode="auto">
                          <a:xfrm>
                            <a:off x="2110570" y="3658835"/>
                            <a:ext cx="287460" cy="287251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2">
                            <a:schemeClr val="dk1">
                              <a:shade val="50000"/>
                            </a:schemeClr>
                          </a:lnRef>
                          <a:fillRef idx="1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>
                              <a:defRPr/>
                            </a:pPr>
                            <a:r>
                              <a:rPr lang="lt-LT" dirty="0"/>
                              <a:t>2</a:t>
                            </a:r>
                            <a:endParaRPr lang="en-US" dirty="0"/>
                          </a:p>
                        </p:txBody>
                      </p:sp>
                      <p:sp>
                        <p:nvSpPr>
                          <p:cNvPr id="58" name="Oval 57"/>
                          <p:cNvSpPr/>
                          <p:nvPr/>
                        </p:nvSpPr>
                        <p:spPr bwMode="auto">
                          <a:xfrm>
                            <a:off x="323875" y="4955432"/>
                            <a:ext cx="287459" cy="287250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2">
                            <a:schemeClr val="dk1">
                              <a:shade val="50000"/>
                            </a:schemeClr>
                          </a:lnRef>
                          <a:fillRef idx="1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>
                              <a:defRPr/>
                            </a:pPr>
                            <a:r>
                              <a:rPr lang="lt-LT" dirty="0"/>
                              <a:t>9</a:t>
                            </a:r>
                            <a:endParaRPr lang="en-US" dirty="0"/>
                          </a:p>
                        </p:txBody>
                      </p:sp>
                      <p:sp>
                        <p:nvSpPr>
                          <p:cNvPr id="59" name="Oval 58"/>
                          <p:cNvSpPr/>
                          <p:nvPr/>
                        </p:nvSpPr>
                        <p:spPr bwMode="auto">
                          <a:xfrm>
                            <a:off x="611334" y="5733073"/>
                            <a:ext cx="287460" cy="287250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2">
                            <a:schemeClr val="dk1">
                              <a:shade val="50000"/>
                            </a:schemeClr>
                          </a:lnRef>
                          <a:fillRef idx="1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>
                              <a:defRPr/>
                            </a:pPr>
                            <a:r>
                              <a:rPr lang="lt-LT" dirty="0"/>
                              <a:t>8</a:t>
                            </a:r>
                            <a:endParaRPr lang="en-US" dirty="0"/>
                          </a:p>
                        </p:txBody>
                      </p:sp>
                      <p:sp>
                        <p:nvSpPr>
                          <p:cNvPr id="60" name="Oval 59"/>
                          <p:cNvSpPr/>
                          <p:nvPr/>
                        </p:nvSpPr>
                        <p:spPr bwMode="auto">
                          <a:xfrm>
                            <a:off x="3050769" y="4955432"/>
                            <a:ext cx="287460" cy="287250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2">
                            <a:schemeClr val="dk1">
                              <a:shade val="50000"/>
                            </a:schemeClr>
                          </a:lnRef>
                          <a:fillRef idx="1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>
                              <a:defRPr/>
                            </a:pPr>
                            <a:r>
                              <a:rPr lang="lt-LT" dirty="0"/>
                              <a:t>4</a:t>
                            </a:r>
                            <a:endParaRPr lang="en-US" dirty="0"/>
                          </a:p>
                        </p:txBody>
                      </p:sp>
                      <p:sp>
                        <p:nvSpPr>
                          <p:cNvPr id="61" name="Oval 60"/>
                          <p:cNvSpPr/>
                          <p:nvPr/>
                        </p:nvSpPr>
                        <p:spPr bwMode="auto">
                          <a:xfrm>
                            <a:off x="2796661" y="5733073"/>
                            <a:ext cx="287460" cy="287250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2">
                            <a:schemeClr val="dk1">
                              <a:shade val="50000"/>
                            </a:schemeClr>
                          </a:lnRef>
                          <a:fillRef idx="1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>
                              <a:defRPr/>
                            </a:pPr>
                            <a:r>
                              <a:rPr lang="lt-LT" dirty="0"/>
                              <a:t>5</a:t>
                            </a:r>
                            <a:endParaRPr lang="en-US" dirty="0"/>
                          </a:p>
                        </p:txBody>
                      </p:sp>
                      <p:sp>
                        <p:nvSpPr>
                          <p:cNvPr id="62" name="Oval 61"/>
                          <p:cNvSpPr/>
                          <p:nvPr/>
                        </p:nvSpPr>
                        <p:spPr bwMode="auto">
                          <a:xfrm>
                            <a:off x="2077219" y="6237746"/>
                            <a:ext cx="287459" cy="287250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2">
                            <a:schemeClr val="dk1">
                              <a:shade val="50000"/>
                            </a:schemeClr>
                          </a:lnRef>
                          <a:fillRef idx="1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>
                              <a:defRPr/>
                            </a:pPr>
                            <a:r>
                              <a:rPr lang="lt-LT" dirty="0"/>
                              <a:t>6</a:t>
                            </a:r>
                            <a:endParaRPr lang="en-US" dirty="0"/>
                          </a:p>
                        </p:txBody>
                      </p:sp>
                      <p:sp>
                        <p:nvSpPr>
                          <p:cNvPr id="63" name="Oval 62"/>
                          <p:cNvSpPr/>
                          <p:nvPr/>
                        </p:nvSpPr>
                        <p:spPr bwMode="auto">
                          <a:xfrm>
                            <a:off x="1260898" y="6237746"/>
                            <a:ext cx="287459" cy="287250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2">
                            <a:schemeClr val="dk1">
                              <a:shade val="50000"/>
                            </a:schemeClr>
                          </a:lnRef>
                          <a:fillRef idx="1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>
                              <a:defRPr/>
                            </a:pPr>
                            <a:r>
                              <a:rPr lang="lt-LT" dirty="0"/>
                              <a:t>7</a:t>
                            </a:r>
                            <a:endParaRPr lang="en-US" dirty="0"/>
                          </a:p>
                        </p:txBody>
                      </p:sp>
                    </p:grpSp>
                    <p:cxnSp>
                      <p:nvCxnSpPr>
                        <p:cNvPr id="64" name="Straight Connector 63"/>
                        <p:cNvCxnSpPr>
                          <a:endCxn id="57" idx="2"/>
                        </p:cNvCxnSpPr>
                        <p:nvPr/>
                      </p:nvCxnSpPr>
                      <p:spPr>
                        <a:xfrm flipV="1">
                          <a:off x="6384652" y="3659585"/>
                          <a:ext cx="562214" cy="12696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7" name="Straight Connector 66"/>
                        <p:cNvCxnSpPr>
                          <a:stCxn id="56" idx="5"/>
                          <a:endCxn id="54" idx="2"/>
                        </p:cNvCxnSpPr>
                        <p:nvPr/>
                      </p:nvCxnSpPr>
                      <p:spPr>
                        <a:xfrm>
                          <a:off x="6340183" y="3773851"/>
                          <a:ext cx="1264186" cy="412626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8" name="Straight Connector 67"/>
                        <p:cNvCxnSpPr>
                          <a:stCxn id="56" idx="4"/>
                          <a:endCxn id="61" idx="1"/>
                        </p:cNvCxnSpPr>
                        <p:nvPr/>
                      </p:nvCxnSpPr>
                      <p:spPr>
                        <a:xfrm>
                          <a:off x="6238540" y="3816700"/>
                          <a:ext cx="1437298" cy="1813966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69" name="Straight Connector 68"/>
                      <p:cNvCxnSpPr>
                        <a:stCxn id="57" idx="5"/>
                        <a:endCxn id="54" idx="1"/>
                      </p:cNvCxnSpPr>
                      <p:nvPr/>
                    </p:nvCxnSpPr>
                    <p:spPr>
                      <a:xfrm>
                        <a:off x="7193033" y="3761155"/>
                        <a:ext cx="452629" cy="323752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" name="Straight Connector 69"/>
                      <p:cNvCxnSpPr>
                        <a:stCxn id="60" idx="1"/>
                        <a:endCxn id="57" idx="5"/>
                      </p:cNvCxnSpPr>
                      <p:nvPr/>
                    </p:nvCxnSpPr>
                    <p:spPr>
                      <a:xfrm flipH="1" flipV="1">
                        <a:off x="7193033" y="3761155"/>
                        <a:ext cx="736913" cy="1091871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" name="Straight Connector 70"/>
                      <p:cNvCxnSpPr>
                        <a:stCxn id="54" idx="5"/>
                        <a:endCxn id="60" idx="0"/>
                      </p:cNvCxnSpPr>
                      <p:nvPr/>
                    </p:nvCxnSpPr>
                    <p:spPr>
                      <a:xfrm>
                        <a:off x="7848948" y="4288046"/>
                        <a:ext cx="182640" cy="523717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" name="Straight Connector 71"/>
                      <p:cNvCxnSpPr>
                        <a:endCxn id="61" idx="0"/>
                      </p:cNvCxnSpPr>
                      <p:nvPr/>
                    </p:nvCxnSpPr>
                    <p:spPr>
                      <a:xfrm>
                        <a:off x="7747305" y="4329309"/>
                        <a:ext cx="30176" cy="1260095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73" name="Straight Connector 72"/>
                    <p:cNvCxnSpPr>
                      <a:endCxn id="61" idx="7"/>
                    </p:cNvCxnSpPr>
                    <p:nvPr/>
                  </p:nvCxnSpPr>
                  <p:spPr>
                    <a:xfrm flipH="1">
                      <a:off x="7879124" y="5099014"/>
                      <a:ext cx="176287" cy="53165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Straight Connector 73"/>
                    <p:cNvCxnSpPr>
                      <a:stCxn id="62" idx="7"/>
                    </p:cNvCxnSpPr>
                    <p:nvPr/>
                  </p:nvCxnSpPr>
                  <p:spPr>
                    <a:xfrm flipV="1">
                      <a:off x="7158093" y="5073621"/>
                      <a:ext cx="797263" cy="106171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Straight Connector 74"/>
                    <p:cNvCxnSpPr>
                      <a:stCxn id="63" idx="7"/>
                      <a:endCxn id="60" idx="3"/>
                    </p:cNvCxnSpPr>
                    <p:nvPr/>
                  </p:nvCxnSpPr>
                  <p:spPr>
                    <a:xfrm flipV="1">
                      <a:off x="6343359" y="5056164"/>
                      <a:ext cx="1586586" cy="1079175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6" name="Straight Connector 75"/>
                  <p:cNvCxnSpPr>
                    <a:stCxn id="61" idx="3"/>
                    <a:endCxn id="62" idx="6"/>
                  </p:cNvCxnSpPr>
                  <p:nvPr/>
                </p:nvCxnSpPr>
                <p:spPr>
                  <a:xfrm flipH="1">
                    <a:off x="7200973" y="5833805"/>
                    <a:ext cx="474864" cy="403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/>
                  <p:cNvCxnSpPr>
                    <a:stCxn id="61" idx="2"/>
                    <a:endCxn id="63" idx="6"/>
                  </p:cNvCxnSpPr>
                  <p:nvPr/>
                </p:nvCxnSpPr>
                <p:spPr>
                  <a:xfrm flipH="1">
                    <a:off x="6384652" y="5732236"/>
                    <a:ext cx="1248305" cy="50467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9" name="Straight Connector 78"/>
                <p:cNvCxnSpPr>
                  <a:stCxn id="62" idx="2"/>
                  <a:endCxn id="63" idx="6"/>
                </p:cNvCxnSpPr>
                <p:nvPr/>
              </p:nvCxnSpPr>
              <p:spPr>
                <a:xfrm flipH="1" flipV="1">
                  <a:off x="6384652" y="6236909"/>
                  <a:ext cx="52886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>
                  <a:stCxn id="62" idx="1"/>
                  <a:endCxn id="58" idx="5"/>
                </p:cNvCxnSpPr>
                <p:nvPr/>
              </p:nvCxnSpPr>
              <p:spPr>
                <a:xfrm flipH="1" flipV="1">
                  <a:off x="5404749" y="5056164"/>
                  <a:ext cx="1550058" cy="107917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1" name="Straight Connector 80"/>
              <p:cNvCxnSpPr>
                <a:stCxn id="63" idx="1"/>
              </p:cNvCxnSpPr>
              <p:nvPr/>
            </p:nvCxnSpPr>
            <p:spPr>
              <a:xfrm flipH="1" flipV="1">
                <a:off x="5685855" y="5865545"/>
                <a:ext cx="454218" cy="2697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>
                <a:stCxn id="63" idx="0"/>
                <a:endCxn id="58" idx="4"/>
              </p:cNvCxnSpPr>
              <p:nvPr/>
            </p:nvCxnSpPr>
            <p:spPr>
              <a:xfrm flipH="1" flipV="1">
                <a:off x="5303106" y="5099014"/>
                <a:ext cx="938610" cy="9950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4" name="Straight Connector 83"/>
            <p:cNvCxnSpPr>
              <a:endCxn id="58" idx="4"/>
            </p:cNvCxnSpPr>
            <p:nvPr/>
          </p:nvCxnSpPr>
          <p:spPr>
            <a:xfrm flipH="1" flipV="1">
              <a:off x="5303106" y="5099014"/>
              <a:ext cx="201698" cy="5284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345" name="TextBox 84"/>
              <p:cNvSpPr txBox="1">
                <a:spLocks noChangeArrowheads="1"/>
              </p:cNvSpPr>
              <p:nvPr/>
            </p:nvSpPr>
            <p:spPr bwMode="auto">
              <a:xfrm>
                <a:off x="104901" y="5339698"/>
                <a:ext cx="4794125" cy="1290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lt-LT" altLang="en-US" sz="2000" dirty="0" smtClean="0"/>
                  <a:t>Skaičiuojame briauninio grafo briaunų skaičių:</a:t>
                </a:r>
                <a:endParaRPr lang="en-US" altLang="en-US" sz="2000" dirty="0" smtClean="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3+3+4+5+5+4+5+2+3</m:t>
                          </m:r>
                        </m:num>
                        <m:den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=17</m:t>
                      </m:r>
                    </m:oMath>
                  </m:oMathPara>
                </a14:m>
                <a:endParaRPr lang="en-US" altLang="en-US" sz="2000" b="0" dirty="0" smtClean="0"/>
              </a:p>
            </p:txBody>
          </p:sp>
        </mc:Choice>
        <mc:Fallback xmlns="">
          <p:sp>
            <p:nvSpPr>
              <p:cNvPr id="1434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901" y="5339698"/>
                <a:ext cx="4794125" cy="1290353"/>
              </a:xfrm>
              <a:prstGeom prst="rect">
                <a:avLst/>
              </a:prstGeom>
              <a:blipFill>
                <a:blip r:embed="rId3"/>
                <a:stretch>
                  <a:fillRect l="-1271" t="-28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12727" y="2742207"/>
                <a:ext cx="2043123" cy="9326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lt-LT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nary>
                    </m:oMath>
                  </m:oMathPara>
                </a14:m>
                <a:endParaRPr lang="lt-LT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27" y="2742207"/>
                <a:ext cx="2043123" cy="9326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Box 21"/>
          <p:cNvSpPr txBox="1">
            <a:spLocks noChangeArrowheads="1"/>
          </p:cNvSpPr>
          <p:nvPr/>
        </p:nvSpPr>
        <p:spPr bwMode="auto">
          <a:xfrm>
            <a:off x="3822258" y="966421"/>
            <a:ext cx="44389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 smtClean="0"/>
              <a:t>Raskite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grafo</a:t>
            </a:r>
            <a:r>
              <a:rPr lang="en-US" altLang="en-US" sz="2000" dirty="0" smtClean="0"/>
              <a:t> G </a:t>
            </a:r>
            <a:r>
              <a:rPr lang="en-US" altLang="en-US" sz="2000" dirty="0" err="1" smtClean="0"/>
              <a:t>briaunin</a:t>
            </a:r>
            <a:r>
              <a:rPr lang="lt-LT" altLang="en-US" sz="2000" dirty="0" smtClean="0"/>
              <a:t>į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graf</a:t>
            </a:r>
            <a:r>
              <a:rPr lang="lt-LT" altLang="en-US" sz="2000" dirty="0" smtClean="0"/>
              <a:t>ą</a:t>
            </a:r>
            <a:endParaRPr lang="en-US" altLang="en-US" sz="2000" dirty="0"/>
          </a:p>
        </p:txBody>
      </p:sp>
      <p:grpSp>
        <p:nvGrpSpPr>
          <p:cNvPr id="5157" name="Group 5156"/>
          <p:cNvGrpSpPr/>
          <p:nvPr/>
        </p:nvGrpSpPr>
        <p:grpSpPr>
          <a:xfrm>
            <a:off x="781050" y="493287"/>
            <a:ext cx="1564481" cy="2442854"/>
            <a:chOff x="781050" y="493287"/>
            <a:chExt cx="1564481" cy="2442854"/>
          </a:xfrm>
        </p:grpSpPr>
        <p:grpSp>
          <p:nvGrpSpPr>
            <p:cNvPr id="5122" name="Group 18"/>
            <p:cNvGrpSpPr>
              <a:grpSpLocks/>
            </p:cNvGrpSpPr>
            <p:nvPr/>
          </p:nvGrpSpPr>
          <p:grpSpPr bwMode="auto">
            <a:xfrm>
              <a:off x="781050" y="765175"/>
              <a:ext cx="1368425" cy="2170966"/>
              <a:chOff x="780257" y="764704"/>
              <a:chExt cx="1368425" cy="2172358"/>
            </a:xfrm>
          </p:grpSpPr>
          <p:sp>
            <p:nvSpPr>
              <p:cNvPr id="2" name="Oval 1"/>
              <p:cNvSpPr/>
              <p:nvPr/>
            </p:nvSpPr>
            <p:spPr bwMode="auto">
              <a:xfrm>
                <a:off x="780257" y="764704"/>
                <a:ext cx="287338" cy="28911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c</a:t>
                </a:r>
                <a:endParaRPr lang="en-US" dirty="0"/>
              </a:p>
            </p:txBody>
          </p:sp>
          <p:sp>
            <p:nvSpPr>
              <p:cNvPr id="3" name="Oval 2"/>
              <p:cNvSpPr/>
              <p:nvPr/>
            </p:nvSpPr>
            <p:spPr bwMode="auto">
              <a:xfrm>
                <a:off x="1861345" y="764704"/>
                <a:ext cx="287337" cy="28911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b</a:t>
                </a:r>
                <a:endParaRPr lang="en-US" dirty="0"/>
              </a:p>
            </p:txBody>
          </p:sp>
          <p:sp>
            <p:nvSpPr>
              <p:cNvPr id="4" name="Oval 3"/>
              <p:cNvSpPr/>
              <p:nvPr/>
            </p:nvSpPr>
            <p:spPr bwMode="auto">
              <a:xfrm>
                <a:off x="780257" y="1846485"/>
                <a:ext cx="287338" cy="28752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d</a:t>
                </a:r>
                <a:endParaRPr lang="en-US" dirty="0"/>
              </a:p>
            </p:txBody>
          </p:sp>
          <p:sp>
            <p:nvSpPr>
              <p:cNvPr id="5" name="Oval 4"/>
              <p:cNvSpPr/>
              <p:nvPr/>
            </p:nvSpPr>
            <p:spPr bwMode="auto">
              <a:xfrm>
                <a:off x="1861345" y="1857604"/>
                <a:ext cx="287337" cy="28911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a</a:t>
                </a:r>
                <a:endParaRPr lang="en-US" dirty="0"/>
              </a:p>
            </p:txBody>
          </p:sp>
          <p:cxnSp>
            <p:nvCxnSpPr>
              <p:cNvPr id="6" name="Straight Connector 5"/>
              <p:cNvCxnSpPr>
                <a:stCxn id="2" idx="6"/>
                <a:endCxn id="3" idx="2"/>
              </p:cNvCxnSpPr>
              <p:nvPr/>
            </p:nvCxnSpPr>
            <p:spPr bwMode="auto">
              <a:xfrm>
                <a:off x="1067595" y="909260"/>
                <a:ext cx="7937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 bwMode="auto">
              <a:xfrm>
                <a:off x="1067595" y="2002160"/>
                <a:ext cx="7937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>
                <a:stCxn id="4" idx="7"/>
                <a:endCxn id="3" idx="3"/>
              </p:cNvCxnSpPr>
              <p:nvPr/>
            </p:nvCxnSpPr>
            <p:spPr bwMode="auto">
              <a:xfrm flipV="1">
                <a:off x="1026320" y="1010925"/>
                <a:ext cx="876300" cy="8768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5177" name="TextBox 27"/>
              <p:cNvSpPr txBox="1">
                <a:spLocks noChangeArrowheads="1"/>
              </p:cNvSpPr>
              <p:nvPr/>
            </p:nvSpPr>
            <p:spPr bwMode="auto">
              <a:xfrm>
                <a:off x="1320468" y="2537007"/>
                <a:ext cx="288004" cy="400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lt-LT" altLang="en-US" sz="2000" dirty="0"/>
                  <a:t>G</a:t>
                </a:r>
                <a:endParaRPr lang="en-US" altLang="en-US" sz="2000" dirty="0"/>
              </a:p>
            </p:txBody>
          </p:sp>
          <p:cxnSp>
            <p:nvCxnSpPr>
              <p:cNvPr id="17" name="Straight Connector 16"/>
              <p:cNvCxnSpPr/>
              <p:nvPr/>
            </p:nvCxnSpPr>
            <p:spPr bwMode="auto">
              <a:xfrm>
                <a:off x="2004220" y="1047460"/>
                <a:ext cx="0" cy="79267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1331651" y="493287"/>
              <a:ext cx="3222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dirty="0" smtClean="0"/>
                <a:t>1</a:t>
              </a:r>
              <a:endParaRPr lang="lt-LT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23268" y="1249944"/>
              <a:ext cx="3222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dirty="0" smtClean="0"/>
                <a:t>2</a:t>
              </a:r>
              <a:endParaRPr lang="lt-LT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343214" y="2034068"/>
              <a:ext cx="3222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dirty="0" smtClean="0"/>
                <a:t>3</a:t>
              </a:r>
              <a:endParaRPr lang="lt-LT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123773" y="1165256"/>
              <a:ext cx="3222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dirty="0" smtClean="0"/>
                <a:t>4</a:t>
              </a:r>
              <a:endParaRPr lang="lt-LT" dirty="0"/>
            </a:p>
          </p:txBody>
        </p:sp>
      </p:grpSp>
      <p:grpSp>
        <p:nvGrpSpPr>
          <p:cNvPr id="5155" name="Group 5154"/>
          <p:cNvGrpSpPr/>
          <p:nvPr/>
        </p:nvGrpSpPr>
        <p:grpSpPr>
          <a:xfrm>
            <a:off x="1188169" y="5661248"/>
            <a:ext cx="6480175" cy="296863"/>
            <a:chOff x="1217684" y="6406971"/>
            <a:chExt cx="6480175" cy="296863"/>
          </a:xfrm>
        </p:grpSpPr>
        <p:sp>
          <p:nvSpPr>
            <p:cNvPr id="53" name="Oval 52"/>
            <p:cNvSpPr/>
            <p:nvPr/>
          </p:nvSpPr>
          <p:spPr bwMode="auto">
            <a:xfrm>
              <a:off x="5234059" y="6406971"/>
              <a:ext cx="287337" cy="28733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C</a:t>
              </a: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1217684" y="6413321"/>
              <a:ext cx="287337" cy="2873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</a:t>
              </a: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3279846" y="6416496"/>
              <a:ext cx="287338" cy="2873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B</a:t>
              </a: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7410521" y="6416496"/>
              <a:ext cx="287338" cy="2873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D</a:t>
              </a:r>
            </a:p>
          </p:txBody>
        </p:sp>
      </p:grpSp>
      <p:grpSp>
        <p:nvGrpSpPr>
          <p:cNvPr id="5156" name="Group 5155"/>
          <p:cNvGrpSpPr/>
          <p:nvPr/>
        </p:nvGrpSpPr>
        <p:grpSpPr>
          <a:xfrm>
            <a:off x="683568" y="4059570"/>
            <a:ext cx="7366096" cy="1951724"/>
            <a:chOff x="753448" y="4160395"/>
            <a:chExt cx="7366096" cy="1951724"/>
          </a:xfrm>
        </p:grpSpPr>
        <p:grpSp>
          <p:nvGrpSpPr>
            <p:cNvPr id="22" name="Group 21"/>
            <p:cNvGrpSpPr/>
            <p:nvPr/>
          </p:nvGrpSpPr>
          <p:grpSpPr>
            <a:xfrm>
              <a:off x="1218228" y="4160650"/>
              <a:ext cx="6607883" cy="1951469"/>
              <a:chOff x="1201749" y="4017963"/>
              <a:chExt cx="6607883" cy="1951469"/>
            </a:xfrm>
          </p:grpSpPr>
          <p:grpSp>
            <p:nvGrpSpPr>
              <p:cNvPr id="59" name="Group 58"/>
              <p:cNvGrpSpPr>
                <a:grpSpLocks/>
              </p:cNvGrpSpPr>
              <p:nvPr/>
            </p:nvGrpSpPr>
            <p:grpSpPr bwMode="auto">
              <a:xfrm>
                <a:off x="1201749" y="4017963"/>
                <a:ext cx="6607883" cy="1951469"/>
                <a:chOff x="1201749" y="4017963"/>
                <a:chExt cx="6607883" cy="1951469"/>
              </a:xfrm>
            </p:grpSpPr>
            <p:grpSp>
              <p:nvGrpSpPr>
                <p:cNvPr id="5131" name="Group 56"/>
                <p:cNvGrpSpPr>
                  <a:grpSpLocks/>
                </p:cNvGrpSpPr>
                <p:nvPr/>
              </p:nvGrpSpPr>
              <p:grpSpPr bwMode="auto">
                <a:xfrm>
                  <a:off x="1201749" y="5563343"/>
                  <a:ext cx="2458916" cy="406089"/>
                  <a:chOff x="1201749" y="5563343"/>
                  <a:chExt cx="2458916" cy="406089"/>
                </a:xfrm>
              </p:grpSpPr>
              <p:sp>
                <p:nvSpPr>
                  <p:cNvPr id="5154" name="Text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1749" y="5563343"/>
                    <a:ext cx="408476" cy="4000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 dirty="0"/>
                      <a:t>A</a:t>
                    </a:r>
                  </a:p>
                </p:txBody>
              </p:sp>
              <p:sp>
                <p:nvSpPr>
                  <p:cNvPr id="5159" name="Text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66034" y="5569377"/>
                    <a:ext cx="394631" cy="4000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 dirty="0"/>
                      <a:t>B</a:t>
                    </a:r>
                  </a:p>
                </p:txBody>
              </p:sp>
            </p:grpSp>
            <p:grpSp>
              <p:nvGrpSpPr>
                <p:cNvPr id="5132" name="Group 57"/>
                <p:cNvGrpSpPr>
                  <a:grpSpLocks/>
                </p:cNvGrpSpPr>
                <p:nvPr/>
              </p:nvGrpSpPr>
              <p:grpSpPr bwMode="auto">
                <a:xfrm>
                  <a:off x="4727575" y="4017963"/>
                  <a:ext cx="3082057" cy="1951469"/>
                  <a:chOff x="4727575" y="4017963"/>
                  <a:chExt cx="3082057" cy="1951469"/>
                </a:xfrm>
              </p:grpSpPr>
              <p:sp>
                <p:nvSpPr>
                  <p:cNvPr id="37" name="Oval 36"/>
                  <p:cNvSpPr/>
                  <p:nvPr/>
                </p:nvSpPr>
                <p:spPr bwMode="auto">
                  <a:xfrm>
                    <a:off x="4727575" y="4017963"/>
                    <a:ext cx="287338" cy="28575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 smtClean="0"/>
                      <a:t>1</a:t>
                    </a:r>
                    <a:endParaRPr lang="en-US" dirty="0"/>
                  </a:p>
                </p:txBody>
              </p:sp>
              <p:sp>
                <p:nvSpPr>
                  <p:cNvPr id="38" name="Oval 37"/>
                  <p:cNvSpPr/>
                  <p:nvPr/>
                </p:nvSpPr>
                <p:spPr bwMode="auto">
                  <a:xfrm>
                    <a:off x="5808663" y="4017963"/>
                    <a:ext cx="287337" cy="28575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 smtClean="0"/>
                      <a:t>2</a:t>
                    </a:r>
                    <a:endParaRPr lang="en-US" dirty="0"/>
                  </a:p>
                </p:txBody>
              </p:sp>
              <p:sp>
                <p:nvSpPr>
                  <p:cNvPr id="39" name="Oval 38"/>
                  <p:cNvSpPr/>
                  <p:nvPr/>
                </p:nvSpPr>
                <p:spPr bwMode="auto">
                  <a:xfrm>
                    <a:off x="4727575" y="5095875"/>
                    <a:ext cx="287338" cy="287338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 smtClean="0"/>
                      <a:t>4</a:t>
                    </a:r>
                    <a:endParaRPr lang="en-US" dirty="0"/>
                  </a:p>
                </p:txBody>
              </p:sp>
              <p:sp>
                <p:nvSpPr>
                  <p:cNvPr id="40" name="Oval 39"/>
                  <p:cNvSpPr/>
                  <p:nvPr/>
                </p:nvSpPr>
                <p:spPr bwMode="auto">
                  <a:xfrm>
                    <a:off x="5808663" y="5108575"/>
                    <a:ext cx="287337" cy="287338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 smtClean="0"/>
                      <a:t>3</a:t>
                    </a:r>
                    <a:endParaRPr lang="en-US" dirty="0"/>
                  </a:p>
                </p:txBody>
              </p:sp>
              <p:sp>
                <p:nvSpPr>
                  <p:cNvPr id="5137" name="TextBox 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33246" y="5563343"/>
                    <a:ext cx="336733" cy="4000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/>
                      <a:t>C</a:t>
                    </a:r>
                  </a:p>
                </p:txBody>
              </p:sp>
              <p:sp>
                <p:nvSpPr>
                  <p:cNvPr id="5142" name="TextBox 9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00689" y="5569377"/>
                    <a:ext cx="408943" cy="4000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/>
                      <a:t>D</a:t>
                    </a:r>
                  </a:p>
                </p:txBody>
              </p:sp>
              <p:cxnSp>
                <p:nvCxnSpPr>
                  <p:cNvPr id="50" name="Straight Connector 49"/>
                  <p:cNvCxnSpPr/>
                  <p:nvPr/>
                </p:nvCxnSpPr>
                <p:spPr bwMode="auto">
                  <a:xfrm>
                    <a:off x="4871244" y="4310063"/>
                    <a:ext cx="0" cy="79216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 bwMode="auto">
                  <a:xfrm>
                    <a:off x="5014913" y="4171950"/>
                    <a:ext cx="792162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61" name="Straight Connector 60"/>
              <p:cNvCxnSpPr>
                <a:stCxn id="38" idx="3"/>
                <a:endCxn id="39" idx="7"/>
              </p:cNvCxnSpPr>
              <p:nvPr/>
            </p:nvCxnSpPr>
            <p:spPr bwMode="auto">
              <a:xfrm flipH="1">
                <a:off x="4972833" y="4261866"/>
                <a:ext cx="877910" cy="8760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38" idx="4"/>
                <a:endCxn id="40" idx="0"/>
              </p:cNvCxnSpPr>
              <p:nvPr/>
            </p:nvCxnSpPr>
            <p:spPr bwMode="auto">
              <a:xfrm>
                <a:off x="5952332" y="4303713"/>
                <a:ext cx="0" cy="8048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 bwMode="auto">
              <a:xfrm>
                <a:off x="5014913" y="5258594"/>
                <a:ext cx="79216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67" name="Oval 66"/>
            <p:cNvSpPr/>
            <p:nvPr/>
          </p:nvSpPr>
          <p:spPr bwMode="auto">
            <a:xfrm>
              <a:off x="6751119" y="4162625"/>
              <a:ext cx="287338" cy="28575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 smtClean="0"/>
                <a:t>1</a:t>
              </a:r>
              <a:endParaRPr lang="en-US" dirty="0"/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7832207" y="4162625"/>
              <a:ext cx="287337" cy="28575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 smtClean="0"/>
                <a:t>2</a:t>
              </a:r>
              <a:endParaRPr lang="en-US" dirty="0"/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6751119" y="5240537"/>
              <a:ext cx="287338" cy="28733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 smtClean="0"/>
                <a:t>4</a:t>
              </a:r>
              <a:endParaRPr lang="en-US" dirty="0"/>
            </a:p>
          </p:txBody>
        </p:sp>
        <p:sp>
          <p:nvSpPr>
            <p:cNvPr id="70" name="Oval 69"/>
            <p:cNvSpPr/>
            <p:nvPr/>
          </p:nvSpPr>
          <p:spPr bwMode="auto">
            <a:xfrm>
              <a:off x="7832207" y="5253237"/>
              <a:ext cx="287337" cy="28733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 smtClean="0"/>
                <a:t>3</a:t>
              </a:r>
              <a:endParaRPr lang="en-US" dirty="0"/>
            </a:p>
          </p:txBody>
        </p:sp>
        <p:cxnSp>
          <p:nvCxnSpPr>
            <p:cNvPr id="71" name="Straight Connector 70"/>
            <p:cNvCxnSpPr>
              <a:stCxn id="67" idx="5"/>
              <a:endCxn id="70" idx="1"/>
            </p:cNvCxnSpPr>
            <p:nvPr/>
          </p:nvCxnSpPr>
          <p:spPr bwMode="auto">
            <a:xfrm>
              <a:off x="6996377" y="4406528"/>
              <a:ext cx="877910" cy="8887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 bwMode="auto">
            <a:xfrm>
              <a:off x="7038457" y="4316612"/>
              <a:ext cx="79216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8" idx="3"/>
              <a:endCxn id="69" idx="7"/>
            </p:cNvCxnSpPr>
            <p:nvPr/>
          </p:nvCxnSpPr>
          <p:spPr bwMode="auto">
            <a:xfrm flipH="1">
              <a:off x="6996377" y="4406528"/>
              <a:ext cx="877910" cy="8760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68" idx="4"/>
              <a:endCxn id="70" idx="0"/>
            </p:cNvCxnSpPr>
            <p:nvPr/>
          </p:nvCxnSpPr>
          <p:spPr bwMode="auto">
            <a:xfrm>
              <a:off x="7975876" y="4448375"/>
              <a:ext cx="0" cy="8048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 bwMode="auto">
            <a:xfrm>
              <a:off x="7038457" y="5403256"/>
              <a:ext cx="79216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76" name="Oval 75"/>
            <p:cNvSpPr/>
            <p:nvPr/>
          </p:nvSpPr>
          <p:spPr bwMode="auto">
            <a:xfrm>
              <a:off x="2780725" y="4162625"/>
              <a:ext cx="287338" cy="28575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 smtClean="0"/>
                <a:t>1</a:t>
              </a:r>
              <a:endParaRPr lang="en-US" dirty="0"/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3861813" y="4162625"/>
              <a:ext cx="287337" cy="28575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 smtClean="0"/>
                <a:t>2</a:t>
              </a:r>
              <a:endParaRPr lang="en-US" dirty="0"/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2780725" y="5240537"/>
              <a:ext cx="287338" cy="28733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 smtClean="0"/>
                <a:t>4</a:t>
              </a:r>
              <a:endParaRPr lang="en-US" dirty="0"/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3861813" y="5253237"/>
              <a:ext cx="287337" cy="28733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 smtClean="0"/>
                <a:t>3</a:t>
              </a:r>
              <a:endParaRPr lang="en-US" dirty="0"/>
            </a:p>
          </p:txBody>
        </p:sp>
        <p:cxnSp>
          <p:nvCxnSpPr>
            <p:cNvPr id="80" name="Straight Connector 79"/>
            <p:cNvCxnSpPr/>
            <p:nvPr/>
          </p:nvCxnSpPr>
          <p:spPr bwMode="auto">
            <a:xfrm>
              <a:off x="2924394" y="4454725"/>
              <a:ext cx="0" cy="7921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 bwMode="auto">
            <a:xfrm>
              <a:off x="3068063" y="4316612"/>
              <a:ext cx="79216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79" idx="1"/>
              <a:endCxn id="76" idx="5"/>
            </p:cNvCxnSpPr>
            <p:nvPr/>
          </p:nvCxnSpPr>
          <p:spPr bwMode="auto">
            <a:xfrm flipH="1" flipV="1">
              <a:off x="3025983" y="4406528"/>
              <a:ext cx="877910" cy="8887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77" idx="4"/>
              <a:endCxn id="79" idx="0"/>
            </p:cNvCxnSpPr>
            <p:nvPr/>
          </p:nvCxnSpPr>
          <p:spPr bwMode="auto">
            <a:xfrm>
              <a:off x="4005482" y="4448375"/>
              <a:ext cx="0" cy="8048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 bwMode="auto">
            <a:xfrm>
              <a:off x="3068063" y="5403256"/>
              <a:ext cx="79216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85" name="Oval 84"/>
            <p:cNvSpPr/>
            <p:nvPr/>
          </p:nvSpPr>
          <p:spPr bwMode="auto">
            <a:xfrm>
              <a:off x="753448" y="4160395"/>
              <a:ext cx="287338" cy="28575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 smtClean="0"/>
                <a:t>1</a:t>
              </a:r>
              <a:endParaRPr lang="en-US" dirty="0"/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1834536" y="4160395"/>
              <a:ext cx="287337" cy="28575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 smtClean="0"/>
                <a:t>2</a:t>
              </a:r>
              <a:endParaRPr lang="en-US" dirty="0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53448" y="5238307"/>
              <a:ext cx="287338" cy="28733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 smtClean="0"/>
                <a:t>4</a:t>
              </a:r>
              <a:endParaRPr lang="en-US" dirty="0"/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1834536" y="5251007"/>
              <a:ext cx="287337" cy="28733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 smtClean="0"/>
                <a:t>3</a:t>
              </a:r>
              <a:endParaRPr lang="en-US" dirty="0"/>
            </a:p>
          </p:txBody>
        </p:sp>
        <p:cxnSp>
          <p:nvCxnSpPr>
            <p:cNvPr id="89" name="Straight Connector 88"/>
            <p:cNvCxnSpPr/>
            <p:nvPr/>
          </p:nvCxnSpPr>
          <p:spPr bwMode="auto">
            <a:xfrm>
              <a:off x="897117" y="4452495"/>
              <a:ext cx="0" cy="7921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 bwMode="auto">
            <a:xfrm>
              <a:off x="1040786" y="4314382"/>
              <a:ext cx="79216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86" idx="3"/>
              <a:endCxn id="87" idx="7"/>
            </p:cNvCxnSpPr>
            <p:nvPr/>
          </p:nvCxnSpPr>
          <p:spPr bwMode="auto">
            <a:xfrm flipH="1">
              <a:off x="998706" y="4404298"/>
              <a:ext cx="877910" cy="8760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 bwMode="auto">
            <a:xfrm>
              <a:off x="1040786" y="5401026"/>
              <a:ext cx="79216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724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5" name="TextBox 21"/>
              <p:cNvSpPr txBox="1">
                <a:spLocks noChangeArrowheads="1"/>
              </p:cNvSpPr>
              <p:nvPr/>
            </p:nvSpPr>
            <p:spPr bwMode="auto">
              <a:xfrm>
                <a:off x="539552" y="966421"/>
                <a:ext cx="8280920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lt-LT" altLang="en-US" sz="2000" dirty="0" smtClean="0"/>
                  <a:t>Grafo</a:t>
                </a:r>
                <a:r>
                  <a:rPr lang="en-US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lt-LT" alt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=(</m:t>
                    </m:r>
                    <m:d>
                      <m:dPr>
                        <m:begChr m:val="{"/>
                        <m:endChr m:val="}"/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 smtClean="0"/>
                  <a:t> </a:t>
                </a:r>
                <a:r>
                  <a:rPr lang="lt-LT" altLang="en-US" sz="2000" dirty="0" smtClean="0"/>
                  <a:t>briaunų skaičius lygus keturiems, o viršūnių laipsnių seka yra 2, 2, 2, 2. </a:t>
                </a:r>
                <a:r>
                  <a:rPr lang="lt-LT" altLang="en-US" sz="2000" dirty="0"/>
                  <a:t> </a:t>
                </a:r>
                <a:r>
                  <a:rPr lang="lt-LT" altLang="en-US" sz="2000" dirty="0" smtClean="0"/>
                  <a:t>Šio grafo briauninis grafas yra pavaizduotas žemiau. Raskite jį.</a:t>
                </a:r>
                <a:endParaRPr lang="en-US" altLang="en-US" sz="2000" dirty="0"/>
              </a:p>
            </p:txBody>
          </p:sp>
        </mc:Choice>
        <mc:Fallback xmlns="">
          <p:sp>
            <p:nvSpPr>
              <p:cNvPr id="5125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966421"/>
                <a:ext cx="8280920" cy="1015663"/>
              </a:xfrm>
              <a:prstGeom prst="rect">
                <a:avLst/>
              </a:prstGeom>
              <a:blipFill>
                <a:blip r:embed="rId2"/>
                <a:stretch>
                  <a:fillRect l="-810" t="-3614" r="-1325" b="-102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55" name="Group 5154"/>
          <p:cNvGrpSpPr/>
          <p:nvPr/>
        </p:nvGrpSpPr>
        <p:grpSpPr>
          <a:xfrm>
            <a:off x="1188169" y="5661248"/>
            <a:ext cx="6480175" cy="296863"/>
            <a:chOff x="1217684" y="6406971"/>
            <a:chExt cx="6480175" cy="296863"/>
          </a:xfrm>
        </p:grpSpPr>
        <p:sp>
          <p:nvSpPr>
            <p:cNvPr id="53" name="Oval 52"/>
            <p:cNvSpPr/>
            <p:nvPr/>
          </p:nvSpPr>
          <p:spPr bwMode="auto">
            <a:xfrm>
              <a:off x="5234059" y="6406971"/>
              <a:ext cx="287337" cy="2873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C</a:t>
              </a: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1217684" y="6413321"/>
              <a:ext cx="287337" cy="28733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</a:t>
              </a: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3279846" y="6416496"/>
              <a:ext cx="287338" cy="2873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B</a:t>
              </a: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7410521" y="6416496"/>
              <a:ext cx="287338" cy="2873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D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83568" y="4051283"/>
            <a:ext cx="7366096" cy="1951724"/>
            <a:chOff x="683568" y="4051283"/>
            <a:chExt cx="7366096" cy="1951724"/>
          </a:xfrm>
        </p:grpSpPr>
        <p:grpSp>
          <p:nvGrpSpPr>
            <p:cNvPr id="5156" name="Group 5155"/>
            <p:cNvGrpSpPr/>
            <p:nvPr/>
          </p:nvGrpSpPr>
          <p:grpSpPr>
            <a:xfrm>
              <a:off x="683568" y="4051283"/>
              <a:ext cx="7366096" cy="1951724"/>
              <a:chOff x="753448" y="4160395"/>
              <a:chExt cx="7366096" cy="1951724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1218228" y="4160650"/>
                <a:ext cx="6607883" cy="1951469"/>
                <a:chOff x="1201749" y="4017963"/>
                <a:chExt cx="6607883" cy="1951469"/>
              </a:xfrm>
            </p:grpSpPr>
            <p:grpSp>
              <p:nvGrpSpPr>
                <p:cNvPr id="59" name="Group 58"/>
                <p:cNvGrpSpPr>
                  <a:grpSpLocks/>
                </p:cNvGrpSpPr>
                <p:nvPr/>
              </p:nvGrpSpPr>
              <p:grpSpPr bwMode="auto">
                <a:xfrm>
                  <a:off x="1201749" y="4017963"/>
                  <a:ext cx="6607883" cy="1951469"/>
                  <a:chOff x="1201749" y="4017963"/>
                  <a:chExt cx="6607883" cy="1951469"/>
                </a:xfrm>
              </p:grpSpPr>
              <p:grpSp>
                <p:nvGrpSpPr>
                  <p:cNvPr id="5131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1201749" y="5563343"/>
                    <a:ext cx="2458916" cy="406089"/>
                    <a:chOff x="1201749" y="5563343"/>
                    <a:chExt cx="2458916" cy="406089"/>
                  </a:xfrm>
                </p:grpSpPr>
                <p:sp>
                  <p:nvSpPr>
                    <p:cNvPr id="5154" name="TextBox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01749" y="5563343"/>
                      <a:ext cx="408476" cy="40005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en-US" sz="2000" dirty="0"/>
                        <a:t>A</a:t>
                      </a:r>
                    </a:p>
                  </p:txBody>
                </p:sp>
                <p:sp>
                  <p:nvSpPr>
                    <p:cNvPr id="5159" name="TextBox 4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266034" y="5569377"/>
                      <a:ext cx="394631" cy="40005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en-US" sz="2000" dirty="0"/>
                        <a:t>B</a:t>
                      </a:r>
                    </a:p>
                  </p:txBody>
                </p:sp>
              </p:grpSp>
              <p:grpSp>
                <p:nvGrpSpPr>
                  <p:cNvPr id="5132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4727575" y="4017963"/>
                    <a:ext cx="3082057" cy="1951469"/>
                    <a:chOff x="4727575" y="4017963"/>
                    <a:chExt cx="3082057" cy="1951469"/>
                  </a:xfrm>
                </p:grpSpPr>
                <p:sp>
                  <p:nvSpPr>
                    <p:cNvPr id="37" name="Oval 36"/>
                    <p:cNvSpPr/>
                    <p:nvPr/>
                  </p:nvSpPr>
                  <p:spPr bwMode="auto">
                    <a:xfrm>
                      <a:off x="4727575" y="4017963"/>
                      <a:ext cx="287338" cy="28575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 smtClean="0"/>
                        <a:t>1</a:t>
                      </a:r>
                      <a:endParaRPr lang="en-US" dirty="0"/>
                    </a:p>
                  </p:txBody>
                </p:sp>
                <p:sp>
                  <p:nvSpPr>
                    <p:cNvPr id="38" name="Oval 37"/>
                    <p:cNvSpPr/>
                    <p:nvPr/>
                  </p:nvSpPr>
                  <p:spPr bwMode="auto">
                    <a:xfrm>
                      <a:off x="5808663" y="4017963"/>
                      <a:ext cx="287337" cy="28575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 smtClean="0"/>
                        <a:t>2</a:t>
                      </a:r>
                      <a:endParaRPr lang="en-US" dirty="0"/>
                    </a:p>
                  </p:txBody>
                </p:sp>
                <p:sp>
                  <p:nvSpPr>
                    <p:cNvPr id="39" name="Oval 38"/>
                    <p:cNvSpPr/>
                    <p:nvPr/>
                  </p:nvSpPr>
                  <p:spPr bwMode="auto">
                    <a:xfrm>
                      <a:off x="4727575" y="5095875"/>
                      <a:ext cx="287338" cy="28733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 smtClean="0"/>
                        <a:t>4</a:t>
                      </a:r>
                      <a:endParaRPr lang="en-US" dirty="0"/>
                    </a:p>
                  </p:txBody>
                </p:sp>
                <p:sp>
                  <p:nvSpPr>
                    <p:cNvPr id="40" name="Oval 39"/>
                    <p:cNvSpPr/>
                    <p:nvPr/>
                  </p:nvSpPr>
                  <p:spPr bwMode="auto">
                    <a:xfrm>
                      <a:off x="5808663" y="5108575"/>
                      <a:ext cx="287337" cy="28733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 smtClean="0"/>
                        <a:t>3</a:t>
                      </a:r>
                      <a:endParaRPr lang="en-US" dirty="0"/>
                    </a:p>
                  </p:txBody>
                </p:sp>
                <p:sp>
                  <p:nvSpPr>
                    <p:cNvPr id="5137" name="TextBox 7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233246" y="5563343"/>
                      <a:ext cx="336733" cy="40005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en-US" sz="2000"/>
                        <a:t>C</a:t>
                      </a:r>
                    </a:p>
                  </p:txBody>
                </p:sp>
                <p:sp>
                  <p:nvSpPr>
                    <p:cNvPr id="5142" name="TextBox 9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400689" y="5569377"/>
                      <a:ext cx="408943" cy="40005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en-US" sz="2000"/>
                        <a:t>D</a:t>
                      </a:r>
                    </a:p>
                  </p:txBody>
                </p:sp>
                <p:cxnSp>
                  <p:nvCxnSpPr>
                    <p:cNvPr id="50" name="Straight Connector 49"/>
                    <p:cNvCxnSpPr/>
                    <p:nvPr/>
                  </p:nvCxnSpPr>
                  <p:spPr bwMode="auto">
                    <a:xfrm>
                      <a:off x="4871244" y="4310063"/>
                      <a:ext cx="0" cy="792162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4"/>
                    </a:lnRef>
                    <a:fillRef idx="0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Straight Connector 50"/>
                    <p:cNvCxnSpPr>
                      <a:stCxn id="69" idx="0"/>
                      <a:endCxn id="67" idx="4"/>
                    </p:cNvCxnSpPr>
                    <p:nvPr/>
                  </p:nvCxnSpPr>
                  <p:spPr bwMode="auto">
                    <a:xfrm flipV="1">
                      <a:off x="6878309" y="4305688"/>
                      <a:ext cx="0" cy="792162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4"/>
                    </a:lnRef>
                    <a:fillRef idx="0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61" name="Straight Connector 60"/>
                <p:cNvCxnSpPr>
                  <a:stCxn id="38" idx="3"/>
                  <a:endCxn id="39" idx="7"/>
                </p:cNvCxnSpPr>
                <p:nvPr/>
              </p:nvCxnSpPr>
              <p:spPr bwMode="auto">
                <a:xfrm flipH="1">
                  <a:off x="4972833" y="4261866"/>
                  <a:ext cx="877910" cy="87608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>
                  <a:stCxn id="38" idx="4"/>
                  <a:endCxn id="40" idx="0"/>
                </p:cNvCxnSpPr>
                <p:nvPr/>
              </p:nvCxnSpPr>
              <p:spPr bwMode="auto">
                <a:xfrm>
                  <a:off x="5952332" y="4303713"/>
                  <a:ext cx="0" cy="80486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7" name="Oval 66"/>
              <p:cNvSpPr/>
              <p:nvPr/>
            </p:nvSpPr>
            <p:spPr bwMode="auto">
              <a:xfrm>
                <a:off x="6751119" y="4162625"/>
                <a:ext cx="287338" cy="2857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 smtClean="0"/>
                  <a:t>1</a:t>
                </a:r>
                <a:endParaRPr lang="en-US" dirty="0"/>
              </a:p>
            </p:txBody>
          </p:sp>
          <p:sp>
            <p:nvSpPr>
              <p:cNvPr id="68" name="Oval 67"/>
              <p:cNvSpPr/>
              <p:nvPr/>
            </p:nvSpPr>
            <p:spPr bwMode="auto">
              <a:xfrm>
                <a:off x="7832207" y="4162625"/>
                <a:ext cx="287337" cy="2857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 smtClean="0"/>
                  <a:t>2</a:t>
                </a:r>
                <a:endParaRPr lang="en-US" dirty="0"/>
              </a:p>
            </p:txBody>
          </p:sp>
          <p:sp>
            <p:nvSpPr>
              <p:cNvPr id="69" name="Oval 68"/>
              <p:cNvSpPr/>
              <p:nvPr/>
            </p:nvSpPr>
            <p:spPr bwMode="auto">
              <a:xfrm>
                <a:off x="6751119" y="5240537"/>
                <a:ext cx="287338" cy="28733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 smtClean="0"/>
                  <a:t>4</a:t>
                </a:r>
                <a:endParaRPr lang="en-US" dirty="0"/>
              </a:p>
            </p:txBody>
          </p:sp>
          <p:sp>
            <p:nvSpPr>
              <p:cNvPr id="70" name="Oval 69"/>
              <p:cNvSpPr/>
              <p:nvPr/>
            </p:nvSpPr>
            <p:spPr bwMode="auto">
              <a:xfrm>
                <a:off x="7832207" y="5253237"/>
                <a:ext cx="287337" cy="28733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 smtClean="0"/>
                  <a:t>3</a:t>
                </a:r>
                <a:endParaRPr lang="en-US" dirty="0"/>
              </a:p>
            </p:txBody>
          </p:sp>
          <p:cxnSp>
            <p:nvCxnSpPr>
              <p:cNvPr id="71" name="Straight Connector 70"/>
              <p:cNvCxnSpPr>
                <a:stCxn id="67" idx="5"/>
                <a:endCxn id="70" idx="1"/>
              </p:cNvCxnSpPr>
              <p:nvPr/>
            </p:nvCxnSpPr>
            <p:spPr bwMode="auto">
              <a:xfrm>
                <a:off x="6996377" y="4406528"/>
                <a:ext cx="877910" cy="8887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 bwMode="auto">
              <a:xfrm>
                <a:off x="7038457" y="4316612"/>
                <a:ext cx="79216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>
                <a:stCxn id="68" idx="3"/>
                <a:endCxn id="69" idx="7"/>
              </p:cNvCxnSpPr>
              <p:nvPr/>
            </p:nvCxnSpPr>
            <p:spPr bwMode="auto">
              <a:xfrm flipH="1">
                <a:off x="6996377" y="4406528"/>
                <a:ext cx="877910" cy="8760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stCxn id="68" idx="4"/>
                <a:endCxn id="70" idx="0"/>
              </p:cNvCxnSpPr>
              <p:nvPr/>
            </p:nvCxnSpPr>
            <p:spPr bwMode="auto">
              <a:xfrm>
                <a:off x="7975876" y="4448375"/>
                <a:ext cx="0" cy="8048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 bwMode="auto">
              <a:xfrm>
                <a:off x="7038457" y="5403256"/>
                <a:ext cx="79216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76" name="Oval 75"/>
              <p:cNvSpPr/>
              <p:nvPr/>
            </p:nvSpPr>
            <p:spPr bwMode="auto">
              <a:xfrm>
                <a:off x="2780725" y="4162625"/>
                <a:ext cx="287338" cy="2857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 smtClean="0"/>
                  <a:t>1</a:t>
                </a:r>
                <a:endParaRPr lang="en-US" dirty="0"/>
              </a:p>
            </p:txBody>
          </p:sp>
          <p:sp>
            <p:nvSpPr>
              <p:cNvPr id="77" name="Oval 76"/>
              <p:cNvSpPr/>
              <p:nvPr/>
            </p:nvSpPr>
            <p:spPr bwMode="auto">
              <a:xfrm>
                <a:off x="3861813" y="4162625"/>
                <a:ext cx="287337" cy="2857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 smtClean="0"/>
                  <a:t>2</a:t>
                </a:r>
                <a:endParaRPr lang="en-US" dirty="0"/>
              </a:p>
            </p:txBody>
          </p:sp>
          <p:sp>
            <p:nvSpPr>
              <p:cNvPr id="78" name="Oval 77"/>
              <p:cNvSpPr/>
              <p:nvPr/>
            </p:nvSpPr>
            <p:spPr bwMode="auto">
              <a:xfrm>
                <a:off x="2780725" y="5240537"/>
                <a:ext cx="287338" cy="28733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 smtClean="0"/>
                  <a:t>4</a:t>
                </a:r>
                <a:endParaRPr lang="en-US" dirty="0"/>
              </a:p>
            </p:txBody>
          </p:sp>
          <p:sp>
            <p:nvSpPr>
              <p:cNvPr id="79" name="Oval 78"/>
              <p:cNvSpPr/>
              <p:nvPr/>
            </p:nvSpPr>
            <p:spPr bwMode="auto">
              <a:xfrm>
                <a:off x="3861813" y="5253237"/>
                <a:ext cx="287337" cy="28733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 smtClean="0"/>
                  <a:t>3</a:t>
                </a:r>
                <a:endParaRPr lang="en-US" dirty="0"/>
              </a:p>
            </p:txBody>
          </p:sp>
          <p:cxnSp>
            <p:nvCxnSpPr>
              <p:cNvPr id="81" name="Straight Connector 80"/>
              <p:cNvCxnSpPr/>
              <p:nvPr/>
            </p:nvCxnSpPr>
            <p:spPr bwMode="auto">
              <a:xfrm>
                <a:off x="3068063" y="4316612"/>
                <a:ext cx="79216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>
                <a:stCxn id="77" idx="4"/>
                <a:endCxn id="79" idx="0"/>
              </p:cNvCxnSpPr>
              <p:nvPr/>
            </p:nvCxnSpPr>
            <p:spPr bwMode="auto">
              <a:xfrm>
                <a:off x="4005482" y="4448375"/>
                <a:ext cx="0" cy="8048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 bwMode="auto">
              <a:xfrm>
                <a:off x="3068063" y="5403256"/>
                <a:ext cx="79216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85" name="Oval 84"/>
              <p:cNvSpPr/>
              <p:nvPr/>
            </p:nvSpPr>
            <p:spPr bwMode="auto">
              <a:xfrm>
                <a:off x="753448" y="4160395"/>
                <a:ext cx="287338" cy="2857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 smtClean="0"/>
                  <a:t>1</a:t>
                </a:r>
                <a:endParaRPr lang="en-US" dirty="0"/>
              </a:p>
            </p:txBody>
          </p:sp>
          <p:sp>
            <p:nvSpPr>
              <p:cNvPr id="86" name="Oval 85"/>
              <p:cNvSpPr/>
              <p:nvPr/>
            </p:nvSpPr>
            <p:spPr bwMode="auto">
              <a:xfrm>
                <a:off x="1834536" y="4160395"/>
                <a:ext cx="287337" cy="2857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 smtClean="0"/>
                  <a:t>2</a:t>
                </a:r>
                <a:endParaRPr lang="en-US" dirty="0"/>
              </a:p>
            </p:txBody>
          </p:sp>
          <p:sp>
            <p:nvSpPr>
              <p:cNvPr id="87" name="Oval 86"/>
              <p:cNvSpPr/>
              <p:nvPr/>
            </p:nvSpPr>
            <p:spPr bwMode="auto">
              <a:xfrm>
                <a:off x="753448" y="5238307"/>
                <a:ext cx="287338" cy="28733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 smtClean="0"/>
                  <a:t>4</a:t>
                </a:r>
                <a:endParaRPr lang="en-US" dirty="0"/>
              </a:p>
            </p:txBody>
          </p:sp>
          <p:sp>
            <p:nvSpPr>
              <p:cNvPr id="88" name="Oval 87"/>
              <p:cNvSpPr/>
              <p:nvPr/>
            </p:nvSpPr>
            <p:spPr bwMode="auto">
              <a:xfrm>
                <a:off x="1834536" y="5251007"/>
                <a:ext cx="287337" cy="28733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 smtClean="0"/>
                  <a:t>3</a:t>
                </a:r>
                <a:endParaRPr lang="en-US" dirty="0"/>
              </a:p>
            </p:txBody>
          </p:sp>
          <p:cxnSp>
            <p:nvCxnSpPr>
              <p:cNvPr id="89" name="Straight Connector 88"/>
              <p:cNvCxnSpPr/>
              <p:nvPr/>
            </p:nvCxnSpPr>
            <p:spPr bwMode="auto">
              <a:xfrm>
                <a:off x="897117" y="4452495"/>
                <a:ext cx="0" cy="7921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 bwMode="auto">
              <a:xfrm>
                <a:off x="1040786" y="4314382"/>
                <a:ext cx="79216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>
                <a:stCxn id="86" idx="4"/>
                <a:endCxn id="88" idx="0"/>
              </p:cNvCxnSpPr>
              <p:nvPr/>
            </p:nvCxnSpPr>
            <p:spPr bwMode="auto">
              <a:xfrm>
                <a:off x="1978205" y="4446145"/>
                <a:ext cx="0" cy="8048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 bwMode="auto">
              <a:xfrm>
                <a:off x="1040786" y="5401026"/>
                <a:ext cx="79216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92" name="Straight Connector 91"/>
            <p:cNvCxnSpPr/>
            <p:nvPr/>
          </p:nvCxnSpPr>
          <p:spPr bwMode="auto">
            <a:xfrm>
              <a:off x="4963100" y="4205270"/>
              <a:ext cx="79216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40" idx="1"/>
              <a:endCxn id="37" idx="5"/>
            </p:cNvCxnSpPr>
            <p:nvPr/>
          </p:nvCxnSpPr>
          <p:spPr bwMode="auto">
            <a:xfrm flipH="1" flipV="1">
              <a:off x="4919432" y="4295441"/>
              <a:ext cx="877910" cy="8887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088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68"/>
              <p:cNvSpPr>
                <a:spLocks noChangeArrowheads="1"/>
              </p:cNvSpPr>
              <p:nvPr/>
            </p:nvSpPr>
            <p:spPr bwMode="auto">
              <a:xfrm>
                <a:off x="395288" y="3644900"/>
                <a:ext cx="1933575" cy="19318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alt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lt-LT" alt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lt-LT" altLang="en-US" sz="2000" b="0" dirty="0" smtClean="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t-LT" alt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lt-LT" alt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lt-LT" alt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lt-LT" altLang="en-US" sz="2000" b="0" i="1" smtClean="0">
                          <a:latin typeface="Cambria Math" panose="02040503050406030204" pitchFamily="18" charset="0"/>
                        </a:rPr>
                        <m:t>−1, </m:t>
                      </m:r>
                    </m:oMath>
                  </m:oMathPara>
                </a14:m>
                <a:endParaRPr lang="lt-LT" altLang="en-US" sz="2000" b="0" i="1" dirty="0" smtClean="0">
                  <a:latin typeface="Cambria Math" panose="02040503050406030204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t-LT" alt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lt-LT" alt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lt-LT" alt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lt-LT" altLang="en-US" sz="2000" b="0" i="1" smtClean="0">
                          <a:latin typeface="Cambria Math" panose="02040503050406030204" pitchFamily="18" charset="0"/>
                        </a:rPr>
                        <m:t>−2, </m:t>
                      </m:r>
                    </m:oMath>
                  </m:oMathPara>
                </a14:m>
                <a:endParaRPr lang="lt-LT" altLang="en-US" sz="2000" b="0" i="1" dirty="0" smtClean="0">
                  <a:latin typeface="Cambria Math" panose="02040503050406030204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t-LT" alt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lt-LT" alt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lt-LT" alt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lt-LT" altLang="en-US" sz="2000" b="0" i="1" smtClean="0">
                          <a:latin typeface="Cambria Math" panose="02040503050406030204" pitchFamily="18" charset="0"/>
                        </a:rPr>
                        <m:t>−3, </m:t>
                      </m:r>
                    </m:oMath>
                  </m:oMathPara>
                </a14:m>
                <a:endParaRPr lang="lt-LT" altLang="en-US" sz="2000" b="0" i="1" dirty="0" smtClean="0">
                  <a:latin typeface="Cambria Math" panose="02040503050406030204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t-LT" alt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lt-LT" alt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lt-LT" alt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lt-LT" altLang="en-US" sz="2000" b="0" i="1" smtClean="0">
                          <a:latin typeface="Cambria Math" panose="02040503050406030204" pitchFamily="18" charset="0"/>
                        </a:rPr>
                        <m:t>−4.</m:t>
                      </m:r>
                    </m:oMath>
                  </m:oMathPara>
                </a14:m>
                <a:endParaRPr lang="lt-LT" altLang="en-US" sz="2000" dirty="0" smtClean="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 smtClean="0"/>
                  <a:t> </a:t>
                </a:r>
                <a:endParaRPr lang="en-US" altLang="en-US" sz="2000" dirty="0"/>
              </a:p>
            </p:txBody>
          </p:sp>
        </mc:Choice>
        <mc:Fallback xmlns="">
          <p:sp>
            <p:nvSpPr>
              <p:cNvPr id="12295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288" y="3644900"/>
                <a:ext cx="1933575" cy="19318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41" name="TextBox 69"/>
              <p:cNvSpPr txBox="1">
                <a:spLocks noChangeArrowheads="1"/>
              </p:cNvSpPr>
              <p:nvPr/>
            </p:nvSpPr>
            <p:spPr bwMode="auto">
              <a:xfrm>
                <a:off x="467544" y="403422"/>
                <a:ext cx="6192019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lt-LT" altLang="en-US" sz="2000" dirty="0" smtClean="0"/>
                  <a:t>Pavaizduotas dešinėje grafas yra grafo </a:t>
                </a:r>
                <a14:m>
                  <m:oMath xmlns:m="http://schemas.openxmlformats.org/officeDocument/2006/math">
                    <m:r>
                      <a:rPr lang="lt-LT" alt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lt-LT" altLang="en-US" sz="2000" dirty="0" smtClean="0"/>
                  <a:t> briauninis grafas.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lt-LT" altLang="en-US" sz="2000" dirty="0" smtClean="0"/>
                  <a:t>Grafo </a:t>
                </a:r>
                <a14:m>
                  <m:oMath xmlns:m="http://schemas.openxmlformats.org/officeDocument/2006/math">
                    <m:r>
                      <a:rPr lang="lt-LT" altLang="en-US" sz="20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lt-LT" altLang="en-US" sz="2000" dirty="0" smtClean="0"/>
                  <a:t> viršūnių aibė</a:t>
                </a:r>
                <a:r>
                  <a:rPr lang="en-US" altLang="en-US" sz="2000" dirty="0" smtClean="0"/>
                  <a:t> </a:t>
                </a:r>
                <a:r>
                  <a:rPr lang="lt-LT" altLang="en-US" sz="2000" dirty="0" smtClean="0"/>
                  <a:t>ir sunumeruotas briaunų sąrašas yra:</a:t>
                </a:r>
                <a:endParaRPr lang="en-US" altLang="en-US" sz="2000" dirty="0"/>
              </a:p>
            </p:txBody>
          </p:sp>
        </mc:Choice>
        <mc:Fallback xmlns="">
          <p:sp>
            <p:nvSpPr>
              <p:cNvPr id="14341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403422"/>
                <a:ext cx="6192019" cy="1015663"/>
              </a:xfrm>
              <a:prstGeom prst="rect">
                <a:avLst/>
              </a:prstGeom>
              <a:blipFill>
                <a:blip r:embed="rId3"/>
                <a:stretch>
                  <a:fillRect l="-1084" t="-2994" r="-493" b="-95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68"/>
              <p:cNvSpPr>
                <a:spLocks noChangeArrowheads="1"/>
              </p:cNvSpPr>
              <p:nvPr/>
            </p:nvSpPr>
            <p:spPr bwMode="auto">
              <a:xfrm>
                <a:off x="2328863" y="3644900"/>
                <a:ext cx="2085975" cy="1631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altLang="en-US" sz="200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lt-LT" alt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lt-LT" alt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lt-LT" altLang="en-US" sz="20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lt-LT" altLang="en-US" sz="2000" dirty="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t-LT" alt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lt-LT" alt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lt-LT" alt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lt-LT" altLang="en-US" sz="2000" i="1">
                          <a:latin typeface="Cambria Math" panose="02040503050406030204" pitchFamily="18" charset="0"/>
                        </a:rPr>
                        <m:t>−1, </m:t>
                      </m:r>
                    </m:oMath>
                  </m:oMathPara>
                </a14:m>
                <a:endParaRPr lang="lt-LT" altLang="en-US" sz="2000" i="1" dirty="0">
                  <a:latin typeface="Cambria Math" panose="02040503050406030204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t-LT" alt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lt-LT" alt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lt-LT" alt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lt-LT" altLang="en-US" sz="2000" i="1">
                          <a:latin typeface="Cambria Math" panose="02040503050406030204" pitchFamily="18" charset="0"/>
                        </a:rPr>
                        <m:t>−2, </m:t>
                      </m:r>
                    </m:oMath>
                  </m:oMathPara>
                </a14:m>
                <a:endParaRPr lang="lt-LT" altLang="en-US" sz="2000" i="1" dirty="0">
                  <a:latin typeface="Cambria Math" panose="02040503050406030204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t-LT" alt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lt-LT" alt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lt-LT" alt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lt-LT" altLang="en-US" sz="2000" i="1">
                          <a:latin typeface="Cambria Math" panose="02040503050406030204" pitchFamily="18" charset="0"/>
                        </a:rPr>
                        <m:t>−3, </m:t>
                      </m:r>
                    </m:oMath>
                  </m:oMathPara>
                </a14:m>
                <a:endParaRPr lang="lt-LT" altLang="en-US" sz="2000" i="1" dirty="0">
                  <a:latin typeface="Cambria Math" panose="02040503050406030204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t-LT" alt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lt-LT" alt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lt-LT" alt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lt-LT" altLang="en-US" sz="2000" i="1">
                          <a:latin typeface="Cambria Math" panose="02040503050406030204" pitchFamily="18" charset="0"/>
                        </a:rPr>
                        <m:t>−4.</m:t>
                      </m:r>
                    </m:oMath>
                  </m:oMathPara>
                </a14:m>
                <a:endParaRPr lang="lt-LT" altLang="en-US" sz="2000" dirty="0"/>
              </a:p>
            </p:txBody>
          </p:sp>
        </mc:Choice>
        <mc:Fallback xmlns="">
          <p:sp>
            <p:nvSpPr>
              <p:cNvPr id="37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28863" y="3644900"/>
                <a:ext cx="2085975" cy="16312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68"/>
              <p:cNvSpPr>
                <a:spLocks noChangeArrowheads="1"/>
              </p:cNvSpPr>
              <p:nvPr/>
            </p:nvSpPr>
            <p:spPr bwMode="auto">
              <a:xfrm>
                <a:off x="4529882" y="3644900"/>
                <a:ext cx="2014636" cy="1631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altLang="en-US" sz="200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lt-LT" alt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lt-LT" alt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lt-LT" altLang="en-US" sz="20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lt-LT" altLang="en-US" sz="2000" dirty="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t-LT" alt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lt-LT" alt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lt-LT" alt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lt-LT" altLang="en-US" sz="2000" i="1">
                          <a:latin typeface="Cambria Math" panose="02040503050406030204" pitchFamily="18" charset="0"/>
                        </a:rPr>
                        <m:t>−1, </m:t>
                      </m:r>
                    </m:oMath>
                  </m:oMathPara>
                </a14:m>
                <a:endParaRPr lang="lt-LT" altLang="en-US" sz="2000" i="1" dirty="0">
                  <a:latin typeface="Cambria Math" panose="02040503050406030204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t-LT" alt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lt-LT" alt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lt-LT" alt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lt-LT" altLang="en-US" sz="2000" i="1">
                          <a:latin typeface="Cambria Math" panose="02040503050406030204" pitchFamily="18" charset="0"/>
                        </a:rPr>
                        <m:t>−2, </m:t>
                      </m:r>
                    </m:oMath>
                  </m:oMathPara>
                </a14:m>
                <a:endParaRPr lang="lt-LT" altLang="en-US" sz="2000" i="1" dirty="0">
                  <a:latin typeface="Cambria Math" panose="02040503050406030204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t-LT" alt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lt-LT" alt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lt-LT" alt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lt-LT" altLang="en-US" sz="2000" i="1">
                          <a:latin typeface="Cambria Math" panose="02040503050406030204" pitchFamily="18" charset="0"/>
                        </a:rPr>
                        <m:t>−3, </m:t>
                      </m:r>
                    </m:oMath>
                  </m:oMathPara>
                </a14:m>
                <a:endParaRPr lang="lt-LT" altLang="en-US" sz="2000" i="1" dirty="0">
                  <a:latin typeface="Cambria Math" panose="02040503050406030204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t-LT" alt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lt-LT" alt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lt-LT" alt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lt-LT" altLang="en-US" sz="2000" i="1">
                          <a:latin typeface="Cambria Math" panose="02040503050406030204" pitchFamily="18" charset="0"/>
                        </a:rPr>
                        <m:t>−4.</m:t>
                      </m:r>
                    </m:oMath>
                  </m:oMathPara>
                </a14:m>
                <a:endParaRPr lang="lt-LT" altLang="en-US" sz="2000" dirty="0"/>
              </a:p>
            </p:txBody>
          </p:sp>
        </mc:Choice>
        <mc:Fallback xmlns="">
          <p:sp>
            <p:nvSpPr>
              <p:cNvPr id="38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29882" y="3644900"/>
                <a:ext cx="2014636" cy="16312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68"/>
              <p:cNvSpPr>
                <a:spLocks noChangeArrowheads="1"/>
              </p:cNvSpPr>
              <p:nvPr/>
            </p:nvSpPr>
            <p:spPr bwMode="auto">
              <a:xfrm>
                <a:off x="6659563" y="3644900"/>
                <a:ext cx="2160909" cy="1631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altLang="en-US" sz="200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lt-LT" altLang="en-US" sz="20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lt-LT" altLang="en-US" sz="2000" dirty="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t-LT" alt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lt-LT" alt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lt-LT" alt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lt-LT" altLang="en-US" sz="2000" i="1">
                          <a:latin typeface="Cambria Math" panose="02040503050406030204" pitchFamily="18" charset="0"/>
                        </a:rPr>
                        <m:t>−1, </m:t>
                      </m:r>
                    </m:oMath>
                  </m:oMathPara>
                </a14:m>
                <a:endParaRPr lang="lt-LT" altLang="en-US" sz="2000" i="1" dirty="0">
                  <a:latin typeface="Cambria Math" panose="02040503050406030204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t-LT" alt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lt-LT" alt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lt-LT" alt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lt-LT" altLang="en-US" sz="2000" i="1">
                          <a:latin typeface="Cambria Math" panose="02040503050406030204" pitchFamily="18" charset="0"/>
                        </a:rPr>
                        <m:t>−2, </m:t>
                      </m:r>
                    </m:oMath>
                  </m:oMathPara>
                </a14:m>
                <a:endParaRPr lang="lt-LT" altLang="en-US" sz="2000" i="1" dirty="0">
                  <a:latin typeface="Cambria Math" panose="02040503050406030204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t-LT" alt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lt-LT" alt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lt-LT" alt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lt-LT" altLang="en-US" sz="2000" i="1">
                          <a:latin typeface="Cambria Math" panose="02040503050406030204" pitchFamily="18" charset="0"/>
                        </a:rPr>
                        <m:t>−3, </m:t>
                      </m:r>
                    </m:oMath>
                  </m:oMathPara>
                </a14:m>
                <a:endParaRPr lang="lt-LT" altLang="en-US" sz="2000" i="1" dirty="0">
                  <a:latin typeface="Cambria Math" panose="02040503050406030204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lt-LT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t-LT" alt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lt-LT" alt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lt-LT" alt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lt-LT" altLang="en-US" sz="2000" i="1">
                          <a:latin typeface="Cambria Math" panose="02040503050406030204" pitchFamily="18" charset="0"/>
                        </a:rPr>
                        <m:t>−4.</m:t>
                      </m:r>
                    </m:oMath>
                  </m:oMathPara>
                </a14:m>
                <a:endParaRPr lang="lt-LT" altLang="en-US" sz="2000" dirty="0"/>
              </a:p>
            </p:txBody>
          </p:sp>
        </mc:Choice>
        <mc:Fallback xmlns="">
          <p:sp>
            <p:nvSpPr>
              <p:cNvPr id="3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59563" y="3644900"/>
                <a:ext cx="2160909" cy="16312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/>
          <p:cNvSpPr/>
          <p:nvPr/>
        </p:nvSpPr>
        <p:spPr bwMode="auto">
          <a:xfrm>
            <a:off x="4981575" y="5888038"/>
            <a:ext cx="287338" cy="2873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</a:t>
            </a:r>
          </a:p>
        </p:txBody>
      </p:sp>
      <p:sp>
        <p:nvSpPr>
          <p:cNvPr id="41" name="Oval 40"/>
          <p:cNvSpPr/>
          <p:nvPr/>
        </p:nvSpPr>
        <p:spPr bwMode="auto">
          <a:xfrm>
            <a:off x="965200" y="5894388"/>
            <a:ext cx="287338" cy="2873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</a:t>
            </a:r>
          </a:p>
        </p:txBody>
      </p:sp>
      <p:sp>
        <p:nvSpPr>
          <p:cNvPr id="48" name="Oval 47"/>
          <p:cNvSpPr/>
          <p:nvPr/>
        </p:nvSpPr>
        <p:spPr bwMode="auto">
          <a:xfrm>
            <a:off x="3027363" y="5897563"/>
            <a:ext cx="287337" cy="28733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B</a:t>
            </a:r>
          </a:p>
        </p:txBody>
      </p:sp>
      <p:sp>
        <p:nvSpPr>
          <p:cNvPr id="49" name="Oval 48"/>
          <p:cNvSpPr/>
          <p:nvPr/>
        </p:nvSpPr>
        <p:spPr bwMode="auto">
          <a:xfrm>
            <a:off x="7158038" y="5897563"/>
            <a:ext cx="287337" cy="2873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942137" y="548680"/>
            <a:ext cx="1368425" cy="1377950"/>
            <a:chOff x="6751119" y="4162625"/>
            <a:chExt cx="1368425" cy="1377950"/>
          </a:xfrm>
        </p:grpSpPr>
        <p:cxnSp>
          <p:nvCxnSpPr>
            <p:cNvPr id="62" name="Straight Connector 61"/>
            <p:cNvCxnSpPr>
              <a:stCxn id="21" idx="0"/>
              <a:endCxn id="19" idx="4"/>
            </p:cNvCxnSpPr>
            <p:nvPr/>
          </p:nvCxnSpPr>
          <p:spPr bwMode="auto">
            <a:xfrm flipV="1">
              <a:off x="6894788" y="4448375"/>
              <a:ext cx="0" cy="7921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 bwMode="auto">
            <a:xfrm>
              <a:off x="6751119" y="4162625"/>
              <a:ext cx="287338" cy="28575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 smtClean="0"/>
                <a:t>1</a:t>
              </a:r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7832207" y="4162625"/>
              <a:ext cx="287337" cy="28575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 smtClean="0"/>
                <a:t>2</a:t>
              </a:r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6751119" y="5240537"/>
              <a:ext cx="287338" cy="28733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 smtClean="0"/>
                <a:t>4</a:t>
              </a:r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7832207" y="5253237"/>
              <a:ext cx="287337" cy="28733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 smtClean="0"/>
                <a:t>3</a:t>
              </a:r>
              <a:endParaRPr lang="en-US" dirty="0"/>
            </a:p>
          </p:txBody>
        </p:sp>
        <p:cxnSp>
          <p:nvCxnSpPr>
            <p:cNvPr id="23" name="Straight Connector 22"/>
            <p:cNvCxnSpPr>
              <a:stCxn id="19" idx="5"/>
              <a:endCxn id="22" idx="1"/>
            </p:cNvCxnSpPr>
            <p:nvPr/>
          </p:nvCxnSpPr>
          <p:spPr bwMode="auto">
            <a:xfrm>
              <a:off x="6996377" y="4406528"/>
              <a:ext cx="877910" cy="8887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auto">
            <a:xfrm>
              <a:off x="7038457" y="4316612"/>
              <a:ext cx="79216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0" idx="3"/>
              <a:endCxn id="21" idx="7"/>
            </p:cNvCxnSpPr>
            <p:nvPr/>
          </p:nvCxnSpPr>
          <p:spPr bwMode="auto">
            <a:xfrm flipH="1">
              <a:off x="6996377" y="4406528"/>
              <a:ext cx="877910" cy="8760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0" idx="4"/>
              <a:endCxn id="22" idx="0"/>
            </p:cNvCxnSpPr>
            <p:nvPr/>
          </p:nvCxnSpPr>
          <p:spPr bwMode="auto">
            <a:xfrm>
              <a:off x="7975876" y="4448375"/>
              <a:ext cx="0" cy="8048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 bwMode="auto">
            <a:xfrm>
              <a:off x="7038457" y="5403256"/>
              <a:ext cx="79216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276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37" grpId="0"/>
      <p:bldP spid="38" grpId="0"/>
      <p:bldP spid="39" grpId="0"/>
      <p:bldP spid="40" grpId="0" animBg="1"/>
      <p:bldP spid="41" grpId="0" animBg="1"/>
      <p:bldP spid="48" grpId="0" animBg="1"/>
      <p:bldP spid="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3175" y="2133600"/>
            <a:ext cx="7772400" cy="1470025"/>
          </a:xfrm>
        </p:spPr>
        <p:txBody>
          <a:bodyPr/>
          <a:lstStyle/>
          <a:p>
            <a:pPr eaLnBrk="1" hangingPunct="1"/>
            <a:r>
              <a:rPr lang="lt-LT" altLang="en-US" dirty="0" smtClean="0"/>
              <a:t>Stabilieji viršūnių poaibiai</a:t>
            </a:r>
            <a:endParaRPr lang="lt-LT" alt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11825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23850" y="333375"/>
            <a:ext cx="8280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b="1" i="1" dirty="0" smtClean="0"/>
              <a:t>Pavyzdys</a:t>
            </a:r>
            <a:endParaRPr lang="en-US" altLang="en-US" b="1" i="1" dirty="0"/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179512" y="1052736"/>
            <a:ext cx="4608512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b="1" i="1" dirty="0"/>
              <a:t>Aštuonių valdovių uždavinys</a:t>
            </a:r>
            <a:r>
              <a:rPr lang="lt-LT" altLang="en-US" b="1" i="1" dirty="0" smtClean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lt-LT" altLang="en-US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dirty="0" smtClean="0"/>
              <a:t>Šachmatų </a:t>
            </a:r>
            <a:r>
              <a:rPr lang="lt-LT" altLang="en-US" dirty="0"/>
              <a:t>lentoje reikia išdėstyti kuo daugiau valdovių taip, kad jos nekirstų viena kitos.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lt-LT" altLang="en-US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940408"/>
            <a:ext cx="3741686" cy="3726160"/>
          </a:xfrm>
          <a:prstGeom prst="rect">
            <a:avLst/>
          </a:prstGeom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79512" y="5219195"/>
            <a:ext cx="856094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dirty="0" smtClean="0"/>
              <a:t>Valdovė kerta figūras, esančias vertikaliai, horizontaliai ir </a:t>
            </a:r>
            <a:r>
              <a:rPr lang="lt-LT" altLang="en-US" dirty="0" err="1" smtClean="0"/>
              <a:t>diagonaliai</a:t>
            </a:r>
            <a:r>
              <a:rPr lang="lt-LT" altLang="en-US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lt-LT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192554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539750" y="333375"/>
            <a:ext cx="8064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b="1" i="1" dirty="0"/>
              <a:t>Briauninis grafas</a:t>
            </a:r>
            <a:endParaRPr lang="en-US" altLang="en-US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6709" y="1196752"/>
                <a:ext cx="864096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200" dirty="0" smtClean="0"/>
                  <a:t>Grafo </a:t>
                </a:r>
                <a14:m>
                  <m:oMath xmlns:m="http://schemas.openxmlformats.org/officeDocument/2006/math">
                    <m:r>
                      <a:rPr lang="lt-LT" sz="3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lt-LT" sz="3200" b="1" i="1" dirty="0" err="1" smtClean="0"/>
                  <a:t>briauniniu</a:t>
                </a:r>
                <a:r>
                  <a:rPr lang="lt-LT" sz="3200" b="1" i="1" dirty="0" smtClean="0"/>
                  <a:t> grafu </a:t>
                </a:r>
                <a:r>
                  <a:rPr lang="lt-LT" sz="3200" dirty="0" smtClean="0"/>
                  <a:t>vadinamas grafas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/>
                  <a:t>, </a:t>
                </a:r>
                <a:r>
                  <a:rPr lang="lt-LT" sz="3200" dirty="0" smtClean="0"/>
                  <a:t>kurio viršūnių aibė turi tiek elementų, kiek briaunų turi grafas </a:t>
                </a:r>
                <a14:m>
                  <m:oMath xmlns:m="http://schemas.openxmlformats.org/officeDocument/2006/math">
                    <m:r>
                      <a:rPr lang="lt-LT" sz="32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lt-LT" sz="3200" dirty="0" smtClean="0"/>
                  <a:t>, ir jo viršūnės yra gretimos, jei atitinkamo grafo </a:t>
                </a:r>
                <a14:m>
                  <m:oMath xmlns:m="http://schemas.openxmlformats.org/officeDocument/2006/math">
                    <m:r>
                      <a:rPr lang="lt-LT" sz="32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lt-LT" sz="3200" dirty="0" smtClean="0"/>
                  <a:t> briaunos buvo gretimos.</a:t>
                </a:r>
                <a:endParaRPr lang="lt-LT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09" y="1196752"/>
                <a:ext cx="8640960" cy="2554545"/>
              </a:xfrm>
              <a:prstGeom prst="rect">
                <a:avLst/>
              </a:prstGeom>
              <a:blipFill>
                <a:blip r:embed="rId2"/>
                <a:stretch>
                  <a:fillRect l="-1763" t="-3341" r="-494" b="-6683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4864" y="3976163"/>
                <a:ext cx="7992690" cy="2914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200" dirty="0" smtClean="0"/>
                  <a:t>Briauninis grafas turi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nary>
                    </m:oMath>
                  </m:oMathPara>
                </a14:m>
                <a:endParaRPr lang="en-US" sz="3200" b="0" dirty="0" smtClean="0"/>
              </a:p>
              <a:p>
                <a:r>
                  <a:rPr lang="lt-LT" sz="3200" dirty="0" smtClean="0"/>
                  <a:t>briaunų, kur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lt-LT" sz="3200" dirty="0" smtClean="0"/>
                  <a:t> – grafo </a:t>
                </a:r>
                <a14:m>
                  <m:oMath xmlns:m="http://schemas.openxmlformats.org/officeDocument/2006/math">
                    <m:r>
                      <a:rPr lang="lt-LT" sz="32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lt-LT" sz="3200" dirty="0" smtClean="0"/>
                  <a:t> briaunų skaičius</a:t>
                </a:r>
              </a:p>
              <a:p>
                <a:endParaRPr lang="lt-LT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64" y="3976163"/>
                <a:ext cx="7992690" cy="2914003"/>
              </a:xfrm>
              <a:prstGeom prst="rect">
                <a:avLst/>
              </a:prstGeom>
              <a:blipFill>
                <a:blip r:embed="rId3"/>
                <a:stretch>
                  <a:fillRect l="-1983" t="-2929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6012160" y="4005064"/>
            <a:ext cx="2603500" cy="1554162"/>
            <a:chOff x="6046786" y="549027"/>
            <a:chExt cx="2604491" cy="1554410"/>
          </a:xfrm>
        </p:grpSpPr>
        <p:sp>
          <p:nvSpPr>
            <p:cNvPr id="4" name="Oval 3"/>
            <p:cNvSpPr/>
            <p:nvPr/>
          </p:nvSpPr>
          <p:spPr bwMode="auto">
            <a:xfrm>
              <a:off x="6046786" y="549027"/>
              <a:ext cx="287446" cy="28738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a</a:t>
              </a:r>
              <a:endParaRPr lang="en-US" dirty="0"/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7164811" y="549027"/>
              <a:ext cx="287446" cy="28738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b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6046786" y="1261928"/>
              <a:ext cx="287446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c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7164811" y="1247638"/>
              <a:ext cx="287446" cy="28738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d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7020293" y="1816054"/>
              <a:ext cx="287447" cy="28738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e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8138319" y="1816054"/>
              <a:ext cx="287447" cy="28738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f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8363830" y="974545"/>
              <a:ext cx="287447" cy="28738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g</a:t>
              </a:r>
              <a:endParaRPr lang="en-US" dirty="0"/>
            </a:p>
          </p:txBody>
        </p:sp>
        <p:cxnSp>
          <p:nvCxnSpPr>
            <p:cNvPr id="11" name="Straight Connector 10"/>
            <p:cNvCxnSpPr>
              <a:stCxn id="4" idx="6"/>
              <a:endCxn id="5" idx="2"/>
            </p:cNvCxnSpPr>
            <p:nvPr/>
          </p:nvCxnSpPr>
          <p:spPr>
            <a:xfrm>
              <a:off x="6334232" y="691925"/>
              <a:ext cx="8305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6" idx="0"/>
              <a:endCxn id="4" idx="4"/>
            </p:cNvCxnSpPr>
            <p:nvPr/>
          </p:nvCxnSpPr>
          <p:spPr>
            <a:xfrm flipV="1">
              <a:off x="6189715" y="836410"/>
              <a:ext cx="0" cy="4255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7307741" y="820532"/>
              <a:ext cx="0" cy="4271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334232" y="1412765"/>
              <a:ext cx="8305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317269" y="1960539"/>
              <a:ext cx="8305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8" idx="0"/>
              <a:endCxn id="7" idx="4"/>
            </p:cNvCxnSpPr>
            <p:nvPr/>
          </p:nvCxnSpPr>
          <p:spPr>
            <a:xfrm flipV="1">
              <a:off x="7164811" y="1535021"/>
              <a:ext cx="142929" cy="2810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" idx="5"/>
              <a:endCxn id="9" idx="1"/>
            </p:cNvCxnSpPr>
            <p:nvPr/>
          </p:nvCxnSpPr>
          <p:spPr>
            <a:xfrm>
              <a:off x="7409379" y="1492152"/>
              <a:ext cx="771819" cy="3667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9" idx="7"/>
            </p:cNvCxnSpPr>
            <p:nvPr/>
          </p:nvCxnSpPr>
          <p:spPr>
            <a:xfrm flipV="1">
              <a:off x="8384475" y="1261928"/>
              <a:ext cx="115931" cy="5969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6" idx="7"/>
              <a:endCxn id="5" idx="3"/>
            </p:cNvCxnSpPr>
            <p:nvPr/>
          </p:nvCxnSpPr>
          <p:spPr>
            <a:xfrm flipV="1">
              <a:off x="6291354" y="793541"/>
              <a:ext cx="914748" cy="5112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00359" y="3815357"/>
            <a:ext cx="41767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dirty="0"/>
              <a:t>Pavyzdžiui,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dirty="0"/>
              <a:t>{a, </a:t>
            </a:r>
            <a:r>
              <a:rPr lang="lt-LT" altLang="en-US" dirty="0" smtClean="0"/>
              <a:t>d} </a:t>
            </a:r>
            <a:r>
              <a:rPr lang="lt-LT" altLang="en-US" dirty="0"/>
              <a:t>– iš vidaus stabilus </a:t>
            </a:r>
            <a:r>
              <a:rPr lang="lt-LT" altLang="en-US" dirty="0" smtClean="0"/>
              <a:t>poaibis.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79388" y="332231"/>
                <a:ext cx="8569076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200" b="1" i="1" dirty="0" smtClean="0"/>
                  <a:t>Stabilieji poaibiai</a:t>
                </a:r>
              </a:p>
              <a:p>
                <a:endParaRPr lang="lt-LT" sz="3200" dirty="0" smtClean="0"/>
              </a:p>
              <a:p>
                <a:r>
                  <a:rPr lang="lt-LT" sz="3200" dirty="0" smtClean="0"/>
                  <a:t>Grafo </a:t>
                </a:r>
                <a14:m>
                  <m:oMath xmlns:m="http://schemas.openxmlformats.org/officeDocument/2006/math">
                    <m:r>
                      <a:rPr lang="lt-LT" sz="3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lt-LT" sz="3200" dirty="0" smtClean="0"/>
                  <a:t>viršūnių aibės poaibis </a:t>
                </a:r>
                <a14:m>
                  <m:oMath xmlns:m="http://schemas.openxmlformats.org/officeDocument/2006/math">
                    <m:r>
                      <a:rPr lang="lt-LT" sz="3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lt-LT" sz="3200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lt-LT" sz="32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lt-LT" sz="3200" dirty="0" smtClean="0"/>
                  <a:t> vadinamas </a:t>
                </a:r>
                <a:r>
                  <a:rPr lang="lt-LT" sz="3200" b="1" i="1" dirty="0" smtClean="0"/>
                  <a:t>stabiliuoju iš vidaus</a:t>
                </a:r>
                <a:r>
                  <a:rPr lang="lt-LT" sz="3200" dirty="0" smtClean="0"/>
                  <a:t>, jei bet kurios dvi jo viršūnės nėra gretimos grafo viršūnės.</a:t>
                </a:r>
                <a:endParaRPr lang="lt-LT" sz="3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88" y="332231"/>
                <a:ext cx="8569076" cy="2554545"/>
              </a:xfrm>
              <a:prstGeom prst="rect">
                <a:avLst/>
              </a:prstGeom>
              <a:blipFill>
                <a:blip r:embed="rId2"/>
                <a:stretch>
                  <a:fillRect l="-1778" t="-3095" b="-6429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339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628102" y="1776423"/>
            <a:ext cx="2603500" cy="1554162"/>
            <a:chOff x="6046786" y="549027"/>
            <a:chExt cx="2604491" cy="1554410"/>
          </a:xfrm>
        </p:grpSpPr>
        <p:sp>
          <p:nvSpPr>
            <p:cNvPr id="4" name="Oval 3"/>
            <p:cNvSpPr/>
            <p:nvPr/>
          </p:nvSpPr>
          <p:spPr bwMode="auto">
            <a:xfrm>
              <a:off x="6046786" y="549027"/>
              <a:ext cx="287446" cy="28738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a</a:t>
              </a:r>
              <a:endParaRPr lang="en-US" dirty="0"/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7164811" y="549027"/>
              <a:ext cx="287446" cy="28738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b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6046786" y="1261928"/>
              <a:ext cx="287446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c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7164811" y="1247638"/>
              <a:ext cx="287446" cy="28738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d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7020293" y="1816054"/>
              <a:ext cx="287447" cy="28738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e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8138319" y="1816054"/>
              <a:ext cx="287447" cy="28738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f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8363830" y="974545"/>
              <a:ext cx="287447" cy="28738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g</a:t>
              </a:r>
              <a:endParaRPr lang="en-US" dirty="0"/>
            </a:p>
          </p:txBody>
        </p:sp>
        <p:cxnSp>
          <p:nvCxnSpPr>
            <p:cNvPr id="11" name="Straight Connector 10"/>
            <p:cNvCxnSpPr>
              <a:stCxn id="4" idx="6"/>
              <a:endCxn id="5" idx="2"/>
            </p:cNvCxnSpPr>
            <p:nvPr/>
          </p:nvCxnSpPr>
          <p:spPr>
            <a:xfrm>
              <a:off x="6334232" y="691925"/>
              <a:ext cx="8305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6" idx="0"/>
              <a:endCxn id="4" idx="4"/>
            </p:cNvCxnSpPr>
            <p:nvPr/>
          </p:nvCxnSpPr>
          <p:spPr>
            <a:xfrm flipV="1">
              <a:off x="6189715" y="836410"/>
              <a:ext cx="0" cy="4255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7307741" y="820532"/>
              <a:ext cx="0" cy="4271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334232" y="1412765"/>
              <a:ext cx="8305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317269" y="1960539"/>
              <a:ext cx="8305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8" idx="0"/>
              <a:endCxn id="7" idx="4"/>
            </p:cNvCxnSpPr>
            <p:nvPr/>
          </p:nvCxnSpPr>
          <p:spPr>
            <a:xfrm flipV="1">
              <a:off x="7164811" y="1535021"/>
              <a:ext cx="142929" cy="2810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" idx="5"/>
              <a:endCxn id="9" idx="1"/>
            </p:cNvCxnSpPr>
            <p:nvPr/>
          </p:nvCxnSpPr>
          <p:spPr>
            <a:xfrm>
              <a:off x="7409379" y="1492152"/>
              <a:ext cx="771819" cy="3667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9" idx="7"/>
            </p:cNvCxnSpPr>
            <p:nvPr/>
          </p:nvCxnSpPr>
          <p:spPr>
            <a:xfrm flipV="1">
              <a:off x="8384475" y="1261928"/>
              <a:ext cx="115931" cy="5969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6" idx="7"/>
              <a:endCxn id="5" idx="3"/>
            </p:cNvCxnSpPr>
            <p:nvPr/>
          </p:nvCxnSpPr>
          <p:spPr>
            <a:xfrm flipV="1">
              <a:off x="6291354" y="793541"/>
              <a:ext cx="914748" cy="5112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759445" y="1596391"/>
            <a:ext cx="54949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dirty="0"/>
              <a:t>Vidinio stabilumo skaičius: </a:t>
            </a:r>
            <a:r>
              <a:rPr lang="lt-LT" altLang="en-US" dirty="0" smtClean="0"/>
              <a:t>3</a:t>
            </a:r>
            <a:endParaRPr lang="lt-LT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79388" y="260648"/>
            <a:ext cx="84970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b="1" i="1" dirty="0" smtClean="0"/>
              <a:t>Vidinio stabilumo skaičius </a:t>
            </a:r>
            <a:r>
              <a:rPr lang="lt-LT" sz="3200" dirty="0" smtClean="0"/>
              <a:t>– maksimalus iš vidaus stabilaus poaibio dydis</a:t>
            </a:r>
            <a:endParaRPr lang="lt-LT" sz="3200" dirty="0"/>
          </a:p>
        </p:txBody>
      </p:sp>
      <p:grpSp>
        <p:nvGrpSpPr>
          <p:cNvPr id="25" name="Group 1"/>
          <p:cNvGrpSpPr>
            <a:grpSpLocks/>
          </p:cNvGrpSpPr>
          <p:nvPr/>
        </p:nvGrpSpPr>
        <p:grpSpPr bwMode="auto">
          <a:xfrm>
            <a:off x="5796136" y="2663577"/>
            <a:ext cx="2603500" cy="1554162"/>
            <a:chOff x="6046786" y="549027"/>
            <a:chExt cx="2604491" cy="1554410"/>
          </a:xfrm>
        </p:grpSpPr>
        <p:sp>
          <p:nvSpPr>
            <p:cNvPr id="26" name="Oval 25"/>
            <p:cNvSpPr/>
            <p:nvPr/>
          </p:nvSpPr>
          <p:spPr bwMode="auto">
            <a:xfrm>
              <a:off x="6046786" y="549027"/>
              <a:ext cx="287446" cy="28738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a</a:t>
              </a:r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7164811" y="549027"/>
              <a:ext cx="287446" cy="28738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b</a:t>
              </a:r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6046786" y="1261928"/>
              <a:ext cx="287446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c</a:t>
              </a:r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7164811" y="1247638"/>
              <a:ext cx="287446" cy="28738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d</a:t>
              </a:r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7020293" y="1816054"/>
              <a:ext cx="287447" cy="28738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e</a:t>
              </a:r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8138319" y="1816054"/>
              <a:ext cx="287447" cy="28738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f</a:t>
              </a:r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8363830" y="974545"/>
              <a:ext cx="287447" cy="28738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g</a:t>
              </a:r>
              <a:endParaRPr lang="en-US" dirty="0"/>
            </a:p>
          </p:txBody>
        </p:sp>
        <p:cxnSp>
          <p:nvCxnSpPr>
            <p:cNvPr id="33" name="Straight Connector 32"/>
            <p:cNvCxnSpPr>
              <a:stCxn id="26" idx="6"/>
              <a:endCxn id="27" idx="2"/>
            </p:cNvCxnSpPr>
            <p:nvPr/>
          </p:nvCxnSpPr>
          <p:spPr>
            <a:xfrm>
              <a:off x="6334232" y="691925"/>
              <a:ext cx="8305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8" idx="0"/>
              <a:endCxn id="26" idx="4"/>
            </p:cNvCxnSpPr>
            <p:nvPr/>
          </p:nvCxnSpPr>
          <p:spPr>
            <a:xfrm flipV="1">
              <a:off x="6189715" y="836410"/>
              <a:ext cx="0" cy="4255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7307741" y="820532"/>
              <a:ext cx="0" cy="4271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334232" y="1412765"/>
              <a:ext cx="8305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317269" y="1960539"/>
              <a:ext cx="8305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0" idx="0"/>
              <a:endCxn id="29" idx="4"/>
            </p:cNvCxnSpPr>
            <p:nvPr/>
          </p:nvCxnSpPr>
          <p:spPr>
            <a:xfrm flipV="1">
              <a:off x="7164811" y="1535021"/>
              <a:ext cx="142929" cy="2810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9" idx="5"/>
              <a:endCxn id="31" idx="1"/>
            </p:cNvCxnSpPr>
            <p:nvPr/>
          </p:nvCxnSpPr>
          <p:spPr>
            <a:xfrm>
              <a:off x="7409379" y="1492152"/>
              <a:ext cx="771819" cy="3667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1" idx="7"/>
            </p:cNvCxnSpPr>
            <p:nvPr/>
          </p:nvCxnSpPr>
          <p:spPr>
            <a:xfrm flipV="1">
              <a:off x="8384475" y="1261928"/>
              <a:ext cx="115931" cy="5969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8" idx="7"/>
              <a:endCxn id="27" idx="3"/>
            </p:cNvCxnSpPr>
            <p:nvPr/>
          </p:nvCxnSpPr>
          <p:spPr>
            <a:xfrm flipV="1">
              <a:off x="6291354" y="793541"/>
              <a:ext cx="914748" cy="5112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79630" y="4345406"/>
                <a:ext cx="7709271" cy="2421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200" dirty="0" smtClean="0"/>
                  <a:t>Vidinio stabilumo skaičiui galioja nelygybė</a:t>
                </a:r>
              </a:p>
              <a:p>
                <a:endParaRPr lang="lt-LT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hr m:val="∑"/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30" y="4345406"/>
                <a:ext cx="7709271" cy="2421560"/>
              </a:xfrm>
              <a:prstGeom prst="rect">
                <a:avLst/>
              </a:prstGeom>
              <a:blipFill>
                <a:blip r:embed="rId2"/>
                <a:stretch>
                  <a:fillRect l="-2057" t="-3526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589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288925" y="260350"/>
            <a:ext cx="2603500" cy="1554163"/>
            <a:chOff x="6046786" y="549027"/>
            <a:chExt cx="2604491" cy="1554410"/>
          </a:xfrm>
        </p:grpSpPr>
        <p:sp>
          <p:nvSpPr>
            <p:cNvPr id="4" name="Oval 3"/>
            <p:cNvSpPr/>
            <p:nvPr/>
          </p:nvSpPr>
          <p:spPr bwMode="auto">
            <a:xfrm>
              <a:off x="6046786" y="549027"/>
              <a:ext cx="287447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a</a:t>
              </a:r>
              <a:endParaRPr lang="en-US" dirty="0"/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7164811" y="549027"/>
              <a:ext cx="287447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b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6046786" y="1261928"/>
              <a:ext cx="287447" cy="28738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c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7164811" y="1247638"/>
              <a:ext cx="287447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d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7020294" y="1816053"/>
              <a:ext cx="287446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e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8138320" y="1816053"/>
              <a:ext cx="287446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f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8363831" y="974545"/>
              <a:ext cx="287446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g</a:t>
              </a:r>
              <a:endParaRPr lang="en-US" dirty="0"/>
            </a:p>
          </p:txBody>
        </p:sp>
        <p:cxnSp>
          <p:nvCxnSpPr>
            <p:cNvPr id="11" name="Straight Connector 10"/>
            <p:cNvCxnSpPr>
              <a:stCxn id="4" idx="6"/>
              <a:endCxn id="5" idx="2"/>
            </p:cNvCxnSpPr>
            <p:nvPr/>
          </p:nvCxnSpPr>
          <p:spPr>
            <a:xfrm>
              <a:off x="6334233" y="691925"/>
              <a:ext cx="8305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6" idx="0"/>
              <a:endCxn id="4" idx="4"/>
            </p:cNvCxnSpPr>
            <p:nvPr/>
          </p:nvCxnSpPr>
          <p:spPr>
            <a:xfrm flipV="1">
              <a:off x="6189715" y="836411"/>
              <a:ext cx="0" cy="4255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7307741" y="820533"/>
              <a:ext cx="0" cy="4271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334233" y="1412764"/>
              <a:ext cx="8305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317269" y="1960539"/>
              <a:ext cx="8305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8" idx="0"/>
              <a:endCxn id="7" idx="4"/>
            </p:cNvCxnSpPr>
            <p:nvPr/>
          </p:nvCxnSpPr>
          <p:spPr>
            <a:xfrm flipV="1">
              <a:off x="7164811" y="1535022"/>
              <a:ext cx="142929" cy="281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" idx="5"/>
              <a:endCxn id="9" idx="1"/>
            </p:cNvCxnSpPr>
            <p:nvPr/>
          </p:nvCxnSpPr>
          <p:spPr>
            <a:xfrm>
              <a:off x="7409379" y="1492152"/>
              <a:ext cx="771819" cy="3667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9" idx="7"/>
            </p:cNvCxnSpPr>
            <p:nvPr/>
          </p:nvCxnSpPr>
          <p:spPr>
            <a:xfrm flipV="1">
              <a:off x="8384475" y="1261928"/>
              <a:ext cx="115932" cy="5969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6" idx="7"/>
              <a:endCxn id="5" idx="3"/>
            </p:cNvCxnSpPr>
            <p:nvPr/>
          </p:nvCxnSpPr>
          <p:spPr>
            <a:xfrm flipV="1">
              <a:off x="6291354" y="793541"/>
              <a:ext cx="914748" cy="5112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07504" y="2203252"/>
            <a:ext cx="34274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1800" dirty="0"/>
              <a:t>Vidinio stabilumo skaičius: 3</a:t>
            </a:r>
            <a:r>
              <a:rPr lang="lt-LT" altLang="en-US" sz="1800" dirty="0" smtClean="0"/>
              <a:t>;</a:t>
            </a:r>
            <a:endParaRPr lang="lt-LT" altLang="en-US" sz="1800" dirty="0"/>
          </a:p>
        </p:txBody>
      </p:sp>
      <p:sp>
        <p:nvSpPr>
          <p:cNvPr id="23" name="TextBox 2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39952" y="435659"/>
            <a:ext cx="4229595" cy="1240404"/>
          </a:xfrm>
          <a:prstGeom prst="rect">
            <a:avLst/>
          </a:prstGeom>
          <a:blipFill rotWithShape="1">
            <a:blip r:embed="rId2"/>
            <a:stretch>
              <a:fillRect l="-1153" t="-245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4" name="TextBox 2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9404" y="3614539"/>
            <a:ext cx="8421067" cy="2680414"/>
          </a:xfrm>
          <a:prstGeom prst="rect">
            <a:avLst/>
          </a:prstGeom>
          <a:blipFill rotWithShape="1">
            <a:blip r:embed="rId3"/>
            <a:stretch>
              <a:fillRect l="-652" t="-1136"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84435" y="5501255"/>
            <a:ext cx="55135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dirty="0"/>
              <a:t>Vidinio stabilumo skaičius: </a:t>
            </a:r>
            <a:r>
              <a:rPr lang="en-US" altLang="en-US" dirty="0" smtClean="0"/>
              <a:t>4</a:t>
            </a:r>
            <a:endParaRPr lang="lt-LT" altLang="en-US" dirty="0"/>
          </a:p>
        </p:txBody>
      </p:sp>
      <p:sp>
        <p:nvSpPr>
          <p:cNvPr id="23" name="TextBox 2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39952" y="435659"/>
            <a:ext cx="4229595" cy="1240404"/>
          </a:xfrm>
          <a:prstGeom prst="rect">
            <a:avLst/>
          </a:prstGeom>
          <a:blipFill rotWithShape="1">
            <a:blip r:embed="rId2"/>
            <a:stretch>
              <a:fillRect l="-1153" t="-245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79512" y="324291"/>
            <a:ext cx="4112770" cy="4116078"/>
            <a:chOff x="467544" y="2174531"/>
            <a:chExt cx="4112770" cy="4116078"/>
          </a:xfrm>
        </p:grpSpPr>
        <p:sp>
          <p:nvSpPr>
            <p:cNvPr id="6" name="Oval 5"/>
            <p:cNvSpPr/>
            <p:nvPr/>
          </p:nvSpPr>
          <p:spPr bwMode="auto">
            <a:xfrm>
              <a:off x="2408895" y="2174531"/>
              <a:ext cx="287338" cy="28733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3779912" y="2708920"/>
              <a:ext cx="287338" cy="28733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4292976" y="4061920"/>
              <a:ext cx="287338" cy="28733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3746294" y="5445224"/>
              <a:ext cx="287338" cy="28733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2408895" y="6003271"/>
              <a:ext cx="287338" cy="28733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1043608" y="5445224"/>
              <a:ext cx="287338" cy="28733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67544" y="4061920"/>
              <a:ext cx="287338" cy="28733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1043608" y="2708920"/>
              <a:ext cx="287338" cy="28733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smtClean="0"/>
                <a:t>8</a:t>
              </a:r>
              <a:endParaRPr lang="en-US" dirty="0"/>
            </a:p>
          </p:txBody>
        </p:sp>
        <p:cxnSp>
          <p:nvCxnSpPr>
            <p:cNvPr id="14" name="Straight Connector 13"/>
            <p:cNvCxnSpPr>
              <a:stCxn id="10" idx="0"/>
            </p:cNvCxnSpPr>
            <p:nvPr/>
          </p:nvCxnSpPr>
          <p:spPr bwMode="auto">
            <a:xfrm flipV="1">
              <a:off x="2552564" y="2461869"/>
              <a:ext cx="3212" cy="354140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2" idx="0"/>
            </p:cNvCxnSpPr>
            <p:nvPr/>
          </p:nvCxnSpPr>
          <p:spPr bwMode="auto">
            <a:xfrm flipV="1">
              <a:off x="611213" y="2996258"/>
              <a:ext cx="504404" cy="106566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2" idx="4"/>
              <a:endCxn id="11" idx="1"/>
            </p:cNvCxnSpPr>
            <p:nvPr/>
          </p:nvCxnSpPr>
          <p:spPr bwMode="auto">
            <a:xfrm>
              <a:off x="611213" y="4349258"/>
              <a:ext cx="474475" cy="113804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1" idx="7"/>
              <a:endCxn id="7" idx="3"/>
            </p:cNvCxnSpPr>
            <p:nvPr/>
          </p:nvCxnSpPr>
          <p:spPr bwMode="auto">
            <a:xfrm flipV="1">
              <a:off x="1288866" y="2954178"/>
              <a:ext cx="2533126" cy="253312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6" idx="6"/>
              <a:endCxn id="7" idx="1"/>
            </p:cNvCxnSpPr>
            <p:nvPr/>
          </p:nvCxnSpPr>
          <p:spPr bwMode="auto">
            <a:xfrm>
              <a:off x="2696233" y="2318200"/>
              <a:ext cx="1125759" cy="4328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7" idx="5"/>
              <a:endCxn id="8" idx="0"/>
            </p:cNvCxnSpPr>
            <p:nvPr/>
          </p:nvCxnSpPr>
          <p:spPr bwMode="auto">
            <a:xfrm>
              <a:off x="4025170" y="2954178"/>
              <a:ext cx="411475" cy="110774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6" idx="5"/>
              <a:endCxn id="8" idx="1"/>
            </p:cNvCxnSpPr>
            <p:nvPr/>
          </p:nvCxnSpPr>
          <p:spPr bwMode="auto">
            <a:xfrm>
              <a:off x="2654153" y="2419789"/>
              <a:ext cx="1680903" cy="168421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9" idx="7"/>
              <a:endCxn id="8" idx="4"/>
            </p:cNvCxnSpPr>
            <p:nvPr/>
          </p:nvCxnSpPr>
          <p:spPr bwMode="auto">
            <a:xfrm flipV="1">
              <a:off x="3991552" y="4349258"/>
              <a:ext cx="445093" cy="113804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0" idx="6"/>
              <a:endCxn id="9" idx="3"/>
            </p:cNvCxnSpPr>
            <p:nvPr/>
          </p:nvCxnSpPr>
          <p:spPr bwMode="auto">
            <a:xfrm flipV="1">
              <a:off x="2696233" y="5690482"/>
              <a:ext cx="1092141" cy="45645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4211960" y="2966496"/>
                <a:ext cx="4762714" cy="15810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≈2.583</m:t>
                      </m:r>
                    </m:oMath>
                  </m:oMathPara>
                </a14:m>
                <a:endParaRPr lang="en-US" b="0" dirty="0" smtClean="0"/>
              </a:p>
              <a:p>
                <a:endParaRPr lang="lt-LT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966496"/>
                <a:ext cx="4762714" cy="15810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346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84435" y="5501255"/>
            <a:ext cx="55135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dirty="0"/>
              <a:t>Vidinio stabilumo skaičius: </a:t>
            </a:r>
            <a:r>
              <a:rPr lang="en-US" altLang="en-US" dirty="0" smtClean="0"/>
              <a:t>4</a:t>
            </a:r>
            <a:endParaRPr lang="lt-LT" altLang="en-US" dirty="0"/>
          </a:p>
        </p:txBody>
      </p:sp>
      <p:sp>
        <p:nvSpPr>
          <p:cNvPr id="23" name="TextBox 2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39952" y="435659"/>
            <a:ext cx="4229595" cy="1240404"/>
          </a:xfrm>
          <a:prstGeom prst="rect">
            <a:avLst/>
          </a:prstGeom>
          <a:blipFill rotWithShape="1">
            <a:blip r:embed="rId2"/>
            <a:stretch>
              <a:fillRect l="-1153" t="-245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79512" y="324291"/>
            <a:ext cx="4112770" cy="4116078"/>
            <a:chOff x="467544" y="2174531"/>
            <a:chExt cx="4112770" cy="4116078"/>
          </a:xfrm>
        </p:grpSpPr>
        <p:sp>
          <p:nvSpPr>
            <p:cNvPr id="6" name="Oval 5"/>
            <p:cNvSpPr/>
            <p:nvPr/>
          </p:nvSpPr>
          <p:spPr bwMode="auto">
            <a:xfrm>
              <a:off x="2408895" y="2174531"/>
              <a:ext cx="287338" cy="28733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3779912" y="2708920"/>
              <a:ext cx="287338" cy="28733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4292976" y="4061920"/>
              <a:ext cx="287338" cy="2873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3746294" y="5445224"/>
              <a:ext cx="287338" cy="28733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2408895" y="6003271"/>
              <a:ext cx="287338" cy="2873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1043608" y="5445224"/>
              <a:ext cx="287338" cy="2873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67544" y="4061920"/>
              <a:ext cx="287338" cy="28733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1043608" y="2708920"/>
              <a:ext cx="287338" cy="2873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smtClean="0"/>
                <a:t>8</a:t>
              </a:r>
              <a:endParaRPr lang="en-US" dirty="0"/>
            </a:p>
          </p:txBody>
        </p:sp>
        <p:cxnSp>
          <p:nvCxnSpPr>
            <p:cNvPr id="14" name="Straight Connector 13"/>
            <p:cNvCxnSpPr>
              <a:stCxn id="10" idx="0"/>
            </p:cNvCxnSpPr>
            <p:nvPr/>
          </p:nvCxnSpPr>
          <p:spPr bwMode="auto">
            <a:xfrm flipV="1">
              <a:off x="2552564" y="2461869"/>
              <a:ext cx="3212" cy="354140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2" idx="0"/>
            </p:cNvCxnSpPr>
            <p:nvPr/>
          </p:nvCxnSpPr>
          <p:spPr bwMode="auto">
            <a:xfrm flipV="1">
              <a:off x="611213" y="2996258"/>
              <a:ext cx="504404" cy="106566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2" idx="4"/>
              <a:endCxn id="11" idx="1"/>
            </p:cNvCxnSpPr>
            <p:nvPr/>
          </p:nvCxnSpPr>
          <p:spPr bwMode="auto">
            <a:xfrm>
              <a:off x="611213" y="4349258"/>
              <a:ext cx="474475" cy="113804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1" idx="7"/>
              <a:endCxn id="7" idx="3"/>
            </p:cNvCxnSpPr>
            <p:nvPr/>
          </p:nvCxnSpPr>
          <p:spPr bwMode="auto">
            <a:xfrm flipV="1">
              <a:off x="1288866" y="2954178"/>
              <a:ext cx="2533126" cy="253312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6" idx="6"/>
              <a:endCxn id="7" idx="1"/>
            </p:cNvCxnSpPr>
            <p:nvPr/>
          </p:nvCxnSpPr>
          <p:spPr bwMode="auto">
            <a:xfrm>
              <a:off x="2696233" y="2318200"/>
              <a:ext cx="1125759" cy="4328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7" idx="5"/>
              <a:endCxn id="8" idx="0"/>
            </p:cNvCxnSpPr>
            <p:nvPr/>
          </p:nvCxnSpPr>
          <p:spPr bwMode="auto">
            <a:xfrm>
              <a:off x="4025170" y="2954178"/>
              <a:ext cx="411475" cy="110774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6" idx="5"/>
              <a:endCxn id="8" idx="1"/>
            </p:cNvCxnSpPr>
            <p:nvPr/>
          </p:nvCxnSpPr>
          <p:spPr bwMode="auto">
            <a:xfrm>
              <a:off x="2654153" y="2419789"/>
              <a:ext cx="1680903" cy="168421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9" idx="7"/>
              <a:endCxn id="8" idx="4"/>
            </p:cNvCxnSpPr>
            <p:nvPr/>
          </p:nvCxnSpPr>
          <p:spPr bwMode="auto">
            <a:xfrm flipV="1">
              <a:off x="3991552" y="4349258"/>
              <a:ext cx="445093" cy="113804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0" idx="6"/>
              <a:endCxn id="9" idx="3"/>
            </p:cNvCxnSpPr>
            <p:nvPr/>
          </p:nvCxnSpPr>
          <p:spPr bwMode="auto">
            <a:xfrm flipV="1">
              <a:off x="2696233" y="5690482"/>
              <a:ext cx="1092141" cy="45645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4211960" y="2966496"/>
                <a:ext cx="4762714" cy="15810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lt-L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t-LT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lt-LT" i="1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≈2.583</m:t>
                      </m:r>
                    </m:oMath>
                  </m:oMathPara>
                </a14:m>
                <a:endParaRPr lang="en-US" b="0" dirty="0" smtClean="0"/>
              </a:p>
              <a:p>
                <a:endParaRPr lang="lt-LT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966496"/>
                <a:ext cx="4762714" cy="15810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59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Box 21"/>
          <p:cNvSpPr txBox="1">
            <a:spLocks noChangeArrowheads="1"/>
          </p:cNvSpPr>
          <p:nvPr/>
        </p:nvSpPr>
        <p:spPr bwMode="auto">
          <a:xfrm>
            <a:off x="251520" y="548680"/>
            <a:ext cx="871296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dirty="0" smtClean="0"/>
              <a:t>Ar raudonai pažymėtas viršūnių poaibis yra iš vidaus stabilus?</a:t>
            </a:r>
            <a:endParaRPr lang="en-US" alt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683568" y="2564904"/>
            <a:ext cx="1368425" cy="1381124"/>
            <a:chOff x="683568" y="2564904"/>
            <a:chExt cx="1368425" cy="1381124"/>
          </a:xfrm>
        </p:grpSpPr>
        <p:grpSp>
          <p:nvGrpSpPr>
            <p:cNvPr id="5122" name="Group 18"/>
            <p:cNvGrpSpPr>
              <a:grpSpLocks/>
            </p:cNvGrpSpPr>
            <p:nvPr/>
          </p:nvGrpSpPr>
          <p:grpSpPr bwMode="auto">
            <a:xfrm>
              <a:off x="683568" y="2564904"/>
              <a:ext cx="1368425" cy="1381124"/>
              <a:chOff x="780257" y="764704"/>
              <a:chExt cx="1368425" cy="1382010"/>
            </a:xfrm>
          </p:grpSpPr>
          <p:sp>
            <p:nvSpPr>
              <p:cNvPr id="2" name="Oval 1"/>
              <p:cNvSpPr/>
              <p:nvPr/>
            </p:nvSpPr>
            <p:spPr bwMode="auto">
              <a:xfrm>
                <a:off x="780257" y="764704"/>
                <a:ext cx="287338" cy="2891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c</a:t>
                </a:r>
                <a:endParaRPr lang="en-US" dirty="0"/>
              </a:p>
            </p:txBody>
          </p:sp>
          <p:sp>
            <p:nvSpPr>
              <p:cNvPr id="3" name="Oval 2"/>
              <p:cNvSpPr/>
              <p:nvPr/>
            </p:nvSpPr>
            <p:spPr bwMode="auto">
              <a:xfrm>
                <a:off x="1861345" y="764704"/>
                <a:ext cx="287337" cy="28911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b</a:t>
                </a:r>
                <a:endParaRPr lang="en-US" dirty="0"/>
              </a:p>
            </p:txBody>
          </p:sp>
          <p:sp>
            <p:nvSpPr>
              <p:cNvPr id="4" name="Oval 3"/>
              <p:cNvSpPr/>
              <p:nvPr/>
            </p:nvSpPr>
            <p:spPr bwMode="auto">
              <a:xfrm>
                <a:off x="780257" y="1846485"/>
                <a:ext cx="287338" cy="28752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d</a:t>
                </a:r>
                <a:endParaRPr lang="en-US" dirty="0"/>
              </a:p>
            </p:txBody>
          </p:sp>
          <p:sp>
            <p:nvSpPr>
              <p:cNvPr id="5" name="Oval 4"/>
              <p:cNvSpPr/>
              <p:nvPr/>
            </p:nvSpPr>
            <p:spPr bwMode="auto">
              <a:xfrm>
                <a:off x="1861345" y="1857604"/>
                <a:ext cx="287337" cy="2891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a</a:t>
                </a:r>
                <a:endParaRPr lang="en-US" dirty="0"/>
              </a:p>
            </p:txBody>
          </p:sp>
          <p:cxnSp>
            <p:nvCxnSpPr>
              <p:cNvPr id="6" name="Straight Connector 5"/>
              <p:cNvCxnSpPr>
                <a:stCxn id="2" idx="6"/>
                <a:endCxn id="3" idx="2"/>
              </p:cNvCxnSpPr>
              <p:nvPr/>
            </p:nvCxnSpPr>
            <p:spPr bwMode="auto">
              <a:xfrm>
                <a:off x="1067595" y="909260"/>
                <a:ext cx="7937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 bwMode="auto">
              <a:xfrm>
                <a:off x="1067595" y="2002160"/>
                <a:ext cx="7937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>
                <a:stCxn id="4" idx="7"/>
                <a:endCxn id="3" idx="3"/>
              </p:cNvCxnSpPr>
              <p:nvPr/>
            </p:nvCxnSpPr>
            <p:spPr bwMode="auto">
              <a:xfrm flipV="1">
                <a:off x="1026320" y="1010925"/>
                <a:ext cx="876300" cy="8768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 bwMode="auto">
              <a:xfrm>
                <a:off x="2004220" y="1047460"/>
                <a:ext cx="0" cy="79267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92" name="Straight Connector 91"/>
            <p:cNvCxnSpPr>
              <a:stCxn id="4" idx="0"/>
              <a:endCxn id="2" idx="4"/>
            </p:cNvCxnSpPr>
            <p:nvPr/>
          </p:nvCxnSpPr>
          <p:spPr bwMode="auto">
            <a:xfrm flipV="1">
              <a:off x="827237" y="2853829"/>
              <a:ext cx="0" cy="7921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6516216" y="4871062"/>
            <a:ext cx="2159545" cy="1381124"/>
            <a:chOff x="3707904" y="2542915"/>
            <a:chExt cx="2159545" cy="1381124"/>
          </a:xfrm>
        </p:grpSpPr>
        <p:grpSp>
          <p:nvGrpSpPr>
            <p:cNvPr id="94" name="Group 18"/>
            <p:cNvGrpSpPr>
              <a:grpSpLocks/>
            </p:cNvGrpSpPr>
            <p:nvPr/>
          </p:nvGrpSpPr>
          <p:grpSpPr bwMode="auto">
            <a:xfrm>
              <a:off x="3707904" y="2542915"/>
              <a:ext cx="1368425" cy="1381124"/>
              <a:chOff x="780257" y="764704"/>
              <a:chExt cx="1368425" cy="1382010"/>
            </a:xfrm>
          </p:grpSpPr>
          <p:sp>
            <p:nvSpPr>
              <p:cNvPr id="95" name="Oval 94"/>
              <p:cNvSpPr/>
              <p:nvPr/>
            </p:nvSpPr>
            <p:spPr bwMode="auto">
              <a:xfrm>
                <a:off x="780257" y="764704"/>
                <a:ext cx="287338" cy="2891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c</a:t>
                </a:r>
                <a:endParaRPr lang="en-US" dirty="0"/>
              </a:p>
            </p:txBody>
          </p:sp>
          <p:sp>
            <p:nvSpPr>
              <p:cNvPr id="96" name="Oval 95"/>
              <p:cNvSpPr/>
              <p:nvPr/>
            </p:nvSpPr>
            <p:spPr bwMode="auto">
              <a:xfrm>
                <a:off x="1861345" y="764704"/>
                <a:ext cx="287337" cy="28911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b</a:t>
                </a:r>
                <a:endParaRPr lang="en-US" dirty="0"/>
              </a:p>
            </p:txBody>
          </p:sp>
          <p:sp>
            <p:nvSpPr>
              <p:cNvPr id="97" name="Oval 96"/>
              <p:cNvSpPr/>
              <p:nvPr/>
            </p:nvSpPr>
            <p:spPr bwMode="auto">
              <a:xfrm>
                <a:off x="780257" y="1846485"/>
                <a:ext cx="287338" cy="28752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d</a:t>
                </a:r>
                <a:endParaRPr lang="en-US" dirty="0"/>
              </a:p>
            </p:txBody>
          </p:sp>
          <p:sp>
            <p:nvSpPr>
              <p:cNvPr id="98" name="Oval 97"/>
              <p:cNvSpPr/>
              <p:nvPr/>
            </p:nvSpPr>
            <p:spPr bwMode="auto">
              <a:xfrm>
                <a:off x="1861345" y="1857604"/>
                <a:ext cx="287337" cy="2891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a</a:t>
                </a:r>
                <a:endParaRPr lang="en-US" dirty="0"/>
              </a:p>
            </p:txBody>
          </p:sp>
          <p:cxnSp>
            <p:nvCxnSpPr>
              <p:cNvPr id="99" name="Straight Connector 98"/>
              <p:cNvCxnSpPr>
                <a:stCxn id="95" idx="6"/>
                <a:endCxn id="96" idx="2"/>
              </p:cNvCxnSpPr>
              <p:nvPr/>
            </p:nvCxnSpPr>
            <p:spPr bwMode="auto">
              <a:xfrm>
                <a:off x="1067595" y="909260"/>
                <a:ext cx="7937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 bwMode="auto">
              <a:xfrm>
                <a:off x="1067595" y="2002160"/>
                <a:ext cx="7937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>
                <a:stCxn id="97" idx="7"/>
                <a:endCxn id="96" idx="3"/>
              </p:cNvCxnSpPr>
              <p:nvPr/>
            </p:nvCxnSpPr>
            <p:spPr bwMode="auto">
              <a:xfrm flipV="1">
                <a:off x="1026320" y="1010925"/>
                <a:ext cx="876300" cy="8768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 bwMode="auto">
              <a:xfrm>
                <a:off x="2004220" y="1047460"/>
                <a:ext cx="0" cy="79267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03" name="Oval 102"/>
            <p:cNvSpPr/>
            <p:nvPr/>
          </p:nvSpPr>
          <p:spPr bwMode="auto">
            <a:xfrm>
              <a:off x="5580112" y="2994929"/>
              <a:ext cx="287337" cy="28892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 smtClean="0"/>
                <a:t>e</a:t>
              </a:r>
              <a:endParaRPr lang="en-US" dirty="0"/>
            </a:p>
          </p:txBody>
        </p:sp>
        <p:cxnSp>
          <p:nvCxnSpPr>
            <p:cNvPr id="104" name="Straight Connector 103"/>
            <p:cNvCxnSpPr>
              <a:stCxn id="103" idx="1"/>
              <a:endCxn id="96" idx="6"/>
            </p:cNvCxnSpPr>
            <p:nvPr/>
          </p:nvCxnSpPr>
          <p:spPr bwMode="auto">
            <a:xfrm flipH="1" flipV="1">
              <a:off x="5076329" y="2687378"/>
              <a:ext cx="545863" cy="3498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432002" y="3634401"/>
            <a:ext cx="2159545" cy="1381124"/>
            <a:chOff x="3203848" y="4797152"/>
            <a:chExt cx="2159545" cy="1381124"/>
          </a:xfrm>
        </p:grpSpPr>
        <p:grpSp>
          <p:nvGrpSpPr>
            <p:cNvPr id="105" name="Group 104"/>
            <p:cNvGrpSpPr/>
            <p:nvPr/>
          </p:nvGrpSpPr>
          <p:grpSpPr>
            <a:xfrm>
              <a:off x="3203848" y="4797152"/>
              <a:ext cx="2159545" cy="1381124"/>
              <a:chOff x="3707904" y="2542915"/>
              <a:chExt cx="2159545" cy="1381124"/>
            </a:xfrm>
          </p:grpSpPr>
          <p:grpSp>
            <p:nvGrpSpPr>
              <p:cNvPr id="106" name="Group 18"/>
              <p:cNvGrpSpPr>
                <a:grpSpLocks/>
              </p:cNvGrpSpPr>
              <p:nvPr/>
            </p:nvGrpSpPr>
            <p:grpSpPr bwMode="auto">
              <a:xfrm>
                <a:off x="3707904" y="2542915"/>
                <a:ext cx="1368425" cy="1381124"/>
                <a:chOff x="780257" y="764704"/>
                <a:chExt cx="1368425" cy="1382010"/>
              </a:xfrm>
            </p:grpSpPr>
            <p:sp>
              <p:nvSpPr>
                <p:cNvPr id="109" name="Oval 108"/>
                <p:cNvSpPr/>
                <p:nvPr/>
              </p:nvSpPr>
              <p:spPr bwMode="auto">
                <a:xfrm>
                  <a:off x="780257" y="764704"/>
                  <a:ext cx="287338" cy="2891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c</a:t>
                  </a:r>
                  <a:endParaRPr lang="en-US" dirty="0"/>
                </a:p>
              </p:txBody>
            </p:sp>
            <p:sp>
              <p:nvSpPr>
                <p:cNvPr id="110" name="Oval 109"/>
                <p:cNvSpPr/>
                <p:nvPr/>
              </p:nvSpPr>
              <p:spPr bwMode="auto">
                <a:xfrm>
                  <a:off x="1861345" y="764704"/>
                  <a:ext cx="287337" cy="28911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b</a:t>
                  </a:r>
                  <a:endParaRPr lang="en-US" dirty="0"/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>
                  <a:off x="780257" y="1846485"/>
                  <a:ext cx="287338" cy="287521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d</a:t>
                  </a:r>
                  <a:endParaRPr lang="en-US" dirty="0"/>
                </a:p>
              </p:txBody>
            </p:sp>
            <p:sp>
              <p:nvSpPr>
                <p:cNvPr id="112" name="Oval 111"/>
                <p:cNvSpPr/>
                <p:nvPr/>
              </p:nvSpPr>
              <p:spPr bwMode="auto">
                <a:xfrm>
                  <a:off x="1861345" y="1857604"/>
                  <a:ext cx="287337" cy="2891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a</a:t>
                  </a:r>
                  <a:endParaRPr lang="en-US" dirty="0"/>
                </a:p>
              </p:txBody>
            </p:sp>
            <p:cxnSp>
              <p:nvCxnSpPr>
                <p:cNvPr id="113" name="Straight Connector 112"/>
                <p:cNvCxnSpPr>
                  <a:stCxn id="109" idx="6"/>
                  <a:endCxn id="110" idx="2"/>
                </p:cNvCxnSpPr>
                <p:nvPr/>
              </p:nvCxnSpPr>
              <p:spPr bwMode="auto">
                <a:xfrm>
                  <a:off x="1067595" y="909260"/>
                  <a:ext cx="79375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 bwMode="auto">
                <a:xfrm>
                  <a:off x="1067595" y="2002160"/>
                  <a:ext cx="79375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>
                  <a:stCxn id="111" idx="7"/>
                  <a:endCxn id="110" idx="3"/>
                </p:cNvCxnSpPr>
                <p:nvPr/>
              </p:nvCxnSpPr>
              <p:spPr bwMode="auto">
                <a:xfrm flipV="1">
                  <a:off x="1026320" y="1010925"/>
                  <a:ext cx="876300" cy="87686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 bwMode="auto">
                <a:xfrm>
                  <a:off x="2004220" y="1047460"/>
                  <a:ext cx="0" cy="79267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7" name="Oval 106"/>
              <p:cNvSpPr/>
              <p:nvPr/>
            </p:nvSpPr>
            <p:spPr bwMode="auto">
              <a:xfrm>
                <a:off x="5580112" y="2994929"/>
                <a:ext cx="287337" cy="28892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 smtClean="0"/>
                  <a:t>e</a:t>
                </a:r>
                <a:endParaRPr lang="en-US" dirty="0"/>
              </a:p>
            </p:txBody>
          </p:sp>
          <p:cxnSp>
            <p:nvCxnSpPr>
              <p:cNvPr id="108" name="Straight Connector 107"/>
              <p:cNvCxnSpPr>
                <a:stCxn id="107" idx="1"/>
                <a:endCxn id="110" idx="6"/>
              </p:cNvCxnSpPr>
              <p:nvPr/>
            </p:nvCxnSpPr>
            <p:spPr bwMode="auto">
              <a:xfrm flipH="1" flipV="1">
                <a:off x="5076329" y="2687378"/>
                <a:ext cx="545863" cy="3498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117" name="Straight Connector 116"/>
            <p:cNvCxnSpPr>
              <a:stCxn id="112" idx="6"/>
              <a:endCxn id="107" idx="3"/>
            </p:cNvCxnSpPr>
            <p:nvPr/>
          </p:nvCxnSpPr>
          <p:spPr bwMode="auto">
            <a:xfrm flipV="1">
              <a:off x="4572273" y="5495779"/>
              <a:ext cx="545863" cy="5380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827237" y="4333028"/>
            <a:ext cx="115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taip</a:t>
            </a:r>
            <a:endParaRPr lang="lt-LT" dirty="0"/>
          </a:p>
        </p:txBody>
      </p:sp>
      <p:sp>
        <p:nvSpPr>
          <p:cNvPr id="118" name="TextBox 117"/>
          <p:cNvSpPr txBox="1"/>
          <p:nvPr/>
        </p:nvSpPr>
        <p:spPr>
          <a:xfrm>
            <a:off x="6995905" y="6366486"/>
            <a:ext cx="115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taip</a:t>
            </a:r>
            <a:endParaRPr lang="lt-LT" dirty="0"/>
          </a:p>
        </p:txBody>
      </p:sp>
      <p:sp>
        <p:nvSpPr>
          <p:cNvPr id="119" name="TextBox 118"/>
          <p:cNvSpPr txBox="1"/>
          <p:nvPr/>
        </p:nvSpPr>
        <p:spPr>
          <a:xfrm>
            <a:off x="3913682" y="5109313"/>
            <a:ext cx="115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ne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05462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18" grpId="0"/>
      <p:bldP spid="1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Box 21"/>
          <p:cNvSpPr txBox="1">
            <a:spLocks noChangeArrowheads="1"/>
          </p:cNvSpPr>
          <p:nvPr/>
        </p:nvSpPr>
        <p:spPr bwMode="auto">
          <a:xfrm>
            <a:off x="251520" y="548680"/>
            <a:ext cx="87129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dirty="0" smtClean="0"/>
              <a:t>Kurio grafo vidinio stabilumo skaičius lygus 2?</a:t>
            </a:r>
            <a:endParaRPr lang="en-US" alt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6665119" y="4212621"/>
            <a:ext cx="2159545" cy="1381124"/>
            <a:chOff x="3707904" y="2542915"/>
            <a:chExt cx="2159545" cy="1381124"/>
          </a:xfrm>
        </p:grpSpPr>
        <p:grpSp>
          <p:nvGrpSpPr>
            <p:cNvPr id="94" name="Group 18"/>
            <p:cNvGrpSpPr>
              <a:grpSpLocks/>
            </p:cNvGrpSpPr>
            <p:nvPr/>
          </p:nvGrpSpPr>
          <p:grpSpPr bwMode="auto">
            <a:xfrm>
              <a:off x="3707904" y="2542915"/>
              <a:ext cx="1368425" cy="1381124"/>
              <a:chOff x="780257" y="764704"/>
              <a:chExt cx="1368425" cy="1382010"/>
            </a:xfrm>
          </p:grpSpPr>
          <p:sp>
            <p:nvSpPr>
              <p:cNvPr id="95" name="Oval 94"/>
              <p:cNvSpPr/>
              <p:nvPr/>
            </p:nvSpPr>
            <p:spPr bwMode="auto">
              <a:xfrm>
                <a:off x="780257" y="764704"/>
                <a:ext cx="287338" cy="28911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c</a:t>
                </a:r>
                <a:endParaRPr lang="en-US" dirty="0"/>
              </a:p>
            </p:txBody>
          </p:sp>
          <p:sp>
            <p:nvSpPr>
              <p:cNvPr id="96" name="Oval 95"/>
              <p:cNvSpPr/>
              <p:nvPr/>
            </p:nvSpPr>
            <p:spPr bwMode="auto">
              <a:xfrm>
                <a:off x="1861345" y="764704"/>
                <a:ext cx="287337" cy="28911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b</a:t>
                </a:r>
                <a:endParaRPr lang="en-US" dirty="0"/>
              </a:p>
            </p:txBody>
          </p:sp>
          <p:sp>
            <p:nvSpPr>
              <p:cNvPr id="97" name="Oval 96"/>
              <p:cNvSpPr/>
              <p:nvPr/>
            </p:nvSpPr>
            <p:spPr bwMode="auto">
              <a:xfrm>
                <a:off x="780257" y="1846485"/>
                <a:ext cx="287338" cy="28752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d</a:t>
                </a:r>
                <a:endParaRPr lang="en-US" dirty="0"/>
              </a:p>
            </p:txBody>
          </p:sp>
          <p:sp>
            <p:nvSpPr>
              <p:cNvPr id="98" name="Oval 97"/>
              <p:cNvSpPr/>
              <p:nvPr/>
            </p:nvSpPr>
            <p:spPr bwMode="auto">
              <a:xfrm>
                <a:off x="1861345" y="1857604"/>
                <a:ext cx="287337" cy="28911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a</a:t>
                </a:r>
                <a:endParaRPr lang="en-US" dirty="0"/>
              </a:p>
            </p:txBody>
          </p:sp>
          <p:cxnSp>
            <p:nvCxnSpPr>
              <p:cNvPr id="99" name="Straight Connector 98"/>
              <p:cNvCxnSpPr>
                <a:stCxn id="95" idx="6"/>
                <a:endCxn id="96" idx="2"/>
              </p:cNvCxnSpPr>
              <p:nvPr/>
            </p:nvCxnSpPr>
            <p:spPr bwMode="auto">
              <a:xfrm>
                <a:off x="1067595" y="909260"/>
                <a:ext cx="7937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 bwMode="auto">
              <a:xfrm>
                <a:off x="1067595" y="2002160"/>
                <a:ext cx="7937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>
                <a:stCxn id="97" idx="7"/>
                <a:endCxn id="96" idx="3"/>
              </p:cNvCxnSpPr>
              <p:nvPr/>
            </p:nvCxnSpPr>
            <p:spPr bwMode="auto">
              <a:xfrm flipV="1">
                <a:off x="1026320" y="1010925"/>
                <a:ext cx="876300" cy="8768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 bwMode="auto">
              <a:xfrm>
                <a:off x="2004220" y="1047460"/>
                <a:ext cx="0" cy="79267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03" name="Oval 102"/>
            <p:cNvSpPr/>
            <p:nvPr/>
          </p:nvSpPr>
          <p:spPr bwMode="auto">
            <a:xfrm>
              <a:off x="5580112" y="2994929"/>
              <a:ext cx="287337" cy="28892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 smtClean="0"/>
                <a:t>e</a:t>
              </a:r>
              <a:endParaRPr lang="en-US" dirty="0"/>
            </a:p>
          </p:txBody>
        </p:sp>
        <p:cxnSp>
          <p:nvCxnSpPr>
            <p:cNvPr id="104" name="Straight Connector 103"/>
            <p:cNvCxnSpPr>
              <a:stCxn id="103" idx="1"/>
              <a:endCxn id="96" idx="6"/>
            </p:cNvCxnSpPr>
            <p:nvPr/>
          </p:nvCxnSpPr>
          <p:spPr bwMode="auto">
            <a:xfrm flipH="1" flipV="1">
              <a:off x="5076329" y="2687378"/>
              <a:ext cx="545863" cy="3498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382609" y="4225321"/>
            <a:ext cx="2159545" cy="1381124"/>
            <a:chOff x="3203848" y="4797152"/>
            <a:chExt cx="2159545" cy="1381124"/>
          </a:xfrm>
        </p:grpSpPr>
        <p:grpSp>
          <p:nvGrpSpPr>
            <p:cNvPr id="105" name="Group 104"/>
            <p:cNvGrpSpPr/>
            <p:nvPr/>
          </p:nvGrpSpPr>
          <p:grpSpPr>
            <a:xfrm>
              <a:off x="3203848" y="4797152"/>
              <a:ext cx="2159545" cy="1381124"/>
              <a:chOff x="3707904" y="2542915"/>
              <a:chExt cx="2159545" cy="1381124"/>
            </a:xfrm>
          </p:grpSpPr>
          <p:grpSp>
            <p:nvGrpSpPr>
              <p:cNvPr id="106" name="Group 18"/>
              <p:cNvGrpSpPr>
                <a:grpSpLocks/>
              </p:cNvGrpSpPr>
              <p:nvPr/>
            </p:nvGrpSpPr>
            <p:grpSpPr bwMode="auto">
              <a:xfrm>
                <a:off x="3707904" y="2542915"/>
                <a:ext cx="1368425" cy="1381124"/>
                <a:chOff x="780257" y="764704"/>
                <a:chExt cx="1368425" cy="1382010"/>
              </a:xfrm>
            </p:grpSpPr>
            <p:sp>
              <p:nvSpPr>
                <p:cNvPr id="109" name="Oval 108"/>
                <p:cNvSpPr/>
                <p:nvPr/>
              </p:nvSpPr>
              <p:spPr bwMode="auto">
                <a:xfrm>
                  <a:off x="780257" y="764704"/>
                  <a:ext cx="287338" cy="28911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c</a:t>
                  </a:r>
                  <a:endParaRPr lang="en-US" dirty="0"/>
                </a:p>
              </p:txBody>
            </p:sp>
            <p:sp>
              <p:nvSpPr>
                <p:cNvPr id="110" name="Oval 109"/>
                <p:cNvSpPr/>
                <p:nvPr/>
              </p:nvSpPr>
              <p:spPr bwMode="auto">
                <a:xfrm>
                  <a:off x="1861345" y="764704"/>
                  <a:ext cx="287337" cy="28911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b</a:t>
                  </a:r>
                  <a:endParaRPr lang="en-US" dirty="0"/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>
                  <a:off x="780257" y="1846485"/>
                  <a:ext cx="287338" cy="287521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d</a:t>
                  </a:r>
                  <a:endParaRPr lang="en-US" dirty="0"/>
                </a:p>
              </p:txBody>
            </p:sp>
            <p:sp>
              <p:nvSpPr>
                <p:cNvPr id="112" name="Oval 111"/>
                <p:cNvSpPr/>
                <p:nvPr/>
              </p:nvSpPr>
              <p:spPr bwMode="auto">
                <a:xfrm>
                  <a:off x="1861345" y="1857604"/>
                  <a:ext cx="287337" cy="28911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a</a:t>
                  </a:r>
                  <a:endParaRPr lang="en-US" dirty="0"/>
                </a:p>
              </p:txBody>
            </p:sp>
            <p:cxnSp>
              <p:nvCxnSpPr>
                <p:cNvPr id="113" name="Straight Connector 112"/>
                <p:cNvCxnSpPr>
                  <a:stCxn id="109" idx="6"/>
                  <a:endCxn id="110" idx="2"/>
                </p:cNvCxnSpPr>
                <p:nvPr/>
              </p:nvCxnSpPr>
              <p:spPr bwMode="auto">
                <a:xfrm>
                  <a:off x="1067595" y="909260"/>
                  <a:ext cx="79375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 bwMode="auto">
                <a:xfrm>
                  <a:off x="1067595" y="2002160"/>
                  <a:ext cx="79375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>
                  <a:stCxn id="111" idx="7"/>
                  <a:endCxn id="110" idx="3"/>
                </p:cNvCxnSpPr>
                <p:nvPr/>
              </p:nvCxnSpPr>
              <p:spPr bwMode="auto">
                <a:xfrm flipV="1">
                  <a:off x="1026320" y="1010925"/>
                  <a:ext cx="876300" cy="87686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 bwMode="auto">
                <a:xfrm>
                  <a:off x="2004220" y="1047460"/>
                  <a:ext cx="0" cy="79267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7" name="Oval 106"/>
              <p:cNvSpPr/>
              <p:nvPr/>
            </p:nvSpPr>
            <p:spPr bwMode="auto">
              <a:xfrm>
                <a:off x="5580112" y="2994929"/>
                <a:ext cx="287337" cy="28892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 smtClean="0"/>
                  <a:t>e</a:t>
                </a:r>
                <a:endParaRPr lang="en-US" dirty="0"/>
              </a:p>
            </p:txBody>
          </p:sp>
          <p:cxnSp>
            <p:nvCxnSpPr>
              <p:cNvPr id="108" name="Straight Connector 107"/>
              <p:cNvCxnSpPr>
                <a:stCxn id="107" idx="1"/>
                <a:endCxn id="110" idx="6"/>
              </p:cNvCxnSpPr>
              <p:nvPr/>
            </p:nvCxnSpPr>
            <p:spPr bwMode="auto">
              <a:xfrm flipH="1" flipV="1">
                <a:off x="5076329" y="2687378"/>
                <a:ext cx="545863" cy="3498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117" name="Straight Connector 116"/>
            <p:cNvCxnSpPr>
              <a:stCxn id="112" idx="6"/>
              <a:endCxn id="107" idx="3"/>
            </p:cNvCxnSpPr>
            <p:nvPr/>
          </p:nvCxnSpPr>
          <p:spPr bwMode="auto">
            <a:xfrm flipV="1">
              <a:off x="4572273" y="5495779"/>
              <a:ext cx="545863" cy="5380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256302" y="4230877"/>
            <a:ext cx="2159545" cy="1381124"/>
            <a:chOff x="683568" y="2564904"/>
            <a:chExt cx="2159545" cy="1381124"/>
          </a:xfrm>
        </p:grpSpPr>
        <p:grpSp>
          <p:nvGrpSpPr>
            <p:cNvPr id="5122" name="Group 18"/>
            <p:cNvGrpSpPr>
              <a:grpSpLocks/>
            </p:cNvGrpSpPr>
            <p:nvPr/>
          </p:nvGrpSpPr>
          <p:grpSpPr bwMode="auto">
            <a:xfrm>
              <a:off x="683568" y="2564904"/>
              <a:ext cx="1368425" cy="1381124"/>
              <a:chOff x="780257" y="764704"/>
              <a:chExt cx="1368425" cy="1382010"/>
            </a:xfrm>
          </p:grpSpPr>
          <p:sp>
            <p:nvSpPr>
              <p:cNvPr id="2" name="Oval 1"/>
              <p:cNvSpPr/>
              <p:nvPr/>
            </p:nvSpPr>
            <p:spPr bwMode="auto">
              <a:xfrm>
                <a:off x="780257" y="764704"/>
                <a:ext cx="287338" cy="28911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c</a:t>
                </a:r>
                <a:endParaRPr lang="en-US" dirty="0"/>
              </a:p>
            </p:txBody>
          </p:sp>
          <p:sp>
            <p:nvSpPr>
              <p:cNvPr id="3" name="Oval 2"/>
              <p:cNvSpPr/>
              <p:nvPr/>
            </p:nvSpPr>
            <p:spPr bwMode="auto">
              <a:xfrm>
                <a:off x="1861345" y="764704"/>
                <a:ext cx="287337" cy="28911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b</a:t>
                </a:r>
                <a:endParaRPr lang="en-US" dirty="0"/>
              </a:p>
            </p:txBody>
          </p:sp>
          <p:sp>
            <p:nvSpPr>
              <p:cNvPr id="4" name="Oval 3"/>
              <p:cNvSpPr/>
              <p:nvPr/>
            </p:nvSpPr>
            <p:spPr bwMode="auto">
              <a:xfrm>
                <a:off x="780257" y="1846485"/>
                <a:ext cx="287338" cy="28752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d</a:t>
                </a:r>
                <a:endParaRPr lang="en-US" dirty="0"/>
              </a:p>
            </p:txBody>
          </p:sp>
          <p:sp>
            <p:nvSpPr>
              <p:cNvPr id="5" name="Oval 4"/>
              <p:cNvSpPr/>
              <p:nvPr/>
            </p:nvSpPr>
            <p:spPr bwMode="auto">
              <a:xfrm>
                <a:off x="1861345" y="1857604"/>
                <a:ext cx="287337" cy="28911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a</a:t>
                </a:r>
                <a:endParaRPr lang="en-US" dirty="0"/>
              </a:p>
            </p:txBody>
          </p:sp>
          <p:cxnSp>
            <p:nvCxnSpPr>
              <p:cNvPr id="6" name="Straight Connector 5"/>
              <p:cNvCxnSpPr>
                <a:stCxn id="2" idx="6"/>
                <a:endCxn id="3" idx="2"/>
              </p:cNvCxnSpPr>
              <p:nvPr/>
            </p:nvCxnSpPr>
            <p:spPr bwMode="auto">
              <a:xfrm>
                <a:off x="1067595" y="909260"/>
                <a:ext cx="7937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 bwMode="auto">
              <a:xfrm>
                <a:off x="1067595" y="2002160"/>
                <a:ext cx="7937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>
                <a:stCxn id="4" idx="7"/>
                <a:endCxn id="3" idx="3"/>
              </p:cNvCxnSpPr>
              <p:nvPr/>
            </p:nvCxnSpPr>
            <p:spPr bwMode="auto">
              <a:xfrm flipV="1">
                <a:off x="1026320" y="1010925"/>
                <a:ext cx="876300" cy="8768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 bwMode="auto">
              <a:xfrm>
                <a:off x="2004220" y="1047460"/>
                <a:ext cx="0" cy="79267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92" name="Straight Connector 91"/>
            <p:cNvCxnSpPr>
              <a:stCxn id="4" idx="0"/>
              <a:endCxn id="2" idx="4"/>
            </p:cNvCxnSpPr>
            <p:nvPr/>
          </p:nvCxnSpPr>
          <p:spPr bwMode="auto">
            <a:xfrm flipV="1">
              <a:off x="827237" y="2853829"/>
              <a:ext cx="0" cy="7921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 bwMode="auto">
            <a:xfrm>
              <a:off x="2555776" y="3010313"/>
              <a:ext cx="287337" cy="28892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b</a:t>
              </a:r>
              <a:endParaRPr lang="en-US" dirty="0"/>
            </a:p>
          </p:txBody>
        </p:sp>
        <p:cxnSp>
          <p:nvCxnSpPr>
            <p:cNvPr id="40" name="Straight Connector 39"/>
            <p:cNvCxnSpPr>
              <a:stCxn id="5" idx="6"/>
              <a:endCxn id="39" idx="3"/>
            </p:cNvCxnSpPr>
            <p:nvPr/>
          </p:nvCxnSpPr>
          <p:spPr bwMode="auto">
            <a:xfrm flipV="1">
              <a:off x="2051993" y="3256926"/>
              <a:ext cx="545863" cy="5446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185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Box 21"/>
          <p:cNvSpPr txBox="1">
            <a:spLocks noChangeArrowheads="1"/>
          </p:cNvSpPr>
          <p:nvPr/>
        </p:nvSpPr>
        <p:spPr bwMode="auto">
          <a:xfrm>
            <a:off x="251520" y="548680"/>
            <a:ext cx="87129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dirty="0" smtClean="0"/>
              <a:t>Kurio grafo vidinio stabilumo skaičius lygus 2?</a:t>
            </a:r>
            <a:endParaRPr lang="en-US" alt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6665119" y="4212621"/>
            <a:ext cx="2159545" cy="1381124"/>
            <a:chOff x="3707904" y="2542915"/>
            <a:chExt cx="2159545" cy="1381124"/>
          </a:xfrm>
        </p:grpSpPr>
        <p:grpSp>
          <p:nvGrpSpPr>
            <p:cNvPr id="94" name="Group 18"/>
            <p:cNvGrpSpPr>
              <a:grpSpLocks/>
            </p:cNvGrpSpPr>
            <p:nvPr/>
          </p:nvGrpSpPr>
          <p:grpSpPr bwMode="auto">
            <a:xfrm>
              <a:off x="3707904" y="2542915"/>
              <a:ext cx="1368425" cy="1381124"/>
              <a:chOff x="780257" y="764704"/>
              <a:chExt cx="1368425" cy="1382010"/>
            </a:xfrm>
          </p:grpSpPr>
          <p:sp>
            <p:nvSpPr>
              <p:cNvPr id="95" name="Oval 94"/>
              <p:cNvSpPr/>
              <p:nvPr/>
            </p:nvSpPr>
            <p:spPr bwMode="auto">
              <a:xfrm>
                <a:off x="780257" y="764704"/>
                <a:ext cx="287338" cy="2891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c</a:t>
                </a:r>
                <a:endParaRPr lang="en-US" dirty="0"/>
              </a:p>
            </p:txBody>
          </p:sp>
          <p:sp>
            <p:nvSpPr>
              <p:cNvPr id="96" name="Oval 95"/>
              <p:cNvSpPr/>
              <p:nvPr/>
            </p:nvSpPr>
            <p:spPr bwMode="auto">
              <a:xfrm>
                <a:off x="1861345" y="764704"/>
                <a:ext cx="287337" cy="28911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b</a:t>
                </a:r>
                <a:endParaRPr lang="en-US" dirty="0"/>
              </a:p>
            </p:txBody>
          </p:sp>
          <p:sp>
            <p:nvSpPr>
              <p:cNvPr id="97" name="Oval 96"/>
              <p:cNvSpPr/>
              <p:nvPr/>
            </p:nvSpPr>
            <p:spPr bwMode="auto">
              <a:xfrm>
                <a:off x="780257" y="1846485"/>
                <a:ext cx="287338" cy="28752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d</a:t>
                </a:r>
                <a:endParaRPr lang="en-US" dirty="0"/>
              </a:p>
            </p:txBody>
          </p:sp>
          <p:sp>
            <p:nvSpPr>
              <p:cNvPr id="98" name="Oval 97"/>
              <p:cNvSpPr/>
              <p:nvPr/>
            </p:nvSpPr>
            <p:spPr bwMode="auto">
              <a:xfrm>
                <a:off x="1861345" y="1857604"/>
                <a:ext cx="287337" cy="2891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a</a:t>
                </a:r>
                <a:endParaRPr lang="en-US" dirty="0"/>
              </a:p>
            </p:txBody>
          </p:sp>
          <p:cxnSp>
            <p:nvCxnSpPr>
              <p:cNvPr id="99" name="Straight Connector 98"/>
              <p:cNvCxnSpPr>
                <a:stCxn id="95" idx="6"/>
                <a:endCxn id="96" idx="2"/>
              </p:cNvCxnSpPr>
              <p:nvPr/>
            </p:nvCxnSpPr>
            <p:spPr bwMode="auto">
              <a:xfrm>
                <a:off x="1067595" y="909260"/>
                <a:ext cx="7937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 bwMode="auto">
              <a:xfrm>
                <a:off x="1067595" y="2002160"/>
                <a:ext cx="7937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>
                <a:stCxn id="97" idx="7"/>
                <a:endCxn id="96" idx="3"/>
              </p:cNvCxnSpPr>
              <p:nvPr/>
            </p:nvCxnSpPr>
            <p:spPr bwMode="auto">
              <a:xfrm flipV="1">
                <a:off x="1026320" y="1010925"/>
                <a:ext cx="876300" cy="8768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 bwMode="auto">
              <a:xfrm>
                <a:off x="2004220" y="1047460"/>
                <a:ext cx="0" cy="79267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03" name="Oval 102"/>
            <p:cNvSpPr/>
            <p:nvPr/>
          </p:nvSpPr>
          <p:spPr bwMode="auto">
            <a:xfrm>
              <a:off x="5580112" y="2994929"/>
              <a:ext cx="287337" cy="28892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 smtClean="0"/>
                <a:t>e</a:t>
              </a:r>
              <a:endParaRPr lang="en-US" dirty="0"/>
            </a:p>
          </p:txBody>
        </p:sp>
        <p:cxnSp>
          <p:nvCxnSpPr>
            <p:cNvPr id="104" name="Straight Connector 103"/>
            <p:cNvCxnSpPr>
              <a:stCxn id="103" idx="1"/>
              <a:endCxn id="96" idx="6"/>
            </p:cNvCxnSpPr>
            <p:nvPr/>
          </p:nvCxnSpPr>
          <p:spPr bwMode="auto">
            <a:xfrm flipH="1" flipV="1">
              <a:off x="5076329" y="2687378"/>
              <a:ext cx="545863" cy="3498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382609" y="4225321"/>
            <a:ext cx="2159545" cy="1381124"/>
            <a:chOff x="3203848" y="4797152"/>
            <a:chExt cx="2159545" cy="1381124"/>
          </a:xfrm>
        </p:grpSpPr>
        <p:grpSp>
          <p:nvGrpSpPr>
            <p:cNvPr id="105" name="Group 104"/>
            <p:cNvGrpSpPr/>
            <p:nvPr/>
          </p:nvGrpSpPr>
          <p:grpSpPr>
            <a:xfrm>
              <a:off x="3203848" y="4797152"/>
              <a:ext cx="2159545" cy="1381124"/>
              <a:chOff x="3707904" y="2542915"/>
              <a:chExt cx="2159545" cy="1381124"/>
            </a:xfrm>
          </p:grpSpPr>
          <p:grpSp>
            <p:nvGrpSpPr>
              <p:cNvPr id="106" name="Group 18"/>
              <p:cNvGrpSpPr>
                <a:grpSpLocks/>
              </p:cNvGrpSpPr>
              <p:nvPr/>
            </p:nvGrpSpPr>
            <p:grpSpPr bwMode="auto">
              <a:xfrm>
                <a:off x="3707904" y="2542915"/>
                <a:ext cx="1368425" cy="1381124"/>
                <a:chOff x="780257" y="764704"/>
                <a:chExt cx="1368425" cy="1382010"/>
              </a:xfrm>
            </p:grpSpPr>
            <p:sp>
              <p:nvSpPr>
                <p:cNvPr id="109" name="Oval 108"/>
                <p:cNvSpPr/>
                <p:nvPr/>
              </p:nvSpPr>
              <p:spPr bwMode="auto">
                <a:xfrm>
                  <a:off x="780257" y="764704"/>
                  <a:ext cx="287338" cy="2891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c</a:t>
                  </a:r>
                  <a:endParaRPr lang="en-US" dirty="0"/>
                </a:p>
              </p:txBody>
            </p:sp>
            <p:sp>
              <p:nvSpPr>
                <p:cNvPr id="110" name="Oval 109"/>
                <p:cNvSpPr/>
                <p:nvPr/>
              </p:nvSpPr>
              <p:spPr bwMode="auto">
                <a:xfrm>
                  <a:off x="1861345" y="764704"/>
                  <a:ext cx="287337" cy="28911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b</a:t>
                  </a:r>
                  <a:endParaRPr lang="en-US" dirty="0"/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>
                  <a:off x="780257" y="1846485"/>
                  <a:ext cx="287338" cy="287521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d</a:t>
                  </a:r>
                  <a:endParaRPr lang="en-US" dirty="0"/>
                </a:p>
              </p:txBody>
            </p:sp>
            <p:sp>
              <p:nvSpPr>
                <p:cNvPr id="112" name="Oval 111"/>
                <p:cNvSpPr/>
                <p:nvPr/>
              </p:nvSpPr>
              <p:spPr bwMode="auto">
                <a:xfrm>
                  <a:off x="1861345" y="1857604"/>
                  <a:ext cx="287337" cy="28911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a</a:t>
                  </a:r>
                  <a:endParaRPr lang="en-US" dirty="0"/>
                </a:p>
              </p:txBody>
            </p:sp>
            <p:cxnSp>
              <p:nvCxnSpPr>
                <p:cNvPr id="113" name="Straight Connector 112"/>
                <p:cNvCxnSpPr>
                  <a:stCxn id="109" idx="6"/>
                  <a:endCxn id="110" idx="2"/>
                </p:cNvCxnSpPr>
                <p:nvPr/>
              </p:nvCxnSpPr>
              <p:spPr bwMode="auto">
                <a:xfrm>
                  <a:off x="1067595" y="909260"/>
                  <a:ext cx="79375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 bwMode="auto">
                <a:xfrm>
                  <a:off x="1067595" y="2002160"/>
                  <a:ext cx="79375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>
                  <a:stCxn id="111" idx="7"/>
                  <a:endCxn id="110" idx="3"/>
                </p:cNvCxnSpPr>
                <p:nvPr/>
              </p:nvCxnSpPr>
              <p:spPr bwMode="auto">
                <a:xfrm flipV="1">
                  <a:off x="1026320" y="1010925"/>
                  <a:ext cx="876300" cy="87686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 bwMode="auto">
                <a:xfrm>
                  <a:off x="2004220" y="1047460"/>
                  <a:ext cx="0" cy="79267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7" name="Oval 106"/>
              <p:cNvSpPr/>
              <p:nvPr/>
            </p:nvSpPr>
            <p:spPr bwMode="auto">
              <a:xfrm>
                <a:off x="5580112" y="2994929"/>
                <a:ext cx="287337" cy="28892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 smtClean="0"/>
                  <a:t>e</a:t>
                </a:r>
                <a:endParaRPr lang="en-US" dirty="0"/>
              </a:p>
            </p:txBody>
          </p:sp>
          <p:cxnSp>
            <p:nvCxnSpPr>
              <p:cNvPr id="108" name="Straight Connector 107"/>
              <p:cNvCxnSpPr>
                <a:stCxn id="107" idx="1"/>
                <a:endCxn id="110" idx="6"/>
              </p:cNvCxnSpPr>
              <p:nvPr/>
            </p:nvCxnSpPr>
            <p:spPr bwMode="auto">
              <a:xfrm flipH="1" flipV="1">
                <a:off x="5076329" y="2687378"/>
                <a:ext cx="545863" cy="3498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117" name="Straight Connector 116"/>
            <p:cNvCxnSpPr>
              <a:stCxn id="112" idx="6"/>
              <a:endCxn id="107" idx="3"/>
            </p:cNvCxnSpPr>
            <p:nvPr/>
          </p:nvCxnSpPr>
          <p:spPr bwMode="auto">
            <a:xfrm flipV="1">
              <a:off x="4572273" y="5495779"/>
              <a:ext cx="545863" cy="5380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256302" y="4230877"/>
            <a:ext cx="2159545" cy="1381124"/>
            <a:chOff x="683568" y="2564904"/>
            <a:chExt cx="2159545" cy="1381124"/>
          </a:xfrm>
        </p:grpSpPr>
        <p:grpSp>
          <p:nvGrpSpPr>
            <p:cNvPr id="5122" name="Group 18"/>
            <p:cNvGrpSpPr>
              <a:grpSpLocks/>
            </p:cNvGrpSpPr>
            <p:nvPr/>
          </p:nvGrpSpPr>
          <p:grpSpPr bwMode="auto">
            <a:xfrm>
              <a:off x="683568" y="2564904"/>
              <a:ext cx="1368425" cy="1381124"/>
              <a:chOff x="780257" y="764704"/>
              <a:chExt cx="1368425" cy="1382010"/>
            </a:xfrm>
          </p:grpSpPr>
          <p:sp>
            <p:nvSpPr>
              <p:cNvPr id="2" name="Oval 1"/>
              <p:cNvSpPr/>
              <p:nvPr/>
            </p:nvSpPr>
            <p:spPr bwMode="auto">
              <a:xfrm>
                <a:off x="780257" y="764704"/>
                <a:ext cx="287338" cy="2891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c</a:t>
                </a:r>
                <a:endParaRPr lang="en-US" dirty="0"/>
              </a:p>
            </p:txBody>
          </p:sp>
          <p:sp>
            <p:nvSpPr>
              <p:cNvPr id="3" name="Oval 2"/>
              <p:cNvSpPr/>
              <p:nvPr/>
            </p:nvSpPr>
            <p:spPr bwMode="auto">
              <a:xfrm>
                <a:off x="1861345" y="764704"/>
                <a:ext cx="287337" cy="28911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b</a:t>
                </a:r>
                <a:endParaRPr lang="en-US" dirty="0"/>
              </a:p>
            </p:txBody>
          </p:sp>
          <p:sp>
            <p:nvSpPr>
              <p:cNvPr id="4" name="Oval 3"/>
              <p:cNvSpPr/>
              <p:nvPr/>
            </p:nvSpPr>
            <p:spPr bwMode="auto">
              <a:xfrm>
                <a:off x="780257" y="1846485"/>
                <a:ext cx="287338" cy="28752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d</a:t>
                </a:r>
                <a:endParaRPr lang="en-US" dirty="0"/>
              </a:p>
            </p:txBody>
          </p:sp>
          <p:sp>
            <p:nvSpPr>
              <p:cNvPr id="5" name="Oval 4"/>
              <p:cNvSpPr/>
              <p:nvPr/>
            </p:nvSpPr>
            <p:spPr bwMode="auto">
              <a:xfrm>
                <a:off x="1861345" y="1857604"/>
                <a:ext cx="287337" cy="28911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a</a:t>
                </a:r>
                <a:endParaRPr lang="en-US" dirty="0"/>
              </a:p>
            </p:txBody>
          </p:sp>
          <p:cxnSp>
            <p:nvCxnSpPr>
              <p:cNvPr id="6" name="Straight Connector 5"/>
              <p:cNvCxnSpPr>
                <a:stCxn id="2" idx="6"/>
                <a:endCxn id="3" idx="2"/>
              </p:cNvCxnSpPr>
              <p:nvPr/>
            </p:nvCxnSpPr>
            <p:spPr bwMode="auto">
              <a:xfrm>
                <a:off x="1067595" y="909260"/>
                <a:ext cx="7937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 bwMode="auto">
              <a:xfrm>
                <a:off x="1067595" y="2002160"/>
                <a:ext cx="7937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>
                <a:stCxn id="4" idx="7"/>
                <a:endCxn id="3" idx="3"/>
              </p:cNvCxnSpPr>
              <p:nvPr/>
            </p:nvCxnSpPr>
            <p:spPr bwMode="auto">
              <a:xfrm flipV="1">
                <a:off x="1026320" y="1010925"/>
                <a:ext cx="876300" cy="8768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 bwMode="auto">
              <a:xfrm>
                <a:off x="2004220" y="1047460"/>
                <a:ext cx="0" cy="79267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92" name="Straight Connector 91"/>
            <p:cNvCxnSpPr>
              <a:stCxn id="4" idx="0"/>
              <a:endCxn id="2" idx="4"/>
            </p:cNvCxnSpPr>
            <p:nvPr/>
          </p:nvCxnSpPr>
          <p:spPr bwMode="auto">
            <a:xfrm flipV="1">
              <a:off x="827237" y="2853829"/>
              <a:ext cx="0" cy="7921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 bwMode="auto">
            <a:xfrm>
              <a:off x="2555776" y="3010313"/>
              <a:ext cx="287337" cy="28892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b</a:t>
              </a:r>
              <a:endParaRPr lang="en-US" dirty="0"/>
            </a:p>
          </p:txBody>
        </p:sp>
        <p:cxnSp>
          <p:nvCxnSpPr>
            <p:cNvPr id="40" name="Straight Connector 39"/>
            <p:cNvCxnSpPr>
              <a:stCxn id="5" idx="6"/>
              <a:endCxn id="39" idx="3"/>
            </p:cNvCxnSpPr>
            <p:nvPr/>
          </p:nvCxnSpPr>
          <p:spPr bwMode="auto">
            <a:xfrm flipV="1">
              <a:off x="2051993" y="3256926"/>
              <a:ext cx="545863" cy="5446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97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251520" y="188640"/>
            <a:ext cx="626469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b="1" i="1" dirty="0" smtClean="0"/>
              <a:t>Grįžkime prie valdovių uždavinio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lt-LT" altLang="en-US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dirty="0" smtClean="0"/>
              <a:t>Pradėsime nuo 3x3 dydžio lentos.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dirty="0" smtClean="0"/>
              <a:t>Kiek valdovių galime išdėstyti šioje lentoje? </a:t>
            </a:r>
            <a:endParaRPr lang="lt-LT" altLang="en-US" b="1" i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880027"/>
              </p:ext>
            </p:extLst>
          </p:nvPr>
        </p:nvGraphicFramePr>
        <p:xfrm>
          <a:off x="7020272" y="476672"/>
          <a:ext cx="1152129" cy="1152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043">
                  <a:extLst>
                    <a:ext uri="{9D8B030D-6E8A-4147-A177-3AD203B41FA5}">
                      <a16:colId xmlns:a16="http://schemas.microsoft.com/office/drawing/2014/main" val="17717859"/>
                    </a:ext>
                  </a:extLst>
                </a:gridCol>
                <a:gridCol w="384043">
                  <a:extLst>
                    <a:ext uri="{9D8B030D-6E8A-4147-A177-3AD203B41FA5}">
                      <a16:colId xmlns:a16="http://schemas.microsoft.com/office/drawing/2014/main" val="2491226463"/>
                    </a:ext>
                  </a:extLst>
                </a:gridCol>
                <a:gridCol w="384043">
                  <a:extLst>
                    <a:ext uri="{9D8B030D-6E8A-4147-A177-3AD203B41FA5}">
                      <a16:colId xmlns:a16="http://schemas.microsoft.com/office/drawing/2014/main" val="434380151"/>
                    </a:ext>
                  </a:extLst>
                </a:gridCol>
              </a:tblGrid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lt-LT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lt-L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t-L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lt-L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1925585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/>
                      <a:endParaRPr lang="lt-LT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t-L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t-L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4238115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lt-LT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lt-L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t-L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lt-L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6839703"/>
                  </a:ext>
                </a:extLst>
              </a:tr>
            </a:tbl>
          </a:graphicData>
        </a:graphic>
      </p:graphicFrame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51520" y="2865663"/>
            <a:ext cx="85689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dirty="0" smtClean="0"/>
              <a:t>Patalpinkime valdovę kampiniame  langelyje: </a:t>
            </a:r>
            <a:endParaRPr lang="lt-LT" altLang="en-US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388" y="3740315"/>
            <a:ext cx="1406848" cy="13992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460" y="3750197"/>
            <a:ext cx="1383035" cy="1379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0719" y="3700397"/>
            <a:ext cx="1436760" cy="14290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5703" y="3750441"/>
            <a:ext cx="1389138" cy="1389138"/>
          </a:xfrm>
          <a:prstGeom prst="rect">
            <a:avLst/>
          </a:prstGeom>
        </p:spPr>
      </p:pic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107504" y="5445224"/>
            <a:ext cx="842493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dirty="0" smtClean="0"/>
              <a:t>Matome, kad vienoje iš šių pozicijų patalpinta valdovė kirs 6 langelius </a:t>
            </a:r>
            <a:endParaRPr lang="lt-LT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236863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020272" y="476672"/>
          <a:ext cx="1152129" cy="1152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043">
                  <a:extLst>
                    <a:ext uri="{9D8B030D-6E8A-4147-A177-3AD203B41FA5}">
                      <a16:colId xmlns:a16="http://schemas.microsoft.com/office/drawing/2014/main" val="17717859"/>
                    </a:ext>
                  </a:extLst>
                </a:gridCol>
                <a:gridCol w="384043">
                  <a:extLst>
                    <a:ext uri="{9D8B030D-6E8A-4147-A177-3AD203B41FA5}">
                      <a16:colId xmlns:a16="http://schemas.microsoft.com/office/drawing/2014/main" val="2491226463"/>
                    </a:ext>
                  </a:extLst>
                </a:gridCol>
                <a:gridCol w="384043">
                  <a:extLst>
                    <a:ext uri="{9D8B030D-6E8A-4147-A177-3AD203B41FA5}">
                      <a16:colId xmlns:a16="http://schemas.microsoft.com/office/drawing/2014/main" val="434380151"/>
                    </a:ext>
                  </a:extLst>
                </a:gridCol>
              </a:tblGrid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lt-LT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lt-L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t-L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lt-L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1925585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/>
                      <a:endParaRPr lang="lt-LT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t-L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t-L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4238115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lt-LT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lt-L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t-L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lt-L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6839703"/>
                  </a:ext>
                </a:extLst>
              </a:tr>
            </a:tbl>
          </a:graphicData>
        </a:graphic>
      </p:graphicFrame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79512" y="332656"/>
            <a:ext cx="85689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dirty="0" smtClean="0"/>
              <a:t>Patalpinkime valdovę prie kraštinės</a:t>
            </a:r>
            <a:endParaRPr lang="lt-LT" altLang="en-US" b="1" i="1" dirty="0"/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179512" y="4653136"/>
            <a:ext cx="871296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dirty="0" smtClean="0"/>
              <a:t>Matome, kad vienoje iš šių pozicijų patalpinta valdovė kirs 6 langelius. Papildome lentelę </a:t>
            </a:r>
            <a:endParaRPr lang="lt-LT" altLang="en-US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30" y="2852936"/>
            <a:ext cx="1425763" cy="14218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430" y="2852937"/>
            <a:ext cx="1414129" cy="1421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9996" y="2852936"/>
            <a:ext cx="1417993" cy="1421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7783" y="2852936"/>
            <a:ext cx="1438460" cy="1438460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501976"/>
              </p:ext>
            </p:extLst>
          </p:nvPr>
        </p:nvGraphicFramePr>
        <p:xfrm>
          <a:off x="7020271" y="476671"/>
          <a:ext cx="1152129" cy="1152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043">
                  <a:extLst>
                    <a:ext uri="{9D8B030D-6E8A-4147-A177-3AD203B41FA5}">
                      <a16:colId xmlns:a16="http://schemas.microsoft.com/office/drawing/2014/main" val="17717859"/>
                    </a:ext>
                  </a:extLst>
                </a:gridCol>
                <a:gridCol w="384043">
                  <a:extLst>
                    <a:ext uri="{9D8B030D-6E8A-4147-A177-3AD203B41FA5}">
                      <a16:colId xmlns:a16="http://schemas.microsoft.com/office/drawing/2014/main" val="2491226463"/>
                    </a:ext>
                  </a:extLst>
                </a:gridCol>
                <a:gridCol w="384043">
                  <a:extLst>
                    <a:ext uri="{9D8B030D-6E8A-4147-A177-3AD203B41FA5}">
                      <a16:colId xmlns:a16="http://schemas.microsoft.com/office/drawing/2014/main" val="434380151"/>
                    </a:ext>
                  </a:extLst>
                </a:gridCol>
              </a:tblGrid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lt-LT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lt-L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lt-L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lt-L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1925585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lt-LT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lt-L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t-L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lt-L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4238115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lt-LT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lt-L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lt-L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lt-L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6839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343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6" name="Straight Connector 3075"/>
          <p:cNvCxnSpPr/>
          <p:nvPr/>
        </p:nvCxnSpPr>
        <p:spPr>
          <a:xfrm flipV="1">
            <a:off x="3630159" y="5547409"/>
            <a:ext cx="134206" cy="2590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2" idx="3"/>
            <a:endCxn id="49" idx="1"/>
          </p:cNvCxnSpPr>
          <p:nvPr/>
        </p:nvCxnSpPr>
        <p:spPr>
          <a:xfrm flipV="1">
            <a:off x="3764366" y="5917943"/>
            <a:ext cx="227768" cy="159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970620" y="5563378"/>
            <a:ext cx="114024" cy="243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539750" y="333375"/>
            <a:ext cx="8064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b="1" i="1" dirty="0"/>
              <a:t>Briauninis </a:t>
            </a:r>
            <a:r>
              <a:rPr lang="lt-LT" altLang="en-US" b="1" i="1" dirty="0" smtClean="0"/>
              <a:t>grafas. Pavyzdžiai.</a:t>
            </a:r>
            <a:endParaRPr lang="en-US" altLang="en-US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12160" y="116632"/>
                <a:ext cx="2995509" cy="6640536"/>
              </a:xfrm>
              <a:prstGeom prst="rect">
                <a:avLst/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lt-LT" sz="2400" dirty="0" smtClean="0"/>
                  <a:t>Grafo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lt-LT" sz="2400" b="1" i="1" dirty="0" err="1" smtClean="0"/>
                  <a:t>briauniniu</a:t>
                </a:r>
                <a:r>
                  <a:rPr lang="lt-LT" sz="2400" b="1" i="1" dirty="0" smtClean="0"/>
                  <a:t> grafu </a:t>
                </a:r>
                <a:r>
                  <a:rPr lang="lt-LT" sz="2400" dirty="0" smtClean="0"/>
                  <a:t>vadinamas grafas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, </a:t>
                </a:r>
                <a:r>
                  <a:rPr lang="lt-LT" sz="2400" dirty="0" smtClean="0"/>
                  <a:t>kurio viršūnių aibė turi tiek elementų, kiek briaunų turi grafas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lt-LT" sz="2400" dirty="0" smtClean="0"/>
                  <a:t>, ir jo viršūnės yra gretimos, jei atitinkamo grafo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lt-LT" sz="2400" dirty="0" smtClean="0"/>
                  <a:t> briaunos buvo gretimos.</a:t>
                </a:r>
              </a:p>
              <a:p>
                <a:endParaRPr lang="lt-LT" sz="2400" dirty="0"/>
              </a:p>
              <a:p>
                <a:r>
                  <a:rPr lang="lt-LT" sz="2400" dirty="0"/>
                  <a:t>Briauninis grafas turi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lt-LT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lt-LT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lt-LT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lt-LT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lt-LT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  <a:p>
                <a:r>
                  <a:rPr lang="lt-LT" sz="2400" dirty="0"/>
                  <a:t>briaunų, kur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lt-LT" sz="2400" dirty="0"/>
                  <a:t> – grafo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lt-LT" sz="2400" dirty="0"/>
                  <a:t> briaunų </a:t>
                </a:r>
                <a:r>
                  <a:rPr lang="lt-LT" sz="2400" dirty="0" smtClean="0"/>
                  <a:t>skaičius.</a:t>
                </a:r>
                <a:endParaRPr lang="lt-LT" sz="1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116632"/>
                <a:ext cx="2995509" cy="6640536"/>
              </a:xfrm>
              <a:prstGeom prst="rect">
                <a:avLst/>
              </a:prstGeom>
              <a:blipFill>
                <a:blip r:embed="rId2"/>
                <a:stretch>
                  <a:fillRect l="-2616" t="-548" r="-4427" b="-914"/>
                </a:stretch>
              </a:blip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 bwMode="auto">
          <a:xfrm>
            <a:off x="971600" y="2132856"/>
            <a:ext cx="287337" cy="2873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t-LT" dirty="0"/>
              <a:t>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11560" y="1556792"/>
                <a:ext cx="111126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lt-LT" dirty="0" smtClean="0"/>
                  <a:t>grafas </a:t>
                </a:r>
                <a14:m>
                  <m:oMath xmlns:m="http://schemas.openxmlformats.org/officeDocument/2006/math">
                    <m:r>
                      <a:rPr lang="lt-LT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lt-LT" dirty="0"/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556792"/>
                <a:ext cx="1111266" cy="400110"/>
              </a:xfrm>
              <a:prstGeom prst="rect">
                <a:avLst/>
              </a:prstGeom>
              <a:blipFill>
                <a:blip r:embed="rId3"/>
                <a:stretch>
                  <a:fillRect l="-5464" t="-7576" b="-25758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203848" y="1556792"/>
                <a:ext cx="12203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lt-LT" dirty="0" smtClean="0"/>
                  <a:t>grafas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lt-LT" dirty="0"/>
                  <a:t>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1556792"/>
                <a:ext cx="1220334" cy="400110"/>
              </a:xfrm>
              <a:prstGeom prst="rect">
                <a:avLst/>
              </a:prstGeom>
              <a:blipFill>
                <a:blip r:embed="rId4"/>
                <a:stretch>
                  <a:fillRect l="-5500" t="-7576" b="-25758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375690" y="2020084"/>
                <a:ext cx="8766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lt-LT" b="0" i="1" smtClean="0">
                        <a:latin typeface="Cambria Math" panose="02040503050406030204" pitchFamily="18" charset="0"/>
                      </a:rPr>
                      <m:t>(∅,∅)</m:t>
                    </m:r>
                  </m:oMath>
                </a14:m>
                <a:r>
                  <a:rPr lang="lt-LT" dirty="0"/>
                  <a:t>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690" y="2020084"/>
                <a:ext cx="876650" cy="400110"/>
              </a:xfrm>
              <a:prstGeom prst="rect">
                <a:avLst/>
              </a:prstGeom>
              <a:blipFill>
                <a:blip r:embed="rId5"/>
                <a:stretch>
                  <a:fillRect l="-3472" b="-16667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05226" y="3675961"/>
            <a:ext cx="1404937" cy="287338"/>
            <a:chOff x="605226" y="3675961"/>
            <a:chExt cx="1404937" cy="287338"/>
          </a:xfrm>
        </p:grpSpPr>
        <p:sp>
          <p:nvSpPr>
            <p:cNvPr id="9" name="Oval 8"/>
            <p:cNvSpPr/>
            <p:nvPr/>
          </p:nvSpPr>
          <p:spPr bwMode="auto">
            <a:xfrm>
              <a:off x="605226" y="3675961"/>
              <a:ext cx="287337" cy="28733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a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1722826" y="3675961"/>
              <a:ext cx="287337" cy="28733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b</a:t>
              </a:r>
              <a:endParaRPr lang="en-US" dirty="0"/>
            </a:p>
          </p:txBody>
        </p:sp>
        <p:cxnSp>
          <p:nvCxnSpPr>
            <p:cNvPr id="11" name="Straight Connector 10"/>
            <p:cNvCxnSpPr>
              <a:stCxn id="9" idx="6"/>
              <a:endCxn id="10" idx="2"/>
            </p:cNvCxnSpPr>
            <p:nvPr/>
          </p:nvCxnSpPr>
          <p:spPr bwMode="auto">
            <a:xfrm>
              <a:off x="892563" y="3818836"/>
              <a:ext cx="83026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11560" y="3036790"/>
                <a:ext cx="111126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lt-LT" dirty="0" smtClean="0"/>
                  <a:t>grafas </a:t>
                </a:r>
                <a14:m>
                  <m:oMath xmlns:m="http://schemas.openxmlformats.org/officeDocument/2006/math">
                    <m:r>
                      <a:rPr lang="lt-LT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lt-LT" dirty="0"/>
                  <a:t> 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036790"/>
                <a:ext cx="1111266" cy="400110"/>
              </a:xfrm>
              <a:prstGeom prst="rect">
                <a:avLst/>
              </a:prstGeom>
              <a:blipFill>
                <a:blip r:embed="rId6"/>
                <a:stretch>
                  <a:fillRect l="-5464" t="-7576" b="-25758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203848" y="3036790"/>
                <a:ext cx="12203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lt-LT" dirty="0" smtClean="0"/>
                  <a:t>grafas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lt-LT" dirty="0"/>
                  <a:t> 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3036790"/>
                <a:ext cx="1220334" cy="400110"/>
              </a:xfrm>
              <a:prstGeom prst="rect">
                <a:avLst/>
              </a:prstGeom>
              <a:blipFill>
                <a:blip r:embed="rId7"/>
                <a:stretch>
                  <a:fillRect l="-5500" t="-7576" b="-25758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1084523" y="3602812"/>
            <a:ext cx="432048" cy="432048"/>
            <a:chOff x="971600" y="4293096"/>
            <a:chExt cx="432048" cy="432048"/>
          </a:xfrm>
        </p:grpSpPr>
        <p:sp>
          <p:nvSpPr>
            <p:cNvPr id="16" name="Diamond 15"/>
            <p:cNvSpPr/>
            <p:nvPr/>
          </p:nvSpPr>
          <p:spPr>
            <a:xfrm>
              <a:off x="971600" y="4293096"/>
              <a:ext cx="432048" cy="4320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991897" y="4309065"/>
                  <a:ext cx="39145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lt-LT" i="1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lt-LT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897" y="4309065"/>
                  <a:ext cx="391453" cy="4001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t-L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3634229" y="3602812"/>
            <a:ext cx="432048" cy="432048"/>
            <a:chOff x="971600" y="4293096"/>
            <a:chExt cx="432048" cy="432048"/>
          </a:xfrm>
        </p:grpSpPr>
        <p:sp>
          <p:nvSpPr>
            <p:cNvPr id="21" name="Diamond 20"/>
            <p:cNvSpPr/>
            <p:nvPr/>
          </p:nvSpPr>
          <p:spPr>
            <a:xfrm>
              <a:off x="971600" y="4293096"/>
              <a:ext cx="432048" cy="4320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991897" y="4309065"/>
                  <a:ext cx="39145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lt-LT" i="1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lt-LT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897" y="4309065"/>
                  <a:ext cx="391453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t-L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605226" y="4514658"/>
                <a:ext cx="111126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lt-LT" dirty="0" smtClean="0"/>
                  <a:t>grafas </a:t>
                </a:r>
                <a14:m>
                  <m:oMath xmlns:m="http://schemas.openxmlformats.org/officeDocument/2006/math">
                    <m:r>
                      <a:rPr lang="lt-LT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lt-LT" dirty="0"/>
                  <a:t> </a:t>
                </a: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26" y="4514658"/>
                <a:ext cx="1111266" cy="400110"/>
              </a:xfrm>
              <a:prstGeom prst="rect">
                <a:avLst/>
              </a:prstGeom>
              <a:blipFill>
                <a:blip r:embed="rId10"/>
                <a:stretch>
                  <a:fillRect l="-5464" t="-9231" b="-2769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605226" y="5221961"/>
            <a:ext cx="1404937" cy="1094344"/>
            <a:chOff x="605226" y="5221961"/>
            <a:chExt cx="1404937" cy="1094344"/>
          </a:xfrm>
        </p:grpSpPr>
        <p:sp>
          <p:nvSpPr>
            <p:cNvPr id="24" name="Oval 23"/>
            <p:cNvSpPr/>
            <p:nvPr/>
          </p:nvSpPr>
          <p:spPr bwMode="auto">
            <a:xfrm>
              <a:off x="605226" y="5221961"/>
              <a:ext cx="287337" cy="28733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a</a:t>
              </a:r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1722826" y="5221961"/>
              <a:ext cx="287337" cy="28733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b</a:t>
              </a:r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1104820" y="6028968"/>
              <a:ext cx="287337" cy="28733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c</a:t>
              </a:r>
              <a:endParaRPr lang="en-US" dirty="0"/>
            </a:p>
          </p:txBody>
        </p:sp>
        <p:cxnSp>
          <p:nvCxnSpPr>
            <p:cNvPr id="27" name="Straight Connector 26"/>
            <p:cNvCxnSpPr>
              <a:stCxn id="24" idx="6"/>
              <a:endCxn id="25" idx="2"/>
            </p:cNvCxnSpPr>
            <p:nvPr/>
          </p:nvCxnSpPr>
          <p:spPr bwMode="auto">
            <a:xfrm>
              <a:off x="892563" y="5364836"/>
              <a:ext cx="83026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6" idx="1"/>
              <a:endCxn id="24" idx="5"/>
            </p:cNvCxnSpPr>
            <p:nvPr/>
          </p:nvCxnSpPr>
          <p:spPr bwMode="auto">
            <a:xfrm flipH="1" flipV="1">
              <a:off x="850483" y="5467219"/>
              <a:ext cx="296417" cy="60382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6" idx="7"/>
              <a:endCxn id="25" idx="3"/>
            </p:cNvCxnSpPr>
            <p:nvPr/>
          </p:nvCxnSpPr>
          <p:spPr bwMode="auto">
            <a:xfrm flipV="1">
              <a:off x="1350077" y="5467219"/>
              <a:ext cx="414829" cy="60382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/>
              <p:cNvSpPr/>
              <p:nvPr/>
            </p:nvSpPr>
            <p:spPr>
              <a:xfrm>
                <a:off x="3205499" y="4514658"/>
                <a:ext cx="12203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lt-LT" dirty="0" smtClean="0"/>
                  <a:t>grafas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lt-LT" dirty="0"/>
                  <a:t> </a:t>
                </a:r>
              </a:p>
            </p:txBody>
          </p:sp>
        </mc:Choice>
        <mc:Fallback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499" y="4514658"/>
                <a:ext cx="1220334" cy="400110"/>
              </a:xfrm>
              <a:prstGeom prst="rect">
                <a:avLst/>
              </a:prstGeom>
              <a:blipFill>
                <a:blip r:embed="rId11"/>
                <a:stretch>
                  <a:fillRect l="-5500" t="-9231" b="-2769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1084523" y="5131330"/>
            <a:ext cx="432048" cy="432048"/>
            <a:chOff x="971600" y="4293096"/>
            <a:chExt cx="432048" cy="432048"/>
          </a:xfrm>
        </p:grpSpPr>
        <p:sp>
          <p:nvSpPr>
            <p:cNvPr id="37" name="Diamond 36"/>
            <p:cNvSpPr/>
            <p:nvPr/>
          </p:nvSpPr>
          <p:spPr>
            <a:xfrm>
              <a:off x="971600" y="4293096"/>
              <a:ext cx="432048" cy="4320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>
                <a:xfrm>
                  <a:off x="991897" y="4309065"/>
                  <a:ext cx="39145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lt-LT" i="1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lt-LT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897" y="4309065"/>
                  <a:ext cx="391453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t-L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/>
          <p:cNvGrpSpPr/>
          <p:nvPr/>
        </p:nvGrpSpPr>
        <p:grpSpPr>
          <a:xfrm>
            <a:off x="1380940" y="5553109"/>
            <a:ext cx="432048" cy="432048"/>
            <a:chOff x="971600" y="4293096"/>
            <a:chExt cx="432048" cy="432048"/>
          </a:xfrm>
        </p:grpSpPr>
        <p:sp>
          <p:nvSpPr>
            <p:cNvPr id="40" name="Diamond 39"/>
            <p:cNvSpPr/>
            <p:nvPr/>
          </p:nvSpPr>
          <p:spPr>
            <a:xfrm>
              <a:off x="971600" y="4293096"/>
              <a:ext cx="432048" cy="4320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Rectangle 40"/>
                <p:cNvSpPr/>
                <p:nvPr/>
              </p:nvSpPr>
              <p:spPr>
                <a:xfrm>
                  <a:off x="991897" y="4309065"/>
                  <a:ext cx="39145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lt-LT" dirty="0"/>
                </a:p>
              </p:txBody>
            </p:sp>
          </mc:Choice>
          <mc:Fallback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897" y="4309065"/>
                  <a:ext cx="391453" cy="40011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t-L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/>
          <p:cNvGrpSpPr/>
          <p:nvPr/>
        </p:nvGrpSpPr>
        <p:grpSpPr>
          <a:xfrm>
            <a:off x="735145" y="5572331"/>
            <a:ext cx="432048" cy="432048"/>
            <a:chOff x="971600" y="4293096"/>
            <a:chExt cx="432048" cy="432048"/>
          </a:xfrm>
        </p:grpSpPr>
        <p:sp>
          <p:nvSpPr>
            <p:cNvPr id="43" name="Diamond 42"/>
            <p:cNvSpPr/>
            <p:nvPr/>
          </p:nvSpPr>
          <p:spPr>
            <a:xfrm>
              <a:off x="971600" y="4293096"/>
              <a:ext cx="432048" cy="4320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Rectangle 43"/>
                <p:cNvSpPr/>
                <p:nvPr/>
              </p:nvSpPr>
              <p:spPr>
                <a:xfrm>
                  <a:off x="991897" y="4309065"/>
                  <a:ext cx="39145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lt-LT" dirty="0"/>
                </a:p>
              </p:txBody>
            </p:sp>
          </mc:Choice>
          <mc:Fallback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897" y="4309065"/>
                  <a:ext cx="391453" cy="40011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t-L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3652596" y="5221961"/>
            <a:ext cx="432048" cy="432048"/>
            <a:chOff x="971600" y="4293096"/>
            <a:chExt cx="432048" cy="432048"/>
          </a:xfrm>
        </p:grpSpPr>
        <p:sp>
          <p:nvSpPr>
            <p:cNvPr id="46" name="Diamond 45"/>
            <p:cNvSpPr/>
            <p:nvPr/>
          </p:nvSpPr>
          <p:spPr>
            <a:xfrm>
              <a:off x="971600" y="4293096"/>
              <a:ext cx="432048" cy="4320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91897" y="4309065"/>
                  <a:ext cx="39145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lt-LT" i="1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lt-LT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897" y="4309065"/>
                  <a:ext cx="391453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t-L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3992134" y="5701919"/>
            <a:ext cx="432048" cy="432048"/>
            <a:chOff x="971600" y="4293096"/>
            <a:chExt cx="432048" cy="432048"/>
          </a:xfrm>
        </p:grpSpPr>
        <p:sp>
          <p:nvSpPr>
            <p:cNvPr id="49" name="Diamond 48"/>
            <p:cNvSpPr/>
            <p:nvPr/>
          </p:nvSpPr>
          <p:spPr>
            <a:xfrm>
              <a:off x="971600" y="4293096"/>
              <a:ext cx="432048" cy="4320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Rectangle 49"/>
                <p:cNvSpPr/>
                <p:nvPr/>
              </p:nvSpPr>
              <p:spPr>
                <a:xfrm>
                  <a:off x="991897" y="4309065"/>
                  <a:ext cx="39145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lt-LT" dirty="0"/>
                </a:p>
              </p:txBody>
            </p:sp>
          </mc:Choice>
          <mc:Fallback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897" y="4309065"/>
                  <a:ext cx="391453" cy="40011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t-L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/>
          <p:cNvGrpSpPr/>
          <p:nvPr/>
        </p:nvGrpSpPr>
        <p:grpSpPr>
          <a:xfrm>
            <a:off x="3332318" y="5717888"/>
            <a:ext cx="432048" cy="432048"/>
            <a:chOff x="971600" y="4293096"/>
            <a:chExt cx="432048" cy="432048"/>
          </a:xfrm>
        </p:grpSpPr>
        <p:sp>
          <p:nvSpPr>
            <p:cNvPr id="52" name="Diamond 51"/>
            <p:cNvSpPr/>
            <p:nvPr/>
          </p:nvSpPr>
          <p:spPr>
            <a:xfrm>
              <a:off x="971600" y="4293096"/>
              <a:ext cx="432048" cy="432048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Rectangle 52"/>
                <p:cNvSpPr/>
                <p:nvPr/>
              </p:nvSpPr>
              <p:spPr>
                <a:xfrm>
                  <a:off x="991897" y="4309065"/>
                  <a:ext cx="39145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lt-LT" dirty="0"/>
                </a:p>
              </p:txBody>
            </p:sp>
          </mc:Choice>
          <mc:Fallback>
            <p:sp>
              <p:nvSpPr>
                <p:cNvPr id="53" name="Rectangle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897" y="4309065"/>
                  <a:ext cx="391453" cy="40011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t-L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0126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7" grpId="0"/>
      <p:bldP spid="8" grpId="0"/>
      <p:bldP spid="12" grpId="0"/>
      <p:bldP spid="15" grpId="0"/>
      <p:bldP spid="23" grpId="0"/>
      <p:bldP spid="3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999878"/>
              </p:ext>
            </p:extLst>
          </p:nvPr>
        </p:nvGraphicFramePr>
        <p:xfrm>
          <a:off x="7020272" y="476672"/>
          <a:ext cx="1152129" cy="1152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043">
                  <a:extLst>
                    <a:ext uri="{9D8B030D-6E8A-4147-A177-3AD203B41FA5}">
                      <a16:colId xmlns:a16="http://schemas.microsoft.com/office/drawing/2014/main" val="17717859"/>
                    </a:ext>
                  </a:extLst>
                </a:gridCol>
                <a:gridCol w="384043">
                  <a:extLst>
                    <a:ext uri="{9D8B030D-6E8A-4147-A177-3AD203B41FA5}">
                      <a16:colId xmlns:a16="http://schemas.microsoft.com/office/drawing/2014/main" val="2491226463"/>
                    </a:ext>
                  </a:extLst>
                </a:gridCol>
                <a:gridCol w="384043">
                  <a:extLst>
                    <a:ext uri="{9D8B030D-6E8A-4147-A177-3AD203B41FA5}">
                      <a16:colId xmlns:a16="http://schemas.microsoft.com/office/drawing/2014/main" val="434380151"/>
                    </a:ext>
                  </a:extLst>
                </a:gridCol>
              </a:tblGrid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lt-LT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lt-L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lt-L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lt-L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1925585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lt-LT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lt-L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t-L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lt-L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4238115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lt-LT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lt-L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lt-L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lt-L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6839703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018056"/>
              </p:ext>
            </p:extLst>
          </p:nvPr>
        </p:nvGraphicFramePr>
        <p:xfrm>
          <a:off x="7020272" y="476672"/>
          <a:ext cx="1152129" cy="1152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043">
                  <a:extLst>
                    <a:ext uri="{9D8B030D-6E8A-4147-A177-3AD203B41FA5}">
                      <a16:colId xmlns:a16="http://schemas.microsoft.com/office/drawing/2014/main" val="17717859"/>
                    </a:ext>
                  </a:extLst>
                </a:gridCol>
                <a:gridCol w="384043">
                  <a:extLst>
                    <a:ext uri="{9D8B030D-6E8A-4147-A177-3AD203B41FA5}">
                      <a16:colId xmlns:a16="http://schemas.microsoft.com/office/drawing/2014/main" val="2491226463"/>
                    </a:ext>
                  </a:extLst>
                </a:gridCol>
                <a:gridCol w="384043">
                  <a:extLst>
                    <a:ext uri="{9D8B030D-6E8A-4147-A177-3AD203B41FA5}">
                      <a16:colId xmlns:a16="http://schemas.microsoft.com/office/drawing/2014/main" val="434380151"/>
                    </a:ext>
                  </a:extLst>
                </a:gridCol>
              </a:tblGrid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lt-LT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lt-L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lt-L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lt-L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1925585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lt-LT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lt-L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lt-L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lt-L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4238115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lt-LT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lt-L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lt-L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lt-L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6839703"/>
                  </a:ext>
                </a:extLst>
              </a:tr>
            </a:tbl>
          </a:graphicData>
        </a:graphic>
      </p:graphicFrame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251520" y="332656"/>
            <a:ext cx="63367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dirty="0" smtClean="0"/>
              <a:t>Patalpinkime valdovę centre</a:t>
            </a:r>
            <a:endParaRPr lang="lt-LT" altLang="en-US" b="1" i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352" y="1377451"/>
            <a:ext cx="1516318" cy="1512198"/>
          </a:xfrm>
          <a:prstGeom prst="rect">
            <a:avLst/>
          </a:prstGeom>
        </p:spPr>
      </p:pic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179294" y="3212976"/>
            <a:ext cx="87131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dirty="0" smtClean="0"/>
              <a:t>Matome, kad šioje pozicijoje patalpinta valdovė kirs 8 langelius. Papildome lentelę. </a:t>
            </a:r>
            <a:endParaRPr lang="lt-LT" altLang="en-US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4787" y="4290194"/>
                <a:ext cx="7709271" cy="2421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200" dirty="0" smtClean="0"/>
                  <a:t>Pasinaudokime formule</a:t>
                </a:r>
              </a:p>
              <a:p>
                <a:endParaRPr lang="lt-LT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hr m:val="∑"/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7" y="4290194"/>
                <a:ext cx="7709271" cy="2421560"/>
              </a:xfrm>
              <a:prstGeom prst="rect">
                <a:avLst/>
              </a:prstGeom>
              <a:blipFill>
                <a:blip r:embed="rId3"/>
                <a:stretch>
                  <a:fillRect l="-2057" t="-3526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424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302595"/>
              </p:ext>
            </p:extLst>
          </p:nvPr>
        </p:nvGraphicFramePr>
        <p:xfrm>
          <a:off x="7020272" y="476672"/>
          <a:ext cx="1152129" cy="1152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043">
                  <a:extLst>
                    <a:ext uri="{9D8B030D-6E8A-4147-A177-3AD203B41FA5}">
                      <a16:colId xmlns:a16="http://schemas.microsoft.com/office/drawing/2014/main" val="17717859"/>
                    </a:ext>
                  </a:extLst>
                </a:gridCol>
                <a:gridCol w="384043">
                  <a:extLst>
                    <a:ext uri="{9D8B030D-6E8A-4147-A177-3AD203B41FA5}">
                      <a16:colId xmlns:a16="http://schemas.microsoft.com/office/drawing/2014/main" val="2491226463"/>
                    </a:ext>
                  </a:extLst>
                </a:gridCol>
                <a:gridCol w="384043">
                  <a:extLst>
                    <a:ext uri="{9D8B030D-6E8A-4147-A177-3AD203B41FA5}">
                      <a16:colId xmlns:a16="http://schemas.microsoft.com/office/drawing/2014/main" val="434380151"/>
                    </a:ext>
                  </a:extLst>
                </a:gridCol>
              </a:tblGrid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lt-LT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lt-L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lt-L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lt-L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1925585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lt-LT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lt-L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lt-L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lt-L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4238115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lt-LT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lt-L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lt-L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lt-L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68397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51520" y="188640"/>
                <a:ext cx="7709271" cy="1436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hr m:val="∑"/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88640"/>
                <a:ext cx="7709271" cy="14366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3568" y="2348880"/>
                <a:ext cx="7709271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348880"/>
                <a:ext cx="7709271" cy="10175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3568" y="3577720"/>
                <a:ext cx="7709271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63</m:t>
                          </m:r>
                        </m:den>
                      </m:f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577720"/>
                <a:ext cx="7709271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246" y="4480212"/>
            <a:ext cx="2175123" cy="21751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1681" y="4753026"/>
            <a:ext cx="6264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Bandykime</a:t>
            </a:r>
            <a:r>
              <a:rPr lang="en-US" sz="3200" dirty="0" smtClean="0"/>
              <a:t> </a:t>
            </a:r>
            <a:r>
              <a:rPr lang="en-US" sz="3200" dirty="0" err="1" smtClean="0"/>
              <a:t>patalpinti</a:t>
            </a:r>
            <a:r>
              <a:rPr lang="en-US" sz="3200" dirty="0" smtClean="0"/>
              <a:t> dvi </a:t>
            </a:r>
            <a:r>
              <a:rPr lang="en-US" sz="3200" dirty="0" err="1" smtClean="0"/>
              <a:t>valdoves</a:t>
            </a:r>
            <a:endParaRPr lang="lt-LT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23530" y="5579477"/>
            <a:ext cx="61206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Kiek</a:t>
            </a:r>
            <a:r>
              <a:rPr lang="en-US" sz="3200" dirty="0" smtClean="0"/>
              <a:t> </a:t>
            </a:r>
            <a:r>
              <a:rPr lang="lt-LT" sz="3200" dirty="0" smtClean="0"/>
              <a:t>bokštų galima patalpinti šioje lentoje?</a:t>
            </a:r>
            <a:endParaRPr lang="lt-LT" sz="3200" dirty="0"/>
          </a:p>
        </p:txBody>
      </p:sp>
    </p:spTree>
    <p:extLst>
      <p:ext uri="{BB962C8B-B14F-4D97-AF65-F5344CB8AC3E}">
        <p14:creationId xmlns:p14="http://schemas.microsoft.com/office/powerpoint/2010/main" val="78760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251520" y="188640"/>
            <a:ext cx="626469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dirty="0" smtClean="0"/>
              <a:t>Imkime 4x4 dydžio lentą.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dirty="0" smtClean="0"/>
              <a:t>Kiek valdovių galime išdėstyti šioje lentoje? </a:t>
            </a:r>
            <a:endParaRPr lang="lt-LT" altLang="en-US" b="1" i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037773"/>
              </p:ext>
            </p:extLst>
          </p:nvPr>
        </p:nvGraphicFramePr>
        <p:xfrm>
          <a:off x="6804248" y="476672"/>
          <a:ext cx="2160240" cy="2112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0">
                  <a:extLst>
                    <a:ext uri="{9D8B030D-6E8A-4147-A177-3AD203B41FA5}">
                      <a16:colId xmlns:a16="http://schemas.microsoft.com/office/drawing/2014/main" val="17717859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2491226463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2954324097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434380151"/>
                    </a:ext>
                  </a:extLst>
                </a:gridCol>
              </a:tblGrid>
              <a:tr h="528059">
                <a:tc>
                  <a:txBody>
                    <a:bodyPr/>
                    <a:lstStyle/>
                    <a:p>
                      <a:pPr algn="ctr"/>
                      <a:r>
                        <a:rPr lang="lt-LT" sz="2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lt-L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t-L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t-L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lt-L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1925585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ctr"/>
                      <a:endParaRPr lang="lt-L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t-L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t-L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t-L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103107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ctr"/>
                      <a:endParaRPr lang="lt-L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t-L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t-L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t-L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4238115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ctr"/>
                      <a:r>
                        <a:rPr lang="lt-LT" sz="2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lt-L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t-L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t-L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lt-L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6839703"/>
                  </a:ext>
                </a:extLst>
              </a:tr>
            </a:tbl>
          </a:graphicData>
        </a:graphic>
      </p:graphicFrame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96243" y="2724599"/>
            <a:ext cx="85689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dirty="0" smtClean="0"/>
              <a:t>Patalpinkime valdovę kampiniame  langelyje: </a:t>
            </a:r>
            <a:endParaRPr lang="lt-LT" altLang="en-US" b="1" i="1" dirty="0"/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107504" y="5445224"/>
            <a:ext cx="842493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dirty="0" smtClean="0"/>
              <a:t>Matome, kad vienoje iš šių pozicijų patalpinta valdovė kirs 9 langelius </a:t>
            </a:r>
            <a:endParaRPr lang="lt-LT" altLang="en-US" b="1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35" y="3345783"/>
            <a:ext cx="8535367" cy="206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04248" y="476672"/>
          <a:ext cx="2160240" cy="2112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0">
                  <a:extLst>
                    <a:ext uri="{9D8B030D-6E8A-4147-A177-3AD203B41FA5}">
                      <a16:colId xmlns:a16="http://schemas.microsoft.com/office/drawing/2014/main" val="17717859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2491226463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2954324097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434380151"/>
                    </a:ext>
                  </a:extLst>
                </a:gridCol>
              </a:tblGrid>
              <a:tr h="528059">
                <a:tc>
                  <a:txBody>
                    <a:bodyPr/>
                    <a:lstStyle/>
                    <a:p>
                      <a:pPr algn="ctr"/>
                      <a:r>
                        <a:rPr lang="lt-LT" sz="2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lt-L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t-L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t-L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lt-L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1925585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ctr"/>
                      <a:endParaRPr lang="lt-L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t-L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t-L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t-L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103107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ctr"/>
                      <a:endParaRPr lang="lt-L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t-L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t-L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t-L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4238115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ctr"/>
                      <a:r>
                        <a:rPr lang="lt-LT" sz="2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lt-L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t-L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t-L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lt-L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6839703"/>
                  </a:ext>
                </a:extLst>
              </a:tr>
            </a:tbl>
          </a:graphicData>
        </a:graphic>
      </p:graphicFrame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79512" y="188640"/>
            <a:ext cx="614796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dirty="0" smtClean="0"/>
              <a:t>Patalpinkime valdovę prie krašto arba centre: </a:t>
            </a:r>
            <a:endParaRPr lang="lt-LT" altLang="en-US" b="1" i="1" dirty="0"/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251520" y="4241984"/>
            <a:ext cx="871296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dirty="0" smtClean="0"/>
              <a:t>Matome, kad pirmu atveju valdovė kirs 9 langelius, o antru -11.  Pildome lentelę.</a:t>
            </a:r>
            <a:endParaRPr lang="lt-LT" altLang="en-US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532790"/>
            <a:ext cx="5126732" cy="2442262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854667"/>
              </p:ext>
            </p:extLst>
          </p:nvPr>
        </p:nvGraphicFramePr>
        <p:xfrm>
          <a:off x="6804248" y="476672"/>
          <a:ext cx="2160240" cy="2112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0">
                  <a:extLst>
                    <a:ext uri="{9D8B030D-6E8A-4147-A177-3AD203B41FA5}">
                      <a16:colId xmlns:a16="http://schemas.microsoft.com/office/drawing/2014/main" val="17717859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2491226463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2954324097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434380151"/>
                    </a:ext>
                  </a:extLst>
                </a:gridCol>
              </a:tblGrid>
              <a:tr h="528059">
                <a:tc>
                  <a:txBody>
                    <a:bodyPr/>
                    <a:lstStyle/>
                    <a:p>
                      <a:pPr algn="ctr"/>
                      <a:r>
                        <a:rPr lang="lt-LT" sz="2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lt-L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lt-L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lt-L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lt-L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1925585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ctr"/>
                      <a:r>
                        <a:rPr lang="lt-LT" sz="2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lt-L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lt-L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lt-L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lt-L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103107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ctr"/>
                      <a:r>
                        <a:rPr lang="lt-LT" sz="2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lt-L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lt-L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lt-L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lt-L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4238115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ctr"/>
                      <a:r>
                        <a:rPr lang="lt-LT" sz="2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lt-L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lt-L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lt-L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lt-L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6839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452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199621"/>
              </p:ext>
            </p:extLst>
          </p:nvPr>
        </p:nvGraphicFramePr>
        <p:xfrm>
          <a:off x="6804248" y="476672"/>
          <a:ext cx="2160240" cy="2112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0">
                  <a:extLst>
                    <a:ext uri="{9D8B030D-6E8A-4147-A177-3AD203B41FA5}">
                      <a16:colId xmlns:a16="http://schemas.microsoft.com/office/drawing/2014/main" val="17717859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2491226463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2954324097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434380151"/>
                    </a:ext>
                  </a:extLst>
                </a:gridCol>
              </a:tblGrid>
              <a:tr h="528059">
                <a:tc>
                  <a:txBody>
                    <a:bodyPr/>
                    <a:lstStyle/>
                    <a:p>
                      <a:pPr algn="ctr"/>
                      <a:r>
                        <a:rPr lang="lt-LT" sz="2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lt-L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lt-L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lt-L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lt-L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1925585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ctr"/>
                      <a:r>
                        <a:rPr lang="lt-LT" sz="2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lt-L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lt-L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lt-L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lt-L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103107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ctr"/>
                      <a:r>
                        <a:rPr lang="lt-LT" sz="2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lt-L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lt-L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lt-L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lt-L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4238115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ctr"/>
                      <a:r>
                        <a:rPr lang="lt-LT" sz="2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lt-L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lt-L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lt-L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lt-L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6839703"/>
                  </a:ext>
                </a:extLst>
              </a:tr>
            </a:tbl>
          </a:graphicData>
        </a:graphic>
      </p:graphicFrame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222803" y="4365104"/>
            <a:ext cx="583264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dirty="0" smtClean="0"/>
              <a:t>Matome, kad </a:t>
            </a:r>
            <a:r>
              <a:rPr lang="en-US" altLang="en-US" dirty="0" smtClean="0"/>
              <a:t>dvi </a:t>
            </a:r>
            <a:r>
              <a:rPr lang="en-US" altLang="en-US" dirty="0" err="1" smtClean="0"/>
              <a:t>valdoves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tikrai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patalpinsime</a:t>
            </a:r>
            <a:r>
              <a:rPr lang="en-US" altLang="en-US" dirty="0" smtClean="0"/>
              <a:t>. </a:t>
            </a:r>
            <a:r>
              <a:rPr lang="lt-LT" altLang="en-US" dirty="0" smtClean="0"/>
              <a:t>Pabandykime patalpinti daugiau:</a:t>
            </a:r>
            <a:endParaRPr lang="lt-LT" altLang="en-US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1521" y="188640"/>
                <a:ext cx="6768752" cy="1436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hr m:val="∑"/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1" y="188640"/>
                <a:ext cx="6768752" cy="14366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7544" y="2616719"/>
                <a:ext cx="7709271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≥12⋅</m:t>
                      </m:r>
                      <m:f>
                        <m:f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+4⋅</m:t>
                      </m:r>
                      <m:f>
                        <m:f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lt-LT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616719"/>
                <a:ext cx="7709271" cy="10175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4243177"/>
            <a:ext cx="2448272" cy="244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79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251519" y="260648"/>
            <a:ext cx="6221647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b="1" i="1" dirty="0"/>
              <a:t>Aštuonių valdovių uždavinys</a:t>
            </a:r>
            <a:r>
              <a:rPr lang="lt-LT" altLang="en-US" b="1" i="1" dirty="0" smtClean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lt-LT" altLang="en-US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dirty="0" smtClean="0"/>
              <a:t>Pabandykite atsakyti į šiuos klausimus</a:t>
            </a:r>
          </a:p>
          <a:p>
            <a:pPr marL="514350" indent="-514350" eaLnBrk="1" hangingPunct="1">
              <a:spcBef>
                <a:spcPct val="0"/>
              </a:spcBef>
              <a:buFontTx/>
              <a:buAutoNum type="alphaLcParenR"/>
            </a:pPr>
            <a:r>
              <a:rPr lang="lt-LT" altLang="en-US" dirty="0" smtClean="0"/>
              <a:t>Koks būtų apatinis vidinio stabilumo įvertis, jei valdovių uždavinį spręstume didesnėje lentoje?</a:t>
            </a:r>
          </a:p>
          <a:p>
            <a:pPr marL="514350" indent="-514350" eaLnBrk="1" hangingPunct="1">
              <a:spcBef>
                <a:spcPct val="0"/>
              </a:spcBef>
              <a:buFontTx/>
              <a:buAutoNum type="alphaLcParenR"/>
            </a:pPr>
            <a:r>
              <a:rPr lang="lt-LT" altLang="en-US" dirty="0" smtClean="0"/>
              <a:t>Kiek valdovių iš tikrųjų pavyktų patalpinti?</a:t>
            </a:r>
          </a:p>
          <a:p>
            <a:pPr marL="514350" indent="-514350" eaLnBrk="1" hangingPunct="1">
              <a:spcBef>
                <a:spcPct val="0"/>
              </a:spcBef>
              <a:buFontTx/>
              <a:buAutoNum type="alphaLcParenR"/>
            </a:pPr>
            <a:r>
              <a:rPr lang="lt-LT" altLang="en-US" dirty="0" smtClean="0"/>
              <a:t>Kas pasikeistų, jei vietoje valdovių talpintume bokštus, žirgus ar kitas figūras?</a:t>
            </a:r>
            <a:endParaRPr lang="lt-LT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525" y="548680"/>
            <a:ext cx="2126854" cy="21224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167" y="2996952"/>
            <a:ext cx="2327569" cy="232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0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95536" y="260648"/>
                <a:ext cx="84249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600" dirty="0" smtClean="0"/>
                  <a:t>Raskime grafo </a:t>
                </a:r>
                <a14:m>
                  <m:oMath xmlns:m="http://schemas.openxmlformats.org/officeDocument/2006/math">
                    <m:r>
                      <a:rPr lang="lt-LT" sz="36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lt-LT" sz="3600" dirty="0" smtClean="0"/>
                  <a:t> papildinį</a:t>
                </a:r>
                <a:endParaRPr lang="lt-LT" sz="36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60648"/>
                <a:ext cx="8424936" cy="646331"/>
              </a:xfrm>
              <a:prstGeom prst="rect">
                <a:avLst/>
              </a:prstGeom>
              <a:blipFill>
                <a:blip r:embed="rId2"/>
                <a:stretch>
                  <a:fillRect l="-2243" t="-16038" b="-3396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611560" y="1484784"/>
            <a:ext cx="2482663" cy="2943402"/>
            <a:chOff x="611560" y="1484784"/>
            <a:chExt cx="2482663" cy="2943402"/>
          </a:xfrm>
        </p:grpSpPr>
        <p:grpSp>
          <p:nvGrpSpPr>
            <p:cNvPr id="2" name="Group 1"/>
            <p:cNvGrpSpPr/>
            <p:nvPr/>
          </p:nvGrpSpPr>
          <p:grpSpPr>
            <a:xfrm>
              <a:off x="611560" y="1484784"/>
              <a:ext cx="2482663" cy="2441703"/>
              <a:chOff x="739930" y="5733235"/>
              <a:chExt cx="2482663" cy="2441703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739930" y="5733235"/>
                <a:ext cx="2482663" cy="2441703"/>
                <a:chOff x="1243986" y="3478998"/>
                <a:chExt cx="2482663" cy="2441703"/>
              </a:xfrm>
            </p:grpSpPr>
            <p:grpSp>
              <p:nvGrpSpPr>
                <p:cNvPr id="5" name="Group 18"/>
                <p:cNvGrpSpPr>
                  <a:grpSpLocks/>
                </p:cNvGrpSpPr>
                <p:nvPr/>
              </p:nvGrpSpPr>
              <p:grpSpPr bwMode="auto">
                <a:xfrm>
                  <a:off x="1243986" y="3478998"/>
                  <a:ext cx="2049134" cy="2441703"/>
                  <a:chOff x="-1683661" y="1701388"/>
                  <a:chExt cx="2049134" cy="2443269"/>
                </a:xfrm>
              </p:grpSpPr>
              <p:sp>
                <p:nvSpPr>
                  <p:cNvPr id="8" name="Oval 7"/>
                  <p:cNvSpPr/>
                  <p:nvPr/>
                </p:nvSpPr>
                <p:spPr bwMode="auto">
                  <a:xfrm>
                    <a:off x="-1683661" y="2482928"/>
                    <a:ext cx="287338" cy="289110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c</a:t>
                    </a:r>
                    <a:endParaRPr lang="en-US" dirty="0"/>
                  </a:p>
                </p:txBody>
              </p:sp>
              <p:sp>
                <p:nvSpPr>
                  <p:cNvPr id="9" name="Oval 8"/>
                  <p:cNvSpPr/>
                  <p:nvPr/>
                </p:nvSpPr>
                <p:spPr bwMode="auto">
                  <a:xfrm>
                    <a:off x="-597873" y="1701388"/>
                    <a:ext cx="287337" cy="28911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b</a:t>
                    </a:r>
                    <a:endParaRPr lang="en-US" dirty="0"/>
                  </a:p>
                </p:txBody>
              </p:sp>
              <p:sp>
                <p:nvSpPr>
                  <p:cNvPr id="10" name="Oval 9"/>
                  <p:cNvSpPr/>
                  <p:nvPr/>
                </p:nvSpPr>
                <p:spPr bwMode="auto">
                  <a:xfrm>
                    <a:off x="-1288535" y="3855547"/>
                    <a:ext cx="287338" cy="287521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d</a:t>
                    </a:r>
                    <a:endParaRPr lang="en-US" dirty="0"/>
                  </a:p>
                </p:txBody>
              </p:sp>
              <p:sp>
                <p:nvSpPr>
                  <p:cNvPr id="11" name="Oval 10"/>
                  <p:cNvSpPr/>
                  <p:nvPr/>
                </p:nvSpPr>
                <p:spPr bwMode="auto">
                  <a:xfrm>
                    <a:off x="78136" y="3855547"/>
                    <a:ext cx="287337" cy="289110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a</a:t>
                    </a:r>
                    <a:endParaRPr lang="en-US" dirty="0"/>
                  </a:p>
                </p:txBody>
              </p:sp>
              <p:cxnSp>
                <p:nvCxnSpPr>
                  <p:cNvPr id="12" name="Straight Connector 11"/>
                  <p:cNvCxnSpPr>
                    <a:stCxn id="8" idx="6"/>
                    <a:endCxn id="9" idx="2"/>
                  </p:cNvCxnSpPr>
                  <p:nvPr/>
                </p:nvCxnSpPr>
                <p:spPr bwMode="auto">
                  <a:xfrm flipV="1">
                    <a:off x="-1396323" y="1845944"/>
                    <a:ext cx="798450" cy="7815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Connector 12"/>
                  <p:cNvCxnSpPr>
                    <a:stCxn id="10" idx="6"/>
                    <a:endCxn id="11" idx="2"/>
                  </p:cNvCxnSpPr>
                  <p:nvPr/>
                </p:nvCxnSpPr>
                <p:spPr bwMode="auto">
                  <a:xfrm>
                    <a:off x="-1001197" y="3999308"/>
                    <a:ext cx="1079333" cy="79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/>
                  <p:cNvCxnSpPr>
                    <a:stCxn id="10" idx="7"/>
                    <a:endCxn id="9" idx="3"/>
                  </p:cNvCxnSpPr>
                  <p:nvPr/>
                </p:nvCxnSpPr>
                <p:spPr bwMode="auto">
                  <a:xfrm flipV="1">
                    <a:off x="-1043277" y="1948159"/>
                    <a:ext cx="487484" cy="194949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/>
                  <p:cNvCxnSpPr>
                    <a:stCxn id="9" idx="5"/>
                    <a:endCxn id="11" idx="0"/>
                  </p:cNvCxnSpPr>
                  <p:nvPr/>
                </p:nvCxnSpPr>
                <p:spPr bwMode="auto">
                  <a:xfrm>
                    <a:off x="-352616" y="1948159"/>
                    <a:ext cx="574421" cy="19073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" name="Oval 5"/>
                <p:cNvSpPr/>
                <p:nvPr/>
              </p:nvSpPr>
              <p:spPr bwMode="auto">
                <a:xfrm>
                  <a:off x="3439312" y="4332045"/>
                  <a:ext cx="287337" cy="288925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 smtClean="0"/>
                    <a:t>e</a:t>
                  </a:r>
                  <a:endParaRPr lang="en-US" dirty="0"/>
                </a:p>
              </p:txBody>
            </p:sp>
            <p:cxnSp>
              <p:nvCxnSpPr>
                <p:cNvPr id="7" name="Straight Connector 6"/>
                <p:cNvCxnSpPr>
                  <a:stCxn id="6" idx="1"/>
                  <a:endCxn id="9" idx="6"/>
                </p:cNvCxnSpPr>
                <p:nvPr/>
              </p:nvCxnSpPr>
              <p:spPr bwMode="auto">
                <a:xfrm flipH="1" flipV="1">
                  <a:off x="2617111" y="3623461"/>
                  <a:ext cx="864281" cy="75089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" name="Straight Connector 3"/>
              <p:cNvCxnSpPr>
                <a:stCxn id="11" idx="7"/>
                <a:endCxn id="6" idx="4"/>
              </p:cNvCxnSpPr>
              <p:nvPr/>
            </p:nvCxnSpPr>
            <p:spPr bwMode="auto">
              <a:xfrm flipV="1">
                <a:off x="2746984" y="6875207"/>
                <a:ext cx="331941" cy="10531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1659802" y="4028076"/>
                  <a:ext cx="72008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lt-LT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lt-LT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9802" y="4028076"/>
                  <a:ext cx="720080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t-L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Group 61"/>
          <p:cNvGrpSpPr/>
          <p:nvPr/>
        </p:nvGrpSpPr>
        <p:grpSpPr>
          <a:xfrm>
            <a:off x="5076056" y="1484784"/>
            <a:ext cx="2482663" cy="2944107"/>
            <a:chOff x="611560" y="1484784"/>
            <a:chExt cx="2482663" cy="2944107"/>
          </a:xfrm>
        </p:grpSpPr>
        <p:grpSp>
          <p:nvGrpSpPr>
            <p:cNvPr id="65" name="Group 64"/>
            <p:cNvGrpSpPr/>
            <p:nvPr/>
          </p:nvGrpSpPr>
          <p:grpSpPr>
            <a:xfrm>
              <a:off x="611560" y="1484784"/>
              <a:ext cx="2482663" cy="2441703"/>
              <a:chOff x="1243986" y="3478998"/>
              <a:chExt cx="2482663" cy="2441703"/>
            </a:xfrm>
          </p:grpSpPr>
          <p:grpSp>
            <p:nvGrpSpPr>
              <p:cNvPr id="67" name="Group 18"/>
              <p:cNvGrpSpPr>
                <a:grpSpLocks/>
              </p:cNvGrpSpPr>
              <p:nvPr/>
            </p:nvGrpSpPr>
            <p:grpSpPr bwMode="auto">
              <a:xfrm>
                <a:off x="1243986" y="3478998"/>
                <a:ext cx="2237406" cy="2441703"/>
                <a:chOff x="-1683661" y="1701388"/>
                <a:chExt cx="2237406" cy="2443269"/>
              </a:xfrm>
            </p:grpSpPr>
            <p:sp>
              <p:nvSpPr>
                <p:cNvPr id="70" name="Oval 69"/>
                <p:cNvSpPr/>
                <p:nvPr/>
              </p:nvSpPr>
              <p:spPr bwMode="auto">
                <a:xfrm>
                  <a:off x="-1683661" y="2482928"/>
                  <a:ext cx="287338" cy="28911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c</a:t>
                  </a:r>
                  <a:endParaRPr lang="en-US" dirty="0"/>
                </a:p>
              </p:txBody>
            </p:sp>
            <p:sp>
              <p:nvSpPr>
                <p:cNvPr id="71" name="Oval 70"/>
                <p:cNvSpPr/>
                <p:nvPr/>
              </p:nvSpPr>
              <p:spPr bwMode="auto">
                <a:xfrm>
                  <a:off x="-597873" y="1701388"/>
                  <a:ext cx="287337" cy="28911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b</a:t>
                  </a:r>
                  <a:endParaRPr lang="en-US" dirty="0"/>
                </a:p>
              </p:txBody>
            </p:sp>
            <p:sp>
              <p:nvSpPr>
                <p:cNvPr id="72" name="Oval 71"/>
                <p:cNvSpPr/>
                <p:nvPr/>
              </p:nvSpPr>
              <p:spPr bwMode="auto">
                <a:xfrm>
                  <a:off x="-1288535" y="3855547"/>
                  <a:ext cx="287338" cy="287521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d</a:t>
                  </a:r>
                  <a:endParaRPr lang="en-US" dirty="0"/>
                </a:p>
              </p:txBody>
            </p:sp>
            <p:sp>
              <p:nvSpPr>
                <p:cNvPr id="73" name="Oval 72"/>
                <p:cNvSpPr/>
                <p:nvPr/>
              </p:nvSpPr>
              <p:spPr bwMode="auto">
                <a:xfrm>
                  <a:off x="78136" y="3855547"/>
                  <a:ext cx="287337" cy="28911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a</a:t>
                  </a:r>
                  <a:endParaRPr lang="en-US" dirty="0"/>
                </a:p>
              </p:txBody>
            </p:sp>
            <p:cxnSp>
              <p:nvCxnSpPr>
                <p:cNvPr id="74" name="Straight Connector 73"/>
                <p:cNvCxnSpPr>
                  <a:stCxn id="70" idx="6"/>
                  <a:endCxn id="68" idx="2"/>
                </p:cNvCxnSpPr>
                <p:nvPr/>
              </p:nvCxnSpPr>
              <p:spPr bwMode="auto">
                <a:xfrm>
                  <a:off x="-1396323" y="2627484"/>
                  <a:ext cx="1907988" cy="720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>
                  <a:stCxn id="72" idx="6"/>
                  <a:endCxn id="68" idx="3"/>
                </p:cNvCxnSpPr>
                <p:nvPr/>
              </p:nvCxnSpPr>
              <p:spPr bwMode="auto">
                <a:xfrm flipV="1">
                  <a:off x="-1001197" y="2801753"/>
                  <a:ext cx="1554942" cy="119755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>
                  <a:stCxn id="72" idx="1"/>
                  <a:endCxn id="70" idx="4"/>
                </p:cNvCxnSpPr>
                <p:nvPr/>
              </p:nvCxnSpPr>
              <p:spPr bwMode="auto">
                <a:xfrm flipH="1" flipV="1">
                  <a:off x="-1539992" y="2772038"/>
                  <a:ext cx="293537" cy="11256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>
                  <a:stCxn id="70" idx="5"/>
                  <a:endCxn id="73" idx="1"/>
                </p:cNvCxnSpPr>
                <p:nvPr/>
              </p:nvCxnSpPr>
              <p:spPr bwMode="auto">
                <a:xfrm>
                  <a:off x="-1438403" y="2729699"/>
                  <a:ext cx="1558619" cy="116818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8" name="Oval 67"/>
              <p:cNvSpPr/>
              <p:nvPr/>
            </p:nvSpPr>
            <p:spPr bwMode="auto">
              <a:xfrm>
                <a:off x="3439312" y="4332045"/>
                <a:ext cx="287337" cy="28892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 smtClean="0"/>
                  <a:t>e</a:t>
                </a:r>
                <a:endParaRPr 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1659802" y="4028076"/>
                  <a:ext cx="720080" cy="4008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lt-LT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lt-LT" b="0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oMath>
                    </m:oMathPara>
                  </a14:m>
                  <a:endParaRPr lang="lt-LT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9802" y="4028076"/>
                  <a:ext cx="720080" cy="400815"/>
                </a:xfrm>
                <a:prstGeom prst="rect">
                  <a:avLst/>
                </a:prstGeom>
                <a:blipFill>
                  <a:blip r:embed="rId4"/>
                  <a:stretch>
                    <a:fillRect r="-13559"/>
                  </a:stretch>
                </a:blipFill>
              </p:spPr>
              <p:txBody>
                <a:bodyPr/>
                <a:lstStyle/>
                <a:p>
                  <a:r>
                    <a:rPr lang="lt-L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4" name="TextBox 83"/>
          <p:cNvSpPr txBox="1"/>
          <p:nvPr/>
        </p:nvSpPr>
        <p:spPr>
          <a:xfrm>
            <a:off x="1841016" y="5007713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smtClean="0"/>
              <a:t>Raskime kokį nors papildinio </a:t>
            </a:r>
            <a:r>
              <a:rPr lang="lt-LT" sz="3600" dirty="0" err="1" smtClean="0"/>
              <a:t>pografį</a:t>
            </a:r>
            <a:r>
              <a:rPr lang="lt-LT" sz="3600" dirty="0" smtClean="0"/>
              <a:t>, kuris būtų pilnasis grafas</a:t>
            </a:r>
            <a:endParaRPr lang="lt-LT" sz="3600" dirty="0"/>
          </a:p>
        </p:txBody>
      </p:sp>
    </p:spTree>
    <p:extLst>
      <p:ext uri="{BB962C8B-B14F-4D97-AF65-F5344CB8AC3E}">
        <p14:creationId xmlns:p14="http://schemas.microsoft.com/office/powerpoint/2010/main" val="43188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95536" y="260648"/>
                <a:ext cx="84249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600" dirty="0" smtClean="0"/>
                  <a:t>Raskime grafo </a:t>
                </a:r>
                <a14:m>
                  <m:oMath xmlns:m="http://schemas.openxmlformats.org/officeDocument/2006/math">
                    <m:r>
                      <a:rPr lang="lt-LT" sz="36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lt-LT" sz="3600" dirty="0" smtClean="0"/>
                  <a:t> papildinį</a:t>
                </a:r>
                <a:endParaRPr lang="lt-LT" sz="36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60648"/>
                <a:ext cx="8424936" cy="646331"/>
              </a:xfrm>
              <a:prstGeom prst="rect">
                <a:avLst/>
              </a:prstGeom>
              <a:blipFill>
                <a:blip r:embed="rId2"/>
                <a:stretch>
                  <a:fillRect l="-2243" t="-16038" b="-3396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611560" y="1484784"/>
            <a:ext cx="2482663" cy="2943402"/>
            <a:chOff x="611560" y="1484784"/>
            <a:chExt cx="2482663" cy="2943402"/>
          </a:xfrm>
        </p:grpSpPr>
        <p:grpSp>
          <p:nvGrpSpPr>
            <p:cNvPr id="2" name="Group 1"/>
            <p:cNvGrpSpPr/>
            <p:nvPr/>
          </p:nvGrpSpPr>
          <p:grpSpPr>
            <a:xfrm>
              <a:off x="611560" y="1484784"/>
              <a:ext cx="2482663" cy="2441703"/>
              <a:chOff x="739930" y="5733235"/>
              <a:chExt cx="2482663" cy="2441703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739930" y="5733235"/>
                <a:ext cx="2482663" cy="2441703"/>
                <a:chOff x="1243986" y="3478998"/>
                <a:chExt cx="2482663" cy="2441703"/>
              </a:xfrm>
            </p:grpSpPr>
            <p:grpSp>
              <p:nvGrpSpPr>
                <p:cNvPr id="5" name="Group 18"/>
                <p:cNvGrpSpPr>
                  <a:grpSpLocks/>
                </p:cNvGrpSpPr>
                <p:nvPr/>
              </p:nvGrpSpPr>
              <p:grpSpPr bwMode="auto">
                <a:xfrm>
                  <a:off x="1243986" y="3478998"/>
                  <a:ext cx="2049134" cy="2441703"/>
                  <a:chOff x="-1683661" y="1701388"/>
                  <a:chExt cx="2049134" cy="2443269"/>
                </a:xfrm>
              </p:grpSpPr>
              <p:sp>
                <p:nvSpPr>
                  <p:cNvPr id="8" name="Oval 7"/>
                  <p:cNvSpPr/>
                  <p:nvPr/>
                </p:nvSpPr>
                <p:spPr bwMode="auto">
                  <a:xfrm>
                    <a:off x="-1683661" y="2482928"/>
                    <a:ext cx="287338" cy="289110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c</a:t>
                    </a:r>
                    <a:endParaRPr lang="en-US" dirty="0"/>
                  </a:p>
                </p:txBody>
              </p:sp>
              <p:sp>
                <p:nvSpPr>
                  <p:cNvPr id="9" name="Oval 8"/>
                  <p:cNvSpPr/>
                  <p:nvPr/>
                </p:nvSpPr>
                <p:spPr bwMode="auto">
                  <a:xfrm>
                    <a:off x="-597873" y="1701388"/>
                    <a:ext cx="287337" cy="28911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b</a:t>
                    </a:r>
                    <a:endParaRPr lang="en-US" dirty="0"/>
                  </a:p>
                </p:txBody>
              </p:sp>
              <p:sp>
                <p:nvSpPr>
                  <p:cNvPr id="10" name="Oval 9"/>
                  <p:cNvSpPr/>
                  <p:nvPr/>
                </p:nvSpPr>
                <p:spPr bwMode="auto">
                  <a:xfrm>
                    <a:off x="-1288535" y="3855547"/>
                    <a:ext cx="287338" cy="287521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d</a:t>
                    </a:r>
                    <a:endParaRPr lang="en-US" dirty="0"/>
                  </a:p>
                </p:txBody>
              </p:sp>
              <p:sp>
                <p:nvSpPr>
                  <p:cNvPr id="11" name="Oval 10"/>
                  <p:cNvSpPr/>
                  <p:nvPr/>
                </p:nvSpPr>
                <p:spPr bwMode="auto">
                  <a:xfrm>
                    <a:off x="78136" y="3855547"/>
                    <a:ext cx="287337" cy="289110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a</a:t>
                    </a:r>
                    <a:endParaRPr lang="en-US" dirty="0"/>
                  </a:p>
                </p:txBody>
              </p:sp>
              <p:cxnSp>
                <p:nvCxnSpPr>
                  <p:cNvPr id="12" name="Straight Connector 11"/>
                  <p:cNvCxnSpPr>
                    <a:stCxn id="8" idx="6"/>
                    <a:endCxn id="9" idx="2"/>
                  </p:cNvCxnSpPr>
                  <p:nvPr/>
                </p:nvCxnSpPr>
                <p:spPr bwMode="auto">
                  <a:xfrm flipV="1">
                    <a:off x="-1396323" y="1845944"/>
                    <a:ext cx="798450" cy="7815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Connector 12"/>
                  <p:cNvCxnSpPr>
                    <a:stCxn id="10" idx="6"/>
                    <a:endCxn id="11" idx="2"/>
                  </p:cNvCxnSpPr>
                  <p:nvPr/>
                </p:nvCxnSpPr>
                <p:spPr bwMode="auto">
                  <a:xfrm>
                    <a:off x="-1001197" y="3999308"/>
                    <a:ext cx="1079333" cy="79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/>
                  <p:cNvCxnSpPr>
                    <a:stCxn id="10" idx="7"/>
                    <a:endCxn id="9" idx="3"/>
                  </p:cNvCxnSpPr>
                  <p:nvPr/>
                </p:nvCxnSpPr>
                <p:spPr bwMode="auto">
                  <a:xfrm flipV="1">
                    <a:off x="-1043277" y="1948159"/>
                    <a:ext cx="487484" cy="194949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/>
                  <p:cNvCxnSpPr>
                    <a:stCxn id="9" idx="5"/>
                    <a:endCxn id="11" idx="0"/>
                  </p:cNvCxnSpPr>
                  <p:nvPr/>
                </p:nvCxnSpPr>
                <p:spPr bwMode="auto">
                  <a:xfrm>
                    <a:off x="-352616" y="1948159"/>
                    <a:ext cx="574421" cy="19073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" name="Oval 5"/>
                <p:cNvSpPr/>
                <p:nvPr/>
              </p:nvSpPr>
              <p:spPr bwMode="auto">
                <a:xfrm>
                  <a:off x="3439312" y="4332045"/>
                  <a:ext cx="287337" cy="288925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 smtClean="0"/>
                    <a:t>e</a:t>
                  </a:r>
                  <a:endParaRPr lang="en-US" dirty="0"/>
                </a:p>
              </p:txBody>
            </p:sp>
            <p:cxnSp>
              <p:nvCxnSpPr>
                <p:cNvPr id="7" name="Straight Connector 6"/>
                <p:cNvCxnSpPr>
                  <a:stCxn id="6" idx="1"/>
                  <a:endCxn id="9" idx="6"/>
                </p:cNvCxnSpPr>
                <p:nvPr/>
              </p:nvCxnSpPr>
              <p:spPr bwMode="auto">
                <a:xfrm flipH="1" flipV="1">
                  <a:off x="2617111" y="3623461"/>
                  <a:ext cx="864281" cy="75089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" name="Straight Connector 3"/>
              <p:cNvCxnSpPr>
                <a:stCxn id="11" idx="7"/>
                <a:endCxn id="6" idx="4"/>
              </p:cNvCxnSpPr>
              <p:nvPr/>
            </p:nvCxnSpPr>
            <p:spPr bwMode="auto">
              <a:xfrm flipV="1">
                <a:off x="2746984" y="6875207"/>
                <a:ext cx="331941" cy="10531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1659802" y="4028076"/>
                  <a:ext cx="72008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lt-LT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lt-LT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9802" y="4028076"/>
                  <a:ext cx="720080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t-L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Group 61"/>
          <p:cNvGrpSpPr/>
          <p:nvPr/>
        </p:nvGrpSpPr>
        <p:grpSpPr>
          <a:xfrm>
            <a:off x="5076056" y="1484784"/>
            <a:ext cx="2482663" cy="2944107"/>
            <a:chOff x="611560" y="1484784"/>
            <a:chExt cx="2482663" cy="2944107"/>
          </a:xfrm>
        </p:grpSpPr>
        <p:grpSp>
          <p:nvGrpSpPr>
            <p:cNvPr id="65" name="Group 64"/>
            <p:cNvGrpSpPr/>
            <p:nvPr/>
          </p:nvGrpSpPr>
          <p:grpSpPr>
            <a:xfrm>
              <a:off x="611560" y="1484784"/>
              <a:ext cx="2482663" cy="2441703"/>
              <a:chOff x="1243986" y="3478998"/>
              <a:chExt cx="2482663" cy="2441703"/>
            </a:xfrm>
          </p:grpSpPr>
          <p:grpSp>
            <p:nvGrpSpPr>
              <p:cNvPr id="67" name="Group 18"/>
              <p:cNvGrpSpPr>
                <a:grpSpLocks/>
              </p:cNvGrpSpPr>
              <p:nvPr/>
            </p:nvGrpSpPr>
            <p:grpSpPr bwMode="auto">
              <a:xfrm>
                <a:off x="1243986" y="3478998"/>
                <a:ext cx="2237406" cy="2441703"/>
                <a:chOff x="-1683661" y="1701388"/>
                <a:chExt cx="2237406" cy="2443269"/>
              </a:xfrm>
            </p:grpSpPr>
            <p:sp>
              <p:nvSpPr>
                <p:cNvPr id="70" name="Oval 69"/>
                <p:cNvSpPr/>
                <p:nvPr/>
              </p:nvSpPr>
              <p:spPr bwMode="auto">
                <a:xfrm>
                  <a:off x="-1683661" y="2482928"/>
                  <a:ext cx="287338" cy="2891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c</a:t>
                  </a:r>
                  <a:endParaRPr lang="en-US" dirty="0"/>
                </a:p>
              </p:txBody>
            </p:sp>
            <p:sp>
              <p:nvSpPr>
                <p:cNvPr id="71" name="Oval 70"/>
                <p:cNvSpPr/>
                <p:nvPr/>
              </p:nvSpPr>
              <p:spPr bwMode="auto">
                <a:xfrm>
                  <a:off x="-597873" y="1701388"/>
                  <a:ext cx="287337" cy="28911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b</a:t>
                  </a:r>
                  <a:endParaRPr lang="en-US" dirty="0"/>
                </a:p>
              </p:txBody>
            </p:sp>
            <p:sp>
              <p:nvSpPr>
                <p:cNvPr id="72" name="Oval 71"/>
                <p:cNvSpPr/>
                <p:nvPr/>
              </p:nvSpPr>
              <p:spPr bwMode="auto">
                <a:xfrm>
                  <a:off x="-1288535" y="3855547"/>
                  <a:ext cx="287338" cy="287521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d</a:t>
                  </a:r>
                  <a:endParaRPr lang="en-US" dirty="0"/>
                </a:p>
              </p:txBody>
            </p:sp>
            <p:sp>
              <p:nvSpPr>
                <p:cNvPr id="73" name="Oval 72"/>
                <p:cNvSpPr/>
                <p:nvPr/>
              </p:nvSpPr>
              <p:spPr bwMode="auto">
                <a:xfrm>
                  <a:off x="78136" y="3855547"/>
                  <a:ext cx="287337" cy="2891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a</a:t>
                  </a:r>
                  <a:endParaRPr lang="en-US" dirty="0"/>
                </a:p>
              </p:txBody>
            </p:sp>
            <p:cxnSp>
              <p:nvCxnSpPr>
                <p:cNvPr id="74" name="Straight Connector 73"/>
                <p:cNvCxnSpPr>
                  <a:stCxn id="70" idx="6"/>
                  <a:endCxn id="68" idx="2"/>
                </p:cNvCxnSpPr>
                <p:nvPr/>
              </p:nvCxnSpPr>
              <p:spPr bwMode="auto">
                <a:xfrm>
                  <a:off x="-1396323" y="2627484"/>
                  <a:ext cx="1907988" cy="720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>
                  <a:stCxn id="72" idx="6"/>
                  <a:endCxn id="68" idx="3"/>
                </p:cNvCxnSpPr>
                <p:nvPr/>
              </p:nvCxnSpPr>
              <p:spPr bwMode="auto">
                <a:xfrm flipV="1">
                  <a:off x="-1001197" y="2801753"/>
                  <a:ext cx="1554942" cy="119755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>
                  <a:stCxn id="72" idx="1"/>
                  <a:endCxn id="70" idx="4"/>
                </p:cNvCxnSpPr>
                <p:nvPr/>
              </p:nvCxnSpPr>
              <p:spPr bwMode="auto">
                <a:xfrm flipH="1" flipV="1">
                  <a:off x="-1539992" y="2772038"/>
                  <a:ext cx="293537" cy="11256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>
                  <a:stCxn id="70" idx="5"/>
                  <a:endCxn id="73" idx="1"/>
                </p:cNvCxnSpPr>
                <p:nvPr/>
              </p:nvCxnSpPr>
              <p:spPr bwMode="auto">
                <a:xfrm>
                  <a:off x="-1438403" y="2729699"/>
                  <a:ext cx="1558619" cy="1168187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8" name="Oval 67"/>
              <p:cNvSpPr/>
              <p:nvPr/>
            </p:nvSpPr>
            <p:spPr bwMode="auto">
              <a:xfrm>
                <a:off x="3439312" y="4332045"/>
                <a:ext cx="287337" cy="28892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 smtClean="0"/>
                  <a:t>e</a:t>
                </a:r>
                <a:endParaRPr 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1659802" y="4028076"/>
                  <a:ext cx="720080" cy="4008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lt-LT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lt-LT" b="0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oMath>
                    </m:oMathPara>
                  </a14:m>
                  <a:endParaRPr lang="lt-LT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9802" y="4028076"/>
                  <a:ext cx="720080" cy="400815"/>
                </a:xfrm>
                <a:prstGeom prst="rect">
                  <a:avLst/>
                </a:prstGeom>
                <a:blipFill>
                  <a:blip r:embed="rId4"/>
                  <a:stretch>
                    <a:fillRect r="-13559"/>
                  </a:stretch>
                </a:blipFill>
              </p:spPr>
              <p:txBody>
                <a:bodyPr/>
                <a:lstStyle/>
                <a:p>
                  <a:r>
                    <a:rPr lang="lt-L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4" name="TextBox 83"/>
          <p:cNvSpPr txBox="1"/>
          <p:nvPr/>
        </p:nvSpPr>
        <p:spPr>
          <a:xfrm>
            <a:off x="1841016" y="5007713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smtClean="0"/>
              <a:t>Raskime </a:t>
            </a:r>
            <a:r>
              <a:rPr lang="lt-LT" sz="3600" dirty="0"/>
              <a:t>kokį nors papildinio </a:t>
            </a:r>
            <a:r>
              <a:rPr lang="lt-LT" sz="3600" dirty="0" err="1" smtClean="0"/>
              <a:t>pografį</a:t>
            </a:r>
            <a:r>
              <a:rPr lang="lt-LT" sz="3600" dirty="0" smtClean="0"/>
              <a:t>, kuris būtų pilnasis grafas</a:t>
            </a:r>
            <a:endParaRPr lang="lt-LT" sz="3600" dirty="0"/>
          </a:p>
        </p:txBody>
      </p:sp>
    </p:spTree>
    <p:extLst>
      <p:ext uri="{BB962C8B-B14F-4D97-AF65-F5344CB8AC3E}">
        <p14:creationId xmlns:p14="http://schemas.microsoft.com/office/powerpoint/2010/main" val="261602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95536" y="260648"/>
                <a:ext cx="84249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600" dirty="0" smtClean="0"/>
                  <a:t>Raskime grafo </a:t>
                </a:r>
                <a14:m>
                  <m:oMath xmlns:m="http://schemas.openxmlformats.org/officeDocument/2006/math">
                    <m:r>
                      <a:rPr lang="lt-LT" sz="36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lt-LT" sz="3600" dirty="0" smtClean="0"/>
                  <a:t> papildinį</a:t>
                </a:r>
                <a:endParaRPr lang="lt-LT" sz="36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60648"/>
                <a:ext cx="8424936" cy="646331"/>
              </a:xfrm>
              <a:prstGeom prst="rect">
                <a:avLst/>
              </a:prstGeom>
              <a:blipFill>
                <a:blip r:embed="rId2"/>
                <a:stretch>
                  <a:fillRect l="-2243" t="-16038" b="-3396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611560" y="1484784"/>
            <a:ext cx="2482663" cy="2943402"/>
            <a:chOff x="611560" y="1484784"/>
            <a:chExt cx="2482663" cy="2943402"/>
          </a:xfrm>
        </p:grpSpPr>
        <p:grpSp>
          <p:nvGrpSpPr>
            <p:cNvPr id="2" name="Group 1"/>
            <p:cNvGrpSpPr/>
            <p:nvPr/>
          </p:nvGrpSpPr>
          <p:grpSpPr>
            <a:xfrm>
              <a:off x="611560" y="1484784"/>
              <a:ext cx="2482663" cy="2441703"/>
              <a:chOff x="739930" y="5733235"/>
              <a:chExt cx="2482663" cy="2441703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739930" y="5733235"/>
                <a:ext cx="2482663" cy="2441703"/>
                <a:chOff x="1243986" y="3478998"/>
                <a:chExt cx="2482663" cy="2441703"/>
              </a:xfrm>
            </p:grpSpPr>
            <p:grpSp>
              <p:nvGrpSpPr>
                <p:cNvPr id="5" name="Group 18"/>
                <p:cNvGrpSpPr>
                  <a:grpSpLocks/>
                </p:cNvGrpSpPr>
                <p:nvPr/>
              </p:nvGrpSpPr>
              <p:grpSpPr bwMode="auto">
                <a:xfrm>
                  <a:off x="1243986" y="3478998"/>
                  <a:ext cx="2049134" cy="2441703"/>
                  <a:chOff x="-1683661" y="1701388"/>
                  <a:chExt cx="2049134" cy="2443269"/>
                </a:xfrm>
              </p:grpSpPr>
              <p:sp>
                <p:nvSpPr>
                  <p:cNvPr id="8" name="Oval 7"/>
                  <p:cNvSpPr/>
                  <p:nvPr/>
                </p:nvSpPr>
                <p:spPr bwMode="auto">
                  <a:xfrm>
                    <a:off x="-1683661" y="2482928"/>
                    <a:ext cx="287338" cy="28911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c</a:t>
                    </a:r>
                    <a:endParaRPr lang="en-US" dirty="0"/>
                  </a:p>
                </p:txBody>
              </p:sp>
              <p:sp>
                <p:nvSpPr>
                  <p:cNvPr id="9" name="Oval 8"/>
                  <p:cNvSpPr/>
                  <p:nvPr/>
                </p:nvSpPr>
                <p:spPr bwMode="auto">
                  <a:xfrm>
                    <a:off x="-597873" y="1701388"/>
                    <a:ext cx="287337" cy="28911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b</a:t>
                    </a:r>
                    <a:endParaRPr lang="en-US" dirty="0"/>
                  </a:p>
                </p:txBody>
              </p:sp>
              <p:sp>
                <p:nvSpPr>
                  <p:cNvPr id="10" name="Oval 9"/>
                  <p:cNvSpPr/>
                  <p:nvPr/>
                </p:nvSpPr>
                <p:spPr bwMode="auto">
                  <a:xfrm>
                    <a:off x="-1288535" y="3855547"/>
                    <a:ext cx="287338" cy="287521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d</a:t>
                    </a:r>
                    <a:endParaRPr lang="en-US" dirty="0"/>
                  </a:p>
                </p:txBody>
              </p:sp>
              <p:sp>
                <p:nvSpPr>
                  <p:cNvPr id="11" name="Oval 10"/>
                  <p:cNvSpPr/>
                  <p:nvPr/>
                </p:nvSpPr>
                <p:spPr bwMode="auto">
                  <a:xfrm>
                    <a:off x="78136" y="3855547"/>
                    <a:ext cx="287337" cy="28911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a</a:t>
                    </a:r>
                    <a:endParaRPr lang="en-US" dirty="0"/>
                  </a:p>
                </p:txBody>
              </p:sp>
              <p:cxnSp>
                <p:nvCxnSpPr>
                  <p:cNvPr id="12" name="Straight Connector 11"/>
                  <p:cNvCxnSpPr>
                    <a:stCxn id="8" idx="6"/>
                    <a:endCxn id="9" idx="2"/>
                  </p:cNvCxnSpPr>
                  <p:nvPr/>
                </p:nvCxnSpPr>
                <p:spPr bwMode="auto">
                  <a:xfrm flipV="1">
                    <a:off x="-1396323" y="1845944"/>
                    <a:ext cx="798450" cy="7815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Connector 12"/>
                  <p:cNvCxnSpPr>
                    <a:stCxn id="10" idx="6"/>
                    <a:endCxn id="11" idx="2"/>
                  </p:cNvCxnSpPr>
                  <p:nvPr/>
                </p:nvCxnSpPr>
                <p:spPr bwMode="auto">
                  <a:xfrm>
                    <a:off x="-1001197" y="3999308"/>
                    <a:ext cx="1079333" cy="79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/>
                  <p:cNvCxnSpPr>
                    <a:stCxn id="10" idx="7"/>
                    <a:endCxn id="9" idx="3"/>
                  </p:cNvCxnSpPr>
                  <p:nvPr/>
                </p:nvCxnSpPr>
                <p:spPr bwMode="auto">
                  <a:xfrm flipV="1">
                    <a:off x="-1043277" y="1948159"/>
                    <a:ext cx="487484" cy="194949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/>
                  <p:cNvCxnSpPr>
                    <a:stCxn id="9" idx="5"/>
                    <a:endCxn id="11" idx="0"/>
                  </p:cNvCxnSpPr>
                  <p:nvPr/>
                </p:nvCxnSpPr>
                <p:spPr bwMode="auto">
                  <a:xfrm>
                    <a:off x="-352616" y="1948159"/>
                    <a:ext cx="574421" cy="19073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" name="Oval 5"/>
                <p:cNvSpPr/>
                <p:nvPr/>
              </p:nvSpPr>
              <p:spPr bwMode="auto">
                <a:xfrm>
                  <a:off x="3439312" y="4332045"/>
                  <a:ext cx="287337" cy="288925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 smtClean="0"/>
                    <a:t>e</a:t>
                  </a:r>
                  <a:endParaRPr lang="en-US" dirty="0"/>
                </a:p>
              </p:txBody>
            </p:sp>
            <p:cxnSp>
              <p:nvCxnSpPr>
                <p:cNvPr id="7" name="Straight Connector 6"/>
                <p:cNvCxnSpPr>
                  <a:stCxn id="6" idx="1"/>
                  <a:endCxn id="9" idx="6"/>
                </p:cNvCxnSpPr>
                <p:nvPr/>
              </p:nvCxnSpPr>
              <p:spPr bwMode="auto">
                <a:xfrm flipH="1" flipV="1">
                  <a:off x="2617111" y="3623461"/>
                  <a:ext cx="864281" cy="75089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" name="Straight Connector 3"/>
              <p:cNvCxnSpPr>
                <a:stCxn id="11" idx="7"/>
                <a:endCxn id="6" idx="4"/>
              </p:cNvCxnSpPr>
              <p:nvPr/>
            </p:nvCxnSpPr>
            <p:spPr bwMode="auto">
              <a:xfrm flipV="1">
                <a:off x="2746984" y="6875207"/>
                <a:ext cx="331941" cy="10531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1659802" y="4028076"/>
                  <a:ext cx="72008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lt-LT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lt-LT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9802" y="4028076"/>
                  <a:ext cx="720080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t-L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Group 61"/>
          <p:cNvGrpSpPr/>
          <p:nvPr/>
        </p:nvGrpSpPr>
        <p:grpSpPr>
          <a:xfrm>
            <a:off x="5076056" y="1484784"/>
            <a:ext cx="2482663" cy="2944107"/>
            <a:chOff x="611560" y="1484784"/>
            <a:chExt cx="2482663" cy="2944107"/>
          </a:xfrm>
        </p:grpSpPr>
        <p:grpSp>
          <p:nvGrpSpPr>
            <p:cNvPr id="65" name="Group 64"/>
            <p:cNvGrpSpPr/>
            <p:nvPr/>
          </p:nvGrpSpPr>
          <p:grpSpPr>
            <a:xfrm>
              <a:off x="611560" y="1484784"/>
              <a:ext cx="2482663" cy="2441703"/>
              <a:chOff x="1243986" y="3478998"/>
              <a:chExt cx="2482663" cy="2441703"/>
            </a:xfrm>
          </p:grpSpPr>
          <p:grpSp>
            <p:nvGrpSpPr>
              <p:cNvPr id="67" name="Group 18"/>
              <p:cNvGrpSpPr>
                <a:grpSpLocks/>
              </p:cNvGrpSpPr>
              <p:nvPr/>
            </p:nvGrpSpPr>
            <p:grpSpPr bwMode="auto">
              <a:xfrm>
                <a:off x="1243986" y="3478998"/>
                <a:ext cx="2237406" cy="2441703"/>
                <a:chOff x="-1683661" y="1701388"/>
                <a:chExt cx="2237406" cy="2443269"/>
              </a:xfrm>
            </p:grpSpPr>
            <p:sp>
              <p:nvSpPr>
                <p:cNvPr id="70" name="Oval 69"/>
                <p:cNvSpPr/>
                <p:nvPr/>
              </p:nvSpPr>
              <p:spPr bwMode="auto">
                <a:xfrm>
                  <a:off x="-1683661" y="2482928"/>
                  <a:ext cx="287338" cy="2891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c</a:t>
                  </a:r>
                  <a:endParaRPr lang="en-US" dirty="0"/>
                </a:p>
              </p:txBody>
            </p:sp>
            <p:sp>
              <p:nvSpPr>
                <p:cNvPr id="71" name="Oval 70"/>
                <p:cNvSpPr/>
                <p:nvPr/>
              </p:nvSpPr>
              <p:spPr bwMode="auto">
                <a:xfrm>
                  <a:off x="-597873" y="1701388"/>
                  <a:ext cx="287337" cy="28911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b</a:t>
                  </a:r>
                  <a:endParaRPr lang="en-US" dirty="0"/>
                </a:p>
              </p:txBody>
            </p:sp>
            <p:sp>
              <p:nvSpPr>
                <p:cNvPr id="72" name="Oval 71"/>
                <p:cNvSpPr/>
                <p:nvPr/>
              </p:nvSpPr>
              <p:spPr bwMode="auto">
                <a:xfrm>
                  <a:off x="-1288535" y="3855547"/>
                  <a:ext cx="287338" cy="287521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d</a:t>
                  </a:r>
                  <a:endParaRPr lang="en-US" dirty="0"/>
                </a:p>
              </p:txBody>
            </p:sp>
            <p:sp>
              <p:nvSpPr>
                <p:cNvPr id="73" name="Oval 72"/>
                <p:cNvSpPr/>
                <p:nvPr/>
              </p:nvSpPr>
              <p:spPr bwMode="auto">
                <a:xfrm>
                  <a:off x="78136" y="3855547"/>
                  <a:ext cx="287337" cy="2891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a</a:t>
                  </a:r>
                  <a:endParaRPr lang="en-US" dirty="0"/>
                </a:p>
              </p:txBody>
            </p:sp>
            <p:cxnSp>
              <p:nvCxnSpPr>
                <p:cNvPr id="74" name="Straight Connector 73"/>
                <p:cNvCxnSpPr>
                  <a:stCxn id="70" idx="6"/>
                  <a:endCxn id="68" idx="2"/>
                </p:cNvCxnSpPr>
                <p:nvPr/>
              </p:nvCxnSpPr>
              <p:spPr bwMode="auto">
                <a:xfrm>
                  <a:off x="-1396323" y="2627484"/>
                  <a:ext cx="1907988" cy="720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>
                  <a:stCxn id="72" idx="6"/>
                  <a:endCxn id="68" idx="3"/>
                </p:cNvCxnSpPr>
                <p:nvPr/>
              </p:nvCxnSpPr>
              <p:spPr bwMode="auto">
                <a:xfrm flipV="1">
                  <a:off x="-1001197" y="2801753"/>
                  <a:ext cx="1554942" cy="119755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>
                  <a:stCxn id="72" idx="1"/>
                  <a:endCxn id="70" idx="4"/>
                </p:cNvCxnSpPr>
                <p:nvPr/>
              </p:nvCxnSpPr>
              <p:spPr bwMode="auto">
                <a:xfrm flipH="1" flipV="1">
                  <a:off x="-1539992" y="2772038"/>
                  <a:ext cx="293537" cy="11256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>
                  <a:stCxn id="70" idx="5"/>
                  <a:endCxn id="73" idx="1"/>
                </p:cNvCxnSpPr>
                <p:nvPr/>
              </p:nvCxnSpPr>
              <p:spPr bwMode="auto">
                <a:xfrm>
                  <a:off x="-1438403" y="2729699"/>
                  <a:ext cx="1558619" cy="1168187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8" name="Oval 67"/>
              <p:cNvSpPr/>
              <p:nvPr/>
            </p:nvSpPr>
            <p:spPr bwMode="auto">
              <a:xfrm>
                <a:off x="3439312" y="4332045"/>
                <a:ext cx="287337" cy="28892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 smtClean="0"/>
                  <a:t>e</a:t>
                </a:r>
                <a:endParaRPr 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1659802" y="4028076"/>
                  <a:ext cx="720080" cy="4008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lt-LT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lt-LT" b="0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oMath>
                    </m:oMathPara>
                  </a14:m>
                  <a:endParaRPr lang="lt-LT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9802" y="4028076"/>
                  <a:ext cx="720080" cy="400815"/>
                </a:xfrm>
                <a:prstGeom prst="rect">
                  <a:avLst/>
                </a:prstGeom>
                <a:blipFill>
                  <a:blip r:embed="rId4"/>
                  <a:stretch>
                    <a:fillRect r="-13559"/>
                  </a:stretch>
                </a:blipFill>
              </p:spPr>
              <p:txBody>
                <a:bodyPr/>
                <a:lstStyle/>
                <a:p>
                  <a:r>
                    <a:rPr lang="lt-L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1841016" y="5007713"/>
                <a:ext cx="655272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600" dirty="0" smtClean="0"/>
                  <a:t>Sužymėkime raudonai pažymėtas papildinio viršūnes grafe </a:t>
                </a:r>
                <a14:m>
                  <m:oMath xmlns:m="http://schemas.openxmlformats.org/officeDocument/2006/math">
                    <m:r>
                      <a:rPr lang="lt-LT" sz="36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lt-LT" sz="3600" dirty="0" smtClean="0"/>
                  <a:t> </a:t>
                </a:r>
                <a:endParaRPr lang="lt-LT" sz="36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016" y="5007713"/>
                <a:ext cx="6552728" cy="1200329"/>
              </a:xfrm>
              <a:prstGeom prst="rect">
                <a:avLst/>
              </a:prstGeom>
              <a:blipFill>
                <a:blip r:embed="rId5"/>
                <a:stretch>
                  <a:fillRect l="-2791" t="-8122" r="-1209" b="-17766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77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95536" y="260648"/>
                <a:ext cx="84249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600" dirty="0" smtClean="0"/>
                  <a:t>Raskime grafo </a:t>
                </a:r>
                <a14:m>
                  <m:oMath xmlns:m="http://schemas.openxmlformats.org/officeDocument/2006/math">
                    <m:r>
                      <a:rPr lang="lt-LT" sz="36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lt-LT" sz="3600" dirty="0" smtClean="0"/>
                  <a:t> papildinį</a:t>
                </a:r>
                <a:endParaRPr lang="lt-LT" sz="36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60648"/>
                <a:ext cx="8424936" cy="646331"/>
              </a:xfrm>
              <a:prstGeom prst="rect">
                <a:avLst/>
              </a:prstGeom>
              <a:blipFill>
                <a:blip r:embed="rId2"/>
                <a:stretch>
                  <a:fillRect l="-2243" t="-16038" b="-3396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611560" y="1484784"/>
            <a:ext cx="2482663" cy="2943402"/>
            <a:chOff x="611560" y="1484784"/>
            <a:chExt cx="2482663" cy="2943402"/>
          </a:xfrm>
        </p:grpSpPr>
        <p:grpSp>
          <p:nvGrpSpPr>
            <p:cNvPr id="2" name="Group 1"/>
            <p:cNvGrpSpPr/>
            <p:nvPr/>
          </p:nvGrpSpPr>
          <p:grpSpPr>
            <a:xfrm>
              <a:off x="611560" y="1484784"/>
              <a:ext cx="2482663" cy="2441703"/>
              <a:chOff x="739930" y="5733235"/>
              <a:chExt cx="2482663" cy="2441703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739930" y="5733235"/>
                <a:ext cx="2482663" cy="2441703"/>
                <a:chOff x="1243986" y="3478998"/>
                <a:chExt cx="2482663" cy="2441703"/>
              </a:xfrm>
            </p:grpSpPr>
            <p:grpSp>
              <p:nvGrpSpPr>
                <p:cNvPr id="5" name="Group 18"/>
                <p:cNvGrpSpPr>
                  <a:grpSpLocks/>
                </p:cNvGrpSpPr>
                <p:nvPr/>
              </p:nvGrpSpPr>
              <p:grpSpPr bwMode="auto">
                <a:xfrm>
                  <a:off x="1243986" y="3478998"/>
                  <a:ext cx="2049134" cy="2441703"/>
                  <a:chOff x="-1683661" y="1701388"/>
                  <a:chExt cx="2049134" cy="2443269"/>
                </a:xfrm>
              </p:grpSpPr>
              <p:sp>
                <p:nvSpPr>
                  <p:cNvPr id="8" name="Oval 7"/>
                  <p:cNvSpPr/>
                  <p:nvPr/>
                </p:nvSpPr>
                <p:spPr bwMode="auto">
                  <a:xfrm>
                    <a:off x="-1683661" y="2482928"/>
                    <a:ext cx="287338" cy="28911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c</a:t>
                    </a:r>
                    <a:endParaRPr lang="en-US" dirty="0"/>
                  </a:p>
                </p:txBody>
              </p:sp>
              <p:sp>
                <p:nvSpPr>
                  <p:cNvPr id="9" name="Oval 8"/>
                  <p:cNvSpPr/>
                  <p:nvPr/>
                </p:nvSpPr>
                <p:spPr bwMode="auto">
                  <a:xfrm>
                    <a:off x="-597873" y="1701388"/>
                    <a:ext cx="287337" cy="28911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b</a:t>
                    </a:r>
                    <a:endParaRPr lang="en-US" dirty="0"/>
                  </a:p>
                </p:txBody>
              </p:sp>
              <p:sp>
                <p:nvSpPr>
                  <p:cNvPr id="10" name="Oval 9"/>
                  <p:cNvSpPr/>
                  <p:nvPr/>
                </p:nvSpPr>
                <p:spPr bwMode="auto">
                  <a:xfrm>
                    <a:off x="-1288535" y="3855547"/>
                    <a:ext cx="287338" cy="287521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d</a:t>
                    </a:r>
                    <a:endParaRPr lang="en-US" dirty="0"/>
                  </a:p>
                </p:txBody>
              </p:sp>
              <p:sp>
                <p:nvSpPr>
                  <p:cNvPr id="11" name="Oval 10"/>
                  <p:cNvSpPr/>
                  <p:nvPr/>
                </p:nvSpPr>
                <p:spPr bwMode="auto">
                  <a:xfrm>
                    <a:off x="78136" y="3855547"/>
                    <a:ext cx="287337" cy="28911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a</a:t>
                    </a:r>
                    <a:endParaRPr lang="en-US" dirty="0"/>
                  </a:p>
                </p:txBody>
              </p:sp>
              <p:cxnSp>
                <p:nvCxnSpPr>
                  <p:cNvPr id="12" name="Straight Connector 11"/>
                  <p:cNvCxnSpPr>
                    <a:stCxn id="8" idx="6"/>
                    <a:endCxn id="9" idx="2"/>
                  </p:cNvCxnSpPr>
                  <p:nvPr/>
                </p:nvCxnSpPr>
                <p:spPr bwMode="auto">
                  <a:xfrm flipV="1">
                    <a:off x="-1396323" y="1845944"/>
                    <a:ext cx="798450" cy="7815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Connector 12"/>
                  <p:cNvCxnSpPr>
                    <a:stCxn id="10" idx="6"/>
                    <a:endCxn id="11" idx="2"/>
                  </p:cNvCxnSpPr>
                  <p:nvPr/>
                </p:nvCxnSpPr>
                <p:spPr bwMode="auto">
                  <a:xfrm>
                    <a:off x="-1001197" y="3999308"/>
                    <a:ext cx="1079333" cy="79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/>
                  <p:cNvCxnSpPr>
                    <a:stCxn id="10" idx="7"/>
                    <a:endCxn id="9" idx="3"/>
                  </p:cNvCxnSpPr>
                  <p:nvPr/>
                </p:nvCxnSpPr>
                <p:spPr bwMode="auto">
                  <a:xfrm flipV="1">
                    <a:off x="-1043277" y="1948159"/>
                    <a:ext cx="487484" cy="194949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/>
                  <p:cNvCxnSpPr>
                    <a:stCxn id="9" idx="5"/>
                    <a:endCxn id="11" idx="0"/>
                  </p:cNvCxnSpPr>
                  <p:nvPr/>
                </p:nvCxnSpPr>
                <p:spPr bwMode="auto">
                  <a:xfrm>
                    <a:off x="-352616" y="1948159"/>
                    <a:ext cx="574421" cy="19073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" name="Oval 5"/>
                <p:cNvSpPr/>
                <p:nvPr/>
              </p:nvSpPr>
              <p:spPr bwMode="auto">
                <a:xfrm>
                  <a:off x="3439312" y="4332045"/>
                  <a:ext cx="287337" cy="288925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 smtClean="0"/>
                    <a:t>e</a:t>
                  </a:r>
                  <a:endParaRPr lang="en-US" dirty="0"/>
                </a:p>
              </p:txBody>
            </p:sp>
            <p:cxnSp>
              <p:nvCxnSpPr>
                <p:cNvPr id="7" name="Straight Connector 6"/>
                <p:cNvCxnSpPr>
                  <a:stCxn id="6" idx="1"/>
                  <a:endCxn id="9" idx="6"/>
                </p:cNvCxnSpPr>
                <p:nvPr/>
              </p:nvCxnSpPr>
              <p:spPr bwMode="auto">
                <a:xfrm flipH="1" flipV="1">
                  <a:off x="2617111" y="3623461"/>
                  <a:ext cx="864281" cy="75089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" name="Straight Connector 3"/>
              <p:cNvCxnSpPr>
                <a:stCxn id="11" idx="7"/>
                <a:endCxn id="6" idx="4"/>
              </p:cNvCxnSpPr>
              <p:nvPr/>
            </p:nvCxnSpPr>
            <p:spPr bwMode="auto">
              <a:xfrm flipV="1">
                <a:off x="2746984" y="6875207"/>
                <a:ext cx="331941" cy="10531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1659802" y="4028076"/>
                  <a:ext cx="72008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lt-LT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lt-LT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9802" y="4028076"/>
                  <a:ext cx="720080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t-L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Group 61"/>
          <p:cNvGrpSpPr/>
          <p:nvPr/>
        </p:nvGrpSpPr>
        <p:grpSpPr>
          <a:xfrm>
            <a:off x="5076056" y="1484784"/>
            <a:ext cx="2482663" cy="2944107"/>
            <a:chOff x="611560" y="1484784"/>
            <a:chExt cx="2482663" cy="2944107"/>
          </a:xfrm>
        </p:grpSpPr>
        <p:grpSp>
          <p:nvGrpSpPr>
            <p:cNvPr id="65" name="Group 64"/>
            <p:cNvGrpSpPr/>
            <p:nvPr/>
          </p:nvGrpSpPr>
          <p:grpSpPr>
            <a:xfrm>
              <a:off x="611560" y="1484784"/>
              <a:ext cx="2482663" cy="2441703"/>
              <a:chOff x="1243986" y="3478998"/>
              <a:chExt cx="2482663" cy="2441703"/>
            </a:xfrm>
          </p:grpSpPr>
          <p:grpSp>
            <p:nvGrpSpPr>
              <p:cNvPr id="67" name="Group 18"/>
              <p:cNvGrpSpPr>
                <a:grpSpLocks/>
              </p:cNvGrpSpPr>
              <p:nvPr/>
            </p:nvGrpSpPr>
            <p:grpSpPr bwMode="auto">
              <a:xfrm>
                <a:off x="1243986" y="3478998"/>
                <a:ext cx="2237406" cy="2441703"/>
                <a:chOff x="-1683661" y="1701388"/>
                <a:chExt cx="2237406" cy="2443269"/>
              </a:xfrm>
            </p:grpSpPr>
            <p:sp>
              <p:nvSpPr>
                <p:cNvPr id="70" name="Oval 69"/>
                <p:cNvSpPr/>
                <p:nvPr/>
              </p:nvSpPr>
              <p:spPr bwMode="auto">
                <a:xfrm>
                  <a:off x="-1683661" y="2482928"/>
                  <a:ext cx="287338" cy="2891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c</a:t>
                  </a:r>
                  <a:endParaRPr lang="en-US" dirty="0"/>
                </a:p>
              </p:txBody>
            </p:sp>
            <p:sp>
              <p:nvSpPr>
                <p:cNvPr id="71" name="Oval 70"/>
                <p:cNvSpPr/>
                <p:nvPr/>
              </p:nvSpPr>
              <p:spPr bwMode="auto">
                <a:xfrm>
                  <a:off x="-597873" y="1701388"/>
                  <a:ext cx="287337" cy="28911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b</a:t>
                  </a:r>
                  <a:endParaRPr lang="en-US" dirty="0"/>
                </a:p>
              </p:txBody>
            </p:sp>
            <p:sp>
              <p:nvSpPr>
                <p:cNvPr id="72" name="Oval 71"/>
                <p:cNvSpPr/>
                <p:nvPr/>
              </p:nvSpPr>
              <p:spPr bwMode="auto">
                <a:xfrm>
                  <a:off x="-1288535" y="3855547"/>
                  <a:ext cx="287338" cy="287521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d</a:t>
                  </a:r>
                  <a:endParaRPr lang="en-US" dirty="0"/>
                </a:p>
              </p:txBody>
            </p:sp>
            <p:sp>
              <p:nvSpPr>
                <p:cNvPr id="73" name="Oval 72"/>
                <p:cNvSpPr/>
                <p:nvPr/>
              </p:nvSpPr>
              <p:spPr bwMode="auto">
                <a:xfrm>
                  <a:off x="78136" y="3855547"/>
                  <a:ext cx="287337" cy="2891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a</a:t>
                  </a:r>
                  <a:endParaRPr lang="en-US" dirty="0"/>
                </a:p>
              </p:txBody>
            </p:sp>
            <p:cxnSp>
              <p:nvCxnSpPr>
                <p:cNvPr id="74" name="Straight Connector 73"/>
                <p:cNvCxnSpPr>
                  <a:stCxn id="70" idx="6"/>
                  <a:endCxn id="68" idx="2"/>
                </p:cNvCxnSpPr>
                <p:nvPr/>
              </p:nvCxnSpPr>
              <p:spPr bwMode="auto">
                <a:xfrm>
                  <a:off x="-1396323" y="2627484"/>
                  <a:ext cx="1907988" cy="720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>
                  <a:stCxn id="72" idx="6"/>
                  <a:endCxn id="68" idx="3"/>
                </p:cNvCxnSpPr>
                <p:nvPr/>
              </p:nvCxnSpPr>
              <p:spPr bwMode="auto">
                <a:xfrm flipV="1">
                  <a:off x="-1001197" y="2801753"/>
                  <a:ext cx="1554942" cy="119755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>
                  <a:stCxn id="72" idx="1"/>
                  <a:endCxn id="70" idx="4"/>
                </p:cNvCxnSpPr>
                <p:nvPr/>
              </p:nvCxnSpPr>
              <p:spPr bwMode="auto">
                <a:xfrm flipH="1" flipV="1">
                  <a:off x="-1539992" y="2772038"/>
                  <a:ext cx="293537" cy="11256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>
                  <a:stCxn id="70" idx="5"/>
                  <a:endCxn id="73" idx="1"/>
                </p:cNvCxnSpPr>
                <p:nvPr/>
              </p:nvCxnSpPr>
              <p:spPr bwMode="auto">
                <a:xfrm>
                  <a:off x="-1438403" y="2729699"/>
                  <a:ext cx="1558619" cy="1168187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8" name="Oval 67"/>
              <p:cNvSpPr/>
              <p:nvPr/>
            </p:nvSpPr>
            <p:spPr bwMode="auto">
              <a:xfrm>
                <a:off x="3439312" y="4332045"/>
                <a:ext cx="287337" cy="28892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 smtClean="0"/>
                  <a:t>e</a:t>
                </a:r>
                <a:endParaRPr 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1659802" y="4028076"/>
                  <a:ext cx="720080" cy="4008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lt-LT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lt-LT" b="0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oMath>
                    </m:oMathPara>
                  </a14:m>
                  <a:endParaRPr lang="lt-LT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9802" y="4028076"/>
                  <a:ext cx="720080" cy="400815"/>
                </a:xfrm>
                <a:prstGeom prst="rect">
                  <a:avLst/>
                </a:prstGeom>
                <a:blipFill>
                  <a:blip r:embed="rId4"/>
                  <a:stretch>
                    <a:fillRect r="-13559"/>
                  </a:stretch>
                </a:blipFill>
              </p:spPr>
              <p:txBody>
                <a:bodyPr/>
                <a:lstStyle/>
                <a:p>
                  <a:r>
                    <a:rPr lang="lt-L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1841016" y="5007713"/>
                <a:ext cx="655272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600" dirty="0"/>
                  <a:t>Ar sužymėtos grafo </a:t>
                </a:r>
                <a14:m>
                  <m:oMath xmlns:m="http://schemas.openxmlformats.org/officeDocument/2006/math">
                    <m:r>
                      <a:rPr lang="lt-LT" sz="36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lt-LT" sz="3600" dirty="0"/>
                  <a:t> viršūnės sudaro iš vidaus stabilią aibę?</a:t>
                </a: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016" y="5007713"/>
                <a:ext cx="6552728" cy="1200329"/>
              </a:xfrm>
              <a:prstGeom prst="rect">
                <a:avLst/>
              </a:prstGeom>
              <a:blipFill>
                <a:blip r:embed="rId5"/>
                <a:stretch>
                  <a:fillRect l="-2791" t="-8122" b="-17766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808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"/>
          <p:cNvGrpSpPr>
            <a:grpSpLocks/>
          </p:cNvGrpSpPr>
          <p:nvPr/>
        </p:nvGrpSpPr>
        <p:grpSpPr bwMode="auto">
          <a:xfrm>
            <a:off x="950913" y="1012825"/>
            <a:ext cx="2603500" cy="1554163"/>
            <a:chOff x="6046786" y="549027"/>
            <a:chExt cx="2604491" cy="1554410"/>
          </a:xfrm>
        </p:grpSpPr>
        <p:sp>
          <p:nvSpPr>
            <p:cNvPr id="3" name="Oval 2"/>
            <p:cNvSpPr/>
            <p:nvPr/>
          </p:nvSpPr>
          <p:spPr bwMode="auto">
            <a:xfrm>
              <a:off x="6046786" y="549027"/>
              <a:ext cx="287446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a</a:t>
              </a:r>
              <a:endParaRPr lang="en-US" dirty="0"/>
            </a:p>
          </p:txBody>
        </p:sp>
        <p:sp>
          <p:nvSpPr>
            <p:cNvPr id="4" name="Oval 3"/>
            <p:cNvSpPr/>
            <p:nvPr/>
          </p:nvSpPr>
          <p:spPr bwMode="auto">
            <a:xfrm>
              <a:off x="7164811" y="549027"/>
              <a:ext cx="287446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b</a:t>
              </a:r>
              <a:endParaRPr lang="en-US" dirty="0"/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6046786" y="1261928"/>
              <a:ext cx="287446" cy="28738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c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7164811" y="1247638"/>
              <a:ext cx="287446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d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7020293" y="1816053"/>
              <a:ext cx="287447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e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8138319" y="1816053"/>
              <a:ext cx="287447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f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8363830" y="974545"/>
              <a:ext cx="287447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g</a:t>
              </a:r>
              <a:endParaRPr lang="en-US" dirty="0"/>
            </a:p>
          </p:txBody>
        </p:sp>
        <p:cxnSp>
          <p:nvCxnSpPr>
            <p:cNvPr id="12" name="Straight Connector 11"/>
            <p:cNvCxnSpPr>
              <a:stCxn id="3" idx="6"/>
              <a:endCxn id="4" idx="2"/>
            </p:cNvCxnSpPr>
            <p:nvPr/>
          </p:nvCxnSpPr>
          <p:spPr>
            <a:xfrm>
              <a:off x="6334232" y="691925"/>
              <a:ext cx="8305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5" idx="0"/>
              <a:endCxn id="3" idx="4"/>
            </p:cNvCxnSpPr>
            <p:nvPr/>
          </p:nvCxnSpPr>
          <p:spPr>
            <a:xfrm flipV="1">
              <a:off x="6189715" y="836411"/>
              <a:ext cx="0" cy="4255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7307741" y="820533"/>
              <a:ext cx="0" cy="4271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334232" y="1412764"/>
              <a:ext cx="8305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317269" y="1960539"/>
              <a:ext cx="8305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7" idx="0"/>
              <a:endCxn id="6" idx="4"/>
            </p:cNvCxnSpPr>
            <p:nvPr/>
          </p:nvCxnSpPr>
          <p:spPr>
            <a:xfrm flipV="1">
              <a:off x="7164811" y="1535022"/>
              <a:ext cx="142929" cy="281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6" idx="5"/>
              <a:endCxn id="8" idx="1"/>
            </p:cNvCxnSpPr>
            <p:nvPr/>
          </p:nvCxnSpPr>
          <p:spPr>
            <a:xfrm>
              <a:off x="7409379" y="1492152"/>
              <a:ext cx="771819" cy="3667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7"/>
            </p:cNvCxnSpPr>
            <p:nvPr/>
          </p:nvCxnSpPr>
          <p:spPr>
            <a:xfrm flipV="1">
              <a:off x="8384475" y="1261928"/>
              <a:ext cx="115931" cy="5969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5" idx="7"/>
              <a:endCxn id="4" idx="3"/>
            </p:cNvCxnSpPr>
            <p:nvPr/>
          </p:nvCxnSpPr>
          <p:spPr>
            <a:xfrm flipV="1">
              <a:off x="6291354" y="793541"/>
              <a:ext cx="914748" cy="5112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99" name="TextBox 23"/>
          <p:cNvSpPr txBox="1">
            <a:spLocks noChangeArrowheads="1"/>
          </p:cNvSpPr>
          <p:nvPr/>
        </p:nvSpPr>
        <p:spPr bwMode="auto">
          <a:xfrm>
            <a:off x="468313" y="260350"/>
            <a:ext cx="3959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/>
              <a:t>Sudarykime šio grafo briauninį grafą</a:t>
            </a:r>
            <a:endParaRPr lang="en-US" altLang="en-US" sz="2000"/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787900" y="260350"/>
            <a:ext cx="3960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/>
              <a:t>Sunumeruojame briaunas</a:t>
            </a:r>
            <a:endParaRPr lang="en-US" altLang="en-US" sz="2000"/>
          </a:p>
        </p:txBody>
      </p: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5162550" y="858838"/>
            <a:ext cx="2767013" cy="1873250"/>
            <a:chOff x="5162600" y="858214"/>
            <a:chExt cx="2766874" cy="1873371"/>
          </a:xfrm>
        </p:grpSpPr>
        <p:grpSp>
          <p:nvGrpSpPr>
            <p:cNvPr id="4113" name="Group 24"/>
            <p:cNvGrpSpPr>
              <a:grpSpLocks/>
            </p:cNvGrpSpPr>
            <p:nvPr/>
          </p:nvGrpSpPr>
          <p:grpSpPr bwMode="auto">
            <a:xfrm>
              <a:off x="5270612" y="1012103"/>
              <a:ext cx="2604491" cy="1554410"/>
              <a:chOff x="6046786" y="549027"/>
              <a:chExt cx="2604491" cy="1554410"/>
            </a:xfrm>
          </p:grpSpPr>
          <p:sp>
            <p:nvSpPr>
              <p:cNvPr id="26" name="Oval 25"/>
              <p:cNvSpPr/>
              <p:nvPr/>
            </p:nvSpPr>
            <p:spPr bwMode="auto">
              <a:xfrm>
                <a:off x="6046719" y="549135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a</a:t>
                </a:r>
                <a:endParaRPr lang="en-US" dirty="0"/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7164263" y="549135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b</a:t>
                </a:r>
                <a:endParaRPr lang="en-US" dirty="0"/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6046719" y="1261969"/>
                <a:ext cx="287324" cy="28735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c</a:t>
                </a:r>
                <a:endParaRPr lang="en-US" dirty="0"/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7164263" y="1247680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d</a:t>
                </a:r>
                <a:endParaRPr lang="en-US" dirty="0"/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7021395" y="1816042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e</a:t>
                </a:r>
                <a:endParaRPr lang="en-US" dirty="0"/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8138939" y="1816042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f</a:t>
                </a:r>
                <a:endParaRPr lang="en-US" dirty="0"/>
              </a:p>
            </p:txBody>
          </p:sp>
          <p:sp>
            <p:nvSpPr>
              <p:cNvPr id="32" name="Oval 31"/>
              <p:cNvSpPr/>
              <p:nvPr/>
            </p:nvSpPr>
            <p:spPr bwMode="auto">
              <a:xfrm>
                <a:off x="8364352" y="974612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g</a:t>
                </a:r>
                <a:endParaRPr lang="en-US" dirty="0"/>
              </a:p>
            </p:txBody>
          </p:sp>
          <p:cxnSp>
            <p:nvCxnSpPr>
              <p:cNvPr id="33" name="Straight Connector 32"/>
              <p:cNvCxnSpPr>
                <a:stCxn id="26" idx="6"/>
                <a:endCxn id="27" idx="2"/>
              </p:cNvCxnSpPr>
              <p:nvPr/>
            </p:nvCxnSpPr>
            <p:spPr>
              <a:xfrm>
                <a:off x="6334043" y="692019"/>
                <a:ext cx="8302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28" idx="0"/>
                <a:endCxn id="26" idx="4"/>
              </p:cNvCxnSpPr>
              <p:nvPr/>
            </p:nvCxnSpPr>
            <p:spPr>
              <a:xfrm flipV="1">
                <a:off x="6191175" y="836491"/>
                <a:ext cx="0" cy="42547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V="1">
                <a:off x="7308719" y="820615"/>
                <a:ext cx="0" cy="42706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6334043" y="1412791"/>
                <a:ext cx="8302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7316655" y="1960514"/>
                <a:ext cx="8318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30" idx="0"/>
                <a:endCxn id="29" idx="4"/>
              </p:cNvCxnSpPr>
              <p:nvPr/>
            </p:nvCxnSpPr>
            <p:spPr>
              <a:xfrm flipV="1">
                <a:off x="7164263" y="1535036"/>
                <a:ext cx="144456" cy="28100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29" idx="5"/>
                <a:endCxn id="31" idx="1"/>
              </p:cNvCxnSpPr>
              <p:nvPr/>
            </p:nvCxnSpPr>
            <p:spPr>
              <a:xfrm>
                <a:off x="7410313" y="1492171"/>
                <a:ext cx="771486" cy="36673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31" idx="7"/>
              </p:cNvCxnSpPr>
              <p:nvPr/>
            </p:nvCxnSpPr>
            <p:spPr>
              <a:xfrm flipV="1">
                <a:off x="8384989" y="1261969"/>
                <a:ext cx="115881" cy="5969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28" idx="7"/>
                <a:endCxn id="27" idx="3"/>
              </p:cNvCxnSpPr>
              <p:nvPr/>
            </p:nvCxnSpPr>
            <p:spPr>
              <a:xfrm flipV="1">
                <a:off x="6292770" y="793626"/>
                <a:ext cx="914354" cy="5112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14" name="TextBox 42"/>
            <p:cNvSpPr txBox="1">
              <a:spLocks noChangeArrowheads="1"/>
            </p:cNvSpPr>
            <p:nvPr/>
          </p:nvSpPr>
          <p:spPr bwMode="auto">
            <a:xfrm>
              <a:off x="5853075" y="858214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1</a:t>
              </a:r>
              <a:endParaRPr lang="en-US" altLang="en-US" sz="1400"/>
            </a:p>
          </p:txBody>
        </p:sp>
        <p:sp>
          <p:nvSpPr>
            <p:cNvPr id="4115" name="TextBox 45"/>
            <p:cNvSpPr txBox="1">
              <a:spLocks noChangeArrowheads="1"/>
            </p:cNvSpPr>
            <p:nvPr/>
          </p:nvSpPr>
          <p:spPr bwMode="auto">
            <a:xfrm>
              <a:off x="5162600" y="1343467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2</a:t>
              </a:r>
              <a:endParaRPr lang="en-US" altLang="en-US" sz="1400"/>
            </a:p>
          </p:txBody>
        </p:sp>
        <p:sp>
          <p:nvSpPr>
            <p:cNvPr id="4116" name="TextBox 46"/>
            <p:cNvSpPr txBox="1">
              <a:spLocks noChangeArrowheads="1"/>
            </p:cNvSpPr>
            <p:nvPr/>
          </p:nvSpPr>
          <p:spPr bwMode="auto">
            <a:xfrm>
              <a:off x="5777719" y="1257360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3</a:t>
              </a:r>
              <a:endParaRPr lang="en-US" altLang="en-US" sz="1400"/>
            </a:p>
          </p:txBody>
        </p:sp>
        <p:sp>
          <p:nvSpPr>
            <p:cNvPr id="4117" name="TextBox 47"/>
            <p:cNvSpPr txBox="1">
              <a:spLocks noChangeArrowheads="1"/>
            </p:cNvSpPr>
            <p:nvPr/>
          </p:nvSpPr>
          <p:spPr bwMode="auto">
            <a:xfrm>
              <a:off x="6560182" y="1328979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5</a:t>
              </a:r>
              <a:endParaRPr lang="en-US" altLang="en-US" sz="1400"/>
            </a:p>
          </p:txBody>
        </p:sp>
        <p:sp>
          <p:nvSpPr>
            <p:cNvPr id="4118" name="TextBox 48"/>
            <p:cNvSpPr txBox="1">
              <a:spLocks noChangeArrowheads="1"/>
            </p:cNvSpPr>
            <p:nvPr/>
          </p:nvSpPr>
          <p:spPr bwMode="auto">
            <a:xfrm>
              <a:off x="5765143" y="1869225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4</a:t>
              </a:r>
              <a:endParaRPr lang="en-US" altLang="en-US" sz="1400"/>
            </a:p>
          </p:txBody>
        </p:sp>
        <p:sp>
          <p:nvSpPr>
            <p:cNvPr id="4119" name="TextBox 49"/>
            <p:cNvSpPr txBox="1">
              <a:spLocks noChangeArrowheads="1"/>
            </p:cNvSpPr>
            <p:nvPr/>
          </p:nvSpPr>
          <p:spPr bwMode="auto">
            <a:xfrm>
              <a:off x="6911207" y="1850745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7</a:t>
              </a:r>
              <a:endParaRPr lang="en-US" altLang="en-US" sz="1400"/>
            </a:p>
          </p:txBody>
        </p:sp>
        <p:sp>
          <p:nvSpPr>
            <p:cNvPr id="4120" name="TextBox 50"/>
            <p:cNvSpPr txBox="1">
              <a:spLocks noChangeArrowheads="1"/>
            </p:cNvSpPr>
            <p:nvPr/>
          </p:nvSpPr>
          <p:spPr bwMode="auto">
            <a:xfrm>
              <a:off x="7713450" y="1886786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8</a:t>
              </a:r>
              <a:endParaRPr lang="en-US" altLang="en-US" sz="1400"/>
            </a:p>
          </p:txBody>
        </p:sp>
        <p:sp>
          <p:nvSpPr>
            <p:cNvPr id="4121" name="TextBox 51"/>
            <p:cNvSpPr txBox="1">
              <a:spLocks noChangeArrowheads="1"/>
            </p:cNvSpPr>
            <p:nvPr/>
          </p:nvSpPr>
          <p:spPr bwMode="auto">
            <a:xfrm>
              <a:off x="6792107" y="2423808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9</a:t>
              </a:r>
              <a:endParaRPr lang="en-US" altLang="en-US" sz="1400"/>
            </a:p>
          </p:txBody>
        </p:sp>
        <p:sp>
          <p:nvSpPr>
            <p:cNvPr id="4122" name="TextBox 52"/>
            <p:cNvSpPr txBox="1">
              <a:spLocks noChangeArrowheads="1"/>
            </p:cNvSpPr>
            <p:nvPr/>
          </p:nvSpPr>
          <p:spPr bwMode="auto">
            <a:xfrm>
              <a:off x="6452170" y="2051163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6</a:t>
              </a:r>
              <a:endParaRPr lang="en-US" altLang="en-US" sz="1400"/>
            </a:p>
          </p:txBody>
        </p:sp>
      </p:grpSp>
      <p:grpSp>
        <p:nvGrpSpPr>
          <p:cNvPr id="65" name="Group 64"/>
          <p:cNvGrpSpPr>
            <a:grpSpLocks/>
          </p:cNvGrpSpPr>
          <p:nvPr/>
        </p:nvGrpSpPr>
        <p:grpSpPr bwMode="auto">
          <a:xfrm>
            <a:off x="5160963" y="3514725"/>
            <a:ext cx="3013075" cy="2867025"/>
            <a:chOff x="323875" y="3658835"/>
            <a:chExt cx="3014354" cy="2866161"/>
          </a:xfrm>
        </p:grpSpPr>
        <p:sp>
          <p:nvSpPr>
            <p:cNvPr id="54" name="Oval 53"/>
            <p:cNvSpPr/>
            <p:nvPr/>
          </p:nvSpPr>
          <p:spPr bwMode="auto">
            <a:xfrm>
              <a:off x="2768074" y="4185726"/>
              <a:ext cx="287460" cy="28725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3</a:t>
              </a:r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1257721" y="3673119"/>
              <a:ext cx="287459" cy="28725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1</a:t>
              </a:r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2110570" y="3658835"/>
              <a:ext cx="287460" cy="28725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2</a:t>
              </a:r>
              <a:endParaRPr lang="en-US" dirty="0"/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323875" y="4955432"/>
              <a:ext cx="287459" cy="28725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9</a:t>
              </a:r>
              <a:endParaRPr lang="en-US" dirty="0"/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611334" y="5733073"/>
              <a:ext cx="287460" cy="28725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8</a:t>
              </a:r>
              <a:endParaRPr lang="en-US" dirty="0"/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3050769" y="4955432"/>
              <a:ext cx="287460" cy="28725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4</a:t>
              </a:r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2796661" y="5733073"/>
              <a:ext cx="287460" cy="28725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5</a:t>
              </a:r>
              <a:endParaRPr lang="en-US" dirty="0"/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2077219" y="6237746"/>
              <a:ext cx="287459" cy="28725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6</a:t>
              </a:r>
              <a:endParaRPr lang="en-US" dirty="0"/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1260898" y="6237746"/>
              <a:ext cx="287459" cy="28725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7</a:t>
              </a:r>
              <a:endParaRPr lang="en-US" dirty="0"/>
            </a:p>
          </p:txBody>
        </p:sp>
      </p:grp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611188" y="3659188"/>
            <a:ext cx="35290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/>
              <a:t>Viso briaunų yra 9.</a:t>
            </a:r>
            <a:br>
              <a:rPr lang="lt-LT" altLang="en-US" sz="2000"/>
            </a:br>
            <a:r>
              <a:rPr lang="lt-LT" altLang="en-US" sz="2000"/>
              <a:t>Atidedame 9 viršūnes</a:t>
            </a:r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6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95536" y="260648"/>
                <a:ext cx="84249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600" dirty="0" smtClean="0"/>
                  <a:t>Raskime grafo </a:t>
                </a:r>
                <a14:m>
                  <m:oMath xmlns:m="http://schemas.openxmlformats.org/officeDocument/2006/math">
                    <m:r>
                      <a:rPr lang="lt-LT" sz="36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lt-LT" sz="3600" dirty="0" smtClean="0"/>
                  <a:t> papildinį</a:t>
                </a:r>
                <a:endParaRPr lang="lt-LT" sz="36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60648"/>
                <a:ext cx="8424936" cy="646331"/>
              </a:xfrm>
              <a:prstGeom prst="rect">
                <a:avLst/>
              </a:prstGeom>
              <a:blipFill>
                <a:blip r:embed="rId2"/>
                <a:stretch>
                  <a:fillRect l="-2243" t="-16038" b="-3396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611560" y="1484784"/>
            <a:ext cx="2482663" cy="2943402"/>
            <a:chOff x="611560" y="1484784"/>
            <a:chExt cx="2482663" cy="2943402"/>
          </a:xfrm>
        </p:grpSpPr>
        <p:grpSp>
          <p:nvGrpSpPr>
            <p:cNvPr id="2" name="Group 1"/>
            <p:cNvGrpSpPr/>
            <p:nvPr/>
          </p:nvGrpSpPr>
          <p:grpSpPr>
            <a:xfrm>
              <a:off x="611560" y="1484784"/>
              <a:ext cx="2482663" cy="2441703"/>
              <a:chOff x="739930" y="5733235"/>
              <a:chExt cx="2482663" cy="2441703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739930" y="5733235"/>
                <a:ext cx="2482663" cy="2441703"/>
                <a:chOff x="1243986" y="3478998"/>
                <a:chExt cx="2482663" cy="2441703"/>
              </a:xfrm>
            </p:grpSpPr>
            <p:grpSp>
              <p:nvGrpSpPr>
                <p:cNvPr id="5" name="Group 18"/>
                <p:cNvGrpSpPr>
                  <a:grpSpLocks/>
                </p:cNvGrpSpPr>
                <p:nvPr/>
              </p:nvGrpSpPr>
              <p:grpSpPr bwMode="auto">
                <a:xfrm>
                  <a:off x="1243986" y="3478998"/>
                  <a:ext cx="2049134" cy="2441703"/>
                  <a:chOff x="-1683661" y="1701388"/>
                  <a:chExt cx="2049134" cy="2443269"/>
                </a:xfrm>
              </p:grpSpPr>
              <p:sp>
                <p:nvSpPr>
                  <p:cNvPr id="8" name="Oval 7"/>
                  <p:cNvSpPr/>
                  <p:nvPr/>
                </p:nvSpPr>
                <p:spPr bwMode="auto">
                  <a:xfrm>
                    <a:off x="-1683661" y="2482928"/>
                    <a:ext cx="287338" cy="289110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c</a:t>
                    </a:r>
                    <a:endParaRPr lang="en-US" dirty="0"/>
                  </a:p>
                </p:txBody>
              </p:sp>
              <p:sp>
                <p:nvSpPr>
                  <p:cNvPr id="9" name="Oval 8"/>
                  <p:cNvSpPr/>
                  <p:nvPr/>
                </p:nvSpPr>
                <p:spPr bwMode="auto">
                  <a:xfrm>
                    <a:off x="-597873" y="1701388"/>
                    <a:ext cx="287337" cy="28911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b</a:t>
                    </a:r>
                    <a:endParaRPr lang="en-US" dirty="0"/>
                  </a:p>
                </p:txBody>
              </p:sp>
              <p:sp>
                <p:nvSpPr>
                  <p:cNvPr id="10" name="Oval 9"/>
                  <p:cNvSpPr/>
                  <p:nvPr/>
                </p:nvSpPr>
                <p:spPr bwMode="auto">
                  <a:xfrm>
                    <a:off x="-1288535" y="3855547"/>
                    <a:ext cx="287338" cy="287521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d</a:t>
                    </a:r>
                    <a:endParaRPr lang="en-US" dirty="0"/>
                  </a:p>
                </p:txBody>
              </p:sp>
              <p:sp>
                <p:nvSpPr>
                  <p:cNvPr id="11" name="Oval 10"/>
                  <p:cNvSpPr/>
                  <p:nvPr/>
                </p:nvSpPr>
                <p:spPr bwMode="auto">
                  <a:xfrm>
                    <a:off x="78136" y="3855547"/>
                    <a:ext cx="287337" cy="289110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a</a:t>
                    </a:r>
                    <a:endParaRPr lang="en-US" dirty="0"/>
                  </a:p>
                </p:txBody>
              </p:sp>
              <p:cxnSp>
                <p:nvCxnSpPr>
                  <p:cNvPr id="12" name="Straight Connector 11"/>
                  <p:cNvCxnSpPr>
                    <a:stCxn id="8" idx="6"/>
                    <a:endCxn id="9" idx="2"/>
                  </p:cNvCxnSpPr>
                  <p:nvPr/>
                </p:nvCxnSpPr>
                <p:spPr bwMode="auto">
                  <a:xfrm flipV="1">
                    <a:off x="-1396323" y="1845944"/>
                    <a:ext cx="798450" cy="7815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Connector 12"/>
                  <p:cNvCxnSpPr>
                    <a:stCxn id="10" idx="6"/>
                    <a:endCxn id="11" idx="2"/>
                  </p:cNvCxnSpPr>
                  <p:nvPr/>
                </p:nvCxnSpPr>
                <p:spPr bwMode="auto">
                  <a:xfrm>
                    <a:off x="-1001197" y="3999308"/>
                    <a:ext cx="1079333" cy="79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/>
                  <p:cNvCxnSpPr>
                    <a:stCxn id="10" idx="7"/>
                    <a:endCxn id="9" idx="3"/>
                  </p:cNvCxnSpPr>
                  <p:nvPr/>
                </p:nvCxnSpPr>
                <p:spPr bwMode="auto">
                  <a:xfrm flipV="1">
                    <a:off x="-1043277" y="1948159"/>
                    <a:ext cx="487484" cy="194949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/>
                  <p:cNvCxnSpPr>
                    <a:stCxn id="9" idx="5"/>
                    <a:endCxn id="11" idx="0"/>
                  </p:cNvCxnSpPr>
                  <p:nvPr/>
                </p:nvCxnSpPr>
                <p:spPr bwMode="auto">
                  <a:xfrm>
                    <a:off x="-352616" y="1948159"/>
                    <a:ext cx="574421" cy="19073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" name="Oval 5"/>
                <p:cNvSpPr/>
                <p:nvPr/>
              </p:nvSpPr>
              <p:spPr bwMode="auto">
                <a:xfrm>
                  <a:off x="3439312" y="4332045"/>
                  <a:ext cx="287337" cy="288925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 smtClean="0"/>
                    <a:t>e</a:t>
                  </a:r>
                  <a:endParaRPr lang="en-US" dirty="0"/>
                </a:p>
              </p:txBody>
            </p:sp>
            <p:cxnSp>
              <p:nvCxnSpPr>
                <p:cNvPr id="7" name="Straight Connector 6"/>
                <p:cNvCxnSpPr>
                  <a:stCxn id="6" idx="1"/>
                  <a:endCxn id="9" idx="6"/>
                </p:cNvCxnSpPr>
                <p:nvPr/>
              </p:nvCxnSpPr>
              <p:spPr bwMode="auto">
                <a:xfrm flipH="1" flipV="1">
                  <a:off x="2617111" y="3623461"/>
                  <a:ext cx="864281" cy="75089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" name="Straight Connector 3"/>
              <p:cNvCxnSpPr>
                <a:stCxn id="11" idx="7"/>
                <a:endCxn id="6" idx="4"/>
              </p:cNvCxnSpPr>
              <p:nvPr/>
            </p:nvCxnSpPr>
            <p:spPr bwMode="auto">
              <a:xfrm flipV="1">
                <a:off x="2746984" y="6875207"/>
                <a:ext cx="331941" cy="10531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1659802" y="4028076"/>
                  <a:ext cx="72008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lt-LT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lt-LT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9802" y="4028076"/>
                  <a:ext cx="720080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t-L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Group 61"/>
          <p:cNvGrpSpPr/>
          <p:nvPr/>
        </p:nvGrpSpPr>
        <p:grpSpPr>
          <a:xfrm>
            <a:off x="5076056" y="1484784"/>
            <a:ext cx="2482663" cy="2944107"/>
            <a:chOff x="611560" y="1484784"/>
            <a:chExt cx="2482663" cy="2944107"/>
          </a:xfrm>
        </p:grpSpPr>
        <p:grpSp>
          <p:nvGrpSpPr>
            <p:cNvPr id="65" name="Group 64"/>
            <p:cNvGrpSpPr/>
            <p:nvPr/>
          </p:nvGrpSpPr>
          <p:grpSpPr>
            <a:xfrm>
              <a:off x="611560" y="1484784"/>
              <a:ext cx="2482663" cy="2441703"/>
              <a:chOff x="1243986" y="3478998"/>
              <a:chExt cx="2482663" cy="2441703"/>
            </a:xfrm>
          </p:grpSpPr>
          <p:grpSp>
            <p:nvGrpSpPr>
              <p:cNvPr id="67" name="Group 18"/>
              <p:cNvGrpSpPr>
                <a:grpSpLocks/>
              </p:cNvGrpSpPr>
              <p:nvPr/>
            </p:nvGrpSpPr>
            <p:grpSpPr bwMode="auto">
              <a:xfrm>
                <a:off x="1243986" y="3478998"/>
                <a:ext cx="2237406" cy="2441703"/>
                <a:chOff x="-1683661" y="1701388"/>
                <a:chExt cx="2237406" cy="2443269"/>
              </a:xfrm>
            </p:grpSpPr>
            <p:sp>
              <p:nvSpPr>
                <p:cNvPr id="70" name="Oval 69"/>
                <p:cNvSpPr/>
                <p:nvPr/>
              </p:nvSpPr>
              <p:spPr bwMode="auto">
                <a:xfrm>
                  <a:off x="-1683661" y="2482928"/>
                  <a:ext cx="287338" cy="28911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c</a:t>
                  </a:r>
                  <a:endParaRPr lang="en-US" dirty="0"/>
                </a:p>
              </p:txBody>
            </p:sp>
            <p:sp>
              <p:nvSpPr>
                <p:cNvPr id="71" name="Oval 70"/>
                <p:cNvSpPr/>
                <p:nvPr/>
              </p:nvSpPr>
              <p:spPr bwMode="auto">
                <a:xfrm>
                  <a:off x="-597873" y="1701388"/>
                  <a:ext cx="287337" cy="28911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b</a:t>
                  </a:r>
                  <a:endParaRPr lang="en-US" dirty="0"/>
                </a:p>
              </p:txBody>
            </p:sp>
            <p:sp>
              <p:nvSpPr>
                <p:cNvPr id="72" name="Oval 71"/>
                <p:cNvSpPr/>
                <p:nvPr/>
              </p:nvSpPr>
              <p:spPr bwMode="auto">
                <a:xfrm>
                  <a:off x="-1288535" y="3855547"/>
                  <a:ext cx="287338" cy="287521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d</a:t>
                  </a:r>
                  <a:endParaRPr lang="en-US" dirty="0"/>
                </a:p>
              </p:txBody>
            </p:sp>
            <p:sp>
              <p:nvSpPr>
                <p:cNvPr id="73" name="Oval 72"/>
                <p:cNvSpPr/>
                <p:nvPr/>
              </p:nvSpPr>
              <p:spPr bwMode="auto">
                <a:xfrm>
                  <a:off x="78136" y="3855547"/>
                  <a:ext cx="287337" cy="28911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a</a:t>
                  </a:r>
                  <a:endParaRPr lang="en-US" dirty="0"/>
                </a:p>
              </p:txBody>
            </p:sp>
            <p:cxnSp>
              <p:nvCxnSpPr>
                <p:cNvPr id="74" name="Straight Connector 73"/>
                <p:cNvCxnSpPr>
                  <a:stCxn id="70" idx="6"/>
                  <a:endCxn id="68" idx="2"/>
                </p:cNvCxnSpPr>
                <p:nvPr/>
              </p:nvCxnSpPr>
              <p:spPr bwMode="auto">
                <a:xfrm>
                  <a:off x="-1396323" y="2627484"/>
                  <a:ext cx="1907988" cy="720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>
                  <a:stCxn id="72" idx="6"/>
                  <a:endCxn id="68" idx="3"/>
                </p:cNvCxnSpPr>
                <p:nvPr/>
              </p:nvCxnSpPr>
              <p:spPr bwMode="auto">
                <a:xfrm flipV="1">
                  <a:off x="-1001197" y="2801753"/>
                  <a:ext cx="1554942" cy="119755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>
                  <a:stCxn id="72" idx="1"/>
                  <a:endCxn id="70" idx="4"/>
                </p:cNvCxnSpPr>
                <p:nvPr/>
              </p:nvCxnSpPr>
              <p:spPr bwMode="auto">
                <a:xfrm flipH="1" flipV="1">
                  <a:off x="-1539992" y="2772038"/>
                  <a:ext cx="293537" cy="11256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>
                  <a:stCxn id="70" idx="5"/>
                  <a:endCxn id="73" idx="1"/>
                </p:cNvCxnSpPr>
                <p:nvPr/>
              </p:nvCxnSpPr>
              <p:spPr bwMode="auto">
                <a:xfrm>
                  <a:off x="-1438403" y="2729699"/>
                  <a:ext cx="1558619" cy="116818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8" name="Oval 67"/>
              <p:cNvSpPr/>
              <p:nvPr/>
            </p:nvSpPr>
            <p:spPr bwMode="auto">
              <a:xfrm>
                <a:off x="3439312" y="4332045"/>
                <a:ext cx="287337" cy="28892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 smtClean="0"/>
                  <a:t>e</a:t>
                </a:r>
                <a:endParaRPr 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1659802" y="4028076"/>
                  <a:ext cx="720080" cy="4008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lt-LT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lt-LT" b="0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oMath>
                    </m:oMathPara>
                  </a14:m>
                  <a:endParaRPr lang="lt-LT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9802" y="4028076"/>
                  <a:ext cx="720080" cy="400815"/>
                </a:xfrm>
                <a:prstGeom prst="rect">
                  <a:avLst/>
                </a:prstGeom>
                <a:blipFill>
                  <a:blip r:embed="rId4"/>
                  <a:stretch>
                    <a:fillRect r="-13559"/>
                  </a:stretch>
                </a:blipFill>
              </p:spPr>
              <p:txBody>
                <a:bodyPr/>
                <a:lstStyle/>
                <a:p>
                  <a:r>
                    <a:rPr lang="lt-L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4" name="TextBox 83"/>
          <p:cNvSpPr txBox="1"/>
          <p:nvPr/>
        </p:nvSpPr>
        <p:spPr>
          <a:xfrm>
            <a:off x="1841016" y="5007713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smtClean="0"/>
              <a:t>Raskime maksimalų papildinio </a:t>
            </a:r>
            <a:r>
              <a:rPr lang="lt-LT" sz="3600" dirty="0" err="1" smtClean="0"/>
              <a:t>pografį</a:t>
            </a:r>
            <a:r>
              <a:rPr lang="lt-LT" sz="3600" dirty="0" smtClean="0"/>
              <a:t>, kuris būtų pilnasis grafas</a:t>
            </a:r>
            <a:endParaRPr lang="lt-LT" sz="3600" dirty="0"/>
          </a:p>
        </p:txBody>
      </p:sp>
    </p:spTree>
    <p:extLst>
      <p:ext uri="{BB962C8B-B14F-4D97-AF65-F5344CB8AC3E}">
        <p14:creationId xmlns:p14="http://schemas.microsoft.com/office/powerpoint/2010/main" val="2323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95536" y="260648"/>
                <a:ext cx="84249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600" dirty="0" smtClean="0"/>
                  <a:t>Raskime grafo </a:t>
                </a:r>
                <a14:m>
                  <m:oMath xmlns:m="http://schemas.openxmlformats.org/officeDocument/2006/math">
                    <m:r>
                      <a:rPr lang="lt-LT" sz="36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lt-LT" sz="3600" dirty="0" smtClean="0"/>
                  <a:t> papildinį</a:t>
                </a:r>
                <a:endParaRPr lang="lt-LT" sz="36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60648"/>
                <a:ext cx="8424936" cy="646331"/>
              </a:xfrm>
              <a:prstGeom prst="rect">
                <a:avLst/>
              </a:prstGeom>
              <a:blipFill>
                <a:blip r:embed="rId2"/>
                <a:stretch>
                  <a:fillRect l="-2243" t="-16038" b="-3396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611560" y="1484784"/>
            <a:ext cx="2482663" cy="2943402"/>
            <a:chOff x="611560" y="1484784"/>
            <a:chExt cx="2482663" cy="2943402"/>
          </a:xfrm>
        </p:grpSpPr>
        <p:grpSp>
          <p:nvGrpSpPr>
            <p:cNvPr id="2" name="Group 1"/>
            <p:cNvGrpSpPr/>
            <p:nvPr/>
          </p:nvGrpSpPr>
          <p:grpSpPr>
            <a:xfrm>
              <a:off x="611560" y="1484784"/>
              <a:ext cx="2482663" cy="2441703"/>
              <a:chOff x="739930" y="5733235"/>
              <a:chExt cx="2482663" cy="2441703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739930" y="5733235"/>
                <a:ext cx="2482663" cy="2441703"/>
                <a:chOff x="1243986" y="3478998"/>
                <a:chExt cx="2482663" cy="2441703"/>
              </a:xfrm>
            </p:grpSpPr>
            <p:grpSp>
              <p:nvGrpSpPr>
                <p:cNvPr id="5" name="Group 18"/>
                <p:cNvGrpSpPr>
                  <a:grpSpLocks/>
                </p:cNvGrpSpPr>
                <p:nvPr/>
              </p:nvGrpSpPr>
              <p:grpSpPr bwMode="auto">
                <a:xfrm>
                  <a:off x="1243986" y="3478998"/>
                  <a:ext cx="2049134" cy="2441703"/>
                  <a:chOff x="-1683661" y="1701388"/>
                  <a:chExt cx="2049134" cy="2443269"/>
                </a:xfrm>
              </p:grpSpPr>
              <p:sp>
                <p:nvSpPr>
                  <p:cNvPr id="8" name="Oval 7"/>
                  <p:cNvSpPr/>
                  <p:nvPr/>
                </p:nvSpPr>
                <p:spPr bwMode="auto">
                  <a:xfrm>
                    <a:off x="-1683661" y="2482928"/>
                    <a:ext cx="287338" cy="289110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c</a:t>
                    </a:r>
                    <a:endParaRPr lang="en-US" dirty="0"/>
                  </a:p>
                </p:txBody>
              </p:sp>
              <p:sp>
                <p:nvSpPr>
                  <p:cNvPr id="9" name="Oval 8"/>
                  <p:cNvSpPr/>
                  <p:nvPr/>
                </p:nvSpPr>
                <p:spPr bwMode="auto">
                  <a:xfrm>
                    <a:off x="-597873" y="1701388"/>
                    <a:ext cx="287337" cy="28911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b</a:t>
                    </a:r>
                    <a:endParaRPr lang="en-US" dirty="0"/>
                  </a:p>
                </p:txBody>
              </p:sp>
              <p:sp>
                <p:nvSpPr>
                  <p:cNvPr id="10" name="Oval 9"/>
                  <p:cNvSpPr/>
                  <p:nvPr/>
                </p:nvSpPr>
                <p:spPr bwMode="auto">
                  <a:xfrm>
                    <a:off x="-1288535" y="3855547"/>
                    <a:ext cx="287338" cy="287521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d</a:t>
                    </a:r>
                    <a:endParaRPr lang="en-US" dirty="0"/>
                  </a:p>
                </p:txBody>
              </p:sp>
              <p:sp>
                <p:nvSpPr>
                  <p:cNvPr id="11" name="Oval 10"/>
                  <p:cNvSpPr/>
                  <p:nvPr/>
                </p:nvSpPr>
                <p:spPr bwMode="auto">
                  <a:xfrm>
                    <a:off x="78136" y="3855547"/>
                    <a:ext cx="287337" cy="289110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a</a:t>
                    </a:r>
                    <a:endParaRPr lang="en-US" dirty="0"/>
                  </a:p>
                </p:txBody>
              </p:sp>
              <p:cxnSp>
                <p:nvCxnSpPr>
                  <p:cNvPr id="12" name="Straight Connector 11"/>
                  <p:cNvCxnSpPr>
                    <a:stCxn id="8" idx="6"/>
                    <a:endCxn id="9" idx="2"/>
                  </p:cNvCxnSpPr>
                  <p:nvPr/>
                </p:nvCxnSpPr>
                <p:spPr bwMode="auto">
                  <a:xfrm flipV="1">
                    <a:off x="-1396323" y="1845944"/>
                    <a:ext cx="798450" cy="7815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Connector 12"/>
                  <p:cNvCxnSpPr>
                    <a:stCxn id="10" idx="6"/>
                    <a:endCxn id="11" idx="2"/>
                  </p:cNvCxnSpPr>
                  <p:nvPr/>
                </p:nvCxnSpPr>
                <p:spPr bwMode="auto">
                  <a:xfrm>
                    <a:off x="-1001197" y="3999308"/>
                    <a:ext cx="1079333" cy="79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/>
                  <p:cNvCxnSpPr>
                    <a:stCxn id="10" idx="7"/>
                    <a:endCxn id="9" idx="3"/>
                  </p:cNvCxnSpPr>
                  <p:nvPr/>
                </p:nvCxnSpPr>
                <p:spPr bwMode="auto">
                  <a:xfrm flipV="1">
                    <a:off x="-1043277" y="1948159"/>
                    <a:ext cx="487484" cy="194949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/>
                  <p:cNvCxnSpPr>
                    <a:stCxn id="9" idx="5"/>
                    <a:endCxn id="11" idx="0"/>
                  </p:cNvCxnSpPr>
                  <p:nvPr/>
                </p:nvCxnSpPr>
                <p:spPr bwMode="auto">
                  <a:xfrm>
                    <a:off x="-352616" y="1948159"/>
                    <a:ext cx="574421" cy="19073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" name="Oval 5"/>
                <p:cNvSpPr/>
                <p:nvPr/>
              </p:nvSpPr>
              <p:spPr bwMode="auto">
                <a:xfrm>
                  <a:off x="3439312" y="4332045"/>
                  <a:ext cx="287337" cy="288925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 smtClean="0"/>
                    <a:t>e</a:t>
                  </a:r>
                  <a:endParaRPr lang="en-US" dirty="0"/>
                </a:p>
              </p:txBody>
            </p:sp>
            <p:cxnSp>
              <p:nvCxnSpPr>
                <p:cNvPr id="7" name="Straight Connector 6"/>
                <p:cNvCxnSpPr>
                  <a:stCxn id="6" idx="1"/>
                  <a:endCxn id="9" idx="6"/>
                </p:cNvCxnSpPr>
                <p:nvPr/>
              </p:nvCxnSpPr>
              <p:spPr bwMode="auto">
                <a:xfrm flipH="1" flipV="1">
                  <a:off x="2617111" y="3623461"/>
                  <a:ext cx="864281" cy="75089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" name="Straight Connector 3"/>
              <p:cNvCxnSpPr>
                <a:stCxn id="11" idx="7"/>
                <a:endCxn id="6" idx="4"/>
              </p:cNvCxnSpPr>
              <p:nvPr/>
            </p:nvCxnSpPr>
            <p:spPr bwMode="auto">
              <a:xfrm flipV="1">
                <a:off x="2746984" y="6875207"/>
                <a:ext cx="331941" cy="10531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1659802" y="4028076"/>
                  <a:ext cx="72008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lt-LT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lt-LT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9802" y="4028076"/>
                  <a:ext cx="720080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t-L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Group 61"/>
          <p:cNvGrpSpPr/>
          <p:nvPr/>
        </p:nvGrpSpPr>
        <p:grpSpPr>
          <a:xfrm>
            <a:off x="5076056" y="1484784"/>
            <a:ext cx="2482663" cy="2944107"/>
            <a:chOff x="611560" y="1484784"/>
            <a:chExt cx="2482663" cy="2944107"/>
          </a:xfrm>
        </p:grpSpPr>
        <p:grpSp>
          <p:nvGrpSpPr>
            <p:cNvPr id="65" name="Group 64"/>
            <p:cNvGrpSpPr/>
            <p:nvPr/>
          </p:nvGrpSpPr>
          <p:grpSpPr>
            <a:xfrm>
              <a:off x="611560" y="1484784"/>
              <a:ext cx="2482663" cy="2441703"/>
              <a:chOff x="1243986" y="3478998"/>
              <a:chExt cx="2482663" cy="2441703"/>
            </a:xfrm>
          </p:grpSpPr>
          <p:grpSp>
            <p:nvGrpSpPr>
              <p:cNvPr id="67" name="Group 18"/>
              <p:cNvGrpSpPr>
                <a:grpSpLocks/>
              </p:cNvGrpSpPr>
              <p:nvPr/>
            </p:nvGrpSpPr>
            <p:grpSpPr bwMode="auto">
              <a:xfrm>
                <a:off x="1243986" y="3478998"/>
                <a:ext cx="2237406" cy="2441703"/>
                <a:chOff x="-1683661" y="1701388"/>
                <a:chExt cx="2237406" cy="2443269"/>
              </a:xfrm>
            </p:grpSpPr>
            <p:sp>
              <p:nvSpPr>
                <p:cNvPr id="70" name="Oval 69"/>
                <p:cNvSpPr/>
                <p:nvPr/>
              </p:nvSpPr>
              <p:spPr bwMode="auto">
                <a:xfrm>
                  <a:off x="-1683661" y="2482928"/>
                  <a:ext cx="287338" cy="2891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c</a:t>
                  </a:r>
                  <a:endParaRPr lang="en-US" dirty="0"/>
                </a:p>
              </p:txBody>
            </p:sp>
            <p:sp>
              <p:nvSpPr>
                <p:cNvPr id="71" name="Oval 70"/>
                <p:cNvSpPr/>
                <p:nvPr/>
              </p:nvSpPr>
              <p:spPr bwMode="auto">
                <a:xfrm>
                  <a:off x="-597873" y="1701388"/>
                  <a:ext cx="287337" cy="28911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b</a:t>
                  </a:r>
                  <a:endParaRPr lang="en-US" dirty="0"/>
                </a:p>
              </p:txBody>
            </p:sp>
            <p:sp>
              <p:nvSpPr>
                <p:cNvPr id="72" name="Oval 71"/>
                <p:cNvSpPr/>
                <p:nvPr/>
              </p:nvSpPr>
              <p:spPr bwMode="auto">
                <a:xfrm>
                  <a:off x="-1288535" y="3855547"/>
                  <a:ext cx="287338" cy="287521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d</a:t>
                  </a:r>
                  <a:endParaRPr lang="en-US" dirty="0"/>
                </a:p>
              </p:txBody>
            </p:sp>
            <p:sp>
              <p:nvSpPr>
                <p:cNvPr id="73" name="Oval 72"/>
                <p:cNvSpPr/>
                <p:nvPr/>
              </p:nvSpPr>
              <p:spPr bwMode="auto">
                <a:xfrm>
                  <a:off x="78136" y="3855547"/>
                  <a:ext cx="287337" cy="28911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a</a:t>
                  </a:r>
                  <a:endParaRPr lang="en-US" dirty="0"/>
                </a:p>
              </p:txBody>
            </p:sp>
            <p:cxnSp>
              <p:nvCxnSpPr>
                <p:cNvPr id="74" name="Straight Connector 73"/>
                <p:cNvCxnSpPr>
                  <a:stCxn id="70" idx="6"/>
                  <a:endCxn id="68" idx="2"/>
                </p:cNvCxnSpPr>
                <p:nvPr/>
              </p:nvCxnSpPr>
              <p:spPr bwMode="auto">
                <a:xfrm>
                  <a:off x="-1396323" y="2627484"/>
                  <a:ext cx="1907988" cy="72054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>
                  <a:stCxn id="72" idx="6"/>
                  <a:endCxn id="68" idx="3"/>
                </p:cNvCxnSpPr>
                <p:nvPr/>
              </p:nvCxnSpPr>
              <p:spPr bwMode="auto">
                <a:xfrm flipV="1">
                  <a:off x="-1001197" y="2801753"/>
                  <a:ext cx="1554942" cy="1197555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>
                  <a:stCxn id="72" idx="1"/>
                  <a:endCxn id="70" idx="4"/>
                </p:cNvCxnSpPr>
                <p:nvPr/>
              </p:nvCxnSpPr>
              <p:spPr bwMode="auto">
                <a:xfrm flipH="1" flipV="1">
                  <a:off x="-1539992" y="2772038"/>
                  <a:ext cx="293537" cy="1125615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>
                  <a:stCxn id="70" idx="5"/>
                  <a:endCxn id="73" idx="1"/>
                </p:cNvCxnSpPr>
                <p:nvPr/>
              </p:nvCxnSpPr>
              <p:spPr bwMode="auto">
                <a:xfrm>
                  <a:off x="-1438403" y="2729699"/>
                  <a:ext cx="1558619" cy="116818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8" name="Oval 67"/>
              <p:cNvSpPr/>
              <p:nvPr/>
            </p:nvSpPr>
            <p:spPr bwMode="auto">
              <a:xfrm>
                <a:off x="3439312" y="4332045"/>
                <a:ext cx="287337" cy="28892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 smtClean="0"/>
                  <a:t>e</a:t>
                </a:r>
                <a:endParaRPr 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1659802" y="4028076"/>
                  <a:ext cx="720080" cy="4008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lt-LT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lt-LT" b="0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oMath>
                    </m:oMathPara>
                  </a14:m>
                  <a:endParaRPr lang="lt-LT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9802" y="4028076"/>
                  <a:ext cx="720080" cy="400815"/>
                </a:xfrm>
                <a:prstGeom prst="rect">
                  <a:avLst/>
                </a:prstGeom>
                <a:blipFill>
                  <a:blip r:embed="rId4"/>
                  <a:stretch>
                    <a:fillRect r="-13559"/>
                  </a:stretch>
                </a:blipFill>
              </p:spPr>
              <p:txBody>
                <a:bodyPr/>
                <a:lstStyle/>
                <a:p>
                  <a:r>
                    <a:rPr lang="lt-L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4" name="TextBox 83"/>
          <p:cNvSpPr txBox="1"/>
          <p:nvPr/>
        </p:nvSpPr>
        <p:spPr>
          <a:xfrm>
            <a:off x="1841016" y="5007713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smtClean="0"/>
              <a:t>Raskime maksimalų papildinio </a:t>
            </a:r>
            <a:r>
              <a:rPr lang="lt-LT" sz="3600" dirty="0" err="1" smtClean="0"/>
              <a:t>pografį</a:t>
            </a:r>
            <a:r>
              <a:rPr lang="lt-LT" sz="3600" dirty="0" smtClean="0"/>
              <a:t>, kuris būtų pilnasis grafas</a:t>
            </a:r>
            <a:endParaRPr lang="lt-LT" sz="3600" dirty="0"/>
          </a:p>
        </p:txBody>
      </p:sp>
    </p:spTree>
    <p:extLst>
      <p:ext uri="{BB962C8B-B14F-4D97-AF65-F5344CB8AC3E}">
        <p14:creationId xmlns:p14="http://schemas.microsoft.com/office/powerpoint/2010/main" val="140813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95536" y="260648"/>
                <a:ext cx="84249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600" dirty="0" smtClean="0"/>
                  <a:t>Raskime grafo </a:t>
                </a:r>
                <a14:m>
                  <m:oMath xmlns:m="http://schemas.openxmlformats.org/officeDocument/2006/math">
                    <m:r>
                      <a:rPr lang="lt-LT" sz="36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lt-LT" sz="3600" dirty="0" smtClean="0"/>
                  <a:t> papildinį</a:t>
                </a:r>
                <a:endParaRPr lang="lt-LT" sz="36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60648"/>
                <a:ext cx="8424936" cy="646331"/>
              </a:xfrm>
              <a:prstGeom prst="rect">
                <a:avLst/>
              </a:prstGeom>
              <a:blipFill>
                <a:blip r:embed="rId2"/>
                <a:stretch>
                  <a:fillRect l="-2243" t="-16038" b="-3396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611560" y="1484784"/>
            <a:ext cx="2482663" cy="2943402"/>
            <a:chOff x="611560" y="1484784"/>
            <a:chExt cx="2482663" cy="2943402"/>
          </a:xfrm>
        </p:grpSpPr>
        <p:grpSp>
          <p:nvGrpSpPr>
            <p:cNvPr id="2" name="Group 1"/>
            <p:cNvGrpSpPr/>
            <p:nvPr/>
          </p:nvGrpSpPr>
          <p:grpSpPr>
            <a:xfrm>
              <a:off x="611560" y="1484784"/>
              <a:ext cx="2482663" cy="2441703"/>
              <a:chOff x="739930" y="5733235"/>
              <a:chExt cx="2482663" cy="2441703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739930" y="5733235"/>
                <a:ext cx="2482663" cy="2441703"/>
                <a:chOff x="1243986" y="3478998"/>
                <a:chExt cx="2482663" cy="2441703"/>
              </a:xfrm>
            </p:grpSpPr>
            <p:grpSp>
              <p:nvGrpSpPr>
                <p:cNvPr id="5" name="Group 18"/>
                <p:cNvGrpSpPr>
                  <a:grpSpLocks/>
                </p:cNvGrpSpPr>
                <p:nvPr/>
              </p:nvGrpSpPr>
              <p:grpSpPr bwMode="auto">
                <a:xfrm>
                  <a:off x="1243986" y="3478998"/>
                  <a:ext cx="2049134" cy="2441703"/>
                  <a:chOff x="-1683661" y="1701388"/>
                  <a:chExt cx="2049134" cy="2443269"/>
                </a:xfrm>
              </p:grpSpPr>
              <p:sp>
                <p:nvSpPr>
                  <p:cNvPr id="8" name="Oval 7"/>
                  <p:cNvSpPr/>
                  <p:nvPr/>
                </p:nvSpPr>
                <p:spPr bwMode="auto">
                  <a:xfrm>
                    <a:off x="-1683661" y="2482928"/>
                    <a:ext cx="287338" cy="289110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c</a:t>
                    </a:r>
                    <a:endParaRPr lang="en-US" dirty="0"/>
                  </a:p>
                </p:txBody>
              </p:sp>
              <p:sp>
                <p:nvSpPr>
                  <p:cNvPr id="9" name="Oval 8"/>
                  <p:cNvSpPr/>
                  <p:nvPr/>
                </p:nvSpPr>
                <p:spPr bwMode="auto">
                  <a:xfrm>
                    <a:off x="-597873" y="1701388"/>
                    <a:ext cx="287337" cy="28911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b</a:t>
                    </a:r>
                    <a:endParaRPr lang="en-US" dirty="0"/>
                  </a:p>
                </p:txBody>
              </p:sp>
              <p:sp>
                <p:nvSpPr>
                  <p:cNvPr id="10" name="Oval 9"/>
                  <p:cNvSpPr/>
                  <p:nvPr/>
                </p:nvSpPr>
                <p:spPr bwMode="auto">
                  <a:xfrm>
                    <a:off x="-1288535" y="3855547"/>
                    <a:ext cx="287338" cy="287521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d</a:t>
                    </a:r>
                    <a:endParaRPr lang="en-US" dirty="0"/>
                  </a:p>
                </p:txBody>
              </p:sp>
              <p:sp>
                <p:nvSpPr>
                  <p:cNvPr id="11" name="Oval 10"/>
                  <p:cNvSpPr/>
                  <p:nvPr/>
                </p:nvSpPr>
                <p:spPr bwMode="auto">
                  <a:xfrm>
                    <a:off x="78136" y="3855547"/>
                    <a:ext cx="287337" cy="289110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a</a:t>
                    </a:r>
                    <a:endParaRPr lang="en-US" dirty="0"/>
                  </a:p>
                </p:txBody>
              </p:sp>
              <p:cxnSp>
                <p:nvCxnSpPr>
                  <p:cNvPr id="12" name="Straight Connector 11"/>
                  <p:cNvCxnSpPr>
                    <a:stCxn id="8" idx="6"/>
                    <a:endCxn id="9" idx="2"/>
                  </p:cNvCxnSpPr>
                  <p:nvPr/>
                </p:nvCxnSpPr>
                <p:spPr bwMode="auto">
                  <a:xfrm flipV="1">
                    <a:off x="-1396323" y="1845944"/>
                    <a:ext cx="798450" cy="7815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Connector 12"/>
                  <p:cNvCxnSpPr>
                    <a:stCxn id="10" idx="6"/>
                    <a:endCxn id="11" idx="2"/>
                  </p:cNvCxnSpPr>
                  <p:nvPr/>
                </p:nvCxnSpPr>
                <p:spPr bwMode="auto">
                  <a:xfrm>
                    <a:off x="-1001197" y="3999308"/>
                    <a:ext cx="1079333" cy="79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/>
                  <p:cNvCxnSpPr>
                    <a:stCxn id="10" idx="7"/>
                    <a:endCxn id="9" idx="3"/>
                  </p:cNvCxnSpPr>
                  <p:nvPr/>
                </p:nvCxnSpPr>
                <p:spPr bwMode="auto">
                  <a:xfrm flipV="1">
                    <a:off x="-1043277" y="1948159"/>
                    <a:ext cx="487484" cy="194949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/>
                  <p:cNvCxnSpPr>
                    <a:stCxn id="9" idx="5"/>
                    <a:endCxn id="11" idx="0"/>
                  </p:cNvCxnSpPr>
                  <p:nvPr/>
                </p:nvCxnSpPr>
                <p:spPr bwMode="auto">
                  <a:xfrm>
                    <a:off x="-352616" y="1948159"/>
                    <a:ext cx="574421" cy="19073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" name="Oval 5"/>
                <p:cNvSpPr/>
                <p:nvPr/>
              </p:nvSpPr>
              <p:spPr bwMode="auto">
                <a:xfrm>
                  <a:off x="3439312" y="4332045"/>
                  <a:ext cx="287337" cy="288925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 smtClean="0"/>
                    <a:t>e</a:t>
                  </a:r>
                  <a:endParaRPr lang="en-US" dirty="0"/>
                </a:p>
              </p:txBody>
            </p:sp>
            <p:cxnSp>
              <p:nvCxnSpPr>
                <p:cNvPr id="7" name="Straight Connector 6"/>
                <p:cNvCxnSpPr>
                  <a:stCxn id="6" idx="1"/>
                  <a:endCxn id="9" idx="6"/>
                </p:cNvCxnSpPr>
                <p:nvPr/>
              </p:nvCxnSpPr>
              <p:spPr bwMode="auto">
                <a:xfrm flipH="1" flipV="1">
                  <a:off x="2617111" y="3623461"/>
                  <a:ext cx="864281" cy="75089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" name="Straight Connector 3"/>
              <p:cNvCxnSpPr>
                <a:stCxn id="11" idx="7"/>
                <a:endCxn id="6" idx="4"/>
              </p:cNvCxnSpPr>
              <p:nvPr/>
            </p:nvCxnSpPr>
            <p:spPr bwMode="auto">
              <a:xfrm flipV="1">
                <a:off x="2746984" y="6875207"/>
                <a:ext cx="331941" cy="10531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1659802" y="4028076"/>
                  <a:ext cx="72008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lt-LT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lt-LT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9802" y="4028076"/>
                  <a:ext cx="720080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t-L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Group 61"/>
          <p:cNvGrpSpPr/>
          <p:nvPr/>
        </p:nvGrpSpPr>
        <p:grpSpPr>
          <a:xfrm>
            <a:off x="5076056" y="1484784"/>
            <a:ext cx="2482663" cy="2944107"/>
            <a:chOff x="611560" y="1484784"/>
            <a:chExt cx="2482663" cy="2944107"/>
          </a:xfrm>
        </p:grpSpPr>
        <p:grpSp>
          <p:nvGrpSpPr>
            <p:cNvPr id="65" name="Group 64"/>
            <p:cNvGrpSpPr/>
            <p:nvPr/>
          </p:nvGrpSpPr>
          <p:grpSpPr>
            <a:xfrm>
              <a:off x="611560" y="1484784"/>
              <a:ext cx="2482663" cy="2441703"/>
              <a:chOff x="1243986" y="3478998"/>
              <a:chExt cx="2482663" cy="2441703"/>
            </a:xfrm>
          </p:grpSpPr>
          <p:grpSp>
            <p:nvGrpSpPr>
              <p:cNvPr id="67" name="Group 18"/>
              <p:cNvGrpSpPr>
                <a:grpSpLocks/>
              </p:cNvGrpSpPr>
              <p:nvPr/>
            </p:nvGrpSpPr>
            <p:grpSpPr bwMode="auto">
              <a:xfrm>
                <a:off x="1243986" y="3478998"/>
                <a:ext cx="2237406" cy="2441703"/>
                <a:chOff x="-1683661" y="1701388"/>
                <a:chExt cx="2237406" cy="2443269"/>
              </a:xfrm>
            </p:grpSpPr>
            <p:sp>
              <p:nvSpPr>
                <p:cNvPr id="70" name="Oval 69"/>
                <p:cNvSpPr/>
                <p:nvPr/>
              </p:nvSpPr>
              <p:spPr bwMode="auto">
                <a:xfrm>
                  <a:off x="-1683661" y="2482928"/>
                  <a:ext cx="287338" cy="2891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c</a:t>
                  </a:r>
                  <a:endParaRPr lang="en-US" dirty="0"/>
                </a:p>
              </p:txBody>
            </p:sp>
            <p:sp>
              <p:nvSpPr>
                <p:cNvPr id="71" name="Oval 70"/>
                <p:cNvSpPr/>
                <p:nvPr/>
              </p:nvSpPr>
              <p:spPr bwMode="auto">
                <a:xfrm>
                  <a:off x="-597873" y="1701388"/>
                  <a:ext cx="287337" cy="28911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b</a:t>
                  </a:r>
                  <a:endParaRPr lang="en-US" dirty="0"/>
                </a:p>
              </p:txBody>
            </p:sp>
            <p:sp>
              <p:nvSpPr>
                <p:cNvPr id="72" name="Oval 71"/>
                <p:cNvSpPr/>
                <p:nvPr/>
              </p:nvSpPr>
              <p:spPr bwMode="auto">
                <a:xfrm>
                  <a:off x="-1288535" y="3855547"/>
                  <a:ext cx="287338" cy="287521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d</a:t>
                  </a:r>
                  <a:endParaRPr lang="en-US" dirty="0"/>
                </a:p>
              </p:txBody>
            </p:sp>
            <p:sp>
              <p:nvSpPr>
                <p:cNvPr id="73" name="Oval 72"/>
                <p:cNvSpPr/>
                <p:nvPr/>
              </p:nvSpPr>
              <p:spPr bwMode="auto">
                <a:xfrm>
                  <a:off x="78136" y="3855547"/>
                  <a:ext cx="287337" cy="28911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a</a:t>
                  </a:r>
                  <a:endParaRPr lang="en-US" dirty="0"/>
                </a:p>
              </p:txBody>
            </p:sp>
            <p:cxnSp>
              <p:nvCxnSpPr>
                <p:cNvPr id="74" name="Straight Connector 73"/>
                <p:cNvCxnSpPr>
                  <a:stCxn id="70" idx="6"/>
                  <a:endCxn id="68" idx="2"/>
                </p:cNvCxnSpPr>
                <p:nvPr/>
              </p:nvCxnSpPr>
              <p:spPr bwMode="auto">
                <a:xfrm>
                  <a:off x="-1396323" y="2627484"/>
                  <a:ext cx="1907988" cy="72054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>
                  <a:stCxn id="72" idx="6"/>
                  <a:endCxn id="68" idx="3"/>
                </p:cNvCxnSpPr>
                <p:nvPr/>
              </p:nvCxnSpPr>
              <p:spPr bwMode="auto">
                <a:xfrm flipV="1">
                  <a:off x="-1001197" y="2801753"/>
                  <a:ext cx="1554942" cy="1197555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>
                  <a:stCxn id="72" idx="1"/>
                  <a:endCxn id="70" idx="4"/>
                </p:cNvCxnSpPr>
                <p:nvPr/>
              </p:nvCxnSpPr>
              <p:spPr bwMode="auto">
                <a:xfrm flipH="1" flipV="1">
                  <a:off x="-1539992" y="2772038"/>
                  <a:ext cx="293537" cy="1125615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>
                  <a:stCxn id="70" idx="5"/>
                  <a:endCxn id="73" idx="1"/>
                </p:cNvCxnSpPr>
                <p:nvPr/>
              </p:nvCxnSpPr>
              <p:spPr bwMode="auto">
                <a:xfrm>
                  <a:off x="-1438403" y="2729699"/>
                  <a:ext cx="1558619" cy="116818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8" name="Oval 67"/>
              <p:cNvSpPr/>
              <p:nvPr/>
            </p:nvSpPr>
            <p:spPr bwMode="auto">
              <a:xfrm>
                <a:off x="3439312" y="4332045"/>
                <a:ext cx="287337" cy="28892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 smtClean="0"/>
                  <a:t>e</a:t>
                </a:r>
                <a:endParaRPr 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1659802" y="4028076"/>
                  <a:ext cx="720080" cy="4008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lt-LT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lt-LT" b="0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oMath>
                    </m:oMathPara>
                  </a14:m>
                  <a:endParaRPr lang="lt-LT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9802" y="4028076"/>
                  <a:ext cx="720080" cy="400815"/>
                </a:xfrm>
                <a:prstGeom prst="rect">
                  <a:avLst/>
                </a:prstGeom>
                <a:blipFill>
                  <a:blip r:embed="rId4"/>
                  <a:stretch>
                    <a:fillRect r="-13559"/>
                  </a:stretch>
                </a:blipFill>
              </p:spPr>
              <p:txBody>
                <a:bodyPr/>
                <a:lstStyle/>
                <a:p>
                  <a:r>
                    <a:rPr lang="lt-L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1841016" y="5007713"/>
                <a:ext cx="655272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600" dirty="0" smtClean="0"/>
                  <a:t>Sužymėkime raudonai pažymėtas papildinio viršūnes grafe </a:t>
                </a:r>
                <a14:m>
                  <m:oMath xmlns:m="http://schemas.openxmlformats.org/officeDocument/2006/math">
                    <m:r>
                      <a:rPr lang="lt-LT" sz="36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lt-LT" sz="3600" dirty="0" smtClean="0"/>
                  <a:t> </a:t>
                </a:r>
                <a:endParaRPr lang="lt-LT" sz="36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016" y="5007713"/>
                <a:ext cx="6552728" cy="1200329"/>
              </a:xfrm>
              <a:prstGeom prst="rect">
                <a:avLst/>
              </a:prstGeom>
              <a:blipFill>
                <a:blip r:embed="rId5"/>
                <a:stretch>
                  <a:fillRect l="-2791" t="-8122" r="-1209" b="-17766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918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95536" y="260648"/>
                <a:ext cx="84249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600" dirty="0" smtClean="0"/>
                  <a:t>Raskime grafo </a:t>
                </a:r>
                <a14:m>
                  <m:oMath xmlns:m="http://schemas.openxmlformats.org/officeDocument/2006/math">
                    <m:r>
                      <a:rPr lang="lt-LT" sz="36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lt-LT" sz="3600" dirty="0" smtClean="0"/>
                  <a:t> papildinį</a:t>
                </a:r>
                <a:endParaRPr lang="lt-LT" sz="36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60648"/>
                <a:ext cx="8424936" cy="646331"/>
              </a:xfrm>
              <a:prstGeom prst="rect">
                <a:avLst/>
              </a:prstGeom>
              <a:blipFill>
                <a:blip r:embed="rId2"/>
                <a:stretch>
                  <a:fillRect l="-2243" t="-16038" b="-3396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611560" y="1484784"/>
            <a:ext cx="2482663" cy="2943402"/>
            <a:chOff x="611560" y="1484784"/>
            <a:chExt cx="2482663" cy="2943402"/>
          </a:xfrm>
        </p:grpSpPr>
        <p:grpSp>
          <p:nvGrpSpPr>
            <p:cNvPr id="2" name="Group 1"/>
            <p:cNvGrpSpPr/>
            <p:nvPr/>
          </p:nvGrpSpPr>
          <p:grpSpPr>
            <a:xfrm>
              <a:off x="611560" y="1484784"/>
              <a:ext cx="2482663" cy="2441703"/>
              <a:chOff x="739930" y="5733235"/>
              <a:chExt cx="2482663" cy="2441703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739930" y="5733235"/>
                <a:ext cx="2482663" cy="2441703"/>
                <a:chOff x="1243986" y="3478998"/>
                <a:chExt cx="2482663" cy="2441703"/>
              </a:xfrm>
            </p:grpSpPr>
            <p:grpSp>
              <p:nvGrpSpPr>
                <p:cNvPr id="5" name="Group 18"/>
                <p:cNvGrpSpPr>
                  <a:grpSpLocks/>
                </p:cNvGrpSpPr>
                <p:nvPr/>
              </p:nvGrpSpPr>
              <p:grpSpPr bwMode="auto">
                <a:xfrm>
                  <a:off x="1243986" y="3478998"/>
                  <a:ext cx="2049134" cy="2441703"/>
                  <a:chOff x="-1683661" y="1701388"/>
                  <a:chExt cx="2049134" cy="2443269"/>
                </a:xfrm>
              </p:grpSpPr>
              <p:sp>
                <p:nvSpPr>
                  <p:cNvPr id="8" name="Oval 7"/>
                  <p:cNvSpPr/>
                  <p:nvPr/>
                </p:nvSpPr>
                <p:spPr bwMode="auto">
                  <a:xfrm>
                    <a:off x="-1683661" y="2482928"/>
                    <a:ext cx="287338" cy="28911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c</a:t>
                    </a:r>
                    <a:endParaRPr lang="en-US" dirty="0"/>
                  </a:p>
                </p:txBody>
              </p:sp>
              <p:sp>
                <p:nvSpPr>
                  <p:cNvPr id="9" name="Oval 8"/>
                  <p:cNvSpPr/>
                  <p:nvPr/>
                </p:nvSpPr>
                <p:spPr bwMode="auto">
                  <a:xfrm>
                    <a:off x="-597873" y="1701388"/>
                    <a:ext cx="287337" cy="28911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b</a:t>
                    </a:r>
                    <a:endParaRPr lang="en-US" dirty="0"/>
                  </a:p>
                </p:txBody>
              </p:sp>
              <p:sp>
                <p:nvSpPr>
                  <p:cNvPr id="10" name="Oval 9"/>
                  <p:cNvSpPr/>
                  <p:nvPr/>
                </p:nvSpPr>
                <p:spPr bwMode="auto">
                  <a:xfrm>
                    <a:off x="-1288535" y="3855547"/>
                    <a:ext cx="287338" cy="287521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d</a:t>
                    </a:r>
                    <a:endParaRPr lang="en-US" dirty="0"/>
                  </a:p>
                </p:txBody>
              </p:sp>
              <p:sp>
                <p:nvSpPr>
                  <p:cNvPr id="11" name="Oval 10"/>
                  <p:cNvSpPr/>
                  <p:nvPr/>
                </p:nvSpPr>
                <p:spPr bwMode="auto">
                  <a:xfrm>
                    <a:off x="78136" y="3855547"/>
                    <a:ext cx="287337" cy="289110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a</a:t>
                    </a:r>
                    <a:endParaRPr lang="en-US" dirty="0"/>
                  </a:p>
                </p:txBody>
              </p:sp>
              <p:cxnSp>
                <p:nvCxnSpPr>
                  <p:cNvPr id="12" name="Straight Connector 11"/>
                  <p:cNvCxnSpPr>
                    <a:stCxn id="8" idx="6"/>
                    <a:endCxn id="9" idx="2"/>
                  </p:cNvCxnSpPr>
                  <p:nvPr/>
                </p:nvCxnSpPr>
                <p:spPr bwMode="auto">
                  <a:xfrm flipV="1">
                    <a:off x="-1396323" y="1845944"/>
                    <a:ext cx="798450" cy="7815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Connector 12"/>
                  <p:cNvCxnSpPr>
                    <a:stCxn id="10" idx="6"/>
                    <a:endCxn id="11" idx="2"/>
                  </p:cNvCxnSpPr>
                  <p:nvPr/>
                </p:nvCxnSpPr>
                <p:spPr bwMode="auto">
                  <a:xfrm>
                    <a:off x="-1001197" y="3999308"/>
                    <a:ext cx="1079333" cy="79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/>
                  <p:cNvCxnSpPr>
                    <a:stCxn id="10" idx="7"/>
                    <a:endCxn id="9" idx="3"/>
                  </p:cNvCxnSpPr>
                  <p:nvPr/>
                </p:nvCxnSpPr>
                <p:spPr bwMode="auto">
                  <a:xfrm flipV="1">
                    <a:off x="-1043277" y="1948159"/>
                    <a:ext cx="487484" cy="194949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/>
                  <p:cNvCxnSpPr>
                    <a:stCxn id="9" idx="5"/>
                    <a:endCxn id="11" idx="0"/>
                  </p:cNvCxnSpPr>
                  <p:nvPr/>
                </p:nvCxnSpPr>
                <p:spPr bwMode="auto">
                  <a:xfrm>
                    <a:off x="-352616" y="1948159"/>
                    <a:ext cx="574421" cy="19073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" name="Oval 5"/>
                <p:cNvSpPr/>
                <p:nvPr/>
              </p:nvSpPr>
              <p:spPr bwMode="auto">
                <a:xfrm>
                  <a:off x="3439312" y="4332045"/>
                  <a:ext cx="287337" cy="288925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 smtClean="0"/>
                    <a:t>e</a:t>
                  </a:r>
                  <a:endParaRPr lang="en-US" dirty="0"/>
                </a:p>
              </p:txBody>
            </p:sp>
            <p:cxnSp>
              <p:nvCxnSpPr>
                <p:cNvPr id="7" name="Straight Connector 6"/>
                <p:cNvCxnSpPr>
                  <a:stCxn id="6" idx="1"/>
                  <a:endCxn id="9" idx="6"/>
                </p:cNvCxnSpPr>
                <p:nvPr/>
              </p:nvCxnSpPr>
              <p:spPr bwMode="auto">
                <a:xfrm flipH="1" flipV="1">
                  <a:off x="2617111" y="3623461"/>
                  <a:ext cx="864281" cy="75089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" name="Straight Connector 3"/>
              <p:cNvCxnSpPr>
                <a:stCxn id="11" idx="7"/>
                <a:endCxn id="6" idx="4"/>
              </p:cNvCxnSpPr>
              <p:nvPr/>
            </p:nvCxnSpPr>
            <p:spPr bwMode="auto">
              <a:xfrm flipV="1">
                <a:off x="2746984" y="6875207"/>
                <a:ext cx="331941" cy="10531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1659802" y="4028076"/>
                  <a:ext cx="72008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lt-LT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lt-LT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9802" y="4028076"/>
                  <a:ext cx="720080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t-L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Group 61"/>
          <p:cNvGrpSpPr/>
          <p:nvPr/>
        </p:nvGrpSpPr>
        <p:grpSpPr>
          <a:xfrm>
            <a:off x="5076056" y="1484784"/>
            <a:ext cx="2482663" cy="2944107"/>
            <a:chOff x="611560" y="1484784"/>
            <a:chExt cx="2482663" cy="2944107"/>
          </a:xfrm>
        </p:grpSpPr>
        <p:grpSp>
          <p:nvGrpSpPr>
            <p:cNvPr id="65" name="Group 64"/>
            <p:cNvGrpSpPr/>
            <p:nvPr/>
          </p:nvGrpSpPr>
          <p:grpSpPr>
            <a:xfrm>
              <a:off x="611560" y="1484784"/>
              <a:ext cx="2482663" cy="2441703"/>
              <a:chOff x="1243986" y="3478998"/>
              <a:chExt cx="2482663" cy="2441703"/>
            </a:xfrm>
          </p:grpSpPr>
          <p:grpSp>
            <p:nvGrpSpPr>
              <p:cNvPr id="67" name="Group 18"/>
              <p:cNvGrpSpPr>
                <a:grpSpLocks/>
              </p:cNvGrpSpPr>
              <p:nvPr/>
            </p:nvGrpSpPr>
            <p:grpSpPr bwMode="auto">
              <a:xfrm>
                <a:off x="1243986" y="3478998"/>
                <a:ext cx="2237406" cy="2441703"/>
                <a:chOff x="-1683661" y="1701388"/>
                <a:chExt cx="2237406" cy="2443269"/>
              </a:xfrm>
            </p:grpSpPr>
            <p:sp>
              <p:nvSpPr>
                <p:cNvPr id="70" name="Oval 69"/>
                <p:cNvSpPr/>
                <p:nvPr/>
              </p:nvSpPr>
              <p:spPr bwMode="auto">
                <a:xfrm>
                  <a:off x="-1683661" y="2482928"/>
                  <a:ext cx="287338" cy="2891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c</a:t>
                  </a:r>
                  <a:endParaRPr lang="en-US" dirty="0"/>
                </a:p>
              </p:txBody>
            </p:sp>
            <p:sp>
              <p:nvSpPr>
                <p:cNvPr id="71" name="Oval 70"/>
                <p:cNvSpPr/>
                <p:nvPr/>
              </p:nvSpPr>
              <p:spPr bwMode="auto">
                <a:xfrm>
                  <a:off x="-597873" y="1701388"/>
                  <a:ext cx="287337" cy="28911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b</a:t>
                  </a:r>
                  <a:endParaRPr lang="en-US" dirty="0"/>
                </a:p>
              </p:txBody>
            </p:sp>
            <p:sp>
              <p:nvSpPr>
                <p:cNvPr id="72" name="Oval 71"/>
                <p:cNvSpPr/>
                <p:nvPr/>
              </p:nvSpPr>
              <p:spPr bwMode="auto">
                <a:xfrm>
                  <a:off x="-1288535" y="3855547"/>
                  <a:ext cx="287338" cy="287521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d</a:t>
                  </a:r>
                  <a:endParaRPr lang="en-US" dirty="0"/>
                </a:p>
              </p:txBody>
            </p:sp>
            <p:sp>
              <p:nvSpPr>
                <p:cNvPr id="73" name="Oval 72"/>
                <p:cNvSpPr/>
                <p:nvPr/>
              </p:nvSpPr>
              <p:spPr bwMode="auto">
                <a:xfrm>
                  <a:off x="78136" y="3855547"/>
                  <a:ext cx="287337" cy="28911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a</a:t>
                  </a:r>
                  <a:endParaRPr lang="en-US" dirty="0"/>
                </a:p>
              </p:txBody>
            </p:sp>
            <p:cxnSp>
              <p:nvCxnSpPr>
                <p:cNvPr id="74" name="Straight Connector 73"/>
                <p:cNvCxnSpPr>
                  <a:stCxn id="70" idx="6"/>
                  <a:endCxn id="68" idx="2"/>
                </p:cNvCxnSpPr>
                <p:nvPr/>
              </p:nvCxnSpPr>
              <p:spPr bwMode="auto">
                <a:xfrm>
                  <a:off x="-1396323" y="2627484"/>
                  <a:ext cx="1907988" cy="72054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>
                  <a:stCxn id="72" idx="6"/>
                  <a:endCxn id="68" idx="3"/>
                </p:cNvCxnSpPr>
                <p:nvPr/>
              </p:nvCxnSpPr>
              <p:spPr bwMode="auto">
                <a:xfrm flipV="1">
                  <a:off x="-1001197" y="2801753"/>
                  <a:ext cx="1554942" cy="1197555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>
                  <a:stCxn id="72" idx="1"/>
                  <a:endCxn id="70" idx="4"/>
                </p:cNvCxnSpPr>
                <p:nvPr/>
              </p:nvCxnSpPr>
              <p:spPr bwMode="auto">
                <a:xfrm flipH="1" flipV="1">
                  <a:off x="-1539992" y="2772038"/>
                  <a:ext cx="293537" cy="1125615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>
                  <a:stCxn id="70" idx="5"/>
                  <a:endCxn id="73" idx="1"/>
                </p:cNvCxnSpPr>
                <p:nvPr/>
              </p:nvCxnSpPr>
              <p:spPr bwMode="auto">
                <a:xfrm>
                  <a:off x="-1438403" y="2729699"/>
                  <a:ext cx="1558619" cy="116818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8" name="Oval 67"/>
              <p:cNvSpPr/>
              <p:nvPr/>
            </p:nvSpPr>
            <p:spPr bwMode="auto">
              <a:xfrm>
                <a:off x="3439312" y="4332045"/>
                <a:ext cx="287337" cy="28892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 smtClean="0"/>
                  <a:t>e</a:t>
                </a:r>
                <a:endParaRPr 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1659802" y="4028076"/>
                  <a:ext cx="720080" cy="4008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lt-LT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lt-LT" b="0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oMath>
                    </m:oMathPara>
                  </a14:m>
                  <a:endParaRPr lang="lt-LT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9802" y="4028076"/>
                  <a:ext cx="720080" cy="400815"/>
                </a:xfrm>
                <a:prstGeom prst="rect">
                  <a:avLst/>
                </a:prstGeom>
                <a:blipFill>
                  <a:blip r:embed="rId4"/>
                  <a:stretch>
                    <a:fillRect r="-13559"/>
                  </a:stretch>
                </a:blipFill>
              </p:spPr>
              <p:txBody>
                <a:bodyPr/>
                <a:lstStyle/>
                <a:p>
                  <a:r>
                    <a:rPr lang="lt-L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1841016" y="5007713"/>
                <a:ext cx="655272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600" dirty="0" smtClean="0"/>
                  <a:t>Sužymėkime raudonai pažymėtas papildinio viršūnes grafe </a:t>
                </a:r>
                <a14:m>
                  <m:oMath xmlns:m="http://schemas.openxmlformats.org/officeDocument/2006/math">
                    <m:r>
                      <a:rPr lang="lt-LT" sz="36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lt-LT" sz="3600" dirty="0" smtClean="0"/>
                  <a:t> </a:t>
                </a:r>
                <a:endParaRPr lang="lt-LT" sz="36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016" y="5007713"/>
                <a:ext cx="6552728" cy="1200329"/>
              </a:xfrm>
              <a:prstGeom prst="rect">
                <a:avLst/>
              </a:prstGeom>
              <a:blipFill>
                <a:blip r:embed="rId5"/>
                <a:stretch>
                  <a:fillRect l="-2791" t="-8122" r="-1209" b="-17766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48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95536" y="260648"/>
                <a:ext cx="84249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600" dirty="0" smtClean="0"/>
                  <a:t>Raskime grafo </a:t>
                </a:r>
                <a14:m>
                  <m:oMath xmlns:m="http://schemas.openxmlformats.org/officeDocument/2006/math">
                    <m:r>
                      <a:rPr lang="lt-LT" sz="36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lt-LT" sz="3600" dirty="0" smtClean="0"/>
                  <a:t> papildinį</a:t>
                </a:r>
                <a:endParaRPr lang="lt-LT" sz="36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60648"/>
                <a:ext cx="8424936" cy="646331"/>
              </a:xfrm>
              <a:prstGeom prst="rect">
                <a:avLst/>
              </a:prstGeom>
              <a:blipFill>
                <a:blip r:embed="rId2"/>
                <a:stretch>
                  <a:fillRect l="-2243" t="-16038" b="-3396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611560" y="1484784"/>
            <a:ext cx="2482663" cy="2943402"/>
            <a:chOff x="611560" y="1484784"/>
            <a:chExt cx="2482663" cy="2943402"/>
          </a:xfrm>
        </p:grpSpPr>
        <p:grpSp>
          <p:nvGrpSpPr>
            <p:cNvPr id="2" name="Group 1"/>
            <p:cNvGrpSpPr/>
            <p:nvPr/>
          </p:nvGrpSpPr>
          <p:grpSpPr>
            <a:xfrm>
              <a:off x="611560" y="1484784"/>
              <a:ext cx="2482663" cy="2441703"/>
              <a:chOff x="739930" y="5733235"/>
              <a:chExt cx="2482663" cy="2441703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739930" y="5733235"/>
                <a:ext cx="2482663" cy="2441703"/>
                <a:chOff x="1243986" y="3478998"/>
                <a:chExt cx="2482663" cy="2441703"/>
              </a:xfrm>
            </p:grpSpPr>
            <p:grpSp>
              <p:nvGrpSpPr>
                <p:cNvPr id="5" name="Group 18"/>
                <p:cNvGrpSpPr>
                  <a:grpSpLocks/>
                </p:cNvGrpSpPr>
                <p:nvPr/>
              </p:nvGrpSpPr>
              <p:grpSpPr bwMode="auto">
                <a:xfrm>
                  <a:off x="1243986" y="3478998"/>
                  <a:ext cx="2049134" cy="2441703"/>
                  <a:chOff x="-1683661" y="1701388"/>
                  <a:chExt cx="2049134" cy="2443269"/>
                </a:xfrm>
              </p:grpSpPr>
              <p:sp>
                <p:nvSpPr>
                  <p:cNvPr id="8" name="Oval 7"/>
                  <p:cNvSpPr/>
                  <p:nvPr/>
                </p:nvSpPr>
                <p:spPr bwMode="auto">
                  <a:xfrm>
                    <a:off x="-1683661" y="2482928"/>
                    <a:ext cx="287338" cy="28911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c</a:t>
                    </a:r>
                    <a:endParaRPr lang="en-US" dirty="0"/>
                  </a:p>
                </p:txBody>
              </p:sp>
              <p:sp>
                <p:nvSpPr>
                  <p:cNvPr id="9" name="Oval 8"/>
                  <p:cNvSpPr/>
                  <p:nvPr/>
                </p:nvSpPr>
                <p:spPr bwMode="auto">
                  <a:xfrm>
                    <a:off x="-597873" y="1701388"/>
                    <a:ext cx="287337" cy="28911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b</a:t>
                    </a:r>
                    <a:endParaRPr lang="en-US" dirty="0"/>
                  </a:p>
                </p:txBody>
              </p:sp>
              <p:sp>
                <p:nvSpPr>
                  <p:cNvPr id="10" name="Oval 9"/>
                  <p:cNvSpPr/>
                  <p:nvPr/>
                </p:nvSpPr>
                <p:spPr bwMode="auto">
                  <a:xfrm>
                    <a:off x="-1288535" y="3855547"/>
                    <a:ext cx="287338" cy="287521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d</a:t>
                    </a:r>
                    <a:endParaRPr lang="en-US" dirty="0"/>
                  </a:p>
                </p:txBody>
              </p:sp>
              <p:sp>
                <p:nvSpPr>
                  <p:cNvPr id="11" name="Oval 10"/>
                  <p:cNvSpPr/>
                  <p:nvPr/>
                </p:nvSpPr>
                <p:spPr bwMode="auto">
                  <a:xfrm>
                    <a:off x="78136" y="3855547"/>
                    <a:ext cx="287337" cy="289110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a</a:t>
                    </a:r>
                    <a:endParaRPr lang="en-US" dirty="0"/>
                  </a:p>
                </p:txBody>
              </p:sp>
              <p:cxnSp>
                <p:nvCxnSpPr>
                  <p:cNvPr id="12" name="Straight Connector 11"/>
                  <p:cNvCxnSpPr>
                    <a:stCxn id="8" idx="6"/>
                    <a:endCxn id="9" idx="2"/>
                  </p:cNvCxnSpPr>
                  <p:nvPr/>
                </p:nvCxnSpPr>
                <p:spPr bwMode="auto">
                  <a:xfrm flipV="1">
                    <a:off x="-1396323" y="1845944"/>
                    <a:ext cx="798450" cy="7815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Connector 12"/>
                  <p:cNvCxnSpPr>
                    <a:stCxn id="10" idx="6"/>
                    <a:endCxn id="11" idx="2"/>
                  </p:cNvCxnSpPr>
                  <p:nvPr/>
                </p:nvCxnSpPr>
                <p:spPr bwMode="auto">
                  <a:xfrm>
                    <a:off x="-1001197" y="3999308"/>
                    <a:ext cx="1079333" cy="79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/>
                  <p:cNvCxnSpPr>
                    <a:stCxn id="10" idx="7"/>
                    <a:endCxn id="9" idx="3"/>
                  </p:cNvCxnSpPr>
                  <p:nvPr/>
                </p:nvCxnSpPr>
                <p:spPr bwMode="auto">
                  <a:xfrm flipV="1">
                    <a:off x="-1043277" y="1948159"/>
                    <a:ext cx="487484" cy="194949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/>
                  <p:cNvCxnSpPr>
                    <a:stCxn id="9" idx="5"/>
                    <a:endCxn id="11" idx="0"/>
                  </p:cNvCxnSpPr>
                  <p:nvPr/>
                </p:nvCxnSpPr>
                <p:spPr bwMode="auto">
                  <a:xfrm>
                    <a:off x="-352616" y="1948159"/>
                    <a:ext cx="574421" cy="19073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" name="Oval 5"/>
                <p:cNvSpPr/>
                <p:nvPr/>
              </p:nvSpPr>
              <p:spPr bwMode="auto">
                <a:xfrm>
                  <a:off x="3439312" y="4332045"/>
                  <a:ext cx="287337" cy="288925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 smtClean="0"/>
                    <a:t>e</a:t>
                  </a:r>
                  <a:endParaRPr lang="en-US" dirty="0"/>
                </a:p>
              </p:txBody>
            </p:sp>
            <p:cxnSp>
              <p:nvCxnSpPr>
                <p:cNvPr id="7" name="Straight Connector 6"/>
                <p:cNvCxnSpPr>
                  <a:stCxn id="6" idx="1"/>
                  <a:endCxn id="9" idx="6"/>
                </p:cNvCxnSpPr>
                <p:nvPr/>
              </p:nvCxnSpPr>
              <p:spPr bwMode="auto">
                <a:xfrm flipH="1" flipV="1">
                  <a:off x="2617111" y="3623461"/>
                  <a:ext cx="864281" cy="75089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" name="Straight Connector 3"/>
              <p:cNvCxnSpPr>
                <a:stCxn id="11" idx="7"/>
                <a:endCxn id="6" idx="4"/>
              </p:cNvCxnSpPr>
              <p:nvPr/>
            </p:nvCxnSpPr>
            <p:spPr bwMode="auto">
              <a:xfrm flipV="1">
                <a:off x="2746984" y="6875207"/>
                <a:ext cx="331941" cy="10531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1659802" y="4028076"/>
                  <a:ext cx="72008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lt-LT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lt-LT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9802" y="4028076"/>
                  <a:ext cx="720080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t-L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Group 61"/>
          <p:cNvGrpSpPr/>
          <p:nvPr/>
        </p:nvGrpSpPr>
        <p:grpSpPr>
          <a:xfrm>
            <a:off x="5076056" y="1484784"/>
            <a:ext cx="2482663" cy="2944107"/>
            <a:chOff x="611560" y="1484784"/>
            <a:chExt cx="2482663" cy="2944107"/>
          </a:xfrm>
        </p:grpSpPr>
        <p:grpSp>
          <p:nvGrpSpPr>
            <p:cNvPr id="65" name="Group 64"/>
            <p:cNvGrpSpPr/>
            <p:nvPr/>
          </p:nvGrpSpPr>
          <p:grpSpPr>
            <a:xfrm>
              <a:off x="611560" y="1484784"/>
              <a:ext cx="2482663" cy="2441703"/>
              <a:chOff x="1243986" y="3478998"/>
              <a:chExt cx="2482663" cy="2441703"/>
            </a:xfrm>
          </p:grpSpPr>
          <p:grpSp>
            <p:nvGrpSpPr>
              <p:cNvPr id="67" name="Group 18"/>
              <p:cNvGrpSpPr>
                <a:grpSpLocks/>
              </p:cNvGrpSpPr>
              <p:nvPr/>
            </p:nvGrpSpPr>
            <p:grpSpPr bwMode="auto">
              <a:xfrm>
                <a:off x="1243986" y="3478998"/>
                <a:ext cx="2237406" cy="2441703"/>
                <a:chOff x="-1683661" y="1701388"/>
                <a:chExt cx="2237406" cy="2443269"/>
              </a:xfrm>
            </p:grpSpPr>
            <p:sp>
              <p:nvSpPr>
                <p:cNvPr id="70" name="Oval 69"/>
                <p:cNvSpPr/>
                <p:nvPr/>
              </p:nvSpPr>
              <p:spPr bwMode="auto">
                <a:xfrm>
                  <a:off x="-1683661" y="2482928"/>
                  <a:ext cx="287338" cy="2891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c</a:t>
                  </a:r>
                  <a:endParaRPr lang="en-US" dirty="0"/>
                </a:p>
              </p:txBody>
            </p:sp>
            <p:sp>
              <p:nvSpPr>
                <p:cNvPr id="71" name="Oval 70"/>
                <p:cNvSpPr/>
                <p:nvPr/>
              </p:nvSpPr>
              <p:spPr bwMode="auto">
                <a:xfrm>
                  <a:off x="-597873" y="1701388"/>
                  <a:ext cx="287337" cy="28911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b</a:t>
                  </a:r>
                  <a:endParaRPr lang="en-US" dirty="0"/>
                </a:p>
              </p:txBody>
            </p:sp>
            <p:sp>
              <p:nvSpPr>
                <p:cNvPr id="72" name="Oval 71"/>
                <p:cNvSpPr/>
                <p:nvPr/>
              </p:nvSpPr>
              <p:spPr bwMode="auto">
                <a:xfrm>
                  <a:off x="-1288535" y="3855547"/>
                  <a:ext cx="287338" cy="287521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d</a:t>
                  </a:r>
                  <a:endParaRPr lang="en-US" dirty="0"/>
                </a:p>
              </p:txBody>
            </p:sp>
            <p:sp>
              <p:nvSpPr>
                <p:cNvPr id="73" name="Oval 72"/>
                <p:cNvSpPr/>
                <p:nvPr/>
              </p:nvSpPr>
              <p:spPr bwMode="auto">
                <a:xfrm>
                  <a:off x="78136" y="3855547"/>
                  <a:ext cx="287337" cy="28911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a</a:t>
                  </a:r>
                  <a:endParaRPr lang="en-US" dirty="0"/>
                </a:p>
              </p:txBody>
            </p:sp>
            <p:cxnSp>
              <p:nvCxnSpPr>
                <p:cNvPr id="74" name="Straight Connector 73"/>
                <p:cNvCxnSpPr>
                  <a:stCxn id="70" idx="6"/>
                  <a:endCxn id="68" idx="2"/>
                </p:cNvCxnSpPr>
                <p:nvPr/>
              </p:nvCxnSpPr>
              <p:spPr bwMode="auto">
                <a:xfrm>
                  <a:off x="-1396323" y="2627484"/>
                  <a:ext cx="1907988" cy="72054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>
                  <a:stCxn id="72" idx="6"/>
                  <a:endCxn id="68" idx="3"/>
                </p:cNvCxnSpPr>
                <p:nvPr/>
              </p:nvCxnSpPr>
              <p:spPr bwMode="auto">
                <a:xfrm flipV="1">
                  <a:off x="-1001197" y="2801753"/>
                  <a:ext cx="1554942" cy="1197555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>
                  <a:stCxn id="72" idx="1"/>
                  <a:endCxn id="70" idx="4"/>
                </p:cNvCxnSpPr>
                <p:nvPr/>
              </p:nvCxnSpPr>
              <p:spPr bwMode="auto">
                <a:xfrm flipH="1" flipV="1">
                  <a:off x="-1539992" y="2772038"/>
                  <a:ext cx="293537" cy="1125615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>
                  <a:stCxn id="70" idx="5"/>
                  <a:endCxn id="73" idx="1"/>
                </p:cNvCxnSpPr>
                <p:nvPr/>
              </p:nvCxnSpPr>
              <p:spPr bwMode="auto">
                <a:xfrm>
                  <a:off x="-1438403" y="2729699"/>
                  <a:ext cx="1558619" cy="116818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8" name="Oval 67"/>
              <p:cNvSpPr/>
              <p:nvPr/>
            </p:nvSpPr>
            <p:spPr bwMode="auto">
              <a:xfrm>
                <a:off x="3439312" y="4332045"/>
                <a:ext cx="287337" cy="28892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 smtClean="0"/>
                  <a:t>e</a:t>
                </a:r>
                <a:endParaRPr 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1659802" y="4028076"/>
                  <a:ext cx="720080" cy="4008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lt-LT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lt-LT" b="0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oMath>
                    </m:oMathPara>
                  </a14:m>
                  <a:endParaRPr lang="lt-LT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9802" y="4028076"/>
                  <a:ext cx="720080" cy="400815"/>
                </a:xfrm>
                <a:prstGeom prst="rect">
                  <a:avLst/>
                </a:prstGeom>
                <a:blipFill>
                  <a:blip r:embed="rId4"/>
                  <a:stretch>
                    <a:fillRect r="-13559"/>
                  </a:stretch>
                </a:blipFill>
              </p:spPr>
              <p:txBody>
                <a:bodyPr/>
                <a:lstStyle/>
                <a:p>
                  <a:r>
                    <a:rPr lang="lt-L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1841016" y="5007713"/>
                <a:ext cx="655272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600" dirty="0" smtClean="0"/>
                  <a:t>Ar sužymėtos grafo </a:t>
                </a:r>
                <a14:m>
                  <m:oMath xmlns:m="http://schemas.openxmlformats.org/officeDocument/2006/math">
                    <m:r>
                      <a:rPr lang="lt-LT" sz="36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lt-LT" sz="3600" dirty="0" smtClean="0"/>
                  <a:t> viršūnės sudaro iš vidaus stabilią aibę?</a:t>
                </a:r>
                <a:endParaRPr lang="lt-LT" sz="36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016" y="5007713"/>
                <a:ext cx="6552728" cy="1200329"/>
              </a:xfrm>
              <a:prstGeom prst="rect">
                <a:avLst/>
              </a:prstGeom>
              <a:blipFill>
                <a:blip r:embed="rId5"/>
                <a:stretch>
                  <a:fillRect l="-2791" t="-8122" b="-17766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577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95536" y="260648"/>
                <a:ext cx="84249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600" dirty="0" smtClean="0"/>
                  <a:t>Raskime grafo </a:t>
                </a:r>
                <a14:m>
                  <m:oMath xmlns:m="http://schemas.openxmlformats.org/officeDocument/2006/math">
                    <m:r>
                      <a:rPr lang="lt-LT" sz="36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lt-LT" sz="3600" dirty="0" smtClean="0"/>
                  <a:t> papildinį</a:t>
                </a:r>
                <a:endParaRPr lang="lt-LT" sz="36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60648"/>
                <a:ext cx="8424936" cy="646331"/>
              </a:xfrm>
              <a:prstGeom prst="rect">
                <a:avLst/>
              </a:prstGeom>
              <a:blipFill>
                <a:blip r:embed="rId2"/>
                <a:stretch>
                  <a:fillRect l="-2243" t="-16038" b="-3396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611560" y="1484784"/>
            <a:ext cx="2482663" cy="2943402"/>
            <a:chOff x="611560" y="1484784"/>
            <a:chExt cx="2482663" cy="2943402"/>
          </a:xfrm>
        </p:grpSpPr>
        <p:grpSp>
          <p:nvGrpSpPr>
            <p:cNvPr id="2" name="Group 1"/>
            <p:cNvGrpSpPr/>
            <p:nvPr/>
          </p:nvGrpSpPr>
          <p:grpSpPr>
            <a:xfrm>
              <a:off x="611560" y="1484784"/>
              <a:ext cx="2482663" cy="2441703"/>
              <a:chOff x="739930" y="5733235"/>
              <a:chExt cx="2482663" cy="2441703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739930" y="5733235"/>
                <a:ext cx="2482663" cy="2441703"/>
                <a:chOff x="1243986" y="3478998"/>
                <a:chExt cx="2482663" cy="2441703"/>
              </a:xfrm>
            </p:grpSpPr>
            <p:grpSp>
              <p:nvGrpSpPr>
                <p:cNvPr id="5" name="Group 18"/>
                <p:cNvGrpSpPr>
                  <a:grpSpLocks/>
                </p:cNvGrpSpPr>
                <p:nvPr/>
              </p:nvGrpSpPr>
              <p:grpSpPr bwMode="auto">
                <a:xfrm>
                  <a:off x="1243986" y="3478998"/>
                  <a:ext cx="2049134" cy="2441703"/>
                  <a:chOff x="-1683661" y="1701388"/>
                  <a:chExt cx="2049134" cy="2443269"/>
                </a:xfrm>
              </p:grpSpPr>
              <p:sp>
                <p:nvSpPr>
                  <p:cNvPr id="8" name="Oval 7"/>
                  <p:cNvSpPr/>
                  <p:nvPr/>
                </p:nvSpPr>
                <p:spPr bwMode="auto">
                  <a:xfrm>
                    <a:off x="-1683661" y="2482928"/>
                    <a:ext cx="287338" cy="28911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c</a:t>
                    </a:r>
                    <a:endParaRPr lang="en-US" dirty="0"/>
                  </a:p>
                </p:txBody>
              </p:sp>
              <p:sp>
                <p:nvSpPr>
                  <p:cNvPr id="9" name="Oval 8"/>
                  <p:cNvSpPr/>
                  <p:nvPr/>
                </p:nvSpPr>
                <p:spPr bwMode="auto">
                  <a:xfrm>
                    <a:off x="-597873" y="1701388"/>
                    <a:ext cx="287337" cy="28911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b</a:t>
                    </a:r>
                    <a:endParaRPr lang="en-US" dirty="0"/>
                  </a:p>
                </p:txBody>
              </p:sp>
              <p:sp>
                <p:nvSpPr>
                  <p:cNvPr id="10" name="Oval 9"/>
                  <p:cNvSpPr/>
                  <p:nvPr/>
                </p:nvSpPr>
                <p:spPr bwMode="auto">
                  <a:xfrm>
                    <a:off x="-1288535" y="3855547"/>
                    <a:ext cx="287338" cy="287521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d</a:t>
                    </a:r>
                    <a:endParaRPr lang="en-US" dirty="0"/>
                  </a:p>
                </p:txBody>
              </p:sp>
              <p:sp>
                <p:nvSpPr>
                  <p:cNvPr id="11" name="Oval 10"/>
                  <p:cNvSpPr/>
                  <p:nvPr/>
                </p:nvSpPr>
                <p:spPr bwMode="auto">
                  <a:xfrm>
                    <a:off x="78136" y="3855547"/>
                    <a:ext cx="287337" cy="289110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a</a:t>
                    </a:r>
                    <a:endParaRPr lang="en-US" dirty="0"/>
                  </a:p>
                </p:txBody>
              </p:sp>
              <p:cxnSp>
                <p:nvCxnSpPr>
                  <p:cNvPr id="12" name="Straight Connector 11"/>
                  <p:cNvCxnSpPr>
                    <a:stCxn id="8" idx="6"/>
                    <a:endCxn id="9" idx="2"/>
                  </p:cNvCxnSpPr>
                  <p:nvPr/>
                </p:nvCxnSpPr>
                <p:spPr bwMode="auto">
                  <a:xfrm flipV="1">
                    <a:off x="-1396323" y="1845944"/>
                    <a:ext cx="798450" cy="7815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Connector 12"/>
                  <p:cNvCxnSpPr>
                    <a:stCxn id="10" idx="6"/>
                    <a:endCxn id="11" idx="2"/>
                  </p:cNvCxnSpPr>
                  <p:nvPr/>
                </p:nvCxnSpPr>
                <p:spPr bwMode="auto">
                  <a:xfrm>
                    <a:off x="-1001197" y="3999308"/>
                    <a:ext cx="1079333" cy="79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/>
                  <p:cNvCxnSpPr>
                    <a:stCxn id="10" idx="7"/>
                    <a:endCxn id="9" idx="3"/>
                  </p:cNvCxnSpPr>
                  <p:nvPr/>
                </p:nvCxnSpPr>
                <p:spPr bwMode="auto">
                  <a:xfrm flipV="1">
                    <a:off x="-1043277" y="1948159"/>
                    <a:ext cx="487484" cy="194949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/>
                  <p:cNvCxnSpPr>
                    <a:stCxn id="9" idx="5"/>
                    <a:endCxn id="11" idx="0"/>
                  </p:cNvCxnSpPr>
                  <p:nvPr/>
                </p:nvCxnSpPr>
                <p:spPr bwMode="auto">
                  <a:xfrm>
                    <a:off x="-352616" y="1948159"/>
                    <a:ext cx="574421" cy="19073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" name="Oval 5"/>
                <p:cNvSpPr/>
                <p:nvPr/>
              </p:nvSpPr>
              <p:spPr bwMode="auto">
                <a:xfrm>
                  <a:off x="3439312" y="4332045"/>
                  <a:ext cx="287337" cy="288925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 smtClean="0"/>
                    <a:t>e</a:t>
                  </a:r>
                  <a:endParaRPr lang="en-US" dirty="0"/>
                </a:p>
              </p:txBody>
            </p:sp>
            <p:cxnSp>
              <p:nvCxnSpPr>
                <p:cNvPr id="7" name="Straight Connector 6"/>
                <p:cNvCxnSpPr>
                  <a:stCxn id="6" idx="1"/>
                  <a:endCxn id="9" idx="6"/>
                </p:cNvCxnSpPr>
                <p:nvPr/>
              </p:nvCxnSpPr>
              <p:spPr bwMode="auto">
                <a:xfrm flipH="1" flipV="1">
                  <a:off x="2617111" y="3623461"/>
                  <a:ext cx="864281" cy="75089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" name="Straight Connector 3"/>
              <p:cNvCxnSpPr>
                <a:stCxn id="11" idx="7"/>
                <a:endCxn id="6" idx="4"/>
              </p:cNvCxnSpPr>
              <p:nvPr/>
            </p:nvCxnSpPr>
            <p:spPr bwMode="auto">
              <a:xfrm flipV="1">
                <a:off x="2746984" y="6875207"/>
                <a:ext cx="331941" cy="10531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1659802" y="4028076"/>
                  <a:ext cx="72008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lt-LT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lt-LT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9802" y="4028076"/>
                  <a:ext cx="720080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t-L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Group 61"/>
          <p:cNvGrpSpPr/>
          <p:nvPr/>
        </p:nvGrpSpPr>
        <p:grpSpPr>
          <a:xfrm>
            <a:off x="5076056" y="1484784"/>
            <a:ext cx="2482663" cy="2944107"/>
            <a:chOff x="611560" y="1484784"/>
            <a:chExt cx="2482663" cy="2944107"/>
          </a:xfrm>
        </p:grpSpPr>
        <p:grpSp>
          <p:nvGrpSpPr>
            <p:cNvPr id="65" name="Group 64"/>
            <p:cNvGrpSpPr/>
            <p:nvPr/>
          </p:nvGrpSpPr>
          <p:grpSpPr>
            <a:xfrm>
              <a:off x="611560" y="1484784"/>
              <a:ext cx="2482663" cy="2441703"/>
              <a:chOff x="1243986" y="3478998"/>
              <a:chExt cx="2482663" cy="2441703"/>
            </a:xfrm>
          </p:grpSpPr>
          <p:grpSp>
            <p:nvGrpSpPr>
              <p:cNvPr id="67" name="Group 18"/>
              <p:cNvGrpSpPr>
                <a:grpSpLocks/>
              </p:cNvGrpSpPr>
              <p:nvPr/>
            </p:nvGrpSpPr>
            <p:grpSpPr bwMode="auto">
              <a:xfrm>
                <a:off x="1243986" y="3478998"/>
                <a:ext cx="2237406" cy="2441703"/>
                <a:chOff x="-1683661" y="1701388"/>
                <a:chExt cx="2237406" cy="2443269"/>
              </a:xfrm>
            </p:grpSpPr>
            <p:sp>
              <p:nvSpPr>
                <p:cNvPr id="70" name="Oval 69"/>
                <p:cNvSpPr/>
                <p:nvPr/>
              </p:nvSpPr>
              <p:spPr bwMode="auto">
                <a:xfrm>
                  <a:off x="-1683661" y="2482928"/>
                  <a:ext cx="287338" cy="2891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c</a:t>
                  </a:r>
                  <a:endParaRPr lang="en-US" dirty="0"/>
                </a:p>
              </p:txBody>
            </p:sp>
            <p:sp>
              <p:nvSpPr>
                <p:cNvPr id="71" name="Oval 70"/>
                <p:cNvSpPr/>
                <p:nvPr/>
              </p:nvSpPr>
              <p:spPr bwMode="auto">
                <a:xfrm>
                  <a:off x="-597873" y="1701388"/>
                  <a:ext cx="287337" cy="28911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b</a:t>
                  </a:r>
                  <a:endParaRPr lang="en-US" dirty="0"/>
                </a:p>
              </p:txBody>
            </p:sp>
            <p:sp>
              <p:nvSpPr>
                <p:cNvPr id="72" name="Oval 71"/>
                <p:cNvSpPr/>
                <p:nvPr/>
              </p:nvSpPr>
              <p:spPr bwMode="auto">
                <a:xfrm>
                  <a:off x="-1288535" y="3855547"/>
                  <a:ext cx="287338" cy="287521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d</a:t>
                  </a:r>
                  <a:endParaRPr lang="en-US" dirty="0"/>
                </a:p>
              </p:txBody>
            </p:sp>
            <p:sp>
              <p:nvSpPr>
                <p:cNvPr id="73" name="Oval 72"/>
                <p:cNvSpPr/>
                <p:nvPr/>
              </p:nvSpPr>
              <p:spPr bwMode="auto">
                <a:xfrm>
                  <a:off x="78136" y="3855547"/>
                  <a:ext cx="287337" cy="28911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a</a:t>
                  </a:r>
                  <a:endParaRPr lang="en-US" dirty="0"/>
                </a:p>
              </p:txBody>
            </p:sp>
            <p:cxnSp>
              <p:nvCxnSpPr>
                <p:cNvPr id="74" name="Straight Connector 73"/>
                <p:cNvCxnSpPr>
                  <a:stCxn id="70" idx="6"/>
                  <a:endCxn id="68" idx="2"/>
                </p:cNvCxnSpPr>
                <p:nvPr/>
              </p:nvCxnSpPr>
              <p:spPr bwMode="auto">
                <a:xfrm>
                  <a:off x="-1396323" y="2627484"/>
                  <a:ext cx="1907988" cy="72054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>
                  <a:stCxn id="72" idx="6"/>
                  <a:endCxn id="68" idx="3"/>
                </p:cNvCxnSpPr>
                <p:nvPr/>
              </p:nvCxnSpPr>
              <p:spPr bwMode="auto">
                <a:xfrm flipV="1">
                  <a:off x="-1001197" y="2801753"/>
                  <a:ext cx="1554942" cy="1197555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>
                  <a:stCxn id="72" idx="1"/>
                  <a:endCxn id="70" idx="4"/>
                </p:cNvCxnSpPr>
                <p:nvPr/>
              </p:nvCxnSpPr>
              <p:spPr bwMode="auto">
                <a:xfrm flipH="1" flipV="1">
                  <a:off x="-1539992" y="2772038"/>
                  <a:ext cx="293537" cy="1125615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>
                  <a:stCxn id="70" idx="5"/>
                  <a:endCxn id="73" idx="1"/>
                </p:cNvCxnSpPr>
                <p:nvPr/>
              </p:nvCxnSpPr>
              <p:spPr bwMode="auto">
                <a:xfrm>
                  <a:off x="-1438403" y="2729699"/>
                  <a:ext cx="1558619" cy="116818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8" name="Oval 67"/>
              <p:cNvSpPr/>
              <p:nvPr/>
            </p:nvSpPr>
            <p:spPr bwMode="auto">
              <a:xfrm>
                <a:off x="3439312" y="4332045"/>
                <a:ext cx="287337" cy="28892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 smtClean="0"/>
                  <a:t>e</a:t>
                </a:r>
                <a:endParaRPr 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1659802" y="4028076"/>
                  <a:ext cx="720080" cy="4008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lt-LT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lt-LT" b="0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oMath>
                    </m:oMathPara>
                  </a14:m>
                  <a:endParaRPr lang="lt-LT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9802" y="4028076"/>
                  <a:ext cx="720080" cy="400815"/>
                </a:xfrm>
                <a:prstGeom prst="rect">
                  <a:avLst/>
                </a:prstGeom>
                <a:blipFill>
                  <a:blip r:embed="rId4"/>
                  <a:stretch>
                    <a:fillRect r="-13559"/>
                  </a:stretch>
                </a:blipFill>
              </p:spPr>
              <p:txBody>
                <a:bodyPr/>
                <a:lstStyle/>
                <a:p>
                  <a:r>
                    <a:rPr lang="lt-L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179512" y="4684590"/>
                <a:ext cx="885698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600" dirty="0" smtClean="0"/>
                  <a:t>Ar galime rasti didesnę grafo </a:t>
                </a:r>
                <a14:m>
                  <m:oMath xmlns:m="http://schemas.openxmlformats.org/officeDocument/2006/math">
                    <m:r>
                      <a:rPr lang="lt-LT" sz="36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lt-LT" sz="3600" dirty="0" smtClean="0"/>
                  <a:t> viršūnių aibę, kuri būtų iš vidaus stabili?</a:t>
                </a:r>
                <a:endParaRPr lang="lt-LT" sz="36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684590"/>
                <a:ext cx="8856984" cy="1200329"/>
              </a:xfrm>
              <a:prstGeom prst="rect">
                <a:avLst/>
              </a:prstGeom>
              <a:blipFill>
                <a:blip r:embed="rId5"/>
                <a:stretch>
                  <a:fillRect l="-2065" t="-8122" b="-17766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423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395536" y="260648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smtClean="0"/>
              <a:t>Tarkime papildinyje yra du vienodo dydžio pilnieji </a:t>
            </a:r>
            <a:r>
              <a:rPr lang="lt-LT" sz="3600" dirty="0" err="1" smtClean="0"/>
              <a:t>pografiai</a:t>
            </a:r>
            <a:r>
              <a:rPr lang="lt-LT" sz="3600" dirty="0" smtClean="0"/>
              <a:t>.</a:t>
            </a:r>
            <a:endParaRPr lang="lt-LT" sz="3600" dirty="0"/>
          </a:p>
        </p:txBody>
      </p:sp>
      <p:sp>
        <p:nvSpPr>
          <p:cNvPr id="84" name="TextBox 83"/>
          <p:cNvSpPr txBox="1"/>
          <p:nvPr/>
        </p:nvSpPr>
        <p:spPr>
          <a:xfrm>
            <a:off x="179512" y="5687164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err="1" smtClean="0"/>
              <a:t>Pografiai</a:t>
            </a:r>
            <a:r>
              <a:rPr lang="lt-LT" sz="3600" dirty="0" smtClean="0"/>
              <a:t> sudaro dvi jungiąsias komponentes</a:t>
            </a:r>
            <a:endParaRPr lang="lt-LT" sz="36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5508104" y="1863426"/>
            <a:ext cx="2595483" cy="3183008"/>
            <a:chOff x="3341799" y="2583389"/>
            <a:chExt cx="2595483" cy="3183008"/>
          </a:xfrm>
        </p:grpSpPr>
        <p:grpSp>
          <p:nvGrpSpPr>
            <p:cNvPr id="62" name="Group 61"/>
            <p:cNvGrpSpPr/>
            <p:nvPr/>
          </p:nvGrpSpPr>
          <p:grpSpPr>
            <a:xfrm>
              <a:off x="3341799" y="2583389"/>
              <a:ext cx="2595483" cy="3183008"/>
              <a:chOff x="-1842777" y="1715770"/>
              <a:chExt cx="2595483" cy="3183008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-1842777" y="1715770"/>
                <a:ext cx="2595483" cy="2611667"/>
                <a:chOff x="-1210351" y="3709984"/>
                <a:chExt cx="2595483" cy="2611667"/>
              </a:xfrm>
            </p:grpSpPr>
            <p:grpSp>
              <p:nvGrpSpPr>
                <p:cNvPr id="67" name="Group 18"/>
                <p:cNvGrpSpPr>
                  <a:grpSpLocks/>
                </p:cNvGrpSpPr>
                <p:nvPr/>
              </p:nvGrpSpPr>
              <p:grpSpPr bwMode="auto">
                <a:xfrm>
                  <a:off x="-1210351" y="3709984"/>
                  <a:ext cx="2595483" cy="2481714"/>
                  <a:chOff x="-4137998" y="1932522"/>
                  <a:chExt cx="2595483" cy="2483306"/>
                </a:xfrm>
              </p:grpSpPr>
              <p:sp>
                <p:nvSpPr>
                  <p:cNvPr id="70" name="Oval 69"/>
                  <p:cNvSpPr/>
                  <p:nvPr/>
                </p:nvSpPr>
                <p:spPr bwMode="auto">
                  <a:xfrm>
                    <a:off x="-3553318" y="1949792"/>
                    <a:ext cx="287338" cy="289110"/>
                  </a:xfrm>
                  <a:prstGeom prst="ellipse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c</a:t>
                    </a:r>
                    <a:endParaRPr lang="en-US" dirty="0"/>
                  </a:p>
                </p:txBody>
              </p:sp>
              <p:sp>
                <p:nvSpPr>
                  <p:cNvPr id="71" name="Oval 70"/>
                  <p:cNvSpPr/>
                  <p:nvPr/>
                </p:nvSpPr>
                <p:spPr bwMode="auto">
                  <a:xfrm>
                    <a:off x="-2401700" y="1932522"/>
                    <a:ext cx="287337" cy="289110"/>
                  </a:xfrm>
                  <a:prstGeom prst="ellipse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b</a:t>
                    </a:r>
                    <a:endParaRPr lang="en-US" dirty="0"/>
                  </a:p>
                </p:txBody>
              </p:sp>
              <p:sp>
                <p:nvSpPr>
                  <p:cNvPr id="72" name="Oval 71"/>
                  <p:cNvSpPr/>
                  <p:nvPr/>
                </p:nvSpPr>
                <p:spPr bwMode="auto">
                  <a:xfrm>
                    <a:off x="-4137998" y="3079438"/>
                    <a:ext cx="287338" cy="287521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d</a:t>
                    </a:r>
                    <a:endParaRPr lang="en-US" dirty="0"/>
                  </a:p>
                </p:txBody>
              </p:sp>
              <p:sp>
                <p:nvSpPr>
                  <p:cNvPr id="73" name="Oval 72"/>
                  <p:cNvSpPr/>
                  <p:nvPr/>
                </p:nvSpPr>
                <p:spPr bwMode="auto">
                  <a:xfrm>
                    <a:off x="-1829852" y="3102026"/>
                    <a:ext cx="287337" cy="289110"/>
                  </a:xfrm>
                  <a:prstGeom prst="ellipse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a</a:t>
                    </a:r>
                    <a:endParaRPr lang="en-US" dirty="0"/>
                  </a:p>
                </p:txBody>
              </p:sp>
              <p:cxnSp>
                <p:nvCxnSpPr>
                  <p:cNvPr id="74" name="Straight Connector 73"/>
                  <p:cNvCxnSpPr>
                    <a:stCxn id="34" idx="2"/>
                    <a:endCxn id="68" idx="6"/>
                  </p:cNvCxnSpPr>
                  <p:nvPr/>
                </p:nvCxnSpPr>
                <p:spPr bwMode="auto">
                  <a:xfrm flipH="1" flipV="1">
                    <a:off x="-3265980" y="4401310"/>
                    <a:ext cx="884275" cy="1451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>
                    <a:stCxn id="72" idx="6"/>
                    <a:endCxn id="34" idx="0"/>
                  </p:cNvCxnSpPr>
                  <p:nvPr/>
                </p:nvCxnSpPr>
                <p:spPr bwMode="auto">
                  <a:xfrm>
                    <a:off x="-3850660" y="3223199"/>
                    <a:ext cx="1612624" cy="1048073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>
                    <a:stCxn id="68" idx="1"/>
                    <a:endCxn id="72" idx="4"/>
                  </p:cNvCxnSpPr>
                  <p:nvPr/>
                </p:nvCxnSpPr>
                <p:spPr bwMode="auto">
                  <a:xfrm flipH="1" flipV="1">
                    <a:off x="-3994329" y="3366959"/>
                    <a:ext cx="483092" cy="932133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/>
                  <p:cNvCxnSpPr>
                    <a:stCxn id="70" idx="6"/>
                    <a:endCxn id="71" idx="2"/>
                  </p:cNvCxnSpPr>
                  <p:nvPr/>
                </p:nvCxnSpPr>
                <p:spPr bwMode="auto">
                  <a:xfrm flipV="1">
                    <a:off x="-3265980" y="2077078"/>
                    <a:ext cx="864280" cy="17270"/>
                  </a:xfrm>
                  <a:prstGeom prst="line">
                    <a:avLst/>
                  </a:prstGeom>
                  <a:ln w="19050">
                    <a:solidFill>
                      <a:srgbClr val="00B0F0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8" name="Oval 67"/>
                <p:cNvSpPr/>
                <p:nvPr/>
              </p:nvSpPr>
              <p:spPr bwMode="auto">
                <a:xfrm>
                  <a:off x="-625670" y="6032726"/>
                  <a:ext cx="287337" cy="288925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 smtClean="0"/>
                    <a:t>e</a:t>
                  </a:r>
                  <a:endParaRPr lang="en-US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-682891" y="4497963"/>
                    <a:ext cx="720080" cy="4008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lt-LT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lt-LT" b="0" i="1" dirty="0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oMath>
                      </m:oMathPara>
                    </a14:m>
                    <a:endParaRPr lang="lt-LT" dirty="0"/>
                  </a:p>
                </p:txBody>
              </p:sp>
            </mc:Choice>
            <mc:Fallback xmlns="">
              <p:sp>
                <p:nvSpPr>
                  <p:cNvPr id="64" name="TextBox 6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682891" y="4497963"/>
                    <a:ext cx="720080" cy="40081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r="-13559"/>
                    </a:stretch>
                  </a:blipFill>
                </p:spPr>
                <p:txBody>
                  <a:bodyPr/>
                  <a:lstStyle/>
                  <a:p>
                    <a:r>
                      <a:rPr lang="lt-L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4" name="Oval 33"/>
            <p:cNvSpPr/>
            <p:nvPr/>
          </p:nvSpPr>
          <p:spPr bwMode="auto">
            <a:xfrm>
              <a:off x="5098092" y="4920640"/>
              <a:ext cx="287337" cy="28892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 smtClean="0"/>
                <a:t>f</a:t>
              </a:r>
              <a:endParaRPr lang="en-US" dirty="0"/>
            </a:p>
          </p:txBody>
        </p:sp>
        <p:cxnSp>
          <p:nvCxnSpPr>
            <p:cNvPr id="43" name="Straight Connector 42"/>
            <p:cNvCxnSpPr>
              <a:stCxn id="71" idx="5"/>
              <a:endCxn id="73" idx="0"/>
            </p:cNvCxnSpPr>
            <p:nvPr/>
          </p:nvCxnSpPr>
          <p:spPr bwMode="auto">
            <a:xfrm>
              <a:off x="5323354" y="2830002"/>
              <a:ext cx="470260" cy="922141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70" idx="5"/>
              <a:endCxn id="73" idx="1"/>
            </p:cNvCxnSpPr>
            <p:nvPr/>
          </p:nvCxnSpPr>
          <p:spPr bwMode="auto">
            <a:xfrm>
              <a:off x="4171737" y="2847261"/>
              <a:ext cx="1520288" cy="947194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797656" y="1867990"/>
            <a:ext cx="2595483" cy="3183008"/>
            <a:chOff x="755576" y="1867990"/>
            <a:chExt cx="2595483" cy="3183008"/>
          </a:xfrm>
        </p:grpSpPr>
        <p:grpSp>
          <p:nvGrpSpPr>
            <p:cNvPr id="50" name="Group 49"/>
            <p:cNvGrpSpPr/>
            <p:nvPr/>
          </p:nvGrpSpPr>
          <p:grpSpPr>
            <a:xfrm>
              <a:off x="755576" y="1867990"/>
              <a:ext cx="2595483" cy="3183008"/>
              <a:chOff x="3341799" y="2583389"/>
              <a:chExt cx="2595483" cy="3183008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3341799" y="2583389"/>
                <a:ext cx="2595483" cy="3183008"/>
                <a:chOff x="-1842777" y="1715770"/>
                <a:chExt cx="2595483" cy="3183008"/>
              </a:xfrm>
            </p:grpSpPr>
            <p:grpSp>
              <p:nvGrpSpPr>
                <p:cNvPr id="55" name="Group 54"/>
                <p:cNvGrpSpPr/>
                <p:nvPr/>
              </p:nvGrpSpPr>
              <p:grpSpPr>
                <a:xfrm>
                  <a:off x="-1842777" y="1715770"/>
                  <a:ext cx="2595483" cy="2611667"/>
                  <a:chOff x="-1210351" y="3709984"/>
                  <a:chExt cx="2595483" cy="2611667"/>
                </a:xfrm>
              </p:grpSpPr>
              <p:grpSp>
                <p:nvGrpSpPr>
                  <p:cNvPr id="5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-1210351" y="3709984"/>
                    <a:ext cx="2595483" cy="1457679"/>
                    <a:chOff x="-4137998" y="1932522"/>
                    <a:chExt cx="2595483" cy="1458614"/>
                  </a:xfrm>
                </p:grpSpPr>
                <p:sp>
                  <p:nvSpPr>
                    <p:cNvPr id="63" name="Oval 62"/>
                    <p:cNvSpPr/>
                    <p:nvPr/>
                  </p:nvSpPr>
                  <p:spPr bwMode="auto">
                    <a:xfrm>
                      <a:off x="-3553318" y="1949792"/>
                      <a:ext cx="287338" cy="289110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c</a:t>
                      </a:r>
                      <a:endParaRPr lang="en-US" dirty="0"/>
                    </a:p>
                  </p:txBody>
                </p:sp>
                <p:sp>
                  <p:nvSpPr>
                    <p:cNvPr id="66" name="Oval 65"/>
                    <p:cNvSpPr/>
                    <p:nvPr/>
                  </p:nvSpPr>
                  <p:spPr bwMode="auto">
                    <a:xfrm>
                      <a:off x="-2401700" y="1932522"/>
                      <a:ext cx="287337" cy="289110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b</a:t>
                      </a:r>
                      <a:endParaRPr lang="en-US" dirty="0"/>
                    </a:p>
                  </p:txBody>
                </p:sp>
                <p:sp>
                  <p:nvSpPr>
                    <p:cNvPr id="69" name="Oval 68"/>
                    <p:cNvSpPr/>
                    <p:nvPr/>
                  </p:nvSpPr>
                  <p:spPr bwMode="auto">
                    <a:xfrm>
                      <a:off x="-4137998" y="3079438"/>
                      <a:ext cx="287338" cy="287521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d</a:t>
                      </a:r>
                      <a:endParaRPr lang="en-US" dirty="0"/>
                    </a:p>
                  </p:txBody>
                </p:sp>
                <p:sp>
                  <p:nvSpPr>
                    <p:cNvPr id="78" name="Oval 77"/>
                    <p:cNvSpPr/>
                    <p:nvPr/>
                  </p:nvSpPr>
                  <p:spPr bwMode="auto">
                    <a:xfrm>
                      <a:off x="-1829852" y="3102026"/>
                      <a:ext cx="287337" cy="289110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a</a:t>
                      </a:r>
                      <a:endParaRPr lang="en-US" dirty="0"/>
                    </a:p>
                  </p:txBody>
                </p:sp>
                <p:cxnSp>
                  <p:nvCxnSpPr>
                    <p:cNvPr id="79" name="Straight Connector 78"/>
                    <p:cNvCxnSpPr>
                      <a:stCxn id="78" idx="2"/>
                      <a:endCxn id="69" idx="6"/>
                    </p:cNvCxnSpPr>
                    <p:nvPr/>
                  </p:nvCxnSpPr>
                  <p:spPr bwMode="auto">
                    <a:xfrm flipH="1" flipV="1">
                      <a:off x="-3850660" y="3223200"/>
                      <a:ext cx="2020808" cy="23382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4"/>
                    </a:lnRef>
                    <a:fillRef idx="0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58" name="Oval 57"/>
                  <p:cNvSpPr/>
                  <p:nvPr/>
                </p:nvSpPr>
                <p:spPr bwMode="auto">
                  <a:xfrm>
                    <a:off x="-625670" y="6032726"/>
                    <a:ext cx="287337" cy="288925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 smtClean="0"/>
                      <a:t>e</a:t>
                    </a:r>
                    <a:endParaRPr lang="en-US" dirty="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TextBox 55"/>
                    <p:cNvSpPr txBox="1"/>
                    <p:nvPr/>
                  </p:nvSpPr>
                  <p:spPr>
                    <a:xfrm>
                      <a:off x="-682891" y="4497963"/>
                      <a:ext cx="720080" cy="40081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lt-LT" b="0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oMath>
                        </m:oMathPara>
                      </a14:m>
                      <a:endParaRPr lang="lt-LT" dirty="0"/>
                    </a:p>
                  </p:txBody>
                </p:sp>
              </mc:Choice>
              <mc:Fallback xmlns="">
                <p:sp>
                  <p:nvSpPr>
                    <p:cNvPr id="56" name="TextBox 5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682891" y="4497963"/>
                      <a:ext cx="720080" cy="400815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lt-LT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52" name="Oval 51"/>
              <p:cNvSpPr/>
              <p:nvPr/>
            </p:nvSpPr>
            <p:spPr bwMode="auto">
              <a:xfrm>
                <a:off x="5098092" y="4920640"/>
                <a:ext cx="287337" cy="28892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 smtClean="0"/>
                  <a:t>f</a:t>
                </a:r>
                <a:endParaRPr lang="en-US" dirty="0"/>
              </a:p>
            </p:txBody>
          </p:sp>
        </p:grpSp>
        <p:cxnSp>
          <p:nvCxnSpPr>
            <p:cNvPr id="83" name="Straight Connector 82"/>
            <p:cNvCxnSpPr>
              <a:stCxn id="78" idx="3"/>
              <a:endCxn id="58" idx="7"/>
            </p:cNvCxnSpPr>
            <p:nvPr/>
          </p:nvCxnSpPr>
          <p:spPr bwMode="auto">
            <a:xfrm flipH="1">
              <a:off x="1585514" y="3283357"/>
              <a:ext cx="1520288" cy="9496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endCxn id="52" idx="7"/>
            </p:cNvCxnSpPr>
            <p:nvPr/>
          </p:nvCxnSpPr>
          <p:spPr bwMode="auto">
            <a:xfrm flipH="1">
              <a:off x="2757126" y="3333609"/>
              <a:ext cx="458996" cy="9139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66" idx="3"/>
              <a:endCxn id="69" idx="7"/>
            </p:cNvCxnSpPr>
            <p:nvPr/>
          </p:nvCxnSpPr>
          <p:spPr bwMode="auto">
            <a:xfrm flipH="1">
              <a:off x="1000834" y="2114603"/>
              <a:ext cx="1533120" cy="9416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66" idx="3"/>
              <a:endCxn id="58" idx="7"/>
            </p:cNvCxnSpPr>
            <p:nvPr/>
          </p:nvCxnSpPr>
          <p:spPr bwMode="auto">
            <a:xfrm flipH="1">
              <a:off x="1585514" y="2114603"/>
              <a:ext cx="948440" cy="21184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52" idx="0"/>
              <a:endCxn id="66" idx="4"/>
            </p:cNvCxnSpPr>
            <p:nvPr/>
          </p:nvCxnSpPr>
          <p:spPr bwMode="auto">
            <a:xfrm flipH="1" flipV="1">
              <a:off x="2635543" y="2156915"/>
              <a:ext cx="19995" cy="20483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69" idx="0"/>
              <a:endCxn id="63" idx="3"/>
            </p:cNvCxnSpPr>
            <p:nvPr/>
          </p:nvCxnSpPr>
          <p:spPr bwMode="auto">
            <a:xfrm flipV="1">
              <a:off x="899245" y="2131862"/>
              <a:ext cx="483091" cy="8823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58" idx="0"/>
              <a:endCxn id="63" idx="4"/>
            </p:cNvCxnSpPr>
            <p:nvPr/>
          </p:nvCxnSpPr>
          <p:spPr bwMode="auto">
            <a:xfrm flipH="1" flipV="1">
              <a:off x="1483925" y="2174174"/>
              <a:ext cx="1" cy="20165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52" idx="1"/>
              <a:endCxn id="63" idx="5"/>
            </p:cNvCxnSpPr>
            <p:nvPr/>
          </p:nvCxnSpPr>
          <p:spPr bwMode="auto">
            <a:xfrm flipH="1" flipV="1">
              <a:off x="1585514" y="2131862"/>
              <a:ext cx="968435" cy="21156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788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395536" y="260648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smtClean="0"/>
              <a:t>Tarkime papildinyje yra du vienodo dydžio pilnieji </a:t>
            </a:r>
            <a:r>
              <a:rPr lang="lt-LT" sz="3600" dirty="0" err="1" smtClean="0"/>
              <a:t>pografiai</a:t>
            </a:r>
            <a:r>
              <a:rPr lang="lt-LT" sz="3600" dirty="0" smtClean="0"/>
              <a:t>.</a:t>
            </a:r>
            <a:endParaRPr lang="lt-LT" sz="3600" dirty="0"/>
          </a:p>
        </p:txBody>
      </p:sp>
      <p:sp>
        <p:nvSpPr>
          <p:cNvPr id="84" name="TextBox 83"/>
          <p:cNvSpPr txBox="1"/>
          <p:nvPr/>
        </p:nvSpPr>
        <p:spPr>
          <a:xfrm>
            <a:off x="179512" y="5687164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err="1" smtClean="0"/>
              <a:t>Pografiai</a:t>
            </a:r>
            <a:r>
              <a:rPr lang="lt-LT" sz="3600" dirty="0" smtClean="0"/>
              <a:t> turi bendrą viršūnę</a:t>
            </a:r>
            <a:endParaRPr lang="lt-LT" sz="36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5508104" y="1863426"/>
            <a:ext cx="2595483" cy="3183008"/>
            <a:chOff x="3341799" y="2583389"/>
            <a:chExt cx="2595483" cy="3183008"/>
          </a:xfrm>
        </p:grpSpPr>
        <p:grpSp>
          <p:nvGrpSpPr>
            <p:cNvPr id="62" name="Group 61"/>
            <p:cNvGrpSpPr/>
            <p:nvPr/>
          </p:nvGrpSpPr>
          <p:grpSpPr>
            <a:xfrm>
              <a:off x="3341799" y="2583389"/>
              <a:ext cx="2595483" cy="3183008"/>
              <a:chOff x="-1842777" y="1715770"/>
              <a:chExt cx="2595483" cy="3183008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-1842777" y="1715770"/>
                <a:ext cx="2595483" cy="2611667"/>
                <a:chOff x="-1210351" y="3709984"/>
                <a:chExt cx="2595483" cy="2611667"/>
              </a:xfrm>
            </p:grpSpPr>
            <p:grpSp>
              <p:nvGrpSpPr>
                <p:cNvPr id="67" name="Group 18"/>
                <p:cNvGrpSpPr>
                  <a:grpSpLocks/>
                </p:cNvGrpSpPr>
                <p:nvPr/>
              </p:nvGrpSpPr>
              <p:grpSpPr bwMode="auto">
                <a:xfrm>
                  <a:off x="-1210351" y="3709984"/>
                  <a:ext cx="2595483" cy="2481714"/>
                  <a:chOff x="-4137998" y="1932522"/>
                  <a:chExt cx="2595483" cy="2483306"/>
                </a:xfrm>
              </p:grpSpPr>
              <p:sp>
                <p:nvSpPr>
                  <p:cNvPr id="70" name="Oval 69"/>
                  <p:cNvSpPr/>
                  <p:nvPr/>
                </p:nvSpPr>
                <p:spPr bwMode="auto">
                  <a:xfrm>
                    <a:off x="-3553318" y="1949792"/>
                    <a:ext cx="287338" cy="289110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c</a:t>
                    </a:r>
                    <a:endParaRPr lang="en-US" dirty="0"/>
                  </a:p>
                </p:txBody>
              </p:sp>
              <p:sp>
                <p:nvSpPr>
                  <p:cNvPr id="71" name="Oval 70"/>
                  <p:cNvSpPr/>
                  <p:nvPr/>
                </p:nvSpPr>
                <p:spPr bwMode="auto">
                  <a:xfrm>
                    <a:off x="-2401700" y="1932522"/>
                    <a:ext cx="287337" cy="289110"/>
                  </a:xfrm>
                  <a:prstGeom prst="ellipse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b</a:t>
                    </a:r>
                    <a:endParaRPr lang="en-US" dirty="0"/>
                  </a:p>
                </p:txBody>
              </p:sp>
              <p:sp>
                <p:nvSpPr>
                  <p:cNvPr id="72" name="Oval 71"/>
                  <p:cNvSpPr/>
                  <p:nvPr/>
                </p:nvSpPr>
                <p:spPr bwMode="auto">
                  <a:xfrm>
                    <a:off x="-4137998" y="3079438"/>
                    <a:ext cx="287338" cy="287521"/>
                  </a:xfrm>
                  <a:prstGeom prst="ellipse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d</a:t>
                    </a:r>
                    <a:endParaRPr lang="en-US" dirty="0"/>
                  </a:p>
                </p:txBody>
              </p:sp>
              <p:sp>
                <p:nvSpPr>
                  <p:cNvPr id="73" name="Oval 72"/>
                  <p:cNvSpPr/>
                  <p:nvPr/>
                </p:nvSpPr>
                <p:spPr bwMode="auto">
                  <a:xfrm>
                    <a:off x="-1829852" y="3102026"/>
                    <a:ext cx="287337" cy="289110"/>
                  </a:xfrm>
                  <a:prstGeom prst="ellipse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a</a:t>
                    </a:r>
                    <a:endParaRPr lang="en-US" dirty="0"/>
                  </a:p>
                </p:txBody>
              </p:sp>
              <p:cxnSp>
                <p:nvCxnSpPr>
                  <p:cNvPr id="74" name="Straight Connector 73"/>
                  <p:cNvCxnSpPr>
                    <a:stCxn id="34" idx="2"/>
                    <a:endCxn id="68" idx="6"/>
                  </p:cNvCxnSpPr>
                  <p:nvPr/>
                </p:nvCxnSpPr>
                <p:spPr bwMode="auto">
                  <a:xfrm flipH="1" flipV="1">
                    <a:off x="-3265980" y="4401310"/>
                    <a:ext cx="884275" cy="1451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>
                    <a:stCxn id="72" idx="6"/>
                    <a:endCxn id="34" idx="0"/>
                  </p:cNvCxnSpPr>
                  <p:nvPr/>
                </p:nvCxnSpPr>
                <p:spPr bwMode="auto">
                  <a:xfrm>
                    <a:off x="-3850660" y="3223199"/>
                    <a:ext cx="1612624" cy="1048073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>
                    <a:stCxn id="68" idx="1"/>
                    <a:endCxn id="72" idx="4"/>
                  </p:cNvCxnSpPr>
                  <p:nvPr/>
                </p:nvCxnSpPr>
                <p:spPr bwMode="auto">
                  <a:xfrm flipH="1" flipV="1">
                    <a:off x="-3994329" y="3366959"/>
                    <a:ext cx="483092" cy="932133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/>
                  <p:cNvCxnSpPr>
                    <a:stCxn id="72" idx="0"/>
                    <a:endCxn id="71" idx="2"/>
                  </p:cNvCxnSpPr>
                  <p:nvPr/>
                </p:nvCxnSpPr>
                <p:spPr bwMode="auto">
                  <a:xfrm flipV="1">
                    <a:off x="-3994329" y="2077078"/>
                    <a:ext cx="1592629" cy="1002361"/>
                  </a:xfrm>
                  <a:prstGeom prst="line">
                    <a:avLst/>
                  </a:prstGeom>
                  <a:ln w="19050">
                    <a:solidFill>
                      <a:srgbClr val="00B0F0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8" name="Oval 67"/>
                <p:cNvSpPr/>
                <p:nvPr/>
              </p:nvSpPr>
              <p:spPr bwMode="auto">
                <a:xfrm>
                  <a:off x="-625670" y="6032726"/>
                  <a:ext cx="287337" cy="288925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 smtClean="0"/>
                    <a:t>e</a:t>
                  </a:r>
                  <a:endParaRPr lang="en-US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-682891" y="4497963"/>
                    <a:ext cx="720080" cy="4008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lt-LT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lt-LT" b="0" i="1" dirty="0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oMath>
                      </m:oMathPara>
                    </a14:m>
                    <a:endParaRPr lang="lt-LT" dirty="0"/>
                  </a:p>
                </p:txBody>
              </p:sp>
            </mc:Choice>
            <mc:Fallback xmlns="">
              <p:sp>
                <p:nvSpPr>
                  <p:cNvPr id="64" name="TextBox 6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682891" y="4497963"/>
                    <a:ext cx="720080" cy="40081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r="-13559"/>
                    </a:stretch>
                  </a:blipFill>
                </p:spPr>
                <p:txBody>
                  <a:bodyPr/>
                  <a:lstStyle/>
                  <a:p>
                    <a:r>
                      <a:rPr lang="lt-L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4" name="Oval 33"/>
            <p:cNvSpPr/>
            <p:nvPr/>
          </p:nvSpPr>
          <p:spPr bwMode="auto">
            <a:xfrm>
              <a:off x="5098092" y="4920640"/>
              <a:ext cx="287337" cy="28892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 smtClean="0"/>
                <a:t>f</a:t>
              </a:r>
              <a:endParaRPr lang="en-US" dirty="0"/>
            </a:p>
          </p:txBody>
        </p:sp>
        <p:cxnSp>
          <p:nvCxnSpPr>
            <p:cNvPr id="43" name="Straight Connector 42"/>
            <p:cNvCxnSpPr>
              <a:stCxn id="71" idx="5"/>
              <a:endCxn id="73" idx="0"/>
            </p:cNvCxnSpPr>
            <p:nvPr/>
          </p:nvCxnSpPr>
          <p:spPr bwMode="auto">
            <a:xfrm>
              <a:off x="5323354" y="2830002"/>
              <a:ext cx="470260" cy="922141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72" idx="7"/>
              <a:endCxn id="73" idx="1"/>
            </p:cNvCxnSpPr>
            <p:nvPr/>
          </p:nvCxnSpPr>
          <p:spPr bwMode="auto">
            <a:xfrm>
              <a:off x="3587057" y="3771650"/>
              <a:ext cx="2104968" cy="22805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748145" y="1863426"/>
            <a:ext cx="2595483" cy="3183008"/>
            <a:chOff x="755576" y="1867990"/>
            <a:chExt cx="2595483" cy="3183008"/>
          </a:xfrm>
        </p:grpSpPr>
        <p:grpSp>
          <p:nvGrpSpPr>
            <p:cNvPr id="50" name="Group 49"/>
            <p:cNvGrpSpPr/>
            <p:nvPr/>
          </p:nvGrpSpPr>
          <p:grpSpPr>
            <a:xfrm>
              <a:off x="755576" y="1867990"/>
              <a:ext cx="2595483" cy="3183008"/>
              <a:chOff x="3341799" y="2583389"/>
              <a:chExt cx="2595483" cy="3183008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3341799" y="2583389"/>
                <a:ext cx="2595483" cy="3183008"/>
                <a:chOff x="-1842777" y="1715770"/>
                <a:chExt cx="2595483" cy="3183008"/>
              </a:xfrm>
            </p:grpSpPr>
            <p:grpSp>
              <p:nvGrpSpPr>
                <p:cNvPr id="55" name="Group 54"/>
                <p:cNvGrpSpPr/>
                <p:nvPr/>
              </p:nvGrpSpPr>
              <p:grpSpPr>
                <a:xfrm>
                  <a:off x="-1842777" y="1715770"/>
                  <a:ext cx="2595483" cy="2611667"/>
                  <a:chOff x="-1210351" y="3709984"/>
                  <a:chExt cx="2595483" cy="2611667"/>
                </a:xfrm>
              </p:grpSpPr>
              <p:grpSp>
                <p:nvGrpSpPr>
                  <p:cNvPr id="5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-1210351" y="3709984"/>
                    <a:ext cx="2595483" cy="1457679"/>
                    <a:chOff x="-4137998" y="1932522"/>
                    <a:chExt cx="2595483" cy="1458614"/>
                  </a:xfrm>
                </p:grpSpPr>
                <p:sp>
                  <p:nvSpPr>
                    <p:cNvPr id="63" name="Oval 62"/>
                    <p:cNvSpPr/>
                    <p:nvPr/>
                  </p:nvSpPr>
                  <p:spPr bwMode="auto">
                    <a:xfrm>
                      <a:off x="-3553318" y="1949792"/>
                      <a:ext cx="287338" cy="28911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c</a:t>
                      </a:r>
                      <a:endParaRPr lang="en-US" dirty="0"/>
                    </a:p>
                  </p:txBody>
                </p:sp>
                <p:sp>
                  <p:nvSpPr>
                    <p:cNvPr id="66" name="Oval 65"/>
                    <p:cNvSpPr/>
                    <p:nvPr/>
                  </p:nvSpPr>
                  <p:spPr bwMode="auto">
                    <a:xfrm>
                      <a:off x="-2401700" y="1932522"/>
                      <a:ext cx="287337" cy="289110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b</a:t>
                      </a:r>
                      <a:endParaRPr lang="en-US" dirty="0"/>
                    </a:p>
                  </p:txBody>
                </p:sp>
                <p:sp>
                  <p:nvSpPr>
                    <p:cNvPr id="69" name="Oval 68"/>
                    <p:cNvSpPr/>
                    <p:nvPr/>
                  </p:nvSpPr>
                  <p:spPr bwMode="auto">
                    <a:xfrm>
                      <a:off x="-4137998" y="3079438"/>
                      <a:ext cx="287338" cy="287521"/>
                    </a:xfrm>
                    <a:prstGeom prst="ellipse">
                      <a:avLst/>
                    </a:prstGeom>
                    <a:solidFill>
                      <a:srgbClr val="7030A0"/>
                    </a:solidFill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d</a:t>
                      </a:r>
                      <a:endParaRPr lang="en-US" dirty="0"/>
                    </a:p>
                  </p:txBody>
                </p:sp>
                <p:sp>
                  <p:nvSpPr>
                    <p:cNvPr id="78" name="Oval 77"/>
                    <p:cNvSpPr/>
                    <p:nvPr/>
                  </p:nvSpPr>
                  <p:spPr bwMode="auto">
                    <a:xfrm>
                      <a:off x="-1829852" y="3102026"/>
                      <a:ext cx="287337" cy="289110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a</a:t>
                      </a:r>
                      <a:endParaRPr lang="en-US" dirty="0"/>
                    </a:p>
                  </p:txBody>
                </p:sp>
                <p:cxnSp>
                  <p:nvCxnSpPr>
                    <p:cNvPr id="79" name="Straight Connector 78"/>
                    <p:cNvCxnSpPr>
                      <a:stCxn id="66" idx="2"/>
                      <a:endCxn id="63" idx="6"/>
                    </p:cNvCxnSpPr>
                    <p:nvPr/>
                  </p:nvCxnSpPr>
                  <p:spPr bwMode="auto">
                    <a:xfrm flipH="1">
                      <a:off x="-3265980" y="2077078"/>
                      <a:ext cx="864280" cy="1727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4"/>
                    </a:lnRef>
                    <a:fillRef idx="0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58" name="Oval 57"/>
                  <p:cNvSpPr/>
                  <p:nvPr/>
                </p:nvSpPr>
                <p:spPr bwMode="auto">
                  <a:xfrm>
                    <a:off x="-625670" y="6032726"/>
                    <a:ext cx="287337" cy="288925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 smtClean="0"/>
                      <a:t>e</a:t>
                    </a:r>
                    <a:endParaRPr lang="en-US" dirty="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TextBox 55"/>
                    <p:cNvSpPr txBox="1"/>
                    <p:nvPr/>
                  </p:nvSpPr>
                  <p:spPr>
                    <a:xfrm>
                      <a:off x="-682891" y="4497963"/>
                      <a:ext cx="720080" cy="40081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lt-LT" b="0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oMath>
                        </m:oMathPara>
                      </a14:m>
                      <a:endParaRPr lang="lt-LT" dirty="0"/>
                    </a:p>
                  </p:txBody>
                </p:sp>
              </mc:Choice>
              <mc:Fallback xmlns="">
                <p:sp>
                  <p:nvSpPr>
                    <p:cNvPr id="56" name="TextBox 5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682891" y="4497963"/>
                      <a:ext cx="720080" cy="400815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lt-LT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52" name="Oval 51"/>
              <p:cNvSpPr/>
              <p:nvPr/>
            </p:nvSpPr>
            <p:spPr bwMode="auto">
              <a:xfrm>
                <a:off x="5098092" y="4920640"/>
                <a:ext cx="287337" cy="28892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 smtClean="0"/>
                  <a:t>f</a:t>
                </a:r>
                <a:endParaRPr lang="en-US" dirty="0"/>
              </a:p>
            </p:txBody>
          </p:sp>
        </p:grpSp>
        <p:cxnSp>
          <p:nvCxnSpPr>
            <p:cNvPr id="83" name="Straight Connector 82"/>
            <p:cNvCxnSpPr>
              <a:stCxn id="78" idx="3"/>
              <a:endCxn id="58" idx="6"/>
            </p:cNvCxnSpPr>
            <p:nvPr/>
          </p:nvCxnSpPr>
          <p:spPr bwMode="auto">
            <a:xfrm flipH="1">
              <a:off x="1627594" y="3283357"/>
              <a:ext cx="1478208" cy="10518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78" idx="1"/>
              <a:endCxn id="63" idx="5"/>
            </p:cNvCxnSpPr>
            <p:nvPr/>
          </p:nvCxnSpPr>
          <p:spPr bwMode="auto">
            <a:xfrm flipH="1" flipV="1">
              <a:off x="1585514" y="2131862"/>
              <a:ext cx="1520288" cy="9471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78" idx="4"/>
              <a:endCxn id="52" idx="7"/>
            </p:cNvCxnSpPr>
            <p:nvPr/>
          </p:nvCxnSpPr>
          <p:spPr bwMode="auto">
            <a:xfrm flipH="1">
              <a:off x="2757126" y="3325669"/>
              <a:ext cx="450265" cy="92188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63" idx="4"/>
              <a:endCxn id="58" idx="0"/>
            </p:cNvCxnSpPr>
            <p:nvPr/>
          </p:nvCxnSpPr>
          <p:spPr bwMode="auto">
            <a:xfrm>
              <a:off x="1483925" y="2174174"/>
              <a:ext cx="1" cy="20165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52" idx="0"/>
              <a:endCxn id="66" idx="4"/>
            </p:cNvCxnSpPr>
            <p:nvPr/>
          </p:nvCxnSpPr>
          <p:spPr bwMode="auto">
            <a:xfrm flipH="1" flipV="1">
              <a:off x="2635543" y="2156915"/>
              <a:ext cx="19995" cy="20483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69" idx="0"/>
              <a:endCxn id="63" idx="3"/>
            </p:cNvCxnSpPr>
            <p:nvPr/>
          </p:nvCxnSpPr>
          <p:spPr bwMode="auto">
            <a:xfrm flipV="1">
              <a:off x="899245" y="2131862"/>
              <a:ext cx="483091" cy="8823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52" idx="1"/>
              <a:endCxn id="63" idx="5"/>
            </p:cNvCxnSpPr>
            <p:nvPr/>
          </p:nvCxnSpPr>
          <p:spPr bwMode="auto">
            <a:xfrm flipH="1" flipV="1">
              <a:off x="1585514" y="2131862"/>
              <a:ext cx="968435" cy="21156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66" idx="3"/>
              <a:endCxn id="58" idx="7"/>
            </p:cNvCxnSpPr>
            <p:nvPr/>
          </p:nvCxnSpPr>
          <p:spPr bwMode="auto">
            <a:xfrm flipH="1">
              <a:off x="1585514" y="2114603"/>
              <a:ext cx="948440" cy="21184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122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395536" y="260648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smtClean="0"/>
              <a:t>Tarkime papildinyje yra du vienodo dydžio pilnieji </a:t>
            </a:r>
            <a:r>
              <a:rPr lang="lt-LT" sz="3600" dirty="0" err="1" smtClean="0"/>
              <a:t>pografiai</a:t>
            </a:r>
            <a:r>
              <a:rPr lang="lt-LT" sz="3600" dirty="0" smtClean="0"/>
              <a:t>.</a:t>
            </a:r>
            <a:endParaRPr lang="lt-LT" sz="3600" dirty="0"/>
          </a:p>
        </p:txBody>
      </p:sp>
      <p:sp>
        <p:nvSpPr>
          <p:cNvPr id="84" name="TextBox 83"/>
          <p:cNvSpPr txBox="1"/>
          <p:nvPr/>
        </p:nvSpPr>
        <p:spPr>
          <a:xfrm>
            <a:off x="179512" y="5687164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err="1" smtClean="0"/>
              <a:t>Pografiai</a:t>
            </a:r>
            <a:r>
              <a:rPr lang="lt-LT" sz="3600" dirty="0" smtClean="0"/>
              <a:t> turi bendrą briauną</a:t>
            </a:r>
            <a:endParaRPr lang="lt-LT" sz="3600" dirty="0"/>
          </a:p>
        </p:txBody>
      </p:sp>
      <p:grpSp>
        <p:nvGrpSpPr>
          <p:cNvPr id="95" name="Group 94"/>
          <p:cNvGrpSpPr/>
          <p:nvPr/>
        </p:nvGrpSpPr>
        <p:grpSpPr>
          <a:xfrm>
            <a:off x="797656" y="1867990"/>
            <a:ext cx="2595483" cy="3183008"/>
            <a:chOff x="755576" y="1867990"/>
            <a:chExt cx="2595483" cy="3183008"/>
          </a:xfrm>
        </p:grpSpPr>
        <p:grpSp>
          <p:nvGrpSpPr>
            <p:cNvPr id="50" name="Group 49"/>
            <p:cNvGrpSpPr/>
            <p:nvPr/>
          </p:nvGrpSpPr>
          <p:grpSpPr>
            <a:xfrm>
              <a:off x="755576" y="1867990"/>
              <a:ext cx="2595483" cy="3183008"/>
              <a:chOff x="3341799" y="2583389"/>
              <a:chExt cx="2595483" cy="3183008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3341799" y="2583389"/>
                <a:ext cx="2595483" cy="3183008"/>
                <a:chOff x="-1842777" y="1715770"/>
                <a:chExt cx="2595483" cy="3183008"/>
              </a:xfrm>
            </p:grpSpPr>
            <p:grpSp>
              <p:nvGrpSpPr>
                <p:cNvPr id="55" name="Group 54"/>
                <p:cNvGrpSpPr/>
                <p:nvPr/>
              </p:nvGrpSpPr>
              <p:grpSpPr>
                <a:xfrm>
                  <a:off x="-1842777" y="1715770"/>
                  <a:ext cx="2595483" cy="2611667"/>
                  <a:chOff x="-1210351" y="3709984"/>
                  <a:chExt cx="2595483" cy="2611667"/>
                </a:xfrm>
              </p:grpSpPr>
              <p:grpSp>
                <p:nvGrpSpPr>
                  <p:cNvPr id="5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-1210351" y="3709984"/>
                    <a:ext cx="2595483" cy="1457679"/>
                    <a:chOff x="-4137998" y="1932522"/>
                    <a:chExt cx="2595483" cy="1458614"/>
                  </a:xfrm>
                </p:grpSpPr>
                <p:sp>
                  <p:nvSpPr>
                    <p:cNvPr id="63" name="Oval 62"/>
                    <p:cNvSpPr/>
                    <p:nvPr/>
                  </p:nvSpPr>
                  <p:spPr bwMode="auto">
                    <a:xfrm>
                      <a:off x="-3553318" y="1949792"/>
                      <a:ext cx="287338" cy="28911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c</a:t>
                      </a:r>
                      <a:endParaRPr lang="en-US" dirty="0"/>
                    </a:p>
                  </p:txBody>
                </p:sp>
                <p:sp>
                  <p:nvSpPr>
                    <p:cNvPr id="66" name="Oval 65"/>
                    <p:cNvSpPr/>
                    <p:nvPr/>
                  </p:nvSpPr>
                  <p:spPr bwMode="auto">
                    <a:xfrm>
                      <a:off x="-2401700" y="1932522"/>
                      <a:ext cx="287337" cy="28911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b</a:t>
                      </a:r>
                      <a:endParaRPr lang="en-US" dirty="0"/>
                    </a:p>
                  </p:txBody>
                </p:sp>
                <p:sp>
                  <p:nvSpPr>
                    <p:cNvPr id="69" name="Oval 68"/>
                    <p:cNvSpPr/>
                    <p:nvPr/>
                  </p:nvSpPr>
                  <p:spPr bwMode="auto">
                    <a:xfrm>
                      <a:off x="-4137998" y="3079438"/>
                      <a:ext cx="287338" cy="287521"/>
                    </a:xfrm>
                    <a:prstGeom prst="ellipse">
                      <a:avLst/>
                    </a:prstGeom>
                    <a:solidFill>
                      <a:srgbClr val="7030A0"/>
                    </a:solidFill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d</a:t>
                      </a:r>
                      <a:endParaRPr lang="en-US" dirty="0"/>
                    </a:p>
                  </p:txBody>
                </p:sp>
                <p:sp>
                  <p:nvSpPr>
                    <p:cNvPr id="78" name="Oval 77"/>
                    <p:cNvSpPr/>
                    <p:nvPr/>
                  </p:nvSpPr>
                  <p:spPr bwMode="auto">
                    <a:xfrm>
                      <a:off x="-1829852" y="3102026"/>
                      <a:ext cx="287337" cy="289110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a</a:t>
                      </a:r>
                      <a:endParaRPr lang="en-US" dirty="0"/>
                    </a:p>
                  </p:txBody>
                </p:sp>
              </p:grpSp>
              <p:sp>
                <p:nvSpPr>
                  <p:cNvPr id="58" name="Oval 57"/>
                  <p:cNvSpPr/>
                  <p:nvPr/>
                </p:nvSpPr>
                <p:spPr bwMode="auto">
                  <a:xfrm>
                    <a:off x="-625670" y="6032726"/>
                    <a:ext cx="287337" cy="288925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 smtClean="0"/>
                      <a:t>e</a:t>
                    </a:r>
                    <a:endParaRPr lang="en-US" dirty="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TextBox 55"/>
                    <p:cNvSpPr txBox="1"/>
                    <p:nvPr/>
                  </p:nvSpPr>
                  <p:spPr>
                    <a:xfrm>
                      <a:off x="-682891" y="4497963"/>
                      <a:ext cx="720080" cy="40081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lt-LT" b="0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oMath>
                        </m:oMathPara>
                      </a14:m>
                      <a:endParaRPr lang="lt-LT" dirty="0"/>
                    </a:p>
                  </p:txBody>
                </p:sp>
              </mc:Choice>
              <mc:Fallback xmlns="">
                <p:sp>
                  <p:nvSpPr>
                    <p:cNvPr id="56" name="TextBox 5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682891" y="4497963"/>
                      <a:ext cx="720080" cy="40081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lt-LT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52" name="Oval 51"/>
              <p:cNvSpPr/>
              <p:nvPr/>
            </p:nvSpPr>
            <p:spPr bwMode="auto">
              <a:xfrm>
                <a:off x="5098092" y="4920640"/>
                <a:ext cx="287337" cy="2889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 smtClean="0"/>
                  <a:t>f</a:t>
                </a:r>
                <a:endParaRPr lang="en-US" dirty="0"/>
              </a:p>
            </p:txBody>
          </p:sp>
        </p:grpSp>
        <p:cxnSp>
          <p:nvCxnSpPr>
            <p:cNvPr id="83" name="Straight Connector 82"/>
            <p:cNvCxnSpPr>
              <a:stCxn id="63" idx="4"/>
              <a:endCxn id="58" idx="0"/>
            </p:cNvCxnSpPr>
            <p:nvPr/>
          </p:nvCxnSpPr>
          <p:spPr bwMode="auto">
            <a:xfrm>
              <a:off x="1483925" y="2174174"/>
              <a:ext cx="1" cy="20165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63" idx="3"/>
              <a:endCxn id="69" idx="0"/>
            </p:cNvCxnSpPr>
            <p:nvPr/>
          </p:nvCxnSpPr>
          <p:spPr bwMode="auto">
            <a:xfrm flipH="1">
              <a:off x="899245" y="2131862"/>
              <a:ext cx="483091" cy="8823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78" idx="3"/>
              <a:endCxn id="58" idx="7"/>
            </p:cNvCxnSpPr>
            <p:nvPr/>
          </p:nvCxnSpPr>
          <p:spPr bwMode="auto">
            <a:xfrm flipH="1">
              <a:off x="1585514" y="3283357"/>
              <a:ext cx="1520288" cy="9496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66" idx="3"/>
              <a:endCxn id="58" idx="7"/>
            </p:cNvCxnSpPr>
            <p:nvPr/>
          </p:nvCxnSpPr>
          <p:spPr bwMode="auto">
            <a:xfrm flipH="1">
              <a:off x="1585514" y="2114603"/>
              <a:ext cx="948440" cy="21184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69" idx="7"/>
              <a:endCxn id="66" idx="3"/>
            </p:cNvCxnSpPr>
            <p:nvPr/>
          </p:nvCxnSpPr>
          <p:spPr bwMode="auto">
            <a:xfrm flipV="1">
              <a:off x="1000834" y="2114603"/>
              <a:ext cx="1533120" cy="9416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52" idx="1"/>
              <a:endCxn id="63" idx="5"/>
            </p:cNvCxnSpPr>
            <p:nvPr/>
          </p:nvCxnSpPr>
          <p:spPr bwMode="auto">
            <a:xfrm flipH="1" flipV="1">
              <a:off x="1585514" y="2131862"/>
              <a:ext cx="968435" cy="21156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52" idx="0"/>
              <a:endCxn id="66" idx="4"/>
            </p:cNvCxnSpPr>
            <p:nvPr/>
          </p:nvCxnSpPr>
          <p:spPr bwMode="auto">
            <a:xfrm flipH="1" flipV="1">
              <a:off x="2635543" y="2156915"/>
              <a:ext cx="19995" cy="20483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78" idx="1"/>
              <a:endCxn id="63" idx="5"/>
            </p:cNvCxnSpPr>
            <p:nvPr/>
          </p:nvCxnSpPr>
          <p:spPr bwMode="auto">
            <a:xfrm flipH="1" flipV="1">
              <a:off x="1585514" y="2131862"/>
              <a:ext cx="1520288" cy="9471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5508104" y="1863426"/>
            <a:ext cx="2595483" cy="3183008"/>
            <a:chOff x="5508104" y="1863426"/>
            <a:chExt cx="2595483" cy="3183008"/>
          </a:xfrm>
        </p:grpSpPr>
        <p:grpSp>
          <p:nvGrpSpPr>
            <p:cNvPr id="29" name="Group 28"/>
            <p:cNvGrpSpPr/>
            <p:nvPr/>
          </p:nvGrpSpPr>
          <p:grpSpPr>
            <a:xfrm>
              <a:off x="5508104" y="1863426"/>
              <a:ext cx="2595483" cy="3183008"/>
              <a:chOff x="3341799" y="2583389"/>
              <a:chExt cx="2595483" cy="3183008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3341799" y="2583389"/>
                <a:ext cx="2595483" cy="3183008"/>
                <a:chOff x="-1842777" y="1715770"/>
                <a:chExt cx="2595483" cy="3183008"/>
              </a:xfrm>
            </p:grpSpPr>
            <p:grpSp>
              <p:nvGrpSpPr>
                <p:cNvPr id="65" name="Group 64"/>
                <p:cNvGrpSpPr/>
                <p:nvPr/>
              </p:nvGrpSpPr>
              <p:grpSpPr>
                <a:xfrm>
                  <a:off x="-1842777" y="1715770"/>
                  <a:ext cx="2595483" cy="2611667"/>
                  <a:chOff x="-1210351" y="3709984"/>
                  <a:chExt cx="2595483" cy="2611667"/>
                </a:xfrm>
              </p:grpSpPr>
              <p:grpSp>
                <p:nvGrpSpPr>
                  <p:cNvPr id="6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-1210351" y="3709984"/>
                    <a:ext cx="2595483" cy="2481714"/>
                    <a:chOff x="-4137998" y="1932522"/>
                    <a:chExt cx="2595483" cy="2483306"/>
                  </a:xfrm>
                </p:grpSpPr>
                <p:sp>
                  <p:nvSpPr>
                    <p:cNvPr id="70" name="Oval 69"/>
                    <p:cNvSpPr/>
                    <p:nvPr/>
                  </p:nvSpPr>
                  <p:spPr bwMode="auto">
                    <a:xfrm>
                      <a:off x="-3553318" y="1949792"/>
                      <a:ext cx="287338" cy="28911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c</a:t>
                      </a:r>
                      <a:endParaRPr lang="en-US" dirty="0"/>
                    </a:p>
                  </p:txBody>
                </p:sp>
                <p:sp>
                  <p:nvSpPr>
                    <p:cNvPr id="71" name="Oval 70"/>
                    <p:cNvSpPr/>
                    <p:nvPr/>
                  </p:nvSpPr>
                  <p:spPr bwMode="auto">
                    <a:xfrm>
                      <a:off x="-2401700" y="1932522"/>
                      <a:ext cx="287337" cy="28911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b</a:t>
                      </a:r>
                      <a:endParaRPr lang="en-US" dirty="0"/>
                    </a:p>
                  </p:txBody>
                </p:sp>
                <p:sp>
                  <p:nvSpPr>
                    <p:cNvPr id="72" name="Oval 71"/>
                    <p:cNvSpPr/>
                    <p:nvPr/>
                  </p:nvSpPr>
                  <p:spPr bwMode="auto">
                    <a:xfrm>
                      <a:off x="-4137998" y="3079438"/>
                      <a:ext cx="287338" cy="287521"/>
                    </a:xfrm>
                    <a:prstGeom prst="ellipse">
                      <a:avLst/>
                    </a:prstGeom>
                    <a:solidFill>
                      <a:srgbClr val="7030A0"/>
                    </a:solidFill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d</a:t>
                      </a:r>
                      <a:endParaRPr lang="en-US" dirty="0"/>
                    </a:p>
                  </p:txBody>
                </p:sp>
                <p:sp>
                  <p:nvSpPr>
                    <p:cNvPr id="73" name="Oval 72"/>
                    <p:cNvSpPr/>
                    <p:nvPr/>
                  </p:nvSpPr>
                  <p:spPr bwMode="auto">
                    <a:xfrm>
                      <a:off x="-1829852" y="3102026"/>
                      <a:ext cx="287337" cy="289110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a</a:t>
                      </a:r>
                      <a:endParaRPr lang="en-US" dirty="0"/>
                    </a:p>
                  </p:txBody>
                </p:sp>
                <p:cxnSp>
                  <p:nvCxnSpPr>
                    <p:cNvPr id="74" name="Straight Connector 73"/>
                    <p:cNvCxnSpPr>
                      <a:stCxn id="34" idx="2"/>
                      <a:endCxn id="68" idx="6"/>
                    </p:cNvCxnSpPr>
                    <p:nvPr/>
                  </p:nvCxnSpPr>
                  <p:spPr bwMode="auto">
                    <a:xfrm flipH="1" flipV="1">
                      <a:off x="-3265980" y="4401310"/>
                      <a:ext cx="884275" cy="14518"/>
                    </a:xfrm>
                    <a:prstGeom prst="line">
                      <a:avLst/>
                    </a:prstGeom>
                    <a:ln w="1905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4"/>
                    </a:lnRef>
                    <a:fillRef idx="0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Straight Connector 74"/>
                    <p:cNvCxnSpPr>
                      <a:stCxn id="72" idx="6"/>
                      <a:endCxn id="34" idx="0"/>
                    </p:cNvCxnSpPr>
                    <p:nvPr/>
                  </p:nvCxnSpPr>
                  <p:spPr bwMode="auto">
                    <a:xfrm>
                      <a:off x="-3850660" y="3223199"/>
                      <a:ext cx="1612624" cy="1048073"/>
                    </a:xfrm>
                    <a:prstGeom prst="line">
                      <a:avLst/>
                    </a:prstGeom>
                    <a:ln w="19050">
                      <a:solidFill>
                        <a:srgbClr val="7030A0"/>
                      </a:solidFill>
                    </a:ln>
                  </p:spPr>
                  <p:style>
                    <a:lnRef idx="1">
                      <a:schemeClr val="accent4"/>
                    </a:lnRef>
                    <a:fillRef idx="0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Straight Connector 75"/>
                    <p:cNvCxnSpPr>
                      <a:stCxn id="68" idx="1"/>
                      <a:endCxn id="72" idx="4"/>
                    </p:cNvCxnSpPr>
                    <p:nvPr/>
                  </p:nvCxnSpPr>
                  <p:spPr bwMode="auto">
                    <a:xfrm flipH="1" flipV="1">
                      <a:off x="-3994329" y="3366959"/>
                      <a:ext cx="483092" cy="932133"/>
                    </a:xfrm>
                    <a:prstGeom prst="line">
                      <a:avLst/>
                    </a:prstGeom>
                    <a:ln w="1905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4"/>
                    </a:lnRef>
                    <a:fillRef idx="0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Straight Connector 76"/>
                    <p:cNvCxnSpPr>
                      <a:stCxn id="70" idx="6"/>
                      <a:endCxn id="71" idx="2"/>
                    </p:cNvCxnSpPr>
                    <p:nvPr/>
                  </p:nvCxnSpPr>
                  <p:spPr bwMode="auto">
                    <a:xfrm flipV="1">
                      <a:off x="-3265980" y="2077078"/>
                      <a:ext cx="864280" cy="1727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4"/>
                    </a:lnRef>
                    <a:fillRef idx="0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8" name="Oval 67"/>
                  <p:cNvSpPr/>
                  <p:nvPr/>
                </p:nvSpPr>
                <p:spPr bwMode="auto">
                  <a:xfrm>
                    <a:off x="-625670" y="6032726"/>
                    <a:ext cx="287337" cy="288925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 smtClean="0"/>
                      <a:t>e</a:t>
                    </a:r>
                    <a:endParaRPr lang="en-US" dirty="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4" name="TextBox 63"/>
                    <p:cNvSpPr txBox="1"/>
                    <p:nvPr/>
                  </p:nvSpPr>
                  <p:spPr>
                    <a:xfrm>
                      <a:off x="-682891" y="4497963"/>
                      <a:ext cx="720080" cy="40081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lt-LT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lt-LT" b="0" i="1" dirty="0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acc>
                          </m:oMath>
                        </m:oMathPara>
                      </a14:m>
                      <a:endParaRPr lang="lt-LT" dirty="0"/>
                    </a:p>
                  </p:txBody>
                </p:sp>
              </mc:Choice>
              <mc:Fallback xmlns="">
                <p:sp>
                  <p:nvSpPr>
                    <p:cNvPr id="64" name="TextBox 6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682891" y="4497963"/>
                      <a:ext cx="720080" cy="400815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r="-1355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lt-LT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34" name="Oval 33"/>
              <p:cNvSpPr/>
              <p:nvPr/>
            </p:nvSpPr>
            <p:spPr bwMode="auto">
              <a:xfrm>
                <a:off x="5098092" y="4920640"/>
                <a:ext cx="287337" cy="28892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 smtClean="0"/>
                  <a:t>f</a:t>
                </a:r>
                <a:endParaRPr lang="en-US" dirty="0"/>
              </a:p>
            </p:txBody>
          </p:sp>
          <p:cxnSp>
            <p:nvCxnSpPr>
              <p:cNvPr id="43" name="Straight Connector 42"/>
              <p:cNvCxnSpPr>
                <a:stCxn id="34" idx="7"/>
                <a:endCxn id="73" idx="4"/>
              </p:cNvCxnSpPr>
              <p:nvPr/>
            </p:nvCxnSpPr>
            <p:spPr bwMode="auto">
              <a:xfrm flipV="1">
                <a:off x="5343349" y="4041068"/>
                <a:ext cx="450265" cy="921884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72" idx="7"/>
                <a:endCxn id="73" idx="1"/>
              </p:cNvCxnSpPr>
              <p:nvPr/>
            </p:nvCxnSpPr>
            <p:spPr bwMode="auto">
              <a:xfrm>
                <a:off x="3587057" y="3771650"/>
                <a:ext cx="2104968" cy="2280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45" name="Straight Connector 44"/>
            <p:cNvCxnSpPr>
              <a:stCxn id="71" idx="5"/>
              <a:endCxn id="73" idx="0"/>
            </p:cNvCxnSpPr>
            <p:nvPr/>
          </p:nvCxnSpPr>
          <p:spPr bwMode="auto">
            <a:xfrm>
              <a:off x="7489659" y="2110039"/>
              <a:ext cx="470260" cy="9221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003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779913" y="2336139"/>
            <a:ext cx="496855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dirty="0" smtClean="0"/>
              <a:t>Viena briauna yra klika. Pavyzdžiui,</a:t>
            </a:r>
            <a:endParaRPr lang="lt-LT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79388" y="260648"/>
                <a:ext cx="849706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200" b="1" i="1" dirty="0" smtClean="0"/>
                  <a:t>Klika (</a:t>
                </a:r>
                <a:r>
                  <a:rPr lang="lt-LT" sz="3200" b="1" i="1" dirty="0" err="1" smtClean="0"/>
                  <a:t>cluque</a:t>
                </a:r>
                <a:r>
                  <a:rPr lang="lt-LT" sz="3200" b="1" i="1" dirty="0" smtClean="0"/>
                  <a:t>) neorientuotame grafe </a:t>
                </a:r>
                <a14:m>
                  <m:oMath xmlns:m="http://schemas.openxmlformats.org/officeDocument/2006/math">
                    <m:r>
                      <a:rPr lang="lt-LT" sz="3200" b="1" i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US" sz="3200" dirty="0" smtClean="0"/>
                  <a:t> </a:t>
                </a:r>
                <a:r>
                  <a:rPr lang="lt-LT" sz="3200" dirty="0" smtClean="0"/>
                  <a:t>– viršūnių </a:t>
                </a:r>
                <a:r>
                  <a:rPr lang="lt-LT" sz="3200" dirty="0"/>
                  <a:t>aibės poaibis </a:t>
                </a:r>
                <a14:m>
                  <m:oMath xmlns:m="http://schemas.openxmlformats.org/officeDocument/2006/math">
                    <m:r>
                      <a:rPr lang="lt-LT" sz="3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lt-LT" sz="3200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lt-LT" sz="32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lt-LT" sz="3200" dirty="0" smtClean="0"/>
                  <a:t>, kurio bet </a:t>
                </a:r>
                <a:r>
                  <a:rPr lang="lt-LT" sz="3200" dirty="0"/>
                  <a:t>kurios dvi </a:t>
                </a:r>
                <a:r>
                  <a:rPr lang="lt-LT" sz="3200" dirty="0" smtClean="0"/>
                  <a:t>viršūnės yra gretimos </a:t>
                </a:r>
                <a:r>
                  <a:rPr lang="lt-LT" sz="3200" dirty="0"/>
                  <a:t>grafo viršūnės</a:t>
                </a:r>
                <a:r>
                  <a:rPr lang="lt-LT" sz="3200" dirty="0" smtClean="0"/>
                  <a:t>.</a:t>
                </a:r>
                <a:endParaRPr lang="lt-LT" sz="3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88" y="260648"/>
                <a:ext cx="8497068" cy="1569660"/>
              </a:xfrm>
              <a:prstGeom prst="rect">
                <a:avLst/>
              </a:prstGeom>
              <a:blipFill>
                <a:blip r:embed="rId2"/>
                <a:stretch>
                  <a:fillRect l="-1793" t="-5447" b="-11673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611560" y="2384052"/>
            <a:ext cx="2603500" cy="1554162"/>
            <a:chOff x="628102" y="1776423"/>
            <a:chExt cx="2603500" cy="1554162"/>
          </a:xfrm>
        </p:grpSpPr>
        <p:grpSp>
          <p:nvGrpSpPr>
            <p:cNvPr id="3" name="Group 1"/>
            <p:cNvGrpSpPr>
              <a:grpSpLocks/>
            </p:cNvGrpSpPr>
            <p:nvPr/>
          </p:nvGrpSpPr>
          <p:grpSpPr bwMode="auto">
            <a:xfrm>
              <a:off x="628102" y="1776423"/>
              <a:ext cx="2603500" cy="1554162"/>
              <a:chOff x="6046786" y="549027"/>
              <a:chExt cx="2604491" cy="1554410"/>
            </a:xfrm>
          </p:grpSpPr>
          <p:sp>
            <p:nvSpPr>
              <p:cNvPr id="4" name="Oval 3"/>
              <p:cNvSpPr/>
              <p:nvPr/>
            </p:nvSpPr>
            <p:spPr bwMode="auto">
              <a:xfrm>
                <a:off x="6046786" y="549027"/>
                <a:ext cx="287446" cy="28738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a</a:t>
                </a:r>
                <a:endParaRPr lang="en-US" dirty="0"/>
              </a:p>
            </p:txBody>
          </p:sp>
          <p:sp>
            <p:nvSpPr>
              <p:cNvPr id="5" name="Oval 4"/>
              <p:cNvSpPr/>
              <p:nvPr/>
            </p:nvSpPr>
            <p:spPr bwMode="auto">
              <a:xfrm>
                <a:off x="7164811" y="549027"/>
                <a:ext cx="287446" cy="28738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b</a:t>
                </a:r>
                <a:endParaRPr lang="en-US" dirty="0"/>
              </a:p>
            </p:txBody>
          </p:sp>
          <p:sp>
            <p:nvSpPr>
              <p:cNvPr id="6" name="Oval 5"/>
              <p:cNvSpPr/>
              <p:nvPr/>
            </p:nvSpPr>
            <p:spPr bwMode="auto">
              <a:xfrm>
                <a:off x="6046786" y="1261928"/>
                <a:ext cx="287446" cy="28738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c</a:t>
                </a:r>
                <a:endParaRPr lang="en-US" dirty="0"/>
              </a:p>
            </p:txBody>
          </p:sp>
          <p:sp>
            <p:nvSpPr>
              <p:cNvPr id="7" name="Oval 6"/>
              <p:cNvSpPr/>
              <p:nvPr/>
            </p:nvSpPr>
            <p:spPr bwMode="auto">
              <a:xfrm>
                <a:off x="7164811" y="1247638"/>
                <a:ext cx="287446" cy="28738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d</a:t>
                </a:r>
                <a:endParaRPr lang="en-US" dirty="0"/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7020293" y="1816054"/>
                <a:ext cx="287447" cy="28738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e</a:t>
                </a:r>
                <a:endParaRPr lang="en-US" dirty="0"/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8138319" y="1816054"/>
                <a:ext cx="287447" cy="28738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f</a:t>
                </a:r>
                <a:endParaRPr lang="en-US" dirty="0"/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8363830" y="974545"/>
                <a:ext cx="287447" cy="28738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g</a:t>
                </a:r>
                <a:endParaRPr lang="en-US" dirty="0"/>
              </a:p>
            </p:txBody>
          </p:sp>
          <p:cxnSp>
            <p:nvCxnSpPr>
              <p:cNvPr id="11" name="Straight Connector 10"/>
              <p:cNvCxnSpPr>
                <a:stCxn id="4" idx="6"/>
                <a:endCxn id="5" idx="2"/>
              </p:cNvCxnSpPr>
              <p:nvPr/>
            </p:nvCxnSpPr>
            <p:spPr>
              <a:xfrm>
                <a:off x="6334232" y="691925"/>
                <a:ext cx="83057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6" idx="0"/>
                <a:endCxn id="4" idx="4"/>
              </p:cNvCxnSpPr>
              <p:nvPr/>
            </p:nvCxnSpPr>
            <p:spPr>
              <a:xfrm flipV="1">
                <a:off x="6189715" y="836410"/>
                <a:ext cx="0" cy="4255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7307741" y="820532"/>
                <a:ext cx="0" cy="4271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6334232" y="1412765"/>
                <a:ext cx="83057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317269" y="1960539"/>
                <a:ext cx="83057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8" idx="0"/>
                <a:endCxn id="7" idx="4"/>
              </p:cNvCxnSpPr>
              <p:nvPr/>
            </p:nvCxnSpPr>
            <p:spPr>
              <a:xfrm flipV="1">
                <a:off x="7164811" y="1535021"/>
                <a:ext cx="142929" cy="28103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7" idx="5"/>
                <a:endCxn id="9" idx="1"/>
              </p:cNvCxnSpPr>
              <p:nvPr/>
            </p:nvCxnSpPr>
            <p:spPr>
              <a:xfrm>
                <a:off x="7409379" y="1492152"/>
                <a:ext cx="771819" cy="36677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9" idx="7"/>
              </p:cNvCxnSpPr>
              <p:nvPr/>
            </p:nvCxnSpPr>
            <p:spPr>
              <a:xfrm flipV="1">
                <a:off x="8384475" y="1261928"/>
                <a:ext cx="115931" cy="5969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6" idx="7"/>
                <a:endCxn id="5" idx="3"/>
              </p:cNvCxnSpPr>
              <p:nvPr/>
            </p:nvCxnSpPr>
            <p:spPr>
              <a:xfrm flipV="1">
                <a:off x="6291354" y="793541"/>
                <a:ext cx="914748" cy="5112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Straight Connector 42"/>
            <p:cNvCxnSpPr>
              <a:stCxn id="4" idx="5"/>
              <a:endCxn id="7" idx="1"/>
            </p:cNvCxnSpPr>
            <p:nvPr/>
          </p:nvCxnSpPr>
          <p:spPr bwMode="auto">
            <a:xfrm>
              <a:off x="873359" y="2021680"/>
              <a:ext cx="914423" cy="4953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5580112" y="4149080"/>
            <a:ext cx="2603500" cy="1554162"/>
            <a:chOff x="628102" y="1776423"/>
            <a:chExt cx="2603500" cy="1554162"/>
          </a:xfrm>
        </p:grpSpPr>
        <p:grpSp>
          <p:nvGrpSpPr>
            <p:cNvPr id="25" name="Group 1"/>
            <p:cNvGrpSpPr>
              <a:grpSpLocks/>
            </p:cNvGrpSpPr>
            <p:nvPr/>
          </p:nvGrpSpPr>
          <p:grpSpPr bwMode="auto">
            <a:xfrm>
              <a:off x="628102" y="1776423"/>
              <a:ext cx="2603500" cy="1554162"/>
              <a:chOff x="6046786" y="549027"/>
              <a:chExt cx="2604491" cy="1554410"/>
            </a:xfrm>
          </p:grpSpPr>
          <p:sp>
            <p:nvSpPr>
              <p:cNvPr id="27" name="Oval 26"/>
              <p:cNvSpPr/>
              <p:nvPr/>
            </p:nvSpPr>
            <p:spPr bwMode="auto">
              <a:xfrm>
                <a:off x="6046786" y="549027"/>
                <a:ext cx="287446" cy="28738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a</a:t>
                </a:r>
                <a:endParaRPr lang="en-US" dirty="0"/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7164811" y="549027"/>
                <a:ext cx="287446" cy="28738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b</a:t>
                </a:r>
                <a:endParaRPr lang="en-US" dirty="0"/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6046786" y="1261928"/>
                <a:ext cx="287446" cy="28738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c</a:t>
                </a:r>
                <a:endParaRPr lang="en-US" dirty="0"/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7164811" y="1247638"/>
                <a:ext cx="287446" cy="28738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d</a:t>
                </a:r>
                <a:endParaRPr lang="en-US" dirty="0"/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7020293" y="1816054"/>
                <a:ext cx="287447" cy="28738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e</a:t>
                </a:r>
                <a:endParaRPr lang="en-US" dirty="0"/>
              </a:p>
            </p:txBody>
          </p:sp>
          <p:sp>
            <p:nvSpPr>
              <p:cNvPr id="32" name="Oval 31"/>
              <p:cNvSpPr/>
              <p:nvPr/>
            </p:nvSpPr>
            <p:spPr bwMode="auto">
              <a:xfrm>
                <a:off x="8138319" y="1816054"/>
                <a:ext cx="287447" cy="287383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f</a:t>
                </a:r>
                <a:endParaRPr lang="en-US" dirty="0"/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363830" y="974545"/>
                <a:ext cx="287447" cy="287383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g</a:t>
                </a:r>
                <a:endParaRPr lang="en-US" dirty="0"/>
              </a:p>
            </p:txBody>
          </p:sp>
          <p:cxnSp>
            <p:nvCxnSpPr>
              <p:cNvPr id="34" name="Straight Connector 33"/>
              <p:cNvCxnSpPr>
                <a:stCxn id="27" idx="6"/>
                <a:endCxn id="28" idx="2"/>
              </p:cNvCxnSpPr>
              <p:nvPr/>
            </p:nvCxnSpPr>
            <p:spPr>
              <a:xfrm>
                <a:off x="6334232" y="691925"/>
                <a:ext cx="83057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29" idx="0"/>
                <a:endCxn id="27" idx="4"/>
              </p:cNvCxnSpPr>
              <p:nvPr/>
            </p:nvCxnSpPr>
            <p:spPr>
              <a:xfrm flipV="1">
                <a:off x="6189715" y="836410"/>
                <a:ext cx="0" cy="4255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7307741" y="820532"/>
                <a:ext cx="0" cy="4271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6334232" y="1412765"/>
                <a:ext cx="83057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7317269" y="1960539"/>
                <a:ext cx="83057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31" idx="0"/>
                <a:endCxn id="30" idx="4"/>
              </p:cNvCxnSpPr>
              <p:nvPr/>
            </p:nvCxnSpPr>
            <p:spPr>
              <a:xfrm flipV="1">
                <a:off x="7164811" y="1535021"/>
                <a:ext cx="142929" cy="28103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30" idx="5"/>
                <a:endCxn id="32" idx="1"/>
              </p:cNvCxnSpPr>
              <p:nvPr/>
            </p:nvCxnSpPr>
            <p:spPr>
              <a:xfrm>
                <a:off x="7409379" y="1492152"/>
                <a:ext cx="771819" cy="36677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32" idx="7"/>
              </p:cNvCxnSpPr>
              <p:nvPr/>
            </p:nvCxnSpPr>
            <p:spPr>
              <a:xfrm flipV="1">
                <a:off x="8384475" y="1261928"/>
                <a:ext cx="115931" cy="59699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29" idx="7"/>
                <a:endCxn id="28" idx="3"/>
              </p:cNvCxnSpPr>
              <p:nvPr/>
            </p:nvCxnSpPr>
            <p:spPr>
              <a:xfrm flipV="1">
                <a:off x="6291354" y="793541"/>
                <a:ext cx="914748" cy="5112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Connector 25"/>
            <p:cNvCxnSpPr>
              <a:stCxn id="27" idx="5"/>
              <a:endCxn id="30" idx="1"/>
            </p:cNvCxnSpPr>
            <p:nvPr/>
          </p:nvCxnSpPr>
          <p:spPr bwMode="auto">
            <a:xfrm>
              <a:off x="873359" y="2021680"/>
              <a:ext cx="914423" cy="4953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50086" y="5559573"/>
            <a:ext cx="58620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dirty="0" smtClean="0"/>
              <a:t>Šiame grafe yra ir didesnių klikų</a:t>
            </a:r>
            <a:endParaRPr lang="lt-LT" altLang="en-US" dirty="0"/>
          </a:p>
        </p:txBody>
      </p:sp>
    </p:spTree>
    <p:extLst>
      <p:ext uri="{BB962C8B-B14F-4D97-AF65-F5344CB8AC3E}">
        <p14:creationId xmlns:p14="http://schemas.microsoft.com/office/powerpoint/2010/main" val="277923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950913" y="1012825"/>
            <a:ext cx="2603500" cy="1554163"/>
            <a:chOff x="6046786" y="549027"/>
            <a:chExt cx="2604491" cy="1554410"/>
          </a:xfrm>
        </p:grpSpPr>
        <p:sp>
          <p:nvSpPr>
            <p:cNvPr id="3" name="Oval 2"/>
            <p:cNvSpPr/>
            <p:nvPr/>
          </p:nvSpPr>
          <p:spPr bwMode="auto">
            <a:xfrm>
              <a:off x="6046786" y="549027"/>
              <a:ext cx="287446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a</a:t>
              </a:r>
              <a:endParaRPr lang="en-US" dirty="0"/>
            </a:p>
          </p:txBody>
        </p:sp>
        <p:sp>
          <p:nvSpPr>
            <p:cNvPr id="4" name="Oval 3"/>
            <p:cNvSpPr/>
            <p:nvPr/>
          </p:nvSpPr>
          <p:spPr bwMode="auto">
            <a:xfrm>
              <a:off x="7164811" y="549027"/>
              <a:ext cx="287446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b</a:t>
              </a:r>
              <a:endParaRPr lang="en-US" dirty="0"/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6046786" y="1261928"/>
              <a:ext cx="287446" cy="28738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c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7164811" y="1247638"/>
              <a:ext cx="287446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d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7020293" y="1816053"/>
              <a:ext cx="287447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e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8138319" y="1816053"/>
              <a:ext cx="287447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f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8363830" y="974545"/>
              <a:ext cx="287447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g</a:t>
              </a:r>
              <a:endParaRPr lang="en-US" dirty="0"/>
            </a:p>
          </p:txBody>
        </p:sp>
        <p:cxnSp>
          <p:nvCxnSpPr>
            <p:cNvPr id="12" name="Straight Connector 11"/>
            <p:cNvCxnSpPr>
              <a:stCxn id="3" idx="6"/>
              <a:endCxn id="4" idx="2"/>
            </p:cNvCxnSpPr>
            <p:nvPr/>
          </p:nvCxnSpPr>
          <p:spPr>
            <a:xfrm>
              <a:off x="6334232" y="691925"/>
              <a:ext cx="8305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5" idx="0"/>
              <a:endCxn id="3" idx="4"/>
            </p:cNvCxnSpPr>
            <p:nvPr/>
          </p:nvCxnSpPr>
          <p:spPr>
            <a:xfrm flipV="1">
              <a:off x="6189715" y="836411"/>
              <a:ext cx="0" cy="4255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7307741" y="820533"/>
              <a:ext cx="0" cy="4271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334232" y="1412764"/>
              <a:ext cx="8305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317269" y="1960539"/>
              <a:ext cx="8305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7" idx="0"/>
              <a:endCxn id="6" idx="4"/>
            </p:cNvCxnSpPr>
            <p:nvPr/>
          </p:nvCxnSpPr>
          <p:spPr>
            <a:xfrm flipV="1">
              <a:off x="7164811" y="1535022"/>
              <a:ext cx="142929" cy="281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6" idx="5"/>
              <a:endCxn id="8" idx="1"/>
            </p:cNvCxnSpPr>
            <p:nvPr/>
          </p:nvCxnSpPr>
          <p:spPr>
            <a:xfrm>
              <a:off x="7409379" y="1492152"/>
              <a:ext cx="771819" cy="3667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7"/>
            </p:cNvCxnSpPr>
            <p:nvPr/>
          </p:nvCxnSpPr>
          <p:spPr>
            <a:xfrm flipV="1">
              <a:off x="8384475" y="1261928"/>
              <a:ext cx="115931" cy="5969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5" idx="7"/>
              <a:endCxn id="4" idx="3"/>
            </p:cNvCxnSpPr>
            <p:nvPr/>
          </p:nvCxnSpPr>
          <p:spPr>
            <a:xfrm flipV="1">
              <a:off x="6291354" y="793541"/>
              <a:ext cx="914748" cy="5112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3" name="TextBox 23"/>
          <p:cNvSpPr txBox="1">
            <a:spLocks noChangeArrowheads="1"/>
          </p:cNvSpPr>
          <p:nvPr/>
        </p:nvSpPr>
        <p:spPr bwMode="auto">
          <a:xfrm>
            <a:off x="468313" y="260350"/>
            <a:ext cx="3959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/>
              <a:t>Sudarykime šio grafo briauninį grafą</a:t>
            </a:r>
            <a:endParaRPr lang="en-US" altLang="en-US" sz="2000"/>
          </a:p>
        </p:txBody>
      </p:sp>
      <p:sp>
        <p:nvSpPr>
          <p:cNvPr id="5124" name="TextBox 41"/>
          <p:cNvSpPr txBox="1">
            <a:spLocks noChangeArrowheads="1"/>
          </p:cNvSpPr>
          <p:nvPr/>
        </p:nvSpPr>
        <p:spPr bwMode="auto">
          <a:xfrm>
            <a:off x="4787900" y="260350"/>
            <a:ext cx="3960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/>
              <a:t>Sunumeruojame briaunas</a:t>
            </a:r>
            <a:endParaRPr lang="en-US" altLang="en-US" sz="2000"/>
          </a:p>
        </p:txBody>
      </p:sp>
      <p:grpSp>
        <p:nvGrpSpPr>
          <p:cNvPr id="5125" name="Group 54"/>
          <p:cNvGrpSpPr>
            <a:grpSpLocks/>
          </p:cNvGrpSpPr>
          <p:nvPr/>
        </p:nvGrpSpPr>
        <p:grpSpPr bwMode="auto">
          <a:xfrm>
            <a:off x="5162550" y="858838"/>
            <a:ext cx="2767013" cy="1873250"/>
            <a:chOff x="5162600" y="858214"/>
            <a:chExt cx="2766874" cy="1873371"/>
          </a:xfrm>
        </p:grpSpPr>
        <p:grpSp>
          <p:nvGrpSpPr>
            <p:cNvPr id="5141" name="Group 24"/>
            <p:cNvGrpSpPr>
              <a:grpSpLocks/>
            </p:cNvGrpSpPr>
            <p:nvPr/>
          </p:nvGrpSpPr>
          <p:grpSpPr bwMode="auto">
            <a:xfrm>
              <a:off x="5270612" y="1012103"/>
              <a:ext cx="2604491" cy="1554410"/>
              <a:chOff x="6046786" y="549027"/>
              <a:chExt cx="2604491" cy="1554410"/>
            </a:xfrm>
          </p:grpSpPr>
          <p:sp>
            <p:nvSpPr>
              <p:cNvPr id="26" name="Oval 25"/>
              <p:cNvSpPr/>
              <p:nvPr/>
            </p:nvSpPr>
            <p:spPr bwMode="auto">
              <a:xfrm>
                <a:off x="6046719" y="549135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a</a:t>
                </a:r>
                <a:endParaRPr lang="en-US" dirty="0"/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7164263" y="549135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b</a:t>
                </a:r>
                <a:endParaRPr lang="en-US" dirty="0"/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6046719" y="1261969"/>
                <a:ext cx="287324" cy="28735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c</a:t>
                </a:r>
                <a:endParaRPr lang="en-US" dirty="0"/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7164263" y="1247680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d</a:t>
                </a:r>
                <a:endParaRPr lang="en-US" dirty="0"/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7021395" y="1816042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e</a:t>
                </a:r>
                <a:endParaRPr lang="en-US" dirty="0"/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8138939" y="1816042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f</a:t>
                </a:r>
                <a:endParaRPr lang="en-US" dirty="0"/>
              </a:p>
            </p:txBody>
          </p:sp>
          <p:sp>
            <p:nvSpPr>
              <p:cNvPr id="32" name="Oval 31"/>
              <p:cNvSpPr/>
              <p:nvPr/>
            </p:nvSpPr>
            <p:spPr bwMode="auto">
              <a:xfrm>
                <a:off x="8364352" y="974612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g</a:t>
                </a:r>
                <a:endParaRPr lang="en-US" dirty="0"/>
              </a:p>
            </p:txBody>
          </p:sp>
          <p:cxnSp>
            <p:nvCxnSpPr>
              <p:cNvPr id="33" name="Straight Connector 32"/>
              <p:cNvCxnSpPr>
                <a:stCxn id="26" idx="6"/>
                <a:endCxn id="27" idx="2"/>
              </p:cNvCxnSpPr>
              <p:nvPr/>
            </p:nvCxnSpPr>
            <p:spPr>
              <a:xfrm>
                <a:off x="6334043" y="692019"/>
                <a:ext cx="8302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28" idx="0"/>
                <a:endCxn id="26" idx="4"/>
              </p:cNvCxnSpPr>
              <p:nvPr/>
            </p:nvCxnSpPr>
            <p:spPr>
              <a:xfrm flipV="1">
                <a:off x="6191175" y="836491"/>
                <a:ext cx="0" cy="42547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V="1">
                <a:off x="7308719" y="820615"/>
                <a:ext cx="0" cy="42706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6334043" y="1412791"/>
                <a:ext cx="8302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7316655" y="1960514"/>
                <a:ext cx="8318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30" idx="0"/>
                <a:endCxn id="29" idx="4"/>
              </p:cNvCxnSpPr>
              <p:nvPr/>
            </p:nvCxnSpPr>
            <p:spPr>
              <a:xfrm flipV="1">
                <a:off x="7164263" y="1535036"/>
                <a:ext cx="144456" cy="28100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29" idx="5"/>
                <a:endCxn id="31" idx="1"/>
              </p:cNvCxnSpPr>
              <p:nvPr/>
            </p:nvCxnSpPr>
            <p:spPr>
              <a:xfrm>
                <a:off x="7410313" y="1492171"/>
                <a:ext cx="771486" cy="36673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31" idx="7"/>
              </p:cNvCxnSpPr>
              <p:nvPr/>
            </p:nvCxnSpPr>
            <p:spPr>
              <a:xfrm flipV="1">
                <a:off x="8384989" y="1261969"/>
                <a:ext cx="115881" cy="5969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28" idx="7"/>
                <a:endCxn id="27" idx="3"/>
              </p:cNvCxnSpPr>
              <p:nvPr/>
            </p:nvCxnSpPr>
            <p:spPr>
              <a:xfrm flipV="1">
                <a:off x="6292770" y="793626"/>
                <a:ext cx="914354" cy="5112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42" name="TextBox 42"/>
            <p:cNvSpPr txBox="1">
              <a:spLocks noChangeArrowheads="1"/>
            </p:cNvSpPr>
            <p:nvPr/>
          </p:nvSpPr>
          <p:spPr bwMode="auto">
            <a:xfrm>
              <a:off x="5853075" y="858214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1</a:t>
              </a:r>
              <a:endParaRPr lang="en-US" altLang="en-US" sz="1400"/>
            </a:p>
          </p:txBody>
        </p:sp>
        <p:sp>
          <p:nvSpPr>
            <p:cNvPr id="5143" name="TextBox 45"/>
            <p:cNvSpPr txBox="1">
              <a:spLocks noChangeArrowheads="1"/>
            </p:cNvSpPr>
            <p:nvPr/>
          </p:nvSpPr>
          <p:spPr bwMode="auto">
            <a:xfrm>
              <a:off x="5162600" y="1343467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2</a:t>
              </a:r>
              <a:endParaRPr lang="en-US" altLang="en-US" sz="1400"/>
            </a:p>
          </p:txBody>
        </p:sp>
        <p:sp>
          <p:nvSpPr>
            <p:cNvPr id="5144" name="TextBox 46"/>
            <p:cNvSpPr txBox="1">
              <a:spLocks noChangeArrowheads="1"/>
            </p:cNvSpPr>
            <p:nvPr/>
          </p:nvSpPr>
          <p:spPr bwMode="auto">
            <a:xfrm>
              <a:off x="5777719" y="1257360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3</a:t>
              </a:r>
              <a:endParaRPr lang="en-US" altLang="en-US" sz="1400"/>
            </a:p>
          </p:txBody>
        </p:sp>
        <p:sp>
          <p:nvSpPr>
            <p:cNvPr id="5145" name="TextBox 47"/>
            <p:cNvSpPr txBox="1">
              <a:spLocks noChangeArrowheads="1"/>
            </p:cNvSpPr>
            <p:nvPr/>
          </p:nvSpPr>
          <p:spPr bwMode="auto">
            <a:xfrm>
              <a:off x="6560182" y="1328979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5</a:t>
              </a:r>
              <a:endParaRPr lang="en-US" altLang="en-US" sz="1400"/>
            </a:p>
          </p:txBody>
        </p:sp>
        <p:sp>
          <p:nvSpPr>
            <p:cNvPr id="5146" name="TextBox 48"/>
            <p:cNvSpPr txBox="1">
              <a:spLocks noChangeArrowheads="1"/>
            </p:cNvSpPr>
            <p:nvPr/>
          </p:nvSpPr>
          <p:spPr bwMode="auto">
            <a:xfrm>
              <a:off x="5765143" y="1869225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4</a:t>
              </a:r>
              <a:endParaRPr lang="en-US" altLang="en-US" sz="1400"/>
            </a:p>
          </p:txBody>
        </p:sp>
        <p:sp>
          <p:nvSpPr>
            <p:cNvPr id="5147" name="TextBox 49"/>
            <p:cNvSpPr txBox="1">
              <a:spLocks noChangeArrowheads="1"/>
            </p:cNvSpPr>
            <p:nvPr/>
          </p:nvSpPr>
          <p:spPr bwMode="auto">
            <a:xfrm>
              <a:off x="6911207" y="1850745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7</a:t>
              </a:r>
              <a:endParaRPr lang="en-US" altLang="en-US" sz="1400"/>
            </a:p>
          </p:txBody>
        </p:sp>
        <p:sp>
          <p:nvSpPr>
            <p:cNvPr id="5148" name="TextBox 50"/>
            <p:cNvSpPr txBox="1">
              <a:spLocks noChangeArrowheads="1"/>
            </p:cNvSpPr>
            <p:nvPr/>
          </p:nvSpPr>
          <p:spPr bwMode="auto">
            <a:xfrm>
              <a:off x="7713450" y="1886786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8</a:t>
              </a:r>
              <a:endParaRPr lang="en-US" altLang="en-US" sz="1400"/>
            </a:p>
          </p:txBody>
        </p:sp>
        <p:sp>
          <p:nvSpPr>
            <p:cNvPr id="5149" name="TextBox 51"/>
            <p:cNvSpPr txBox="1">
              <a:spLocks noChangeArrowheads="1"/>
            </p:cNvSpPr>
            <p:nvPr/>
          </p:nvSpPr>
          <p:spPr bwMode="auto">
            <a:xfrm>
              <a:off x="6792107" y="2423808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9</a:t>
              </a:r>
              <a:endParaRPr lang="en-US" altLang="en-US" sz="1400"/>
            </a:p>
          </p:txBody>
        </p:sp>
        <p:sp>
          <p:nvSpPr>
            <p:cNvPr id="5150" name="TextBox 52"/>
            <p:cNvSpPr txBox="1">
              <a:spLocks noChangeArrowheads="1"/>
            </p:cNvSpPr>
            <p:nvPr/>
          </p:nvSpPr>
          <p:spPr bwMode="auto">
            <a:xfrm>
              <a:off x="6452170" y="2051163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6</a:t>
              </a:r>
              <a:endParaRPr lang="en-US" altLang="en-US" sz="1400"/>
            </a:p>
          </p:txBody>
        </p:sp>
      </p:grpSp>
      <p:sp>
        <p:nvSpPr>
          <p:cNvPr id="5126" name="TextBox 65"/>
          <p:cNvSpPr txBox="1">
            <a:spLocks noChangeArrowheads="1"/>
          </p:cNvSpPr>
          <p:nvPr/>
        </p:nvSpPr>
        <p:spPr bwMode="auto">
          <a:xfrm>
            <a:off x="611188" y="3659188"/>
            <a:ext cx="35290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/>
              <a:t>Imkime briauną </a:t>
            </a:r>
            <a:r>
              <a:rPr lang="lt-LT" altLang="en-US" sz="2000" b="1" i="1"/>
              <a:t>1.</a:t>
            </a:r>
            <a:br>
              <a:rPr lang="lt-LT" altLang="en-US" sz="2000" b="1" i="1"/>
            </a:br>
            <a:r>
              <a:rPr lang="lt-LT" altLang="en-US" sz="2000"/>
              <a:t>Jos kaimynės: 2,3,5</a:t>
            </a:r>
            <a:endParaRPr lang="en-US" altLang="en-US" sz="2000"/>
          </a:p>
        </p:txBody>
      </p:sp>
      <p:grpSp>
        <p:nvGrpSpPr>
          <p:cNvPr id="5127" name="Group 43"/>
          <p:cNvGrpSpPr>
            <a:grpSpLocks/>
          </p:cNvGrpSpPr>
          <p:nvPr/>
        </p:nvGrpSpPr>
        <p:grpSpPr bwMode="auto">
          <a:xfrm>
            <a:off x="5160963" y="3514725"/>
            <a:ext cx="3013075" cy="2867025"/>
            <a:chOff x="5160170" y="3515166"/>
            <a:chExt cx="3014354" cy="2866161"/>
          </a:xfrm>
        </p:grpSpPr>
        <p:grpSp>
          <p:nvGrpSpPr>
            <p:cNvPr id="5128" name="Group 64"/>
            <p:cNvGrpSpPr>
              <a:grpSpLocks/>
            </p:cNvGrpSpPr>
            <p:nvPr/>
          </p:nvGrpSpPr>
          <p:grpSpPr bwMode="auto">
            <a:xfrm>
              <a:off x="5160170" y="3515166"/>
              <a:ext cx="3014354" cy="2866161"/>
              <a:chOff x="323875" y="3658835"/>
              <a:chExt cx="3014354" cy="2866161"/>
            </a:xfrm>
          </p:grpSpPr>
          <p:sp>
            <p:nvSpPr>
              <p:cNvPr id="54" name="Oval 53"/>
              <p:cNvSpPr/>
              <p:nvPr/>
            </p:nvSpPr>
            <p:spPr bwMode="auto">
              <a:xfrm>
                <a:off x="2768074" y="4185726"/>
                <a:ext cx="287460" cy="28725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3</a:t>
                </a:r>
                <a:endParaRPr lang="en-US" dirty="0"/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1257721" y="3673119"/>
                <a:ext cx="287459" cy="287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1</a:t>
                </a:r>
                <a:endParaRPr lang="en-US" dirty="0"/>
              </a:p>
            </p:txBody>
          </p:sp>
          <p:sp>
            <p:nvSpPr>
              <p:cNvPr id="57" name="Oval 56"/>
              <p:cNvSpPr/>
              <p:nvPr/>
            </p:nvSpPr>
            <p:spPr bwMode="auto">
              <a:xfrm>
                <a:off x="2110570" y="3658835"/>
                <a:ext cx="287460" cy="28725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2</a:t>
                </a:r>
                <a:endParaRPr lang="en-US" dirty="0"/>
              </a:p>
            </p:txBody>
          </p:sp>
          <p:sp>
            <p:nvSpPr>
              <p:cNvPr id="58" name="Oval 57"/>
              <p:cNvSpPr/>
              <p:nvPr/>
            </p:nvSpPr>
            <p:spPr bwMode="auto">
              <a:xfrm>
                <a:off x="323875" y="4955432"/>
                <a:ext cx="287459" cy="287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9</a:t>
                </a:r>
                <a:endParaRPr lang="en-US" dirty="0"/>
              </a:p>
            </p:txBody>
          </p:sp>
          <p:sp>
            <p:nvSpPr>
              <p:cNvPr id="59" name="Oval 58"/>
              <p:cNvSpPr/>
              <p:nvPr/>
            </p:nvSpPr>
            <p:spPr bwMode="auto">
              <a:xfrm>
                <a:off x="611334" y="5733073"/>
                <a:ext cx="287460" cy="287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8</a:t>
                </a:r>
                <a:endParaRPr lang="en-US" dirty="0"/>
              </a:p>
            </p:txBody>
          </p:sp>
          <p:sp>
            <p:nvSpPr>
              <p:cNvPr id="60" name="Oval 59"/>
              <p:cNvSpPr/>
              <p:nvPr/>
            </p:nvSpPr>
            <p:spPr bwMode="auto">
              <a:xfrm>
                <a:off x="3050769" y="4955432"/>
                <a:ext cx="287460" cy="287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4</a:t>
                </a:r>
                <a:endParaRPr lang="en-US" dirty="0"/>
              </a:p>
            </p:txBody>
          </p:sp>
          <p:sp>
            <p:nvSpPr>
              <p:cNvPr id="61" name="Oval 60"/>
              <p:cNvSpPr/>
              <p:nvPr/>
            </p:nvSpPr>
            <p:spPr bwMode="auto">
              <a:xfrm>
                <a:off x="2796661" y="5733073"/>
                <a:ext cx="287460" cy="287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5</a:t>
                </a:r>
                <a:endParaRPr lang="en-US" dirty="0"/>
              </a:p>
            </p:txBody>
          </p:sp>
          <p:sp>
            <p:nvSpPr>
              <p:cNvPr id="62" name="Oval 61"/>
              <p:cNvSpPr/>
              <p:nvPr/>
            </p:nvSpPr>
            <p:spPr bwMode="auto">
              <a:xfrm>
                <a:off x="2077219" y="6237746"/>
                <a:ext cx="287459" cy="287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6</a:t>
                </a:r>
                <a:endParaRPr lang="en-US" dirty="0"/>
              </a:p>
            </p:txBody>
          </p:sp>
          <p:sp>
            <p:nvSpPr>
              <p:cNvPr id="63" name="Oval 62"/>
              <p:cNvSpPr/>
              <p:nvPr/>
            </p:nvSpPr>
            <p:spPr bwMode="auto">
              <a:xfrm>
                <a:off x="1260898" y="6237746"/>
                <a:ext cx="287459" cy="28725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7</a:t>
                </a:r>
                <a:endParaRPr lang="en-US" dirty="0"/>
              </a:p>
            </p:txBody>
          </p:sp>
        </p:grpSp>
        <p:cxnSp>
          <p:nvCxnSpPr>
            <p:cNvPr id="64" name="Straight Connector 63"/>
            <p:cNvCxnSpPr>
              <a:endCxn id="57" idx="2"/>
            </p:cNvCxnSpPr>
            <p:nvPr/>
          </p:nvCxnSpPr>
          <p:spPr>
            <a:xfrm flipV="1">
              <a:off x="6384652" y="3659585"/>
              <a:ext cx="562214" cy="126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6" idx="5"/>
              <a:endCxn id="54" idx="2"/>
            </p:cNvCxnSpPr>
            <p:nvPr/>
          </p:nvCxnSpPr>
          <p:spPr>
            <a:xfrm>
              <a:off x="6340183" y="3773851"/>
              <a:ext cx="1264186" cy="4126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56" idx="4"/>
              <a:endCxn id="61" idx="1"/>
            </p:cNvCxnSpPr>
            <p:nvPr/>
          </p:nvCxnSpPr>
          <p:spPr>
            <a:xfrm>
              <a:off x="6238540" y="3816700"/>
              <a:ext cx="1437298" cy="18139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79388" y="260648"/>
                <a:ext cx="849706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200" b="1" i="1" dirty="0" smtClean="0"/>
                  <a:t>Klika (</a:t>
                </a:r>
                <a:r>
                  <a:rPr lang="lt-LT" sz="3200" b="1" i="1" dirty="0" err="1" smtClean="0"/>
                  <a:t>cluque</a:t>
                </a:r>
                <a:r>
                  <a:rPr lang="lt-LT" sz="3200" b="1" i="1" dirty="0" smtClean="0"/>
                  <a:t>) neorientuotame grafe </a:t>
                </a:r>
                <a14:m>
                  <m:oMath xmlns:m="http://schemas.openxmlformats.org/officeDocument/2006/math">
                    <m:r>
                      <a:rPr lang="lt-LT" sz="3200" b="1" i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US" sz="3200" dirty="0" smtClean="0"/>
                  <a:t> </a:t>
                </a:r>
                <a:r>
                  <a:rPr lang="lt-LT" sz="3200" dirty="0" smtClean="0"/>
                  <a:t>– viršūnių </a:t>
                </a:r>
                <a:r>
                  <a:rPr lang="lt-LT" sz="3200" dirty="0"/>
                  <a:t>aibės poaibis </a:t>
                </a:r>
                <a14:m>
                  <m:oMath xmlns:m="http://schemas.openxmlformats.org/officeDocument/2006/math">
                    <m:r>
                      <a:rPr lang="lt-LT" sz="3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lt-LT" sz="3200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lt-LT" sz="32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lt-LT" sz="3200" dirty="0" smtClean="0"/>
                  <a:t>, kurio bet </a:t>
                </a:r>
                <a:r>
                  <a:rPr lang="lt-LT" sz="3200" dirty="0"/>
                  <a:t>kurios dvi </a:t>
                </a:r>
                <a:r>
                  <a:rPr lang="lt-LT" sz="3200" dirty="0" smtClean="0"/>
                  <a:t>viršūnės yra gretimos </a:t>
                </a:r>
                <a:r>
                  <a:rPr lang="lt-LT" sz="3200" dirty="0"/>
                  <a:t>grafo viršūnės</a:t>
                </a:r>
                <a:r>
                  <a:rPr lang="lt-LT" sz="3200" dirty="0" smtClean="0"/>
                  <a:t>.</a:t>
                </a:r>
                <a:endParaRPr lang="lt-LT" sz="3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88" y="260648"/>
                <a:ext cx="8497068" cy="1569660"/>
              </a:xfrm>
              <a:prstGeom prst="rect">
                <a:avLst/>
              </a:prstGeom>
              <a:blipFill>
                <a:blip r:embed="rId2"/>
                <a:stretch>
                  <a:fillRect l="-1793" t="-5447" b="-11673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287633" y="2156521"/>
            <a:ext cx="2603500" cy="1554162"/>
            <a:chOff x="628102" y="1776423"/>
            <a:chExt cx="2603500" cy="1554162"/>
          </a:xfrm>
        </p:grpSpPr>
        <p:grpSp>
          <p:nvGrpSpPr>
            <p:cNvPr id="3" name="Group 1"/>
            <p:cNvGrpSpPr>
              <a:grpSpLocks/>
            </p:cNvGrpSpPr>
            <p:nvPr/>
          </p:nvGrpSpPr>
          <p:grpSpPr bwMode="auto">
            <a:xfrm>
              <a:off x="628102" y="1776423"/>
              <a:ext cx="2603500" cy="1554162"/>
              <a:chOff x="6046786" y="549027"/>
              <a:chExt cx="2604491" cy="1554410"/>
            </a:xfrm>
          </p:grpSpPr>
          <p:sp>
            <p:nvSpPr>
              <p:cNvPr id="4" name="Oval 3"/>
              <p:cNvSpPr/>
              <p:nvPr/>
            </p:nvSpPr>
            <p:spPr bwMode="auto">
              <a:xfrm>
                <a:off x="6046786" y="549027"/>
                <a:ext cx="287446" cy="28738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a</a:t>
                </a:r>
                <a:endParaRPr lang="en-US" dirty="0"/>
              </a:p>
            </p:txBody>
          </p:sp>
          <p:sp>
            <p:nvSpPr>
              <p:cNvPr id="5" name="Oval 4"/>
              <p:cNvSpPr/>
              <p:nvPr/>
            </p:nvSpPr>
            <p:spPr bwMode="auto">
              <a:xfrm>
                <a:off x="7164811" y="549027"/>
                <a:ext cx="287446" cy="28738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b</a:t>
                </a:r>
                <a:endParaRPr lang="en-US" dirty="0"/>
              </a:p>
            </p:txBody>
          </p:sp>
          <p:sp>
            <p:nvSpPr>
              <p:cNvPr id="6" name="Oval 5"/>
              <p:cNvSpPr/>
              <p:nvPr/>
            </p:nvSpPr>
            <p:spPr bwMode="auto">
              <a:xfrm>
                <a:off x="6046786" y="1261928"/>
                <a:ext cx="287446" cy="28738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c</a:t>
                </a:r>
                <a:endParaRPr lang="en-US" dirty="0"/>
              </a:p>
            </p:txBody>
          </p:sp>
          <p:sp>
            <p:nvSpPr>
              <p:cNvPr id="7" name="Oval 6"/>
              <p:cNvSpPr/>
              <p:nvPr/>
            </p:nvSpPr>
            <p:spPr bwMode="auto">
              <a:xfrm>
                <a:off x="7164811" y="1247638"/>
                <a:ext cx="287446" cy="28738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d</a:t>
                </a:r>
                <a:endParaRPr lang="en-US" dirty="0"/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7020293" y="1816054"/>
                <a:ext cx="287447" cy="28738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e</a:t>
                </a:r>
                <a:endParaRPr lang="en-US" dirty="0"/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8138319" y="1816054"/>
                <a:ext cx="287447" cy="28738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f</a:t>
                </a:r>
                <a:endParaRPr lang="en-US" dirty="0"/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8363830" y="974545"/>
                <a:ext cx="287447" cy="28738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g</a:t>
                </a:r>
                <a:endParaRPr lang="en-US" dirty="0"/>
              </a:p>
            </p:txBody>
          </p:sp>
          <p:cxnSp>
            <p:nvCxnSpPr>
              <p:cNvPr id="11" name="Straight Connector 10"/>
              <p:cNvCxnSpPr>
                <a:stCxn id="4" idx="6"/>
                <a:endCxn id="5" idx="2"/>
              </p:cNvCxnSpPr>
              <p:nvPr/>
            </p:nvCxnSpPr>
            <p:spPr>
              <a:xfrm>
                <a:off x="6334232" y="691925"/>
                <a:ext cx="83057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6" idx="0"/>
                <a:endCxn id="4" idx="4"/>
              </p:cNvCxnSpPr>
              <p:nvPr/>
            </p:nvCxnSpPr>
            <p:spPr>
              <a:xfrm flipV="1">
                <a:off x="6189715" y="836410"/>
                <a:ext cx="0" cy="4255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7307741" y="820532"/>
                <a:ext cx="0" cy="4271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6334232" y="1412765"/>
                <a:ext cx="83057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317269" y="1960539"/>
                <a:ext cx="83057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8" idx="0"/>
                <a:endCxn id="7" idx="4"/>
              </p:cNvCxnSpPr>
              <p:nvPr/>
            </p:nvCxnSpPr>
            <p:spPr>
              <a:xfrm flipV="1">
                <a:off x="7164811" y="1535021"/>
                <a:ext cx="142929" cy="28103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7" idx="5"/>
                <a:endCxn id="9" idx="1"/>
              </p:cNvCxnSpPr>
              <p:nvPr/>
            </p:nvCxnSpPr>
            <p:spPr>
              <a:xfrm>
                <a:off x="7409379" y="1492152"/>
                <a:ext cx="771819" cy="36677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9" idx="7"/>
              </p:cNvCxnSpPr>
              <p:nvPr/>
            </p:nvCxnSpPr>
            <p:spPr>
              <a:xfrm flipV="1">
                <a:off x="8384475" y="1261928"/>
                <a:ext cx="115931" cy="5969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6" idx="7"/>
                <a:endCxn id="5" idx="3"/>
              </p:cNvCxnSpPr>
              <p:nvPr/>
            </p:nvCxnSpPr>
            <p:spPr>
              <a:xfrm flipV="1">
                <a:off x="6291354" y="793541"/>
                <a:ext cx="914748" cy="5112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Straight Connector 42"/>
            <p:cNvCxnSpPr>
              <a:stCxn id="4" idx="5"/>
              <a:endCxn id="7" idx="1"/>
            </p:cNvCxnSpPr>
            <p:nvPr/>
          </p:nvCxnSpPr>
          <p:spPr bwMode="auto">
            <a:xfrm>
              <a:off x="873359" y="2021680"/>
              <a:ext cx="914423" cy="4953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860032" y="2506686"/>
            <a:ext cx="2603500" cy="1554162"/>
            <a:chOff x="628102" y="1776423"/>
            <a:chExt cx="2603500" cy="1554162"/>
          </a:xfrm>
        </p:grpSpPr>
        <p:grpSp>
          <p:nvGrpSpPr>
            <p:cNvPr id="25" name="Group 1"/>
            <p:cNvGrpSpPr>
              <a:grpSpLocks/>
            </p:cNvGrpSpPr>
            <p:nvPr/>
          </p:nvGrpSpPr>
          <p:grpSpPr bwMode="auto">
            <a:xfrm>
              <a:off x="628102" y="1776423"/>
              <a:ext cx="2603500" cy="1554162"/>
              <a:chOff x="6046786" y="549027"/>
              <a:chExt cx="2604491" cy="1554410"/>
            </a:xfrm>
          </p:grpSpPr>
          <p:sp>
            <p:nvSpPr>
              <p:cNvPr id="27" name="Oval 26"/>
              <p:cNvSpPr/>
              <p:nvPr/>
            </p:nvSpPr>
            <p:spPr bwMode="auto">
              <a:xfrm>
                <a:off x="6046786" y="549027"/>
                <a:ext cx="287446" cy="28738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a</a:t>
                </a:r>
                <a:endParaRPr lang="en-US" dirty="0"/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7164811" y="549027"/>
                <a:ext cx="287446" cy="28738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b</a:t>
                </a:r>
                <a:endParaRPr lang="en-US" dirty="0"/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6046786" y="1261928"/>
                <a:ext cx="287446" cy="28738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c</a:t>
                </a:r>
                <a:endParaRPr lang="en-US" dirty="0"/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7164811" y="1247638"/>
                <a:ext cx="287446" cy="287383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d</a:t>
                </a:r>
                <a:endParaRPr lang="en-US" dirty="0"/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7020293" y="1816054"/>
                <a:ext cx="287447" cy="287383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e</a:t>
                </a:r>
                <a:endParaRPr lang="en-US" dirty="0"/>
              </a:p>
            </p:txBody>
          </p:sp>
          <p:sp>
            <p:nvSpPr>
              <p:cNvPr id="32" name="Oval 31"/>
              <p:cNvSpPr/>
              <p:nvPr/>
            </p:nvSpPr>
            <p:spPr bwMode="auto">
              <a:xfrm>
                <a:off x="8138319" y="1816054"/>
                <a:ext cx="287447" cy="287383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f</a:t>
                </a:r>
                <a:endParaRPr lang="en-US" dirty="0"/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363830" y="974545"/>
                <a:ext cx="287447" cy="28738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g</a:t>
                </a:r>
                <a:endParaRPr lang="en-US" dirty="0"/>
              </a:p>
            </p:txBody>
          </p:sp>
          <p:cxnSp>
            <p:nvCxnSpPr>
              <p:cNvPr id="34" name="Straight Connector 33"/>
              <p:cNvCxnSpPr>
                <a:stCxn id="27" idx="6"/>
                <a:endCxn id="28" idx="2"/>
              </p:cNvCxnSpPr>
              <p:nvPr/>
            </p:nvCxnSpPr>
            <p:spPr>
              <a:xfrm>
                <a:off x="6334232" y="691925"/>
                <a:ext cx="83057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29" idx="0"/>
                <a:endCxn id="27" idx="4"/>
              </p:cNvCxnSpPr>
              <p:nvPr/>
            </p:nvCxnSpPr>
            <p:spPr>
              <a:xfrm flipV="1">
                <a:off x="6189715" y="836410"/>
                <a:ext cx="0" cy="4255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7307741" y="820532"/>
                <a:ext cx="0" cy="4271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6334232" y="1412765"/>
                <a:ext cx="83057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7317269" y="1960539"/>
                <a:ext cx="830578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31" idx="0"/>
                <a:endCxn id="30" idx="4"/>
              </p:cNvCxnSpPr>
              <p:nvPr/>
            </p:nvCxnSpPr>
            <p:spPr>
              <a:xfrm flipV="1">
                <a:off x="7164811" y="1535021"/>
                <a:ext cx="142929" cy="28103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30" idx="5"/>
                <a:endCxn id="32" idx="1"/>
              </p:cNvCxnSpPr>
              <p:nvPr/>
            </p:nvCxnSpPr>
            <p:spPr>
              <a:xfrm>
                <a:off x="7409379" y="1492152"/>
                <a:ext cx="771819" cy="36677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32" idx="7"/>
              </p:cNvCxnSpPr>
              <p:nvPr/>
            </p:nvCxnSpPr>
            <p:spPr>
              <a:xfrm flipV="1">
                <a:off x="8384475" y="1261928"/>
                <a:ext cx="115931" cy="5969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29" idx="7"/>
                <a:endCxn id="28" idx="3"/>
              </p:cNvCxnSpPr>
              <p:nvPr/>
            </p:nvCxnSpPr>
            <p:spPr>
              <a:xfrm flipV="1">
                <a:off x="6291354" y="793541"/>
                <a:ext cx="914748" cy="5112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Connector 25"/>
            <p:cNvCxnSpPr>
              <a:stCxn id="27" idx="5"/>
              <a:endCxn id="30" idx="1"/>
            </p:cNvCxnSpPr>
            <p:nvPr/>
          </p:nvCxnSpPr>
          <p:spPr bwMode="auto">
            <a:xfrm>
              <a:off x="873359" y="2021680"/>
              <a:ext cx="914423" cy="4953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1785905" y="4737227"/>
            <a:ext cx="2603500" cy="1554162"/>
            <a:chOff x="628102" y="1776423"/>
            <a:chExt cx="2603500" cy="1554162"/>
          </a:xfrm>
        </p:grpSpPr>
        <p:grpSp>
          <p:nvGrpSpPr>
            <p:cNvPr id="45" name="Group 1"/>
            <p:cNvGrpSpPr>
              <a:grpSpLocks/>
            </p:cNvGrpSpPr>
            <p:nvPr/>
          </p:nvGrpSpPr>
          <p:grpSpPr bwMode="auto">
            <a:xfrm>
              <a:off x="628102" y="1776423"/>
              <a:ext cx="2603500" cy="1554162"/>
              <a:chOff x="6046786" y="549027"/>
              <a:chExt cx="2604491" cy="1554410"/>
            </a:xfrm>
          </p:grpSpPr>
          <p:sp>
            <p:nvSpPr>
              <p:cNvPr id="47" name="Oval 46"/>
              <p:cNvSpPr/>
              <p:nvPr/>
            </p:nvSpPr>
            <p:spPr bwMode="auto">
              <a:xfrm>
                <a:off x="6046786" y="549027"/>
                <a:ext cx="287446" cy="287383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a</a:t>
                </a:r>
                <a:endParaRPr lang="en-US" dirty="0"/>
              </a:p>
            </p:txBody>
          </p:sp>
          <p:sp>
            <p:nvSpPr>
              <p:cNvPr id="48" name="Oval 47"/>
              <p:cNvSpPr/>
              <p:nvPr/>
            </p:nvSpPr>
            <p:spPr bwMode="auto">
              <a:xfrm>
                <a:off x="7164811" y="549027"/>
                <a:ext cx="287446" cy="287383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b</a:t>
                </a:r>
                <a:endParaRPr lang="en-US" dirty="0"/>
              </a:p>
            </p:txBody>
          </p:sp>
          <p:sp>
            <p:nvSpPr>
              <p:cNvPr id="49" name="Oval 48"/>
              <p:cNvSpPr/>
              <p:nvPr/>
            </p:nvSpPr>
            <p:spPr bwMode="auto">
              <a:xfrm>
                <a:off x="6046786" y="1261928"/>
                <a:ext cx="287446" cy="28738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c</a:t>
                </a:r>
                <a:endParaRPr lang="en-US" dirty="0"/>
              </a:p>
            </p:txBody>
          </p:sp>
          <p:sp>
            <p:nvSpPr>
              <p:cNvPr id="50" name="Oval 49"/>
              <p:cNvSpPr/>
              <p:nvPr/>
            </p:nvSpPr>
            <p:spPr bwMode="auto">
              <a:xfrm>
                <a:off x="7164811" y="1247638"/>
                <a:ext cx="287446" cy="287383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d</a:t>
                </a:r>
                <a:endParaRPr lang="en-US" dirty="0"/>
              </a:p>
            </p:txBody>
          </p:sp>
          <p:sp>
            <p:nvSpPr>
              <p:cNvPr id="51" name="Oval 50"/>
              <p:cNvSpPr/>
              <p:nvPr/>
            </p:nvSpPr>
            <p:spPr bwMode="auto">
              <a:xfrm>
                <a:off x="7020293" y="1816054"/>
                <a:ext cx="287447" cy="28738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e</a:t>
                </a:r>
                <a:endParaRPr lang="en-US" dirty="0"/>
              </a:p>
            </p:txBody>
          </p:sp>
          <p:sp>
            <p:nvSpPr>
              <p:cNvPr id="52" name="Oval 51"/>
              <p:cNvSpPr/>
              <p:nvPr/>
            </p:nvSpPr>
            <p:spPr bwMode="auto">
              <a:xfrm>
                <a:off x="8138319" y="1816054"/>
                <a:ext cx="287447" cy="28738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f</a:t>
                </a:r>
                <a:endParaRPr lang="en-US" dirty="0"/>
              </a:p>
            </p:txBody>
          </p:sp>
          <p:sp>
            <p:nvSpPr>
              <p:cNvPr id="53" name="Oval 52"/>
              <p:cNvSpPr/>
              <p:nvPr/>
            </p:nvSpPr>
            <p:spPr bwMode="auto">
              <a:xfrm>
                <a:off x="8363830" y="974545"/>
                <a:ext cx="287447" cy="28738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g</a:t>
                </a:r>
                <a:endParaRPr lang="en-US" dirty="0"/>
              </a:p>
            </p:txBody>
          </p:sp>
          <p:cxnSp>
            <p:nvCxnSpPr>
              <p:cNvPr id="54" name="Straight Connector 53"/>
              <p:cNvCxnSpPr>
                <a:stCxn id="47" idx="6"/>
                <a:endCxn id="48" idx="2"/>
              </p:cNvCxnSpPr>
              <p:nvPr/>
            </p:nvCxnSpPr>
            <p:spPr>
              <a:xfrm>
                <a:off x="6334232" y="691925"/>
                <a:ext cx="830579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49" idx="0"/>
                <a:endCxn id="47" idx="4"/>
              </p:cNvCxnSpPr>
              <p:nvPr/>
            </p:nvCxnSpPr>
            <p:spPr>
              <a:xfrm flipV="1">
                <a:off x="6189715" y="836410"/>
                <a:ext cx="0" cy="42551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V="1">
                <a:off x="7307741" y="820532"/>
                <a:ext cx="0" cy="42710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6334232" y="1412765"/>
                <a:ext cx="830579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7269" y="1960539"/>
                <a:ext cx="83057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51" idx="0"/>
                <a:endCxn id="50" idx="4"/>
              </p:cNvCxnSpPr>
              <p:nvPr/>
            </p:nvCxnSpPr>
            <p:spPr>
              <a:xfrm flipV="1">
                <a:off x="7164811" y="1535021"/>
                <a:ext cx="142929" cy="28103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50" idx="5"/>
                <a:endCxn id="52" idx="1"/>
              </p:cNvCxnSpPr>
              <p:nvPr/>
            </p:nvCxnSpPr>
            <p:spPr>
              <a:xfrm>
                <a:off x="7409379" y="1492152"/>
                <a:ext cx="771819" cy="36677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>
                <a:stCxn id="52" idx="7"/>
              </p:cNvCxnSpPr>
              <p:nvPr/>
            </p:nvCxnSpPr>
            <p:spPr>
              <a:xfrm flipV="1">
                <a:off x="8384475" y="1261928"/>
                <a:ext cx="115931" cy="5969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49" idx="7"/>
                <a:endCxn id="48" idx="3"/>
              </p:cNvCxnSpPr>
              <p:nvPr/>
            </p:nvCxnSpPr>
            <p:spPr>
              <a:xfrm flipV="1">
                <a:off x="6291354" y="793541"/>
                <a:ext cx="914748" cy="51125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Straight Connector 45"/>
            <p:cNvCxnSpPr>
              <a:stCxn id="47" idx="5"/>
              <a:endCxn id="50" idx="1"/>
            </p:cNvCxnSpPr>
            <p:nvPr/>
          </p:nvCxnSpPr>
          <p:spPr bwMode="auto">
            <a:xfrm>
              <a:off x="873359" y="2021680"/>
              <a:ext cx="914423" cy="49532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5434955" y="4908693"/>
            <a:ext cx="302547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dirty="0" smtClean="0">
                <a:solidFill>
                  <a:srgbClr val="FF0000"/>
                </a:solidFill>
              </a:rPr>
              <a:t>Klikoje yra tik viršūnės</a:t>
            </a:r>
            <a:r>
              <a:rPr lang="en-US" altLang="en-US" dirty="0" smtClean="0">
                <a:solidFill>
                  <a:srgbClr val="FF0000"/>
                </a:solidFill>
              </a:rPr>
              <a:t>!</a:t>
            </a:r>
            <a:endParaRPr lang="lt-LT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34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0648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b="1" i="1" dirty="0" err="1" smtClean="0"/>
              <a:t>Bron</a:t>
            </a:r>
            <a:r>
              <a:rPr lang="lt-LT" sz="3200" b="1" i="1" dirty="0" smtClean="0"/>
              <a:t>–</a:t>
            </a:r>
            <a:r>
              <a:rPr lang="lt-LT" sz="3200" b="1" i="1" dirty="0" err="1" smtClean="0"/>
              <a:t>Kerbosch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algoritmas</a:t>
            </a:r>
            <a:r>
              <a:rPr lang="en-US" sz="3200" b="1" i="1" dirty="0" smtClean="0"/>
              <a:t>.</a:t>
            </a:r>
            <a:endParaRPr lang="lt-LT" sz="3200" b="1" i="1" dirty="0"/>
          </a:p>
          <a:p>
            <a:endParaRPr lang="lt-LT" dirty="0"/>
          </a:p>
        </p:txBody>
      </p:sp>
      <p:grpSp>
        <p:nvGrpSpPr>
          <p:cNvPr id="3" name="Group 2"/>
          <p:cNvGrpSpPr/>
          <p:nvPr/>
        </p:nvGrpSpPr>
        <p:grpSpPr>
          <a:xfrm>
            <a:off x="6228184" y="1153200"/>
            <a:ext cx="2482663" cy="2943402"/>
            <a:chOff x="611560" y="1484784"/>
            <a:chExt cx="2482663" cy="2943402"/>
          </a:xfrm>
        </p:grpSpPr>
        <p:grpSp>
          <p:nvGrpSpPr>
            <p:cNvPr id="4" name="Group 3"/>
            <p:cNvGrpSpPr/>
            <p:nvPr/>
          </p:nvGrpSpPr>
          <p:grpSpPr>
            <a:xfrm>
              <a:off x="611560" y="1484784"/>
              <a:ext cx="2482663" cy="2441703"/>
              <a:chOff x="739930" y="5733235"/>
              <a:chExt cx="2482663" cy="2441703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739930" y="5733235"/>
                <a:ext cx="2482663" cy="2441703"/>
                <a:chOff x="1243986" y="3478998"/>
                <a:chExt cx="2482663" cy="2441703"/>
              </a:xfrm>
            </p:grpSpPr>
            <p:grpSp>
              <p:nvGrpSpPr>
                <p:cNvPr id="8" name="Group 18"/>
                <p:cNvGrpSpPr>
                  <a:grpSpLocks/>
                </p:cNvGrpSpPr>
                <p:nvPr/>
              </p:nvGrpSpPr>
              <p:grpSpPr bwMode="auto">
                <a:xfrm>
                  <a:off x="1243986" y="3478998"/>
                  <a:ext cx="2049134" cy="2441703"/>
                  <a:chOff x="-1683661" y="1701388"/>
                  <a:chExt cx="2049134" cy="2443269"/>
                </a:xfrm>
              </p:grpSpPr>
              <p:sp>
                <p:nvSpPr>
                  <p:cNvPr id="11" name="Oval 10"/>
                  <p:cNvSpPr/>
                  <p:nvPr/>
                </p:nvSpPr>
                <p:spPr bwMode="auto">
                  <a:xfrm>
                    <a:off x="-1683661" y="2482928"/>
                    <a:ext cx="287338" cy="289110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c</a:t>
                    </a:r>
                    <a:endParaRPr lang="en-US" dirty="0"/>
                  </a:p>
                </p:txBody>
              </p:sp>
              <p:sp>
                <p:nvSpPr>
                  <p:cNvPr id="12" name="Oval 11"/>
                  <p:cNvSpPr/>
                  <p:nvPr/>
                </p:nvSpPr>
                <p:spPr bwMode="auto">
                  <a:xfrm>
                    <a:off x="-597873" y="1701388"/>
                    <a:ext cx="287337" cy="28911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b</a:t>
                    </a:r>
                    <a:endParaRPr lang="en-US" dirty="0"/>
                  </a:p>
                </p:txBody>
              </p:sp>
              <p:sp>
                <p:nvSpPr>
                  <p:cNvPr id="13" name="Oval 12"/>
                  <p:cNvSpPr/>
                  <p:nvPr/>
                </p:nvSpPr>
                <p:spPr bwMode="auto">
                  <a:xfrm>
                    <a:off x="-1288535" y="3855547"/>
                    <a:ext cx="287338" cy="287521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d</a:t>
                    </a:r>
                    <a:endParaRPr lang="en-US" dirty="0"/>
                  </a:p>
                </p:txBody>
              </p:sp>
              <p:sp>
                <p:nvSpPr>
                  <p:cNvPr id="14" name="Oval 13"/>
                  <p:cNvSpPr/>
                  <p:nvPr/>
                </p:nvSpPr>
                <p:spPr bwMode="auto">
                  <a:xfrm>
                    <a:off x="78136" y="3855547"/>
                    <a:ext cx="287337" cy="289110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a</a:t>
                    </a:r>
                    <a:endParaRPr lang="en-US" dirty="0"/>
                  </a:p>
                </p:txBody>
              </p:sp>
              <p:cxnSp>
                <p:nvCxnSpPr>
                  <p:cNvPr id="15" name="Straight Connector 14"/>
                  <p:cNvCxnSpPr>
                    <a:stCxn id="11" idx="6"/>
                    <a:endCxn id="12" idx="2"/>
                  </p:cNvCxnSpPr>
                  <p:nvPr/>
                </p:nvCxnSpPr>
                <p:spPr bwMode="auto">
                  <a:xfrm flipV="1">
                    <a:off x="-1396323" y="1845944"/>
                    <a:ext cx="798450" cy="7815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>
                    <a:stCxn id="13" idx="6"/>
                    <a:endCxn id="14" idx="2"/>
                  </p:cNvCxnSpPr>
                  <p:nvPr/>
                </p:nvCxnSpPr>
                <p:spPr bwMode="auto">
                  <a:xfrm>
                    <a:off x="-1001197" y="3999308"/>
                    <a:ext cx="1079333" cy="79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>
                    <a:stCxn id="12" idx="5"/>
                    <a:endCxn id="14" idx="0"/>
                  </p:cNvCxnSpPr>
                  <p:nvPr/>
                </p:nvCxnSpPr>
                <p:spPr bwMode="auto">
                  <a:xfrm>
                    <a:off x="-352616" y="1948159"/>
                    <a:ext cx="574421" cy="19073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" name="Oval 8"/>
                <p:cNvSpPr/>
                <p:nvPr/>
              </p:nvSpPr>
              <p:spPr bwMode="auto">
                <a:xfrm>
                  <a:off x="3439312" y="4332045"/>
                  <a:ext cx="287337" cy="288925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 smtClean="0"/>
                    <a:t>e</a:t>
                  </a:r>
                  <a:endParaRPr lang="en-US" dirty="0"/>
                </a:p>
              </p:txBody>
            </p:sp>
            <p:cxnSp>
              <p:nvCxnSpPr>
                <p:cNvPr id="10" name="Straight Connector 9"/>
                <p:cNvCxnSpPr>
                  <a:stCxn id="9" idx="1"/>
                  <a:endCxn id="12" idx="6"/>
                </p:cNvCxnSpPr>
                <p:nvPr/>
              </p:nvCxnSpPr>
              <p:spPr bwMode="auto">
                <a:xfrm flipH="1" flipV="1">
                  <a:off x="2617111" y="3623461"/>
                  <a:ext cx="864281" cy="75089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" name="Straight Connector 6"/>
              <p:cNvCxnSpPr>
                <a:stCxn id="14" idx="7"/>
                <a:endCxn id="9" idx="4"/>
              </p:cNvCxnSpPr>
              <p:nvPr/>
            </p:nvCxnSpPr>
            <p:spPr bwMode="auto">
              <a:xfrm flipV="1">
                <a:off x="2746984" y="6875207"/>
                <a:ext cx="331941" cy="10531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659802" y="4028076"/>
                  <a:ext cx="72008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lt-LT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lt-LT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9802" y="4028076"/>
                  <a:ext cx="720080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t-L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TextBox 18"/>
          <p:cNvSpPr txBox="1"/>
          <p:nvPr/>
        </p:nvSpPr>
        <p:spPr>
          <a:xfrm>
            <a:off x="337671" y="1231829"/>
            <a:ext cx="52565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Naudosime</a:t>
            </a:r>
            <a:r>
              <a:rPr lang="en-US" sz="2800" dirty="0" smtClean="0"/>
              <a:t> </a:t>
            </a:r>
            <a:r>
              <a:rPr lang="en-US" sz="2800" dirty="0" err="1" smtClean="0"/>
              <a:t>tris</a:t>
            </a:r>
            <a:r>
              <a:rPr lang="en-US" sz="2800" dirty="0" smtClean="0"/>
              <a:t> </a:t>
            </a:r>
            <a:r>
              <a:rPr lang="en-US" sz="2800" dirty="0" err="1" smtClean="0"/>
              <a:t>aibes</a:t>
            </a:r>
            <a:r>
              <a:rPr lang="en-US" sz="2800" dirty="0" smtClean="0"/>
              <a:t>:</a:t>
            </a:r>
            <a:endParaRPr lang="lt-LT" sz="2800" dirty="0" smtClean="0"/>
          </a:p>
          <a:p>
            <a:r>
              <a:rPr lang="lt-LT" sz="2800" b="1" i="1" dirty="0" smtClean="0"/>
              <a:t>Klika</a:t>
            </a:r>
            <a:r>
              <a:rPr lang="lt-LT" sz="2800" dirty="0" smtClean="0"/>
              <a:t> </a:t>
            </a:r>
            <a:r>
              <a:rPr lang="lt-LT" sz="2800" dirty="0"/>
              <a:t>(KL)</a:t>
            </a:r>
            <a:r>
              <a:rPr lang="lt-LT" sz="2800" dirty="0" smtClean="0"/>
              <a:t>– aibė, kurioje saugosime atitinkamo žingsnio maksimalią kliką;</a:t>
            </a:r>
          </a:p>
          <a:p>
            <a:r>
              <a:rPr lang="lt-LT" sz="2800" b="1" i="1" dirty="0" smtClean="0"/>
              <a:t>Kandidatai</a:t>
            </a:r>
            <a:r>
              <a:rPr lang="lt-LT" sz="2800" dirty="0" smtClean="0"/>
              <a:t> (K) – viršūnės, kurias galime naudoti aibei </a:t>
            </a:r>
            <a:r>
              <a:rPr lang="lt-LT" sz="2800" b="1" i="1" dirty="0" smtClean="0"/>
              <a:t>Klika</a:t>
            </a:r>
            <a:r>
              <a:rPr lang="lt-LT" sz="2800" dirty="0" smtClean="0"/>
              <a:t> didinti;</a:t>
            </a:r>
          </a:p>
          <a:p>
            <a:r>
              <a:rPr lang="lt-LT" sz="2800" b="1" i="1" dirty="0" smtClean="0"/>
              <a:t>Neimamos (N) – </a:t>
            </a:r>
            <a:r>
              <a:rPr lang="lt-LT" sz="2800" dirty="0" smtClean="0"/>
              <a:t>viršūnės, kurias jau naudojome aibei </a:t>
            </a:r>
            <a:r>
              <a:rPr lang="lt-LT" sz="2800" b="1" i="1" dirty="0" smtClean="0"/>
              <a:t>Klika </a:t>
            </a:r>
            <a:r>
              <a:rPr lang="lt-LT" sz="2800" dirty="0" smtClean="0"/>
              <a:t>didinti.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7544" y="4962899"/>
            <a:ext cx="77809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 smtClean="0"/>
              <a:t>Pradiniu laiko momentu:</a:t>
            </a:r>
          </a:p>
          <a:p>
            <a:r>
              <a:rPr lang="lt-LT" sz="2800" b="1" i="1" dirty="0" smtClean="0"/>
              <a:t>Klika</a:t>
            </a:r>
            <a:r>
              <a:rPr lang="lt-LT" sz="2800" dirty="0" smtClean="0"/>
              <a:t> – tuščia aibė;</a:t>
            </a:r>
          </a:p>
          <a:p>
            <a:r>
              <a:rPr lang="lt-LT" sz="2800" b="1" i="1" dirty="0" smtClean="0"/>
              <a:t>Kandidatai</a:t>
            </a:r>
            <a:r>
              <a:rPr lang="lt-LT" sz="2800" dirty="0" smtClean="0"/>
              <a:t> – visos viršūnės;</a:t>
            </a:r>
          </a:p>
          <a:p>
            <a:r>
              <a:rPr lang="lt-LT" sz="2800" b="1" i="1" dirty="0" smtClean="0"/>
              <a:t>Neimamos – </a:t>
            </a:r>
            <a:r>
              <a:rPr lang="lt-LT" sz="2800" dirty="0" smtClean="0"/>
              <a:t>tuščia aibė</a:t>
            </a:r>
          </a:p>
        </p:txBody>
      </p:sp>
    </p:spTree>
    <p:extLst>
      <p:ext uri="{BB962C8B-B14F-4D97-AF65-F5344CB8AC3E}">
        <p14:creationId xmlns:p14="http://schemas.microsoft.com/office/powerpoint/2010/main" val="357875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0648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b="1" i="1" dirty="0" err="1" smtClean="0"/>
              <a:t>Bron</a:t>
            </a:r>
            <a:r>
              <a:rPr lang="lt-LT" sz="3200" b="1" i="1" dirty="0" smtClean="0"/>
              <a:t>–</a:t>
            </a:r>
            <a:r>
              <a:rPr lang="lt-LT" sz="3200" b="1" i="1" dirty="0" err="1" smtClean="0"/>
              <a:t>Kerbosch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algoritmas</a:t>
            </a:r>
            <a:r>
              <a:rPr lang="en-US" sz="3200" b="1" i="1" dirty="0" smtClean="0"/>
              <a:t>.</a:t>
            </a:r>
            <a:endParaRPr lang="lt-LT" sz="3200" b="1" i="1" dirty="0"/>
          </a:p>
          <a:p>
            <a:endParaRPr lang="lt-LT" dirty="0"/>
          </a:p>
        </p:txBody>
      </p:sp>
      <p:grpSp>
        <p:nvGrpSpPr>
          <p:cNvPr id="3" name="Group 2"/>
          <p:cNvGrpSpPr/>
          <p:nvPr/>
        </p:nvGrpSpPr>
        <p:grpSpPr>
          <a:xfrm>
            <a:off x="6471614" y="64562"/>
            <a:ext cx="2482663" cy="2943402"/>
            <a:chOff x="611560" y="1484784"/>
            <a:chExt cx="2482663" cy="2943402"/>
          </a:xfrm>
        </p:grpSpPr>
        <p:grpSp>
          <p:nvGrpSpPr>
            <p:cNvPr id="4" name="Group 3"/>
            <p:cNvGrpSpPr/>
            <p:nvPr/>
          </p:nvGrpSpPr>
          <p:grpSpPr>
            <a:xfrm>
              <a:off x="611560" y="1484784"/>
              <a:ext cx="2482663" cy="2441703"/>
              <a:chOff x="739930" y="5733235"/>
              <a:chExt cx="2482663" cy="2441703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739930" y="5733235"/>
                <a:ext cx="2482663" cy="2441703"/>
                <a:chOff x="1243986" y="3478998"/>
                <a:chExt cx="2482663" cy="2441703"/>
              </a:xfrm>
            </p:grpSpPr>
            <p:grpSp>
              <p:nvGrpSpPr>
                <p:cNvPr id="8" name="Group 18"/>
                <p:cNvGrpSpPr>
                  <a:grpSpLocks/>
                </p:cNvGrpSpPr>
                <p:nvPr/>
              </p:nvGrpSpPr>
              <p:grpSpPr bwMode="auto">
                <a:xfrm>
                  <a:off x="1243986" y="3478998"/>
                  <a:ext cx="2049134" cy="2441703"/>
                  <a:chOff x="-1683661" y="1701388"/>
                  <a:chExt cx="2049134" cy="2443269"/>
                </a:xfrm>
              </p:grpSpPr>
              <p:sp>
                <p:nvSpPr>
                  <p:cNvPr id="11" name="Oval 10"/>
                  <p:cNvSpPr/>
                  <p:nvPr/>
                </p:nvSpPr>
                <p:spPr bwMode="auto">
                  <a:xfrm>
                    <a:off x="-1683661" y="2482928"/>
                    <a:ext cx="287338" cy="289110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c</a:t>
                    </a:r>
                    <a:endParaRPr lang="en-US" dirty="0"/>
                  </a:p>
                </p:txBody>
              </p:sp>
              <p:sp>
                <p:nvSpPr>
                  <p:cNvPr id="12" name="Oval 11"/>
                  <p:cNvSpPr/>
                  <p:nvPr/>
                </p:nvSpPr>
                <p:spPr bwMode="auto">
                  <a:xfrm>
                    <a:off x="-597873" y="1701388"/>
                    <a:ext cx="287337" cy="28911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b</a:t>
                    </a:r>
                    <a:endParaRPr lang="en-US" dirty="0"/>
                  </a:p>
                </p:txBody>
              </p:sp>
              <p:sp>
                <p:nvSpPr>
                  <p:cNvPr id="13" name="Oval 12"/>
                  <p:cNvSpPr/>
                  <p:nvPr/>
                </p:nvSpPr>
                <p:spPr bwMode="auto">
                  <a:xfrm>
                    <a:off x="-1288535" y="3855547"/>
                    <a:ext cx="287338" cy="287521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d</a:t>
                    </a:r>
                    <a:endParaRPr lang="en-US" dirty="0"/>
                  </a:p>
                </p:txBody>
              </p:sp>
              <p:sp>
                <p:nvSpPr>
                  <p:cNvPr id="14" name="Oval 13"/>
                  <p:cNvSpPr/>
                  <p:nvPr/>
                </p:nvSpPr>
                <p:spPr bwMode="auto">
                  <a:xfrm>
                    <a:off x="78136" y="3855547"/>
                    <a:ext cx="287337" cy="289110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a</a:t>
                    </a:r>
                    <a:endParaRPr lang="en-US" dirty="0"/>
                  </a:p>
                </p:txBody>
              </p:sp>
              <p:cxnSp>
                <p:nvCxnSpPr>
                  <p:cNvPr id="15" name="Straight Connector 14"/>
                  <p:cNvCxnSpPr>
                    <a:stCxn id="11" idx="6"/>
                    <a:endCxn id="12" idx="2"/>
                  </p:cNvCxnSpPr>
                  <p:nvPr/>
                </p:nvCxnSpPr>
                <p:spPr bwMode="auto">
                  <a:xfrm flipV="1">
                    <a:off x="-1396323" y="1845944"/>
                    <a:ext cx="798450" cy="7815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>
                    <a:stCxn id="13" idx="6"/>
                    <a:endCxn id="14" idx="2"/>
                  </p:cNvCxnSpPr>
                  <p:nvPr/>
                </p:nvCxnSpPr>
                <p:spPr bwMode="auto">
                  <a:xfrm>
                    <a:off x="-1001197" y="3999308"/>
                    <a:ext cx="1079333" cy="79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>
                    <a:stCxn id="12" idx="5"/>
                    <a:endCxn id="14" idx="0"/>
                  </p:cNvCxnSpPr>
                  <p:nvPr/>
                </p:nvCxnSpPr>
                <p:spPr bwMode="auto">
                  <a:xfrm>
                    <a:off x="-352616" y="1948159"/>
                    <a:ext cx="574421" cy="19073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" name="Oval 8"/>
                <p:cNvSpPr/>
                <p:nvPr/>
              </p:nvSpPr>
              <p:spPr bwMode="auto">
                <a:xfrm>
                  <a:off x="3439312" y="4332045"/>
                  <a:ext cx="287337" cy="288925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 smtClean="0"/>
                    <a:t>e</a:t>
                  </a:r>
                  <a:endParaRPr lang="en-US" dirty="0"/>
                </a:p>
              </p:txBody>
            </p:sp>
            <p:cxnSp>
              <p:nvCxnSpPr>
                <p:cNvPr id="10" name="Straight Connector 9"/>
                <p:cNvCxnSpPr>
                  <a:stCxn id="9" idx="1"/>
                  <a:endCxn id="12" idx="6"/>
                </p:cNvCxnSpPr>
                <p:nvPr/>
              </p:nvCxnSpPr>
              <p:spPr bwMode="auto">
                <a:xfrm flipH="1" flipV="1">
                  <a:off x="2617111" y="3623461"/>
                  <a:ext cx="864281" cy="75089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" name="Straight Connector 6"/>
              <p:cNvCxnSpPr>
                <a:stCxn id="14" idx="7"/>
                <a:endCxn id="9" idx="4"/>
              </p:cNvCxnSpPr>
              <p:nvPr/>
            </p:nvCxnSpPr>
            <p:spPr bwMode="auto">
              <a:xfrm flipV="1">
                <a:off x="2746984" y="6875207"/>
                <a:ext cx="331941" cy="10531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659802" y="4028076"/>
                  <a:ext cx="72008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lt-LT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lt-LT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9802" y="4028076"/>
                  <a:ext cx="720080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t-L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4256" y="1304905"/>
                <a:ext cx="9036497" cy="4216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800" dirty="0" smtClean="0"/>
                  <a:t> </a:t>
                </a:r>
                <a:r>
                  <a:rPr lang="lt-LT" sz="2400" dirty="0" smtClean="0"/>
                  <a:t>B</a:t>
                </a:r>
                <a:r>
                  <a:rPr lang="en-US" sz="2400" dirty="0" smtClean="0"/>
                  <a:t>K</a:t>
                </a:r>
                <a:r>
                  <a:rPr lang="lt-LT" sz="2400" dirty="0" smtClean="0"/>
                  <a:t> (</a:t>
                </a:r>
                <a:r>
                  <a:rPr lang="lt-LT" sz="2400" dirty="0" err="1" smtClean="0"/>
                  <a:t>Kl</a:t>
                </a:r>
                <a:r>
                  <a:rPr lang="lt-LT" sz="2400" dirty="0" smtClean="0"/>
                  <a:t>, K, N)</a:t>
                </a:r>
                <a:r>
                  <a:rPr lang="en-US" sz="2400" dirty="0" smtClean="0"/>
                  <a:t> </a:t>
                </a:r>
                <a:endParaRPr lang="lt-LT" sz="2400" dirty="0" smtClean="0"/>
              </a:p>
              <a:p>
                <a:r>
                  <a:rPr lang="en-US" sz="2400" dirty="0" smtClean="0"/>
                  <a:t>{</a:t>
                </a:r>
                <a:endParaRPr lang="lt-LT" sz="2400" dirty="0" smtClean="0"/>
              </a:p>
              <a:p>
                <a:r>
                  <a:rPr lang="en-US" sz="2400" dirty="0" smtClean="0"/>
                  <a:t>if</a:t>
                </a:r>
                <a:r>
                  <a:rPr lang="lt-LT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lt-LT" sz="24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sz="2400" dirty="0" smtClean="0"/>
                  <a:t> ir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𝑀𝑎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𝑘𝑙𝑖𝑘𝑎</m:t>
                          </m:r>
                        </m:sub>
                      </m:sSub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𝐾𝑙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400" dirty="0" smtClean="0"/>
              </a:p>
              <a:p>
                <a:r>
                  <a:rPr lang="en-US" sz="2400" dirty="0" smtClean="0"/>
                  <a:t>else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400" dirty="0" smtClean="0"/>
                  <a:t> </a:t>
                </a:r>
                <a:endParaRPr lang="lt-LT" sz="2400" dirty="0" smtClean="0"/>
              </a:p>
              <a:p>
                <a:r>
                  <a:rPr lang="lt-LT" sz="2400" dirty="0"/>
                  <a:t>	</a:t>
                </a:r>
                <a:r>
                  <a:rPr lang="en-US" sz="2400" dirty="0" smtClean="0"/>
                  <a:t>{</a:t>
                </a:r>
              </a:p>
              <a:p>
                <a:r>
                  <a:rPr lang="en-US" sz="2400" dirty="0"/>
                  <a:t>	</a:t>
                </a:r>
                <a:r>
                  <a:rPr lang="lt-LT" sz="2400" dirty="0"/>
                  <a:t> </a:t>
                </a:r>
                <a:r>
                  <a:rPr lang="lt-LT" sz="2400" dirty="0" smtClean="0"/>
                  <a:t>B</a:t>
                </a:r>
                <a:r>
                  <a:rPr lang="en-US" sz="2400" dirty="0" smtClean="0"/>
                  <a:t>K</a:t>
                </a:r>
                <a:r>
                  <a:rPr lang="lt-LT" sz="2400" dirty="0" smtClean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𝐾𝑙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∪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∩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lt-LT" sz="2400" dirty="0" smtClean="0"/>
                  <a:t>)</a:t>
                </a:r>
                <a:r>
                  <a:rPr lang="en-US" sz="2400" dirty="0" smtClean="0"/>
                  <a:t>;</a:t>
                </a:r>
              </a:p>
              <a:p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−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∪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400" dirty="0" smtClean="0"/>
                  <a:t>;</a:t>
                </a:r>
              </a:p>
              <a:p>
                <a:r>
                  <a:rPr lang="en-US" sz="2400" dirty="0"/>
                  <a:t>	</a:t>
                </a:r>
                <a:r>
                  <a:rPr lang="en-US" sz="2400" dirty="0" smtClean="0"/>
                  <a:t>}</a:t>
                </a:r>
              </a:p>
              <a:p>
                <a:r>
                  <a:rPr lang="en-US" sz="2400" dirty="0" smtClean="0"/>
                  <a:t>}</a:t>
                </a:r>
                <a:endParaRPr lang="lt-LT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6" y="1304905"/>
                <a:ext cx="9036497" cy="4216539"/>
              </a:xfrm>
              <a:prstGeom prst="rect">
                <a:avLst/>
              </a:prstGeom>
              <a:blipFill>
                <a:blip r:embed="rId3"/>
                <a:stretch>
                  <a:fillRect l="-1011" b="-231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131840" y="4703653"/>
            <a:ext cx="58224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/>
              <a:t>Žymėsime:</a:t>
            </a:r>
          </a:p>
          <a:p>
            <a:r>
              <a:rPr lang="lt-LT" sz="2400" b="1" i="1" dirty="0" smtClean="0">
                <a:solidFill>
                  <a:srgbClr val="00B0F0"/>
                </a:solidFill>
              </a:rPr>
              <a:t>Mėlyna</a:t>
            </a:r>
            <a:r>
              <a:rPr lang="lt-LT" sz="2400" dirty="0" smtClean="0"/>
              <a:t> – išrinktos viršūnės;</a:t>
            </a:r>
          </a:p>
          <a:p>
            <a:r>
              <a:rPr lang="lt-LT" sz="2400" b="1" i="1" dirty="0" smtClean="0">
                <a:solidFill>
                  <a:srgbClr val="92D050"/>
                </a:solidFill>
              </a:rPr>
              <a:t>Žalia</a:t>
            </a:r>
            <a:r>
              <a:rPr lang="lt-LT" sz="2400" dirty="0" smtClean="0"/>
              <a:t> – išrinktų viršūnių bendros kaimynės;</a:t>
            </a:r>
          </a:p>
          <a:p>
            <a:r>
              <a:rPr lang="lt-LT" sz="2400" b="1" i="1" dirty="0" smtClean="0"/>
              <a:t>Juoda </a:t>
            </a:r>
            <a:r>
              <a:rPr lang="lt-LT" sz="2400" dirty="0"/>
              <a:t>– </a:t>
            </a:r>
            <a:r>
              <a:rPr lang="lt-LT" sz="2400" dirty="0" smtClean="0"/>
              <a:t>šiuo metu nenagrinėjamos viršūnės; </a:t>
            </a:r>
          </a:p>
          <a:p>
            <a:r>
              <a:rPr lang="lt-LT" sz="2400" b="1" i="1" dirty="0" smtClean="0">
                <a:solidFill>
                  <a:srgbClr val="FF0000"/>
                </a:solidFill>
              </a:rPr>
              <a:t>Raudona</a:t>
            </a:r>
            <a:r>
              <a:rPr lang="lt-LT" sz="2400" b="1" i="1" dirty="0" smtClean="0"/>
              <a:t> </a:t>
            </a:r>
            <a:r>
              <a:rPr lang="lt-LT" sz="2400" dirty="0" smtClean="0"/>
              <a:t>–neimamos </a:t>
            </a:r>
            <a:r>
              <a:rPr lang="lt-LT" sz="2400" dirty="0"/>
              <a:t>viršūnės; </a:t>
            </a:r>
          </a:p>
        </p:txBody>
      </p:sp>
    </p:spTree>
    <p:extLst>
      <p:ext uri="{BB962C8B-B14F-4D97-AF65-F5344CB8AC3E}">
        <p14:creationId xmlns:p14="http://schemas.microsoft.com/office/powerpoint/2010/main" val="244534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54" y="24092"/>
            <a:ext cx="80648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b="1" i="1" dirty="0" err="1" smtClean="0"/>
              <a:t>Bron</a:t>
            </a:r>
            <a:r>
              <a:rPr lang="lt-LT" sz="3200" b="1" i="1" dirty="0" smtClean="0"/>
              <a:t>–</a:t>
            </a:r>
            <a:r>
              <a:rPr lang="lt-LT" sz="3200" b="1" i="1" dirty="0" err="1" smtClean="0"/>
              <a:t>Kerbosch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algoritmas</a:t>
            </a:r>
            <a:r>
              <a:rPr lang="en-US" sz="3200" b="1" i="1" dirty="0" smtClean="0"/>
              <a:t>.</a:t>
            </a:r>
            <a:endParaRPr lang="lt-LT" sz="3200" b="1" i="1" dirty="0"/>
          </a:p>
          <a:p>
            <a:endParaRPr lang="lt-L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6401" y="512822"/>
                <a:ext cx="3322731" cy="2985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800" dirty="0" smtClean="0"/>
                  <a:t> </a:t>
                </a:r>
                <a:r>
                  <a:rPr lang="lt-LT" sz="1600" dirty="0" smtClean="0"/>
                  <a:t>B</a:t>
                </a:r>
                <a:r>
                  <a:rPr lang="en-US" sz="1600" dirty="0" smtClean="0"/>
                  <a:t>K</a:t>
                </a:r>
                <a:r>
                  <a:rPr lang="lt-LT" sz="1600" dirty="0" smtClean="0"/>
                  <a:t> (</a:t>
                </a:r>
                <a:r>
                  <a:rPr lang="lt-LT" sz="1600" dirty="0" err="1" smtClean="0"/>
                  <a:t>Kl</a:t>
                </a:r>
                <a:r>
                  <a:rPr lang="lt-LT" sz="1600" dirty="0" smtClean="0"/>
                  <a:t>, K, N)</a:t>
                </a:r>
                <a:r>
                  <a:rPr lang="en-US" sz="1600" dirty="0" smtClean="0"/>
                  <a:t> </a:t>
                </a:r>
                <a:endParaRPr lang="lt-LT" sz="1600" dirty="0" smtClean="0"/>
              </a:p>
              <a:p>
                <a:r>
                  <a:rPr lang="en-US" sz="1600" dirty="0" smtClean="0"/>
                  <a:t>{</a:t>
                </a:r>
                <a:endParaRPr lang="lt-LT" sz="1600" dirty="0" smtClean="0"/>
              </a:p>
              <a:p>
                <a:r>
                  <a:rPr lang="en-US" sz="1600" dirty="0" smtClean="0"/>
                  <a:t>if</a:t>
                </a:r>
                <a:r>
                  <a:rPr lang="lt-LT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lt-LT" sz="16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sz="1600" dirty="0" smtClean="0"/>
                  <a:t> ir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en-US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𝑀𝑎</m:t>
                      </m:r>
                      <m:sSub>
                        <m:sSub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𝑘𝑙𝑖𝑘𝑎</m:t>
                          </m:r>
                        </m:sub>
                      </m:sSub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𝐾𝑙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1600" dirty="0" smtClean="0"/>
              </a:p>
              <a:p>
                <a:r>
                  <a:rPr lang="en-US" sz="1600" dirty="0" smtClean="0"/>
                  <a:t>else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</a:rPr>
                  <a:t> </a:t>
                </a:r>
                <a:endParaRPr lang="lt-LT" sz="1600" dirty="0" smtClean="0">
                  <a:solidFill>
                    <a:srgbClr val="FF0000"/>
                  </a:solidFill>
                </a:endParaRPr>
              </a:p>
              <a:p>
                <a:r>
                  <a:rPr lang="lt-LT" sz="1600" dirty="0">
                    <a:solidFill>
                      <a:srgbClr val="FF0000"/>
                    </a:solidFill>
                  </a:rPr>
                  <a:t>	</a:t>
                </a:r>
                <a:r>
                  <a:rPr lang="en-US" sz="1600" dirty="0" smtClean="0"/>
                  <a:t>{</a:t>
                </a:r>
              </a:p>
              <a:p>
                <a:r>
                  <a:rPr lang="lt-LT" sz="1600" dirty="0" smtClean="0"/>
                  <a:t>B</a:t>
                </a:r>
                <a:r>
                  <a:rPr lang="en-US" sz="1600" dirty="0" smtClean="0"/>
                  <a:t>K</a:t>
                </a:r>
                <a:r>
                  <a:rPr lang="lt-LT" sz="1600" dirty="0" smtClean="0"/>
                  <a:t>(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𝐾𝑙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∪</m:t>
                    </m:r>
                    <m:d>
                      <m:dPr>
                        <m:begChr m:val="{"/>
                        <m:endChr m:val="}"/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∩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lt-LT" sz="1600" dirty="0" smtClean="0"/>
                  <a:t>);</a:t>
                </a:r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−</m:t>
                    </m:r>
                    <m:d>
                      <m:dPr>
                        <m:begChr m:val="{"/>
                        <m:endChr m:val="}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lt-LT" sz="1600" b="0" i="1" dirty="0" smtClean="0">
                    <a:latin typeface="Cambria Math" panose="02040503050406030204" pitchFamily="18" charset="0"/>
                  </a:rPr>
                  <a:t>;</a:t>
                </a:r>
                <a:endParaRPr lang="en-US" sz="1600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∪</m:t>
                    </m:r>
                    <m:d>
                      <m:dPr>
                        <m:begChr m:val="{"/>
                        <m:endChr m:val="}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lt-LT" sz="1600" dirty="0" smtClean="0"/>
                  <a:t>; </a:t>
                </a:r>
              </a:p>
              <a:p>
                <a:r>
                  <a:rPr lang="en-US" sz="1600" dirty="0" smtClean="0"/>
                  <a:t>	}</a:t>
                </a:r>
              </a:p>
              <a:p>
                <a:r>
                  <a:rPr lang="en-US" sz="1600" dirty="0" smtClean="0"/>
                  <a:t>}</a:t>
                </a:r>
                <a:endParaRPr lang="lt-LT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01" y="512822"/>
                <a:ext cx="3322731" cy="2985433"/>
              </a:xfrm>
              <a:prstGeom prst="rect">
                <a:avLst/>
              </a:prstGeom>
              <a:blipFill>
                <a:blip r:embed="rId2"/>
                <a:stretch>
                  <a:fillRect l="-917" b="-1633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4333678" y="581022"/>
            <a:ext cx="2482663" cy="2441703"/>
            <a:chOff x="739930" y="5733235"/>
            <a:chExt cx="2482663" cy="2441703"/>
          </a:xfrm>
        </p:grpSpPr>
        <p:grpSp>
          <p:nvGrpSpPr>
            <p:cNvPr id="23" name="Group 22"/>
            <p:cNvGrpSpPr/>
            <p:nvPr/>
          </p:nvGrpSpPr>
          <p:grpSpPr>
            <a:xfrm>
              <a:off x="739930" y="5733235"/>
              <a:ext cx="2482663" cy="2441703"/>
              <a:chOff x="1243986" y="3478998"/>
              <a:chExt cx="2482663" cy="2441703"/>
            </a:xfrm>
          </p:grpSpPr>
          <p:grpSp>
            <p:nvGrpSpPr>
              <p:cNvPr id="25" name="Group 18"/>
              <p:cNvGrpSpPr>
                <a:grpSpLocks/>
              </p:cNvGrpSpPr>
              <p:nvPr/>
            </p:nvGrpSpPr>
            <p:grpSpPr bwMode="auto">
              <a:xfrm>
                <a:off x="1243986" y="3478998"/>
                <a:ext cx="2049134" cy="2441703"/>
                <a:chOff x="-1683661" y="1701388"/>
                <a:chExt cx="2049134" cy="2443269"/>
              </a:xfrm>
            </p:grpSpPr>
            <p:sp>
              <p:nvSpPr>
                <p:cNvPr id="28" name="Oval 27"/>
                <p:cNvSpPr/>
                <p:nvPr/>
              </p:nvSpPr>
              <p:spPr bwMode="auto">
                <a:xfrm>
                  <a:off x="-1683661" y="2482928"/>
                  <a:ext cx="287338" cy="28911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c</a:t>
                  </a:r>
                  <a:endParaRPr lang="en-US" dirty="0"/>
                </a:p>
              </p:txBody>
            </p:sp>
            <p:sp>
              <p:nvSpPr>
                <p:cNvPr id="29" name="Oval 28"/>
                <p:cNvSpPr/>
                <p:nvPr/>
              </p:nvSpPr>
              <p:spPr bwMode="auto">
                <a:xfrm>
                  <a:off x="-597873" y="1701388"/>
                  <a:ext cx="287337" cy="28911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b</a:t>
                  </a:r>
                  <a:endParaRPr lang="en-US" dirty="0"/>
                </a:p>
              </p:txBody>
            </p:sp>
            <p:sp>
              <p:nvSpPr>
                <p:cNvPr id="30" name="Oval 29"/>
                <p:cNvSpPr/>
                <p:nvPr/>
              </p:nvSpPr>
              <p:spPr bwMode="auto">
                <a:xfrm>
                  <a:off x="-1288535" y="3855547"/>
                  <a:ext cx="287338" cy="287521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d</a:t>
                  </a:r>
                  <a:endParaRPr lang="en-US" dirty="0"/>
                </a:p>
              </p:txBody>
            </p:sp>
            <p:sp>
              <p:nvSpPr>
                <p:cNvPr id="31" name="Oval 30"/>
                <p:cNvSpPr/>
                <p:nvPr/>
              </p:nvSpPr>
              <p:spPr bwMode="auto">
                <a:xfrm>
                  <a:off x="78136" y="3855547"/>
                  <a:ext cx="287337" cy="289110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a</a:t>
                  </a:r>
                  <a:endParaRPr lang="en-US" dirty="0"/>
                </a:p>
              </p:txBody>
            </p:sp>
            <p:cxnSp>
              <p:nvCxnSpPr>
                <p:cNvPr id="32" name="Straight Connector 31"/>
                <p:cNvCxnSpPr>
                  <a:stCxn id="28" idx="6"/>
                  <a:endCxn id="29" idx="2"/>
                </p:cNvCxnSpPr>
                <p:nvPr/>
              </p:nvCxnSpPr>
              <p:spPr bwMode="auto">
                <a:xfrm flipV="1">
                  <a:off x="-1396323" y="1845944"/>
                  <a:ext cx="798450" cy="78154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>
                  <a:stCxn id="30" idx="6"/>
                  <a:endCxn id="31" idx="2"/>
                </p:cNvCxnSpPr>
                <p:nvPr/>
              </p:nvCxnSpPr>
              <p:spPr bwMode="auto">
                <a:xfrm>
                  <a:off x="-1001197" y="3999308"/>
                  <a:ext cx="1079333" cy="79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>
                  <a:stCxn id="29" idx="5"/>
                  <a:endCxn id="31" idx="0"/>
                </p:cNvCxnSpPr>
                <p:nvPr/>
              </p:nvCxnSpPr>
              <p:spPr bwMode="auto">
                <a:xfrm>
                  <a:off x="-352616" y="1948159"/>
                  <a:ext cx="574421" cy="19073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Oval 25"/>
              <p:cNvSpPr/>
              <p:nvPr/>
            </p:nvSpPr>
            <p:spPr bwMode="auto">
              <a:xfrm>
                <a:off x="3439312" y="4332045"/>
                <a:ext cx="287337" cy="288925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 smtClean="0"/>
                  <a:t>e</a:t>
                </a:r>
                <a:endParaRPr lang="en-US" dirty="0"/>
              </a:p>
            </p:txBody>
          </p:sp>
          <p:cxnSp>
            <p:nvCxnSpPr>
              <p:cNvPr id="27" name="Straight Connector 26"/>
              <p:cNvCxnSpPr>
                <a:stCxn id="26" idx="1"/>
                <a:endCxn id="29" idx="6"/>
              </p:cNvCxnSpPr>
              <p:nvPr/>
            </p:nvCxnSpPr>
            <p:spPr bwMode="auto">
              <a:xfrm flipH="1" flipV="1">
                <a:off x="2617111" y="3623461"/>
                <a:ext cx="864281" cy="7508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Connector 23"/>
            <p:cNvCxnSpPr>
              <a:stCxn id="31" idx="7"/>
              <a:endCxn id="26" idx="4"/>
            </p:cNvCxnSpPr>
            <p:nvPr/>
          </p:nvCxnSpPr>
          <p:spPr bwMode="auto">
            <a:xfrm flipV="1">
              <a:off x="2746984" y="6875207"/>
              <a:ext cx="331941" cy="10531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23528" y="4005064"/>
            <a:ext cx="2482663" cy="2441703"/>
            <a:chOff x="739930" y="5733235"/>
            <a:chExt cx="2482663" cy="2441703"/>
          </a:xfrm>
        </p:grpSpPr>
        <p:grpSp>
          <p:nvGrpSpPr>
            <p:cNvPr id="51" name="Group 50"/>
            <p:cNvGrpSpPr/>
            <p:nvPr/>
          </p:nvGrpSpPr>
          <p:grpSpPr>
            <a:xfrm>
              <a:off x="739930" y="5733235"/>
              <a:ext cx="2482663" cy="2441703"/>
              <a:chOff x="1243986" y="3478998"/>
              <a:chExt cx="2482663" cy="2441703"/>
            </a:xfrm>
          </p:grpSpPr>
          <p:grpSp>
            <p:nvGrpSpPr>
              <p:cNvPr id="53" name="Group 18"/>
              <p:cNvGrpSpPr>
                <a:grpSpLocks/>
              </p:cNvGrpSpPr>
              <p:nvPr/>
            </p:nvGrpSpPr>
            <p:grpSpPr bwMode="auto">
              <a:xfrm>
                <a:off x="1243986" y="3478998"/>
                <a:ext cx="2049134" cy="2441703"/>
                <a:chOff x="-1683661" y="1701388"/>
                <a:chExt cx="2049134" cy="2443269"/>
              </a:xfrm>
            </p:grpSpPr>
            <p:sp>
              <p:nvSpPr>
                <p:cNvPr id="56" name="Oval 55"/>
                <p:cNvSpPr/>
                <p:nvPr/>
              </p:nvSpPr>
              <p:spPr bwMode="auto">
                <a:xfrm>
                  <a:off x="-1683661" y="2482928"/>
                  <a:ext cx="287338" cy="28911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c</a:t>
                  </a:r>
                  <a:endParaRPr lang="en-US" dirty="0"/>
                </a:p>
              </p:txBody>
            </p:sp>
            <p:sp>
              <p:nvSpPr>
                <p:cNvPr id="57" name="Oval 56"/>
                <p:cNvSpPr/>
                <p:nvPr/>
              </p:nvSpPr>
              <p:spPr bwMode="auto">
                <a:xfrm>
                  <a:off x="-597873" y="1701388"/>
                  <a:ext cx="287337" cy="289110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b</a:t>
                  </a:r>
                  <a:endParaRPr lang="en-US" dirty="0"/>
                </a:p>
              </p:txBody>
            </p:sp>
            <p:sp>
              <p:nvSpPr>
                <p:cNvPr id="58" name="Oval 57"/>
                <p:cNvSpPr/>
                <p:nvPr/>
              </p:nvSpPr>
              <p:spPr bwMode="auto">
                <a:xfrm>
                  <a:off x="-1288535" y="3855547"/>
                  <a:ext cx="287338" cy="287521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d</a:t>
                  </a:r>
                  <a:endParaRPr lang="en-US" dirty="0"/>
                </a:p>
              </p:txBody>
            </p:sp>
            <p:sp>
              <p:nvSpPr>
                <p:cNvPr id="59" name="Oval 58"/>
                <p:cNvSpPr/>
                <p:nvPr/>
              </p:nvSpPr>
              <p:spPr bwMode="auto">
                <a:xfrm>
                  <a:off x="78136" y="3855547"/>
                  <a:ext cx="287337" cy="289110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a</a:t>
                  </a:r>
                  <a:endParaRPr lang="en-US" dirty="0"/>
                </a:p>
              </p:txBody>
            </p:sp>
            <p:cxnSp>
              <p:nvCxnSpPr>
                <p:cNvPr id="60" name="Straight Connector 59"/>
                <p:cNvCxnSpPr>
                  <a:stCxn id="56" idx="6"/>
                  <a:endCxn id="57" idx="2"/>
                </p:cNvCxnSpPr>
                <p:nvPr/>
              </p:nvCxnSpPr>
              <p:spPr bwMode="auto">
                <a:xfrm flipV="1">
                  <a:off x="-1396323" y="1845944"/>
                  <a:ext cx="798450" cy="78154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>
                  <a:stCxn id="58" idx="6"/>
                  <a:endCxn id="59" idx="2"/>
                </p:cNvCxnSpPr>
                <p:nvPr/>
              </p:nvCxnSpPr>
              <p:spPr bwMode="auto">
                <a:xfrm>
                  <a:off x="-1001197" y="3999308"/>
                  <a:ext cx="1079333" cy="79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>
                  <a:stCxn id="57" idx="5"/>
                  <a:endCxn id="59" idx="0"/>
                </p:cNvCxnSpPr>
                <p:nvPr/>
              </p:nvCxnSpPr>
              <p:spPr bwMode="auto">
                <a:xfrm>
                  <a:off x="-352616" y="1948159"/>
                  <a:ext cx="574421" cy="19073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" name="Oval 53"/>
              <p:cNvSpPr/>
              <p:nvPr/>
            </p:nvSpPr>
            <p:spPr bwMode="auto">
              <a:xfrm>
                <a:off x="3439312" y="4332045"/>
                <a:ext cx="287337" cy="288925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 smtClean="0"/>
                  <a:t>e</a:t>
                </a:r>
                <a:endParaRPr lang="en-US" dirty="0"/>
              </a:p>
            </p:txBody>
          </p:sp>
          <p:cxnSp>
            <p:nvCxnSpPr>
              <p:cNvPr id="55" name="Straight Connector 54"/>
              <p:cNvCxnSpPr>
                <a:stCxn id="54" idx="1"/>
                <a:endCxn id="57" idx="6"/>
              </p:cNvCxnSpPr>
              <p:nvPr/>
            </p:nvCxnSpPr>
            <p:spPr bwMode="auto">
              <a:xfrm flipH="1" flipV="1">
                <a:off x="2617111" y="3623461"/>
                <a:ext cx="864281" cy="7508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>
              <a:stCxn id="59" idx="7"/>
              <a:endCxn id="54" idx="4"/>
            </p:cNvCxnSpPr>
            <p:nvPr/>
          </p:nvCxnSpPr>
          <p:spPr bwMode="auto">
            <a:xfrm flipV="1">
              <a:off x="2746984" y="6875207"/>
              <a:ext cx="331941" cy="10531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7522654" y="1306468"/>
                <a:ext cx="87953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lt-LT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654" y="1306468"/>
                <a:ext cx="879536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672262" y="231460"/>
                <a:ext cx="243624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=∅;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=∅</m:t>
                      </m:r>
                    </m:oMath>
                  </m:oMathPara>
                </a14:m>
                <a:endParaRPr lang="en-US" b="0" dirty="0" smtClean="0"/>
              </a:p>
              <a:p>
                <a:endParaRPr lang="lt-LT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262" y="231460"/>
                <a:ext cx="2436242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842273" y="2169582"/>
                <a:ext cx="243624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∅}</m:t>
                    </m:r>
                  </m:oMath>
                </a14:m>
                <a:endParaRPr lang="en-US" b="0" dirty="0" smtClean="0"/>
              </a:p>
              <a:p>
                <a:endParaRPr lang="lt-LT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273" y="2169582"/>
                <a:ext cx="2436242" cy="707886"/>
              </a:xfrm>
              <a:prstGeom prst="rect">
                <a:avLst/>
              </a:prstGeom>
              <a:blipFill>
                <a:blip r:embed="rId5"/>
                <a:stretch>
                  <a:fillRect t="-6034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2806191" y="3611811"/>
                <a:ext cx="243624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};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=∅</m:t>
                      </m:r>
                    </m:oMath>
                  </m:oMathPara>
                </a14:m>
                <a:endParaRPr lang="en-US" b="0" dirty="0" smtClean="0"/>
              </a:p>
              <a:p>
                <a:endParaRPr lang="lt-LT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191" y="3611811"/>
                <a:ext cx="2436242" cy="13234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6" name="Group 95"/>
          <p:cNvGrpSpPr/>
          <p:nvPr/>
        </p:nvGrpSpPr>
        <p:grpSpPr>
          <a:xfrm>
            <a:off x="5507647" y="3903127"/>
            <a:ext cx="2482663" cy="2441703"/>
            <a:chOff x="739930" y="5733235"/>
            <a:chExt cx="2482663" cy="2441703"/>
          </a:xfrm>
        </p:grpSpPr>
        <p:grpSp>
          <p:nvGrpSpPr>
            <p:cNvPr id="97" name="Group 96"/>
            <p:cNvGrpSpPr/>
            <p:nvPr/>
          </p:nvGrpSpPr>
          <p:grpSpPr>
            <a:xfrm>
              <a:off x="739930" y="5733235"/>
              <a:ext cx="2482663" cy="2441703"/>
              <a:chOff x="1243986" y="3478998"/>
              <a:chExt cx="2482663" cy="2441703"/>
            </a:xfrm>
          </p:grpSpPr>
          <p:grpSp>
            <p:nvGrpSpPr>
              <p:cNvPr id="99" name="Group 18"/>
              <p:cNvGrpSpPr>
                <a:grpSpLocks/>
              </p:cNvGrpSpPr>
              <p:nvPr/>
            </p:nvGrpSpPr>
            <p:grpSpPr bwMode="auto">
              <a:xfrm>
                <a:off x="1243986" y="3478998"/>
                <a:ext cx="2049134" cy="2441703"/>
                <a:chOff x="-1683661" y="1701388"/>
                <a:chExt cx="2049134" cy="2443269"/>
              </a:xfrm>
            </p:grpSpPr>
            <p:sp>
              <p:nvSpPr>
                <p:cNvPr id="102" name="Oval 101"/>
                <p:cNvSpPr/>
                <p:nvPr/>
              </p:nvSpPr>
              <p:spPr bwMode="auto">
                <a:xfrm>
                  <a:off x="-1683661" y="2482928"/>
                  <a:ext cx="287338" cy="28911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c</a:t>
                  </a:r>
                  <a:endParaRPr lang="en-US" dirty="0"/>
                </a:p>
              </p:txBody>
            </p:sp>
            <p:sp>
              <p:nvSpPr>
                <p:cNvPr id="103" name="Oval 102"/>
                <p:cNvSpPr/>
                <p:nvPr/>
              </p:nvSpPr>
              <p:spPr bwMode="auto">
                <a:xfrm>
                  <a:off x="-597873" y="1701388"/>
                  <a:ext cx="287337" cy="289110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b</a:t>
                  </a:r>
                  <a:endParaRPr lang="en-US" dirty="0"/>
                </a:p>
              </p:txBody>
            </p:sp>
            <p:sp>
              <p:nvSpPr>
                <p:cNvPr id="104" name="Oval 103"/>
                <p:cNvSpPr/>
                <p:nvPr/>
              </p:nvSpPr>
              <p:spPr bwMode="auto">
                <a:xfrm>
                  <a:off x="-1288535" y="3855547"/>
                  <a:ext cx="287338" cy="287521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d</a:t>
                  </a:r>
                  <a:endParaRPr lang="en-US" dirty="0"/>
                </a:p>
              </p:txBody>
            </p:sp>
            <p:sp>
              <p:nvSpPr>
                <p:cNvPr id="105" name="Oval 104"/>
                <p:cNvSpPr/>
                <p:nvPr/>
              </p:nvSpPr>
              <p:spPr bwMode="auto">
                <a:xfrm>
                  <a:off x="78136" y="3855547"/>
                  <a:ext cx="287337" cy="289110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a</a:t>
                  </a:r>
                  <a:endParaRPr lang="en-US" dirty="0"/>
                </a:p>
              </p:txBody>
            </p:sp>
            <p:cxnSp>
              <p:nvCxnSpPr>
                <p:cNvPr id="106" name="Straight Connector 105"/>
                <p:cNvCxnSpPr>
                  <a:stCxn id="102" idx="6"/>
                  <a:endCxn id="103" idx="2"/>
                </p:cNvCxnSpPr>
                <p:nvPr/>
              </p:nvCxnSpPr>
              <p:spPr bwMode="auto">
                <a:xfrm flipV="1">
                  <a:off x="-1396323" y="1845944"/>
                  <a:ext cx="798450" cy="78154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>
                  <a:stCxn id="104" idx="6"/>
                  <a:endCxn id="105" idx="2"/>
                </p:cNvCxnSpPr>
                <p:nvPr/>
              </p:nvCxnSpPr>
              <p:spPr bwMode="auto">
                <a:xfrm>
                  <a:off x="-1001197" y="3999308"/>
                  <a:ext cx="1079333" cy="79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>
                  <a:stCxn id="103" idx="5"/>
                  <a:endCxn id="105" idx="0"/>
                </p:cNvCxnSpPr>
                <p:nvPr/>
              </p:nvCxnSpPr>
              <p:spPr bwMode="auto">
                <a:xfrm>
                  <a:off x="-352616" y="1948159"/>
                  <a:ext cx="574421" cy="19073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0" name="Oval 99"/>
              <p:cNvSpPr/>
              <p:nvPr/>
            </p:nvSpPr>
            <p:spPr bwMode="auto">
              <a:xfrm>
                <a:off x="3439312" y="4332045"/>
                <a:ext cx="287337" cy="288925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 smtClean="0"/>
                  <a:t>e</a:t>
                </a:r>
                <a:endParaRPr lang="en-US" dirty="0"/>
              </a:p>
            </p:txBody>
          </p:sp>
          <p:cxnSp>
            <p:nvCxnSpPr>
              <p:cNvPr id="101" name="Straight Connector 100"/>
              <p:cNvCxnSpPr>
                <a:stCxn id="100" idx="1"/>
                <a:endCxn id="103" idx="6"/>
              </p:cNvCxnSpPr>
              <p:nvPr/>
            </p:nvCxnSpPr>
            <p:spPr bwMode="auto">
              <a:xfrm flipH="1" flipV="1">
                <a:off x="2617111" y="3623461"/>
                <a:ext cx="864281" cy="7508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98" name="Straight Connector 97"/>
            <p:cNvCxnSpPr>
              <a:stCxn id="105" idx="7"/>
              <a:endCxn id="100" idx="4"/>
            </p:cNvCxnSpPr>
            <p:nvPr/>
          </p:nvCxnSpPr>
          <p:spPr bwMode="auto">
            <a:xfrm flipV="1">
              <a:off x="2746984" y="6875207"/>
              <a:ext cx="331941" cy="10531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983224" y="6098217"/>
                <a:ext cx="24362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/>
                  <a:t>Radome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224" y="6098217"/>
                <a:ext cx="2436242" cy="400110"/>
              </a:xfrm>
              <a:prstGeom prst="rect">
                <a:avLst/>
              </a:prstGeom>
              <a:blipFill>
                <a:blip r:embed="rId7"/>
                <a:stretch>
                  <a:fillRect l="-2500" t="-7576" b="-25758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11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95" grpId="0"/>
      <p:bldP spid="4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54" y="24092"/>
            <a:ext cx="80648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b="1" i="1" dirty="0" err="1" smtClean="0"/>
              <a:t>Bron</a:t>
            </a:r>
            <a:r>
              <a:rPr lang="lt-LT" sz="3200" b="1" i="1" dirty="0" smtClean="0"/>
              <a:t>–</a:t>
            </a:r>
            <a:r>
              <a:rPr lang="lt-LT" sz="3200" b="1" i="1" dirty="0" err="1" smtClean="0"/>
              <a:t>Kerbosch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algoritmas</a:t>
            </a:r>
            <a:r>
              <a:rPr lang="en-US" sz="3200" b="1" i="1" dirty="0" smtClean="0"/>
              <a:t>.</a:t>
            </a:r>
            <a:endParaRPr lang="lt-LT" sz="3200" b="1" i="1" dirty="0"/>
          </a:p>
          <a:p>
            <a:endParaRPr lang="lt-L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6401" y="512822"/>
                <a:ext cx="3322731" cy="2985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800" dirty="0" smtClean="0"/>
                  <a:t> </a:t>
                </a:r>
                <a:r>
                  <a:rPr lang="lt-LT" sz="1600" dirty="0" smtClean="0"/>
                  <a:t>B</a:t>
                </a:r>
                <a:r>
                  <a:rPr lang="en-US" sz="1600" dirty="0" smtClean="0"/>
                  <a:t>K</a:t>
                </a:r>
                <a:r>
                  <a:rPr lang="lt-LT" sz="1600" dirty="0" smtClean="0"/>
                  <a:t> (</a:t>
                </a:r>
                <a:r>
                  <a:rPr lang="lt-LT" sz="1600" dirty="0" err="1" smtClean="0"/>
                  <a:t>Kl</a:t>
                </a:r>
                <a:r>
                  <a:rPr lang="lt-LT" sz="1600" dirty="0" smtClean="0"/>
                  <a:t>, K, N)</a:t>
                </a:r>
                <a:r>
                  <a:rPr lang="en-US" sz="1600" dirty="0" smtClean="0"/>
                  <a:t> </a:t>
                </a:r>
                <a:endParaRPr lang="lt-LT" sz="1600" dirty="0" smtClean="0"/>
              </a:p>
              <a:p>
                <a:r>
                  <a:rPr lang="en-US" sz="1600" dirty="0" smtClean="0"/>
                  <a:t>{</a:t>
                </a:r>
                <a:endParaRPr lang="lt-LT" sz="1600" dirty="0" smtClean="0"/>
              </a:p>
              <a:p>
                <a:r>
                  <a:rPr lang="en-US" sz="1600" dirty="0" smtClean="0"/>
                  <a:t>if</a:t>
                </a:r>
                <a:r>
                  <a:rPr lang="lt-LT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lt-LT" sz="16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sz="1600" dirty="0" smtClean="0"/>
                  <a:t> ir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en-US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𝑀𝑎</m:t>
                      </m:r>
                      <m:sSub>
                        <m:sSub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𝑘𝑙𝑖𝑘𝑎</m:t>
                          </m:r>
                        </m:sub>
                      </m:sSub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𝐾𝑙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1600" dirty="0" smtClean="0"/>
              </a:p>
              <a:p>
                <a:r>
                  <a:rPr lang="en-US" sz="1600" dirty="0" smtClean="0"/>
                  <a:t>else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</a:rPr>
                  <a:t> </a:t>
                </a:r>
                <a:endParaRPr lang="lt-LT" sz="1600" dirty="0" smtClean="0">
                  <a:solidFill>
                    <a:srgbClr val="FF0000"/>
                  </a:solidFill>
                </a:endParaRPr>
              </a:p>
              <a:p>
                <a:r>
                  <a:rPr lang="lt-LT" sz="1600" dirty="0">
                    <a:solidFill>
                      <a:srgbClr val="FF0000"/>
                    </a:solidFill>
                  </a:rPr>
                  <a:t>	</a:t>
                </a:r>
                <a:r>
                  <a:rPr lang="en-US" sz="1600" dirty="0" smtClean="0"/>
                  <a:t>{</a:t>
                </a:r>
              </a:p>
              <a:p>
                <a:r>
                  <a:rPr lang="lt-LT" sz="1600" dirty="0" smtClean="0"/>
                  <a:t>B</a:t>
                </a:r>
                <a:r>
                  <a:rPr lang="en-US" sz="1600" dirty="0" smtClean="0"/>
                  <a:t>K</a:t>
                </a:r>
                <a:r>
                  <a:rPr lang="lt-LT" sz="1600" dirty="0" smtClean="0"/>
                  <a:t>(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𝐾𝑙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∪</m:t>
                    </m:r>
                    <m:d>
                      <m:dPr>
                        <m:begChr m:val="{"/>
                        <m:endChr m:val="}"/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∩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lt-LT" sz="1600" dirty="0" smtClean="0"/>
                  <a:t>);</a:t>
                </a:r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−</m:t>
                    </m:r>
                    <m:d>
                      <m:dPr>
                        <m:begChr m:val="{"/>
                        <m:endChr m:val="}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lt-LT" sz="1600" b="0" i="1" dirty="0" smtClean="0">
                    <a:latin typeface="Cambria Math" panose="02040503050406030204" pitchFamily="18" charset="0"/>
                  </a:rPr>
                  <a:t>;</a:t>
                </a:r>
                <a:endParaRPr lang="en-US" sz="1600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∪</m:t>
                    </m:r>
                    <m:d>
                      <m:dPr>
                        <m:begChr m:val="{"/>
                        <m:endChr m:val="}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lt-LT" sz="1600" dirty="0" smtClean="0"/>
                  <a:t>; </a:t>
                </a:r>
              </a:p>
              <a:p>
                <a:r>
                  <a:rPr lang="en-US" sz="1600" dirty="0" smtClean="0"/>
                  <a:t>	}</a:t>
                </a:r>
              </a:p>
              <a:p>
                <a:r>
                  <a:rPr lang="en-US" sz="1600" dirty="0" smtClean="0"/>
                  <a:t>}</a:t>
                </a:r>
                <a:endParaRPr lang="lt-LT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01" y="512822"/>
                <a:ext cx="3322731" cy="2985433"/>
              </a:xfrm>
              <a:prstGeom prst="rect">
                <a:avLst/>
              </a:prstGeom>
              <a:blipFill>
                <a:blip r:embed="rId2"/>
                <a:stretch>
                  <a:fillRect l="-917" b="-1633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4333678" y="581022"/>
            <a:ext cx="2482663" cy="2441703"/>
            <a:chOff x="739930" y="5733235"/>
            <a:chExt cx="2482663" cy="2441703"/>
          </a:xfrm>
        </p:grpSpPr>
        <p:grpSp>
          <p:nvGrpSpPr>
            <p:cNvPr id="23" name="Group 22"/>
            <p:cNvGrpSpPr/>
            <p:nvPr/>
          </p:nvGrpSpPr>
          <p:grpSpPr>
            <a:xfrm>
              <a:off x="739930" y="5733235"/>
              <a:ext cx="2482663" cy="2441703"/>
              <a:chOff x="1243986" y="3478998"/>
              <a:chExt cx="2482663" cy="2441703"/>
            </a:xfrm>
          </p:grpSpPr>
          <p:grpSp>
            <p:nvGrpSpPr>
              <p:cNvPr id="25" name="Group 18"/>
              <p:cNvGrpSpPr>
                <a:grpSpLocks/>
              </p:cNvGrpSpPr>
              <p:nvPr/>
            </p:nvGrpSpPr>
            <p:grpSpPr bwMode="auto">
              <a:xfrm>
                <a:off x="1243986" y="3478998"/>
                <a:ext cx="2049134" cy="2441703"/>
                <a:chOff x="-1683661" y="1701388"/>
                <a:chExt cx="2049134" cy="2443269"/>
              </a:xfrm>
            </p:grpSpPr>
            <p:sp>
              <p:nvSpPr>
                <p:cNvPr id="28" name="Oval 27"/>
                <p:cNvSpPr/>
                <p:nvPr/>
              </p:nvSpPr>
              <p:spPr bwMode="auto">
                <a:xfrm>
                  <a:off x="-1683661" y="2482928"/>
                  <a:ext cx="287338" cy="28911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c</a:t>
                  </a:r>
                  <a:endParaRPr lang="en-US" dirty="0"/>
                </a:p>
              </p:txBody>
            </p:sp>
            <p:sp>
              <p:nvSpPr>
                <p:cNvPr id="29" name="Oval 28"/>
                <p:cNvSpPr/>
                <p:nvPr/>
              </p:nvSpPr>
              <p:spPr bwMode="auto">
                <a:xfrm>
                  <a:off x="-597873" y="1701388"/>
                  <a:ext cx="287337" cy="28911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b</a:t>
                  </a:r>
                  <a:endParaRPr lang="en-US" dirty="0"/>
                </a:p>
              </p:txBody>
            </p:sp>
            <p:sp>
              <p:nvSpPr>
                <p:cNvPr id="30" name="Oval 29"/>
                <p:cNvSpPr/>
                <p:nvPr/>
              </p:nvSpPr>
              <p:spPr bwMode="auto">
                <a:xfrm>
                  <a:off x="-1288535" y="3855547"/>
                  <a:ext cx="287338" cy="287521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d</a:t>
                  </a:r>
                  <a:endParaRPr lang="en-US" dirty="0"/>
                </a:p>
              </p:txBody>
            </p:sp>
            <p:sp>
              <p:nvSpPr>
                <p:cNvPr id="31" name="Oval 30"/>
                <p:cNvSpPr/>
                <p:nvPr/>
              </p:nvSpPr>
              <p:spPr bwMode="auto">
                <a:xfrm>
                  <a:off x="78136" y="3855547"/>
                  <a:ext cx="287337" cy="289110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a</a:t>
                  </a:r>
                  <a:endParaRPr lang="en-US" dirty="0"/>
                </a:p>
              </p:txBody>
            </p:sp>
            <p:cxnSp>
              <p:nvCxnSpPr>
                <p:cNvPr id="32" name="Straight Connector 31"/>
                <p:cNvCxnSpPr>
                  <a:stCxn id="28" idx="6"/>
                  <a:endCxn id="29" idx="2"/>
                </p:cNvCxnSpPr>
                <p:nvPr/>
              </p:nvCxnSpPr>
              <p:spPr bwMode="auto">
                <a:xfrm flipV="1">
                  <a:off x="-1396323" y="1845944"/>
                  <a:ext cx="798450" cy="78154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>
                  <a:stCxn id="30" idx="6"/>
                  <a:endCxn id="31" idx="2"/>
                </p:cNvCxnSpPr>
                <p:nvPr/>
              </p:nvCxnSpPr>
              <p:spPr bwMode="auto">
                <a:xfrm>
                  <a:off x="-1001197" y="3999308"/>
                  <a:ext cx="1079333" cy="79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>
                  <a:stCxn id="29" idx="5"/>
                  <a:endCxn id="31" idx="0"/>
                </p:cNvCxnSpPr>
                <p:nvPr/>
              </p:nvCxnSpPr>
              <p:spPr bwMode="auto">
                <a:xfrm>
                  <a:off x="-352616" y="1948159"/>
                  <a:ext cx="574421" cy="19073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Oval 25"/>
              <p:cNvSpPr/>
              <p:nvPr/>
            </p:nvSpPr>
            <p:spPr bwMode="auto">
              <a:xfrm>
                <a:off x="3439312" y="4332045"/>
                <a:ext cx="287337" cy="288925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 smtClean="0"/>
                  <a:t>e</a:t>
                </a:r>
                <a:endParaRPr lang="en-US" dirty="0"/>
              </a:p>
            </p:txBody>
          </p:sp>
          <p:cxnSp>
            <p:nvCxnSpPr>
              <p:cNvPr id="27" name="Straight Connector 26"/>
              <p:cNvCxnSpPr>
                <a:stCxn id="26" idx="1"/>
                <a:endCxn id="29" idx="6"/>
              </p:cNvCxnSpPr>
              <p:nvPr/>
            </p:nvCxnSpPr>
            <p:spPr bwMode="auto">
              <a:xfrm flipH="1" flipV="1">
                <a:off x="2617111" y="3623461"/>
                <a:ext cx="864281" cy="7508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Connector 23"/>
            <p:cNvCxnSpPr>
              <a:stCxn id="31" idx="7"/>
              <a:endCxn id="26" idx="4"/>
            </p:cNvCxnSpPr>
            <p:nvPr/>
          </p:nvCxnSpPr>
          <p:spPr bwMode="auto">
            <a:xfrm flipV="1">
              <a:off x="2746984" y="6875207"/>
              <a:ext cx="331941" cy="10531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23528" y="4005064"/>
            <a:ext cx="2482663" cy="2441703"/>
            <a:chOff x="739930" y="5733235"/>
            <a:chExt cx="2482663" cy="2441703"/>
          </a:xfrm>
        </p:grpSpPr>
        <p:grpSp>
          <p:nvGrpSpPr>
            <p:cNvPr id="51" name="Group 50"/>
            <p:cNvGrpSpPr/>
            <p:nvPr/>
          </p:nvGrpSpPr>
          <p:grpSpPr>
            <a:xfrm>
              <a:off x="739930" y="5733235"/>
              <a:ext cx="2482663" cy="2441703"/>
              <a:chOff x="1243986" y="3478998"/>
              <a:chExt cx="2482663" cy="2441703"/>
            </a:xfrm>
          </p:grpSpPr>
          <p:grpSp>
            <p:nvGrpSpPr>
              <p:cNvPr id="53" name="Group 18"/>
              <p:cNvGrpSpPr>
                <a:grpSpLocks/>
              </p:cNvGrpSpPr>
              <p:nvPr/>
            </p:nvGrpSpPr>
            <p:grpSpPr bwMode="auto">
              <a:xfrm>
                <a:off x="1243986" y="3478998"/>
                <a:ext cx="2049134" cy="2441703"/>
                <a:chOff x="-1683661" y="1701388"/>
                <a:chExt cx="2049134" cy="2443269"/>
              </a:xfrm>
            </p:grpSpPr>
            <p:sp>
              <p:nvSpPr>
                <p:cNvPr id="56" name="Oval 55"/>
                <p:cNvSpPr/>
                <p:nvPr/>
              </p:nvSpPr>
              <p:spPr bwMode="auto">
                <a:xfrm>
                  <a:off x="-1683661" y="2482928"/>
                  <a:ext cx="287338" cy="28911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c</a:t>
                  </a:r>
                  <a:endParaRPr lang="en-US" dirty="0"/>
                </a:p>
              </p:txBody>
            </p:sp>
            <p:sp>
              <p:nvSpPr>
                <p:cNvPr id="57" name="Oval 56"/>
                <p:cNvSpPr/>
                <p:nvPr/>
              </p:nvSpPr>
              <p:spPr bwMode="auto">
                <a:xfrm>
                  <a:off x="-597873" y="1701388"/>
                  <a:ext cx="287337" cy="28911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b</a:t>
                  </a:r>
                  <a:endParaRPr lang="en-US" dirty="0"/>
                </a:p>
              </p:txBody>
            </p:sp>
            <p:sp>
              <p:nvSpPr>
                <p:cNvPr id="58" name="Oval 57"/>
                <p:cNvSpPr/>
                <p:nvPr/>
              </p:nvSpPr>
              <p:spPr bwMode="auto">
                <a:xfrm>
                  <a:off x="-1288535" y="3855547"/>
                  <a:ext cx="287338" cy="287521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d</a:t>
                  </a:r>
                  <a:endParaRPr lang="en-US" dirty="0"/>
                </a:p>
              </p:txBody>
            </p:sp>
            <p:sp>
              <p:nvSpPr>
                <p:cNvPr id="59" name="Oval 58"/>
                <p:cNvSpPr/>
                <p:nvPr/>
              </p:nvSpPr>
              <p:spPr bwMode="auto">
                <a:xfrm>
                  <a:off x="78136" y="3855547"/>
                  <a:ext cx="287337" cy="289110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a</a:t>
                  </a:r>
                  <a:endParaRPr lang="en-US" dirty="0"/>
                </a:p>
              </p:txBody>
            </p:sp>
            <p:cxnSp>
              <p:nvCxnSpPr>
                <p:cNvPr id="60" name="Straight Connector 59"/>
                <p:cNvCxnSpPr>
                  <a:stCxn id="56" idx="6"/>
                  <a:endCxn id="57" idx="2"/>
                </p:cNvCxnSpPr>
                <p:nvPr/>
              </p:nvCxnSpPr>
              <p:spPr bwMode="auto">
                <a:xfrm flipV="1">
                  <a:off x="-1396323" y="1845944"/>
                  <a:ext cx="798450" cy="78154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>
                  <a:stCxn id="58" idx="6"/>
                  <a:endCxn id="59" idx="2"/>
                </p:cNvCxnSpPr>
                <p:nvPr/>
              </p:nvCxnSpPr>
              <p:spPr bwMode="auto">
                <a:xfrm>
                  <a:off x="-1001197" y="3999308"/>
                  <a:ext cx="1079333" cy="79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>
                  <a:stCxn id="57" idx="5"/>
                  <a:endCxn id="59" idx="0"/>
                </p:cNvCxnSpPr>
                <p:nvPr/>
              </p:nvCxnSpPr>
              <p:spPr bwMode="auto">
                <a:xfrm>
                  <a:off x="-352616" y="1948159"/>
                  <a:ext cx="574421" cy="19073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" name="Oval 53"/>
              <p:cNvSpPr/>
              <p:nvPr/>
            </p:nvSpPr>
            <p:spPr bwMode="auto">
              <a:xfrm>
                <a:off x="3439312" y="4332045"/>
                <a:ext cx="287337" cy="28892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 smtClean="0"/>
                  <a:t>e</a:t>
                </a:r>
                <a:endParaRPr lang="en-US" dirty="0"/>
              </a:p>
            </p:txBody>
          </p:sp>
          <p:cxnSp>
            <p:nvCxnSpPr>
              <p:cNvPr id="55" name="Straight Connector 54"/>
              <p:cNvCxnSpPr>
                <a:stCxn id="54" idx="1"/>
                <a:endCxn id="57" idx="6"/>
              </p:cNvCxnSpPr>
              <p:nvPr/>
            </p:nvCxnSpPr>
            <p:spPr bwMode="auto">
              <a:xfrm flipH="1" flipV="1">
                <a:off x="2617111" y="3623461"/>
                <a:ext cx="864281" cy="7508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>
              <a:stCxn id="59" idx="7"/>
              <a:endCxn id="54" idx="4"/>
            </p:cNvCxnSpPr>
            <p:nvPr/>
          </p:nvCxnSpPr>
          <p:spPr bwMode="auto">
            <a:xfrm flipV="1">
              <a:off x="2746984" y="6875207"/>
              <a:ext cx="331941" cy="10531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7522654" y="1306468"/>
                <a:ext cx="87953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lt-LT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654" y="1306468"/>
                <a:ext cx="879536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672262" y="231460"/>
                <a:ext cx="243624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=∅;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=∅</m:t>
                      </m:r>
                    </m:oMath>
                  </m:oMathPara>
                </a14:m>
                <a:endParaRPr lang="en-US" b="0" dirty="0" smtClean="0"/>
              </a:p>
              <a:p>
                <a:endParaRPr lang="lt-LT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262" y="231460"/>
                <a:ext cx="2436242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842273" y="2169582"/>
                <a:ext cx="243624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∅}</m:t>
                    </m:r>
                  </m:oMath>
                </a14:m>
                <a:endParaRPr lang="en-US" b="0" dirty="0" smtClean="0"/>
              </a:p>
              <a:p>
                <a:endParaRPr lang="lt-LT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273" y="2169582"/>
                <a:ext cx="2436242" cy="707886"/>
              </a:xfrm>
              <a:prstGeom prst="rect">
                <a:avLst/>
              </a:prstGeom>
              <a:blipFill>
                <a:blip r:embed="rId5"/>
                <a:stretch>
                  <a:fillRect t="-6034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2806191" y="3611811"/>
                <a:ext cx="243624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};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=∅;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=∅</m:t>
                      </m:r>
                    </m:oMath>
                  </m:oMathPara>
                </a14:m>
                <a:endParaRPr lang="en-US" b="0" dirty="0" smtClean="0"/>
              </a:p>
              <a:p>
                <a:endParaRPr lang="lt-LT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191" y="3611811"/>
                <a:ext cx="2436242" cy="13234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028121" y="6104344"/>
                <a:ext cx="24362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/>
                  <a:t>Radome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lt-LT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121" y="6104344"/>
                <a:ext cx="2436242" cy="400110"/>
              </a:xfrm>
              <a:prstGeom prst="rect">
                <a:avLst/>
              </a:prstGeom>
              <a:blipFill>
                <a:blip r:embed="rId7"/>
                <a:stretch>
                  <a:fillRect l="-2757" t="-7576" b="-25758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517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4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54" y="24092"/>
            <a:ext cx="80648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b="1" i="1" dirty="0" err="1" smtClean="0"/>
              <a:t>Bron</a:t>
            </a:r>
            <a:r>
              <a:rPr lang="lt-LT" sz="3200" b="1" i="1" dirty="0" smtClean="0"/>
              <a:t>–</a:t>
            </a:r>
            <a:r>
              <a:rPr lang="lt-LT" sz="3200" b="1" i="1" dirty="0" err="1" smtClean="0"/>
              <a:t>Kerbosch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algoritmas</a:t>
            </a:r>
            <a:r>
              <a:rPr lang="en-US" sz="3200" b="1" i="1" dirty="0" smtClean="0"/>
              <a:t>.</a:t>
            </a:r>
            <a:endParaRPr lang="lt-LT" sz="3200" b="1" i="1" dirty="0"/>
          </a:p>
          <a:p>
            <a:endParaRPr lang="lt-L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6401" y="512822"/>
                <a:ext cx="3322731" cy="2985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800" dirty="0" smtClean="0"/>
                  <a:t> </a:t>
                </a:r>
                <a:r>
                  <a:rPr lang="lt-LT" sz="1600" dirty="0" smtClean="0"/>
                  <a:t>B</a:t>
                </a:r>
                <a:r>
                  <a:rPr lang="en-US" sz="1600" dirty="0" smtClean="0"/>
                  <a:t>K</a:t>
                </a:r>
                <a:r>
                  <a:rPr lang="lt-LT" sz="1600" dirty="0" smtClean="0"/>
                  <a:t> (</a:t>
                </a:r>
                <a:r>
                  <a:rPr lang="lt-LT" sz="1600" dirty="0" err="1" smtClean="0"/>
                  <a:t>Kl</a:t>
                </a:r>
                <a:r>
                  <a:rPr lang="lt-LT" sz="1600" dirty="0" smtClean="0"/>
                  <a:t>, K, N)</a:t>
                </a:r>
                <a:r>
                  <a:rPr lang="en-US" sz="1600" dirty="0" smtClean="0"/>
                  <a:t> </a:t>
                </a:r>
                <a:endParaRPr lang="lt-LT" sz="1600" dirty="0" smtClean="0"/>
              </a:p>
              <a:p>
                <a:r>
                  <a:rPr lang="en-US" sz="1600" dirty="0" smtClean="0"/>
                  <a:t>{</a:t>
                </a:r>
                <a:endParaRPr lang="lt-LT" sz="1600" dirty="0" smtClean="0"/>
              </a:p>
              <a:p>
                <a:r>
                  <a:rPr lang="en-US" sz="1600" dirty="0" smtClean="0"/>
                  <a:t>if</a:t>
                </a:r>
                <a:r>
                  <a:rPr lang="lt-LT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lt-LT" sz="16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sz="1600" dirty="0" smtClean="0"/>
                  <a:t> ir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en-US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𝑀𝑎</m:t>
                      </m:r>
                      <m:sSub>
                        <m:sSub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𝑘𝑙𝑖𝑘𝑎</m:t>
                          </m:r>
                        </m:sub>
                      </m:sSub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𝐾𝑙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1600" dirty="0" smtClean="0"/>
              </a:p>
              <a:p>
                <a:r>
                  <a:rPr lang="en-US" sz="1600" dirty="0" smtClean="0"/>
                  <a:t>else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</a:rPr>
                  <a:t> </a:t>
                </a:r>
                <a:endParaRPr lang="lt-LT" sz="1600" dirty="0" smtClean="0">
                  <a:solidFill>
                    <a:srgbClr val="FF0000"/>
                  </a:solidFill>
                </a:endParaRPr>
              </a:p>
              <a:p>
                <a:r>
                  <a:rPr lang="lt-LT" sz="1600" dirty="0">
                    <a:solidFill>
                      <a:srgbClr val="FF0000"/>
                    </a:solidFill>
                  </a:rPr>
                  <a:t>	</a:t>
                </a:r>
                <a:r>
                  <a:rPr lang="en-US" sz="1600" dirty="0" smtClean="0"/>
                  <a:t>{</a:t>
                </a:r>
              </a:p>
              <a:p>
                <a:r>
                  <a:rPr lang="lt-LT" sz="1600" dirty="0" smtClean="0"/>
                  <a:t>B</a:t>
                </a:r>
                <a:r>
                  <a:rPr lang="en-US" sz="1600" dirty="0" smtClean="0"/>
                  <a:t>K</a:t>
                </a:r>
                <a:r>
                  <a:rPr lang="lt-LT" sz="1600" dirty="0" smtClean="0"/>
                  <a:t>(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𝐾𝑙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∪</m:t>
                    </m:r>
                    <m:d>
                      <m:dPr>
                        <m:begChr m:val="{"/>
                        <m:endChr m:val="}"/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∩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lt-LT" sz="1600" dirty="0" smtClean="0"/>
                  <a:t>);</a:t>
                </a:r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−</m:t>
                    </m:r>
                    <m:d>
                      <m:dPr>
                        <m:begChr m:val="{"/>
                        <m:endChr m:val="}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lt-LT" sz="1600" b="0" i="1" dirty="0" smtClean="0">
                    <a:latin typeface="Cambria Math" panose="02040503050406030204" pitchFamily="18" charset="0"/>
                  </a:rPr>
                  <a:t>;</a:t>
                </a:r>
                <a:endParaRPr lang="en-US" sz="1600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∪</m:t>
                    </m:r>
                    <m:d>
                      <m:dPr>
                        <m:begChr m:val="{"/>
                        <m:endChr m:val="}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lt-LT" sz="1600" dirty="0" smtClean="0"/>
                  <a:t>;</a:t>
                </a:r>
              </a:p>
              <a:p>
                <a:r>
                  <a:rPr lang="lt-LT" sz="1600" dirty="0" smtClean="0"/>
                  <a:t> </a:t>
                </a:r>
                <a:r>
                  <a:rPr lang="en-US" sz="1600" dirty="0" smtClean="0"/>
                  <a:t>	}</a:t>
                </a:r>
              </a:p>
              <a:p>
                <a:r>
                  <a:rPr lang="en-US" sz="1600" dirty="0" smtClean="0"/>
                  <a:t>}</a:t>
                </a:r>
                <a:endParaRPr lang="lt-LT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01" y="512822"/>
                <a:ext cx="3322731" cy="2985433"/>
              </a:xfrm>
              <a:prstGeom prst="rect">
                <a:avLst/>
              </a:prstGeom>
              <a:blipFill>
                <a:blip r:embed="rId2"/>
                <a:stretch>
                  <a:fillRect l="-917" b="-1633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4333678" y="581022"/>
            <a:ext cx="2482663" cy="2441703"/>
            <a:chOff x="739930" y="5733235"/>
            <a:chExt cx="2482663" cy="2441703"/>
          </a:xfrm>
        </p:grpSpPr>
        <p:grpSp>
          <p:nvGrpSpPr>
            <p:cNvPr id="23" name="Group 22"/>
            <p:cNvGrpSpPr/>
            <p:nvPr/>
          </p:nvGrpSpPr>
          <p:grpSpPr>
            <a:xfrm>
              <a:off x="739930" y="5733235"/>
              <a:ext cx="2482663" cy="2441703"/>
              <a:chOff x="1243986" y="3478998"/>
              <a:chExt cx="2482663" cy="2441703"/>
            </a:xfrm>
          </p:grpSpPr>
          <p:grpSp>
            <p:nvGrpSpPr>
              <p:cNvPr id="25" name="Group 18"/>
              <p:cNvGrpSpPr>
                <a:grpSpLocks/>
              </p:cNvGrpSpPr>
              <p:nvPr/>
            </p:nvGrpSpPr>
            <p:grpSpPr bwMode="auto">
              <a:xfrm>
                <a:off x="1243986" y="3478998"/>
                <a:ext cx="2049134" cy="2441703"/>
                <a:chOff x="-1683661" y="1701388"/>
                <a:chExt cx="2049134" cy="2443269"/>
              </a:xfrm>
            </p:grpSpPr>
            <p:sp>
              <p:nvSpPr>
                <p:cNvPr id="28" name="Oval 27"/>
                <p:cNvSpPr/>
                <p:nvPr/>
              </p:nvSpPr>
              <p:spPr bwMode="auto">
                <a:xfrm>
                  <a:off x="-1683661" y="2482928"/>
                  <a:ext cx="287338" cy="28911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c</a:t>
                  </a:r>
                  <a:endParaRPr lang="en-US" dirty="0"/>
                </a:p>
              </p:txBody>
            </p:sp>
            <p:sp>
              <p:nvSpPr>
                <p:cNvPr id="29" name="Oval 28"/>
                <p:cNvSpPr/>
                <p:nvPr/>
              </p:nvSpPr>
              <p:spPr bwMode="auto">
                <a:xfrm>
                  <a:off x="-597873" y="1701388"/>
                  <a:ext cx="287337" cy="28911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b</a:t>
                  </a:r>
                  <a:endParaRPr lang="en-US" dirty="0"/>
                </a:p>
              </p:txBody>
            </p:sp>
            <p:sp>
              <p:nvSpPr>
                <p:cNvPr id="30" name="Oval 29"/>
                <p:cNvSpPr/>
                <p:nvPr/>
              </p:nvSpPr>
              <p:spPr bwMode="auto">
                <a:xfrm>
                  <a:off x="-1288535" y="3855547"/>
                  <a:ext cx="287338" cy="287521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d</a:t>
                  </a:r>
                  <a:endParaRPr lang="en-US" dirty="0"/>
                </a:p>
              </p:txBody>
            </p:sp>
            <p:sp>
              <p:nvSpPr>
                <p:cNvPr id="31" name="Oval 30"/>
                <p:cNvSpPr/>
                <p:nvPr/>
              </p:nvSpPr>
              <p:spPr bwMode="auto">
                <a:xfrm>
                  <a:off x="78136" y="3855547"/>
                  <a:ext cx="287337" cy="289110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a</a:t>
                  </a:r>
                  <a:endParaRPr lang="en-US" dirty="0"/>
                </a:p>
              </p:txBody>
            </p:sp>
            <p:cxnSp>
              <p:nvCxnSpPr>
                <p:cNvPr id="32" name="Straight Connector 31"/>
                <p:cNvCxnSpPr>
                  <a:stCxn id="28" idx="6"/>
                  <a:endCxn id="29" idx="2"/>
                </p:cNvCxnSpPr>
                <p:nvPr/>
              </p:nvCxnSpPr>
              <p:spPr bwMode="auto">
                <a:xfrm flipV="1">
                  <a:off x="-1396323" y="1845944"/>
                  <a:ext cx="798450" cy="78154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>
                  <a:stCxn id="30" idx="6"/>
                  <a:endCxn id="31" idx="2"/>
                </p:cNvCxnSpPr>
                <p:nvPr/>
              </p:nvCxnSpPr>
              <p:spPr bwMode="auto">
                <a:xfrm>
                  <a:off x="-1001197" y="3999308"/>
                  <a:ext cx="1079333" cy="79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>
                  <a:stCxn id="29" idx="5"/>
                  <a:endCxn id="31" idx="0"/>
                </p:cNvCxnSpPr>
                <p:nvPr/>
              </p:nvCxnSpPr>
              <p:spPr bwMode="auto">
                <a:xfrm>
                  <a:off x="-352616" y="1948159"/>
                  <a:ext cx="574421" cy="19073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Oval 25"/>
              <p:cNvSpPr/>
              <p:nvPr/>
            </p:nvSpPr>
            <p:spPr bwMode="auto">
              <a:xfrm>
                <a:off x="3439312" y="4332045"/>
                <a:ext cx="287337" cy="288925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 smtClean="0"/>
                  <a:t>e</a:t>
                </a:r>
                <a:endParaRPr lang="en-US" dirty="0"/>
              </a:p>
            </p:txBody>
          </p:sp>
          <p:cxnSp>
            <p:nvCxnSpPr>
              <p:cNvPr id="27" name="Straight Connector 26"/>
              <p:cNvCxnSpPr>
                <a:stCxn id="26" idx="1"/>
                <a:endCxn id="29" idx="6"/>
              </p:cNvCxnSpPr>
              <p:nvPr/>
            </p:nvCxnSpPr>
            <p:spPr bwMode="auto">
              <a:xfrm flipH="1" flipV="1">
                <a:off x="2617111" y="3623461"/>
                <a:ext cx="864281" cy="7508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Connector 23"/>
            <p:cNvCxnSpPr>
              <a:stCxn id="31" idx="7"/>
              <a:endCxn id="26" idx="4"/>
            </p:cNvCxnSpPr>
            <p:nvPr/>
          </p:nvCxnSpPr>
          <p:spPr bwMode="auto">
            <a:xfrm flipV="1">
              <a:off x="2746984" y="6875207"/>
              <a:ext cx="331941" cy="10531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23528" y="4005064"/>
            <a:ext cx="2482663" cy="2441703"/>
            <a:chOff x="739930" y="5733235"/>
            <a:chExt cx="2482663" cy="2441703"/>
          </a:xfrm>
        </p:grpSpPr>
        <p:grpSp>
          <p:nvGrpSpPr>
            <p:cNvPr id="51" name="Group 50"/>
            <p:cNvGrpSpPr/>
            <p:nvPr/>
          </p:nvGrpSpPr>
          <p:grpSpPr>
            <a:xfrm>
              <a:off x="739930" y="5733235"/>
              <a:ext cx="2482663" cy="2441703"/>
              <a:chOff x="1243986" y="3478998"/>
              <a:chExt cx="2482663" cy="2441703"/>
            </a:xfrm>
          </p:grpSpPr>
          <p:grpSp>
            <p:nvGrpSpPr>
              <p:cNvPr id="53" name="Group 18"/>
              <p:cNvGrpSpPr>
                <a:grpSpLocks/>
              </p:cNvGrpSpPr>
              <p:nvPr/>
            </p:nvGrpSpPr>
            <p:grpSpPr bwMode="auto">
              <a:xfrm>
                <a:off x="1243986" y="3478998"/>
                <a:ext cx="2049134" cy="2441703"/>
                <a:chOff x="-1683661" y="1701388"/>
                <a:chExt cx="2049134" cy="2443269"/>
              </a:xfrm>
            </p:grpSpPr>
            <p:sp>
              <p:nvSpPr>
                <p:cNvPr id="56" name="Oval 55"/>
                <p:cNvSpPr/>
                <p:nvPr/>
              </p:nvSpPr>
              <p:spPr bwMode="auto">
                <a:xfrm>
                  <a:off x="-1683661" y="2482928"/>
                  <a:ext cx="287338" cy="28911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c</a:t>
                  </a:r>
                  <a:endParaRPr lang="en-US" dirty="0"/>
                </a:p>
              </p:txBody>
            </p:sp>
            <p:sp>
              <p:nvSpPr>
                <p:cNvPr id="57" name="Oval 56"/>
                <p:cNvSpPr/>
                <p:nvPr/>
              </p:nvSpPr>
              <p:spPr bwMode="auto">
                <a:xfrm>
                  <a:off x="-597873" y="1701388"/>
                  <a:ext cx="287337" cy="28911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b</a:t>
                  </a:r>
                  <a:endParaRPr lang="en-US" dirty="0"/>
                </a:p>
              </p:txBody>
            </p:sp>
            <p:sp>
              <p:nvSpPr>
                <p:cNvPr id="58" name="Oval 57"/>
                <p:cNvSpPr/>
                <p:nvPr/>
              </p:nvSpPr>
              <p:spPr bwMode="auto">
                <a:xfrm>
                  <a:off x="-1288535" y="3855547"/>
                  <a:ext cx="287338" cy="287521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d</a:t>
                  </a:r>
                  <a:endParaRPr lang="en-US" dirty="0"/>
                </a:p>
              </p:txBody>
            </p:sp>
            <p:sp>
              <p:nvSpPr>
                <p:cNvPr id="59" name="Oval 58"/>
                <p:cNvSpPr/>
                <p:nvPr/>
              </p:nvSpPr>
              <p:spPr bwMode="auto">
                <a:xfrm>
                  <a:off x="78136" y="3855547"/>
                  <a:ext cx="287337" cy="289110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a</a:t>
                  </a:r>
                  <a:endParaRPr lang="en-US" dirty="0"/>
                </a:p>
              </p:txBody>
            </p:sp>
            <p:cxnSp>
              <p:nvCxnSpPr>
                <p:cNvPr id="60" name="Straight Connector 59"/>
                <p:cNvCxnSpPr>
                  <a:stCxn id="56" idx="6"/>
                  <a:endCxn id="57" idx="2"/>
                </p:cNvCxnSpPr>
                <p:nvPr/>
              </p:nvCxnSpPr>
              <p:spPr bwMode="auto">
                <a:xfrm flipV="1">
                  <a:off x="-1396323" y="1845944"/>
                  <a:ext cx="798450" cy="78154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>
                  <a:stCxn id="58" idx="6"/>
                  <a:endCxn id="59" idx="2"/>
                </p:cNvCxnSpPr>
                <p:nvPr/>
              </p:nvCxnSpPr>
              <p:spPr bwMode="auto">
                <a:xfrm>
                  <a:off x="-1001197" y="3999308"/>
                  <a:ext cx="1079333" cy="79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>
                  <a:stCxn id="57" idx="5"/>
                  <a:endCxn id="59" idx="0"/>
                </p:cNvCxnSpPr>
                <p:nvPr/>
              </p:nvCxnSpPr>
              <p:spPr bwMode="auto">
                <a:xfrm>
                  <a:off x="-352616" y="1948159"/>
                  <a:ext cx="574421" cy="19073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" name="Oval 53"/>
              <p:cNvSpPr/>
              <p:nvPr/>
            </p:nvSpPr>
            <p:spPr bwMode="auto">
              <a:xfrm>
                <a:off x="3439312" y="4332045"/>
                <a:ext cx="287337" cy="288925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 smtClean="0"/>
                  <a:t>e</a:t>
                </a:r>
                <a:endParaRPr lang="en-US" dirty="0"/>
              </a:p>
            </p:txBody>
          </p:sp>
          <p:cxnSp>
            <p:nvCxnSpPr>
              <p:cNvPr id="55" name="Straight Connector 54"/>
              <p:cNvCxnSpPr>
                <a:stCxn id="54" idx="1"/>
                <a:endCxn id="57" idx="6"/>
              </p:cNvCxnSpPr>
              <p:nvPr/>
            </p:nvCxnSpPr>
            <p:spPr bwMode="auto">
              <a:xfrm flipH="1" flipV="1">
                <a:off x="2617111" y="3623461"/>
                <a:ext cx="864281" cy="7508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>
              <a:stCxn id="59" idx="7"/>
              <a:endCxn id="54" idx="4"/>
            </p:cNvCxnSpPr>
            <p:nvPr/>
          </p:nvCxnSpPr>
          <p:spPr bwMode="auto">
            <a:xfrm flipV="1">
              <a:off x="2746984" y="6875207"/>
              <a:ext cx="331941" cy="10531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7522654" y="1306468"/>
                <a:ext cx="87953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lt-LT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654" y="1306468"/>
                <a:ext cx="879536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672262" y="231460"/>
                <a:ext cx="243624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=∅;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=∅</m:t>
                      </m:r>
                    </m:oMath>
                  </m:oMathPara>
                </a14:m>
                <a:endParaRPr lang="en-US" b="0" dirty="0" smtClean="0"/>
              </a:p>
              <a:p>
                <a:endParaRPr lang="lt-LT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262" y="231460"/>
                <a:ext cx="2436242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842273" y="2169582"/>
                <a:ext cx="243624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∅}</m:t>
                    </m:r>
                  </m:oMath>
                </a14:m>
                <a:endParaRPr lang="en-US" b="0" dirty="0" smtClean="0"/>
              </a:p>
              <a:p>
                <a:endParaRPr lang="lt-LT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273" y="2169582"/>
                <a:ext cx="2436242" cy="707886"/>
              </a:xfrm>
              <a:prstGeom prst="rect">
                <a:avLst/>
              </a:prstGeom>
              <a:blipFill>
                <a:blip r:embed="rId5"/>
                <a:stretch>
                  <a:fillRect t="-6034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2806191" y="3611811"/>
                <a:ext cx="243624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};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=∅</m:t>
                      </m:r>
                    </m:oMath>
                  </m:oMathPara>
                </a14:m>
                <a:endParaRPr lang="en-US" b="0" dirty="0" smtClean="0"/>
              </a:p>
              <a:p>
                <a:endParaRPr lang="lt-LT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191" y="3611811"/>
                <a:ext cx="2436242" cy="13234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6" name="Group 95"/>
          <p:cNvGrpSpPr/>
          <p:nvPr/>
        </p:nvGrpSpPr>
        <p:grpSpPr>
          <a:xfrm>
            <a:off x="5507647" y="3903127"/>
            <a:ext cx="2482663" cy="2441703"/>
            <a:chOff x="739930" y="5733235"/>
            <a:chExt cx="2482663" cy="2441703"/>
          </a:xfrm>
        </p:grpSpPr>
        <p:grpSp>
          <p:nvGrpSpPr>
            <p:cNvPr id="97" name="Group 96"/>
            <p:cNvGrpSpPr/>
            <p:nvPr/>
          </p:nvGrpSpPr>
          <p:grpSpPr>
            <a:xfrm>
              <a:off x="739930" y="5733235"/>
              <a:ext cx="2482663" cy="2441703"/>
              <a:chOff x="1243986" y="3478998"/>
              <a:chExt cx="2482663" cy="2441703"/>
            </a:xfrm>
          </p:grpSpPr>
          <p:grpSp>
            <p:nvGrpSpPr>
              <p:cNvPr id="99" name="Group 18"/>
              <p:cNvGrpSpPr>
                <a:grpSpLocks/>
              </p:cNvGrpSpPr>
              <p:nvPr/>
            </p:nvGrpSpPr>
            <p:grpSpPr bwMode="auto">
              <a:xfrm>
                <a:off x="1243986" y="3478998"/>
                <a:ext cx="2049134" cy="2441703"/>
                <a:chOff x="-1683661" y="1701388"/>
                <a:chExt cx="2049134" cy="2443269"/>
              </a:xfrm>
            </p:grpSpPr>
            <p:sp>
              <p:nvSpPr>
                <p:cNvPr id="102" name="Oval 101"/>
                <p:cNvSpPr/>
                <p:nvPr/>
              </p:nvSpPr>
              <p:spPr bwMode="auto">
                <a:xfrm>
                  <a:off x="-1683661" y="2482928"/>
                  <a:ext cx="287338" cy="28911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c</a:t>
                  </a:r>
                  <a:endParaRPr lang="en-US" dirty="0"/>
                </a:p>
              </p:txBody>
            </p:sp>
            <p:sp>
              <p:nvSpPr>
                <p:cNvPr id="103" name="Oval 102"/>
                <p:cNvSpPr/>
                <p:nvPr/>
              </p:nvSpPr>
              <p:spPr bwMode="auto">
                <a:xfrm>
                  <a:off x="-597873" y="1701388"/>
                  <a:ext cx="287337" cy="289110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b</a:t>
                  </a:r>
                  <a:endParaRPr lang="en-US" dirty="0"/>
                </a:p>
              </p:txBody>
            </p:sp>
            <p:sp>
              <p:nvSpPr>
                <p:cNvPr id="104" name="Oval 103"/>
                <p:cNvSpPr/>
                <p:nvPr/>
              </p:nvSpPr>
              <p:spPr bwMode="auto">
                <a:xfrm>
                  <a:off x="-1288535" y="3855547"/>
                  <a:ext cx="287338" cy="287521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d</a:t>
                  </a:r>
                  <a:endParaRPr lang="en-US" dirty="0"/>
                </a:p>
              </p:txBody>
            </p:sp>
            <p:sp>
              <p:nvSpPr>
                <p:cNvPr id="105" name="Oval 104"/>
                <p:cNvSpPr/>
                <p:nvPr/>
              </p:nvSpPr>
              <p:spPr bwMode="auto">
                <a:xfrm>
                  <a:off x="78136" y="3855547"/>
                  <a:ext cx="287337" cy="289110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a</a:t>
                  </a:r>
                  <a:endParaRPr lang="en-US" dirty="0"/>
                </a:p>
              </p:txBody>
            </p:sp>
            <p:cxnSp>
              <p:nvCxnSpPr>
                <p:cNvPr id="106" name="Straight Connector 105"/>
                <p:cNvCxnSpPr>
                  <a:stCxn id="102" idx="6"/>
                  <a:endCxn id="103" idx="2"/>
                </p:cNvCxnSpPr>
                <p:nvPr/>
              </p:nvCxnSpPr>
              <p:spPr bwMode="auto">
                <a:xfrm flipV="1">
                  <a:off x="-1396323" y="1845944"/>
                  <a:ext cx="798450" cy="78154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>
                  <a:stCxn id="104" idx="6"/>
                  <a:endCxn id="105" idx="2"/>
                </p:cNvCxnSpPr>
                <p:nvPr/>
              </p:nvCxnSpPr>
              <p:spPr bwMode="auto">
                <a:xfrm>
                  <a:off x="-1001197" y="3999308"/>
                  <a:ext cx="1079333" cy="79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>
                  <a:stCxn id="103" idx="5"/>
                  <a:endCxn id="105" idx="0"/>
                </p:cNvCxnSpPr>
                <p:nvPr/>
              </p:nvCxnSpPr>
              <p:spPr bwMode="auto">
                <a:xfrm>
                  <a:off x="-352616" y="1948159"/>
                  <a:ext cx="574421" cy="19073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0" name="Oval 99"/>
              <p:cNvSpPr/>
              <p:nvPr/>
            </p:nvSpPr>
            <p:spPr bwMode="auto">
              <a:xfrm>
                <a:off x="3439312" y="4332045"/>
                <a:ext cx="287337" cy="288925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 smtClean="0"/>
                  <a:t>e</a:t>
                </a:r>
                <a:endParaRPr lang="en-US" dirty="0"/>
              </a:p>
            </p:txBody>
          </p:sp>
          <p:cxnSp>
            <p:nvCxnSpPr>
              <p:cNvPr id="101" name="Straight Connector 100"/>
              <p:cNvCxnSpPr>
                <a:stCxn id="100" idx="1"/>
                <a:endCxn id="103" idx="6"/>
              </p:cNvCxnSpPr>
              <p:nvPr/>
            </p:nvCxnSpPr>
            <p:spPr bwMode="auto">
              <a:xfrm flipH="1" flipV="1">
                <a:off x="2617111" y="3623461"/>
                <a:ext cx="864281" cy="7508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98" name="Straight Connector 97"/>
            <p:cNvCxnSpPr>
              <a:stCxn id="105" idx="7"/>
              <a:endCxn id="100" idx="4"/>
            </p:cNvCxnSpPr>
            <p:nvPr/>
          </p:nvCxnSpPr>
          <p:spPr bwMode="auto">
            <a:xfrm flipV="1">
              <a:off x="2746984" y="6875207"/>
              <a:ext cx="331941" cy="10531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028121" y="6104344"/>
                <a:ext cx="24362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/>
                  <a:t>Radome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121" y="6104344"/>
                <a:ext cx="2436242" cy="400110"/>
              </a:xfrm>
              <a:prstGeom prst="rect">
                <a:avLst/>
              </a:prstGeom>
              <a:blipFill>
                <a:blip r:embed="rId7"/>
                <a:stretch>
                  <a:fillRect l="-2757" t="-7576" b="-25758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52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95" grpId="0"/>
      <p:bldP spid="4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54" y="24092"/>
            <a:ext cx="80648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b="1" i="1" dirty="0" err="1" smtClean="0"/>
              <a:t>Bron</a:t>
            </a:r>
            <a:r>
              <a:rPr lang="lt-LT" sz="3200" b="1" i="1" dirty="0" smtClean="0"/>
              <a:t>–</a:t>
            </a:r>
            <a:r>
              <a:rPr lang="lt-LT" sz="3200" b="1" i="1" dirty="0" err="1" smtClean="0"/>
              <a:t>Kerbosch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algoritmas</a:t>
            </a:r>
            <a:r>
              <a:rPr lang="en-US" sz="3200" b="1" i="1" dirty="0" smtClean="0"/>
              <a:t>.</a:t>
            </a:r>
            <a:endParaRPr lang="lt-LT" sz="3200" b="1" i="1" dirty="0"/>
          </a:p>
          <a:p>
            <a:endParaRPr lang="lt-L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6401" y="512822"/>
                <a:ext cx="3322731" cy="2985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800" dirty="0" smtClean="0"/>
                  <a:t> </a:t>
                </a:r>
                <a:r>
                  <a:rPr lang="lt-LT" sz="1600" dirty="0" smtClean="0"/>
                  <a:t>B</a:t>
                </a:r>
                <a:r>
                  <a:rPr lang="en-US" sz="1600" dirty="0" smtClean="0"/>
                  <a:t>K</a:t>
                </a:r>
                <a:r>
                  <a:rPr lang="lt-LT" sz="1600" dirty="0" smtClean="0"/>
                  <a:t> (</a:t>
                </a:r>
                <a:r>
                  <a:rPr lang="lt-LT" sz="1600" dirty="0" err="1" smtClean="0"/>
                  <a:t>Kl</a:t>
                </a:r>
                <a:r>
                  <a:rPr lang="lt-LT" sz="1600" dirty="0" smtClean="0"/>
                  <a:t>, K, N)</a:t>
                </a:r>
                <a:r>
                  <a:rPr lang="en-US" sz="1600" dirty="0" smtClean="0"/>
                  <a:t> </a:t>
                </a:r>
                <a:endParaRPr lang="lt-LT" sz="1600" dirty="0" smtClean="0"/>
              </a:p>
              <a:p>
                <a:r>
                  <a:rPr lang="en-US" sz="1600" dirty="0" smtClean="0"/>
                  <a:t>{</a:t>
                </a:r>
                <a:endParaRPr lang="lt-LT" sz="1600" dirty="0" smtClean="0"/>
              </a:p>
              <a:p>
                <a:r>
                  <a:rPr lang="en-US" sz="1600" dirty="0" smtClean="0"/>
                  <a:t>if</a:t>
                </a:r>
                <a:r>
                  <a:rPr lang="lt-LT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lt-LT" sz="16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sz="1600" dirty="0" smtClean="0"/>
                  <a:t> ir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en-US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𝑀𝑎</m:t>
                      </m:r>
                      <m:sSub>
                        <m:sSub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𝑘𝑙𝑖𝑘𝑎</m:t>
                          </m:r>
                        </m:sub>
                      </m:sSub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𝐾𝑙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1600" dirty="0" smtClean="0"/>
              </a:p>
              <a:p>
                <a:r>
                  <a:rPr lang="en-US" sz="1600" dirty="0" smtClean="0"/>
                  <a:t>else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</a:rPr>
                  <a:t> </a:t>
                </a:r>
                <a:endParaRPr lang="lt-LT" sz="1600" dirty="0" smtClean="0">
                  <a:solidFill>
                    <a:srgbClr val="FF0000"/>
                  </a:solidFill>
                </a:endParaRPr>
              </a:p>
              <a:p>
                <a:r>
                  <a:rPr lang="lt-LT" sz="1600" dirty="0" smtClean="0"/>
                  <a:t>	</a:t>
                </a:r>
                <a:r>
                  <a:rPr lang="en-US" sz="1600" dirty="0" smtClean="0"/>
                  <a:t>{</a:t>
                </a:r>
              </a:p>
              <a:p>
                <a:r>
                  <a:rPr lang="lt-LT" sz="1600" dirty="0" smtClean="0"/>
                  <a:t>B</a:t>
                </a:r>
                <a:r>
                  <a:rPr lang="en-US" sz="1600" dirty="0" smtClean="0"/>
                  <a:t>K</a:t>
                </a:r>
                <a:r>
                  <a:rPr lang="lt-LT" sz="1600" dirty="0" smtClean="0"/>
                  <a:t>(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𝐾𝑙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∪</m:t>
                    </m:r>
                    <m:d>
                      <m:dPr>
                        <m:begChr m:val="{"/>
                        <m:endChr m:val="}"/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∩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lt-LT" sz="1600" dirty="0" smtClean="0"/>
                  <a:t>);</a:t>
                </a:r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−</m:t>
                    </m:r>
                    <m:d>
                      <m:dPr>
                        <m:begChr m:val="{"/>
                        <m:endChr m:val="}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lt-LT" sz="1600" b="0" i="1" dirty="0" smtClean="0">
                    <a:latin typeface="Cambria Math" panose="02040503050406030204" pitchFamily="18" charset="0"/>
                  </a:rPr>
                  <a:t>;</a:t>
                </a:r>
                <a:endParaRPr lang="en-US" sz="1600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∪</m:t>
                    </m:r>
                    <m:d>
                      <m:dPr>
                        <m:begChr m:val="{"/>
                        <m:endChr m:val="}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lt-LT" sz="1600" dirty="0" smtClean="0"/>
                  <a:t>; </a:t>
                </a:r>
                <a:r>
                  <a:rPr lang="en-US" sz="1600" dirty="0" smtClean="0"/>
                  <a:t>	</a:t>
                </a:r>
                <a:endParaRPr lang="lt-LT" sz="1600" dirty="0" smtClean="0"/>
              </a:p>
              <a:p>
                <a:r>
                  <a:rPr lang="lt-LT" sz="1600" dirty="0"/>
                  <a:t>	</a:t>
                </a:r>
                <a:r>
                  <a:rPr lang="en-US" sz="1600" dirty="0" smtClean="0"/>
                  <a:t>}</a:t>
                </a:r>
              </a:p>
              <a:p>
                <a:r>
                  <a:rPr lang="en-US" sz="1600" dirty="0" smtClean="0"/>
                  <a:t>}</a:t>
                </a:r>
                <a:endParaRPr lang="lt-LT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01" y="512822"/>
                <a:ext cx="3322731" cy="2985433"/>
              </a:xfrm>
              <a:prstGeom prst="rect">
                <a:avLst/>
              </a:prstGeom>
              <a:blipFill>
                <a:blip r:embed="rId2"/>
                <a:stretch>
                  <a:fillRect l="-917" b="-1633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4333678" y="581022"/>
            <a:ext cx="2482663" cy="2441703"/>
            <a:chOff x="739930" y="5733235"/>
            <a:chExt cx="2482663" cy="2441703"/>
          </a:xfrm>
        </p:grpSpPr>
        <p:grpSp>
          <p:nvGrpSpPr>
            <p:cNvPr id="23" name="Group 22"/>
            <p:cNvGrpSpPr/>
            <p:nvPr/>
          </p:nvGrpSpPr>
          <p:grpSpPr>
            <a:xfrm>
              <a:off x="739930" y="5733235"/>
              <a:ext cx="2482663" cy="2441703"/>
              <a:chOff x="1243986" y="3478998"/>
              <a:chExt cx="2482663" cy="2441703"/>
            </a:xfrm>
          </p:grpSpPr>
          <p:grpSp>
            <p:nvGrpSpPr>
              <p:cNvPr id="25" name="Group 18"/>
              <p:cNvGrpSpPr>
                <a:grpSpLocks/>
              </p:cNvGrpSpPr>
              <p:nvPr/>
            </p:nvGrpSpPr>
            <p:grpSpPr bwMode="auto">
              <a:xfrm>
                <a:off x="1243986" y="3478998"/>
                <a:ext cx="2049134" cy="2441703"/>
                <a:chOff x="-1683661" y="1701388"/>
                <a:chExt cx="2049134" cy="2443269"/>
              </a:xfrm>
            </p:grpSpPr>
            <p:sp>
              <p:nvSpPr>
                <p:cNvPr id="28" name="Oval 27"/>
                <p:cNvSpPr/>
                <p:nvPr/>
              </p:nvSpPr>
              <p:spPr bwMode="auto">
                <a:xfrm>
                  <a:off x="-1683661" y="2482928"/>
                  <a:ext cx="287338" cy="28911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c</a:t>
                  </a:r>
                  <a:endParaRPr lang="en-US" dirty="0"/>
                </a:p>
              </p:txBody>
            </p:sp>
            <p:sp>
              <p:nvSpPr>
                <p:cNvPr id="29" name="Oval 28"/>
                <p:cNvSpPr/>
                <p:nvPr/>
              </p:nvSpPr>
              <p:spPr bwMode="auto">
                <a:xfrm>
                  <a:off x="-597873" y="1701388"/>
                  <a:ext cx="287337" cy="289110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b</a:t>
                  </a:r>
                  <a:endParaRPr lang="en-US" dirty="0"/>
                </a:p>
              </p:txBody>
            </p:sp>
            <p:sp>
              <p:nvSpPr>
                <p:cNvPr id="30" name="Oval 29"/>
                <p:cNvSpPr/>
                <p:nvPr/>
              </p:nvSpPr>
              <p:spPr bwMode="auto">
                <a:xfrm>
                  <a:off x="-1288535" y="3855547"/>
                  <a:ext cx="287338" cy="287521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d</a:t>
                  </a:r>
                  <a:endParaRPr lang="en-US" dirty="0"/>
                </a:p>
              </p:txBody>
            </p:sp>
            <p:sp>
              <p:nvSpPr>
                <p:cNvPr id="31" name="Oval 30"/>
                <p:cNvSpPr/>
                <p:nvPr/>
              </p:nvSpPr>
              <p:spPr bwMode="auto">
                <a:xfrm>
                  <a:off x="78136" y="3855547"/>
                  <a:ext cx="287337" cy="2891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a</a:t>
                  </a:r>
                  <a:endParaRPr lang="en-US" dirty="0"/>
                </a:p>
              </p:txBody>
            </p:sp>
            <p:cxnSp>
              <p:nvCxnSpPr>
                <p:cNvPr id="32" name="Straight Connector 31"/>
                <p:cNvCxnSpPr>
                  <a:stCxn id="28" idx="6"/>
                  <a:endCxn id="29" idx="2"/>
                </p:cNvCxnSpPr>
                <p:nvPr/>
              </p:nvCxnSpPr>
              <p:spPr bwMode="auto">
                <a:xfrm flipV="1">
                  <a:off x="-1396323" y="1845944"/>
                  <a:ext cx="798450" cy="78154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>
                  <a:stCxn id="30" idx="6"/>
                  <a:endCxn id="31" idx="2"/>
                </p:cNvCxnSpPr>
                <p:nvPr/>
              </p:nvCxnSpPr>
              <p:spPr bwMode="auto">
                <a:xfrm>
                  <a:off x="-1001197" y="3999308"/>
                  <a:ext cx="1079333" cy="79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>
                  <a:stCxn id="29" idx="5"/>
                  <a:endCxn id="31" idx="0"/>
                </p:cNvCxnSpPr>
                <p:nvPr/>
              </p:nvCxnSpPr>
              <p:spPr bwMode="auto">
                <a:xfrm>
                  <a:off x="-352616" y="1948159"/>
                  <a:ext cx="574421" cy="19073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Oval 25"/>
              <p:cNvSpPr/>
              <p:nvPr/>
            </p:nvSpPr>
            <p:spPr bwMode="auto">
              <a:xfrm>
                <a:off x="3439312" y="4332045"/>
                <a:ext cx="287337" cy="288925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 smtClean="0"/>
                  <a:t>e</a:t>
                </a:r>
                <a:endParaRPr lang="en-US" dirty="0"/>
              </a:p>
            </p:txBody>
          </p:sp>
          <p:cxnSp>
            <p:nvCxnSpPr>
              <p:cNvPr id="27" name="Straight Connector 26"/>
              <p:cNvCxnSpPr>
                <a:stCxn id="26" idx="1"/>
                <a:endCxn id="29" idx="6"/>
              </p:cNvCxnSpPr>
              <p:nvPr/>
            </p:nvCxnSpPr>
            <p:spPr bwMode="auto">
              <a:xfrm flipH="1" flipV="1">
                <a:off x="2617111" y="3623461"/>
                <a:ext cx="864281" cy="7508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Connector 23"/>
            <p:cNvCxnSpPr>
              <a:stCxn id="31" idx="7"/>
              <a:endCxn id="26" idx="4"/>
            </p:cNvCxnSpPr>
            <p:nvPr/>
          </p:nvCxnSpPr>
          <p:spPr bwMode="auto">
            <a:xfrm flipV="1">
              <a:off x="2746984" y="6875207"/>
              <a:ext cx="331941" cy="10531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23528" y="4005064"/>
            <a:ext cx="2482663" cy="2441703"/>
            <a:chOff x="739930" y="5733235"/>
            <a:chExt cx="2482663" cy="2441703"/>
          </a:xfrm>
        </p:grpSpPr>
        <p:grpSp>
          <p:nvGrpSpPr>
            <p:cNvPr id="51" name="Group 50"/>
            <p:cNvGrpSpPr/>
            <p:nvPr/>
          </p:nvGrpSpPr>
          <p:grpSpPr>
            <a:xfrm>
              <a:off x="739930" y="5733235"/>
              <a:ext cx="2482663" cy="2441703"/>
              <a:chOff x="1243986" y="3478998"/>
              <a:chExt cx="2482663" cy="2441703"/>
            </a:xfrm>
          </p:grpSpPr>
          <p:grpSp>
            <p:nvGrpSpPr>
              <p:cNvPr id="53" name="Group 18"/>
              <p:cNvGrpSpPr>
                <a:grpSpLocks/>
              </p:cNvGrpSpPr>
              <p:nvPr/>
            </p:nvGrpSpPr>
            <p:grpSpPr bwMode="auto">
              <a:xfrm>
                <a:off x="1243986" y="3478998"/>
                <a:ext cx="2049134" cy="2441703"/>
                <a:chOff x="-1683661" y="1701388"/>
                <a:chExt cx="2049134" cy="2443269"/>
              </a:xfrm>
            </p:grpSpPr>
            <p:sp>
              <p:nvSpPr>
                <p:cNvPr id="56" name="Oval 55"/>
                <p:cNvSpPr/>
                <p:nvPr/>
              </p:nvSpPr>
              <p:spPr bwMode="auto">
                <a:xfrm>
                  <a:off x="-1683661" y="2482928"/>
                  <a:ext cx="287338" cy="289110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c</a:t>
                  </a:r>
                  <a:endParaRPr lang="en-US" dirty="0"/>
                </a:p>
              </p:txBody>
            </p:sp>
            <p:sp>
              <p:nvSpPr>
                <p:cNvPr id="57" name="Oval 56"/>
                <p:cNvSpPr/>
                <p:nvPr/>
              </p:nvSpPr>
              <p:spPr bwMode="auto">
                <a:xfrm>
                  <a:off x="-597873" y="1701388"/>
                  <a:ext cx="287337" cy="289110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b</a:t>
                  </a:r>
                  <a:endParaRPr lang="en-US" dirty="0"/>
                </a:p>
              </p:txBody>
            </p:sp>
            <p:sp>
              <p:nvSpPr>
                <p:cNvPr id="58" name="Oval 57"/>
                <p:cNvSpPr/>
                <p:nvPr/>
              </p:nvSpPr>
              <p:spPr bwMode="auto">
                <a:xfrm>
                  <a:off x="-1288535" y="3855547"/>
                  <a:ext cx="287338" cy="287521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d</a:t>
                  </a:r>
                  <a:endParaRPr lang="en-US" dirty="0"/>
                </a:p>
              </p:txBody>
            </p:sp>
            <p:sp>
              <p:nvSpPr>
                <p:cNvPr id="59" name="Oval 58"/>
                <p:cNvSpPr/>
                <p:nvPr/>
              </p:nvSpPr>
              <p:spPr bwMode="auto">
                <a:xfrm>
                  <a:off x="78136" y="3855547"/>
                  <a:ext cx="287337" cy="2891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a</a:t>
                  </a:r>
                  <a:endParaRPr lang="en-US" dirty="0"/>
                </a:p>
              </p:txBody>
            </p:sp>
            <p:cxnSp>
              <p:nvCxnSpPr>
                <p:cNvPr id="60" name="Straight Connector 59"/>
                <p:cNvCxnSpPr>
                  <a:stCxn id="56" idx="6"/>
                  <a:endCxn id="57" idx="2"/>
                </p:cNvCxnSpPr>
                <p:nvPr/>
              </p:nvCxnSpPr>
              <p:spPr bwMode="auto">
                <a:xfrm flipV="1">
                  <a:off x="-1396323" y="1845944"/>
                  <a:ext cx="798450" cy="78154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>
                  <a:stCxn id="58" idx="6"/>
                  <a:endCxn id="59" idx="2"/>
                </p:cNvCxnSpPr>
                <p:nvPr/>
              </p:nvCxnSpPr>
              <p:spPr bwMode="auto">
                <a:xfrm>
                  <a:off x="-1001197" y="3999308"/>
                  <a:ext cx="1079333" cy="79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>
                  <a:stCxn id="57" idx="5"/>
                  <a:endCxn id="59" idx="0"/>
                </p:cNvCxnSpPr>
                <p:nvPr/>
              </p:nvCxnSpPr>
              <p:spPr bwMode="auto">
                <a:xfrm>
                  <a:off x="-352616" y="1948159"/>
                  <a:ext cx="574421" cy="19073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" name="Oval 53"/>
              <p:cNvSpPr/>
              <p:nvPr/>
            </p:nvSpPr>
            <p:spPr bwMode="auto">
              <a:xfrm>
                <a:off x="3439312" y="4332045"/>
                <a:ext cx="287337" cy="28892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 smtClean="0"/>
                  <a:t>e</a:t>
                </a:r>
                <a:endParaRPr lang="en-US" dirty="0"/>
              </a:p>
            </p:txBody>
          </p:sp>
          <p:cxnSp>
            <p:nvCxnSpPr>
              <p:cNvPr id="55" name="Straight Connector 54"/>
              <p:cNvCxnSpPr>
                <a:stCxn id="54" idx="1"/>
                <a:endCxn id="57" idx="6"/>
              </p:cNvCxnSpPr>
              <p:nvPr/>
            </p:nvCxnSpPr>
            <p:spPr bwMode="auto">
              <a:xfrm flipH="1" flipV="1">
                <a:off x="2617111" y="3623461"/>
                <a:ext cx="864281" cy="7508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>
              <a:stCxn id="59" idx="7"/>
              <a:endCxn id="54" idx="4"/>
            </p:cNvCxnSpPr>
            <p:nvPr/>
          </p:nvCxnSpPr>
          <p:spPr bwMode="auto">
            <a:xfrm flipV="1">
              <a:off x="2746984" y="6875207"/>
              <a:ext cx="331941" cy="10531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7522654" y="1306468"/>
                <a:ext cx="87953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lt-LT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654" y="1306468"/>
                <a:ext cx="879536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672262" y="231460"/>
                <a:ext cx="243624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=∅;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b="0" dirty="0" smtClean="0"/>
              </a:p>
              <a:p>
                <a:endParaRPr lang="lt-LT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262" y="231460"/>
                <a:ext cx="2436242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842273" y="2169582"/>
                <a:ext cx="243624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}}</m:t>
                    </m:r>
                  </m:oMath>
                </a14:m>
                <a:endParaRPr lang="en-US" b="0" dirty="0" smtClean="0"/>
              </a:p>
              <a:p>
                <a:endParaRPr lang="lt-LT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273" y="2169582"/>
                <a:ext cx="2436242" cy="707886"/>
              </a:xfrm>
              <a:prstGeom prst="rect">
                <a:avLst/>
              </a:prstGeom>
              <a:blipFill>
                <a:blip r:embed="rId5"/>
                <a:stretch>
                  <a:fillRect t="-6034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2806191" y="3611811"/>
                <a:ext cx="243624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};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=∅;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b="0" dirty="0" smtClean="0"/>
              </a:p>
              <a:p>
                <a:endParaRPr lang="lt-LT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191" y="3611811"/>
                <a:ext cx="2436242" cy="13234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028121" y="6104344"/>
                <a:ext cx="24362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/>
                  <a:t>Radome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lt-LT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121" y="6104344"/>
                <a:ext cx="2436242" cy="400110"/>
              </a:xfrm>
              <a:prstGeom prst="rect">
                <a:avLst/>
              </a:prstGeom>
              <a:blipFill>
                <a:blip r:embed="rId7"/>
                <a:stretch>
                  <a:fillRect l="-2757" t="-7576" b="-25758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314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95" grpId="0"/>
      <p:bldP spid="3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54" y="24092"/>
            <a:ext cx="80648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b="1" i="1" dirty="0" err="1" smtClean="0"/>
              <a:t>Bron</a:t>
            </a:r>
            <a:r>
              <a:rPr lang="lt-LT" sz="3200" b="1" i="1" dirty="0" smtClean="0"/>
              <a:t>–</a:t>
            </a:r>
            <a:r>
              <a:rPr lang="lt-LT" sz="3200" b="1" i="1" dirty="0" err="1" smtClean="0"/>
              <a:t>Kerbosch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algoritmas</a:t>
            </a:r>
            <a:r>
              <a:rPr lang="en-US" sz="3200" b="1" i="1" dirty="0" smtClean="0"/>
              <a:t>.</a:t>
            </a:r>
            <a:endParaRPr lang="lt-LT" sz="3200" b="1" i="1" dirty="0"/>
          </a:p>
          <a:p>
            <a:endParaRPr lang="lt-L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6401" y="512822"/>
                <a:ext cx="3322731" cy="2985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800" dirty="0" smtClean="0"/>
                  <a:t> </a:t>
                </a:r>
                <a:r>
                  <a:rPr lang="lt-LT" sz="1600" dirty="0" smtClean="0"/>
                  <a:t>B</a:t>
                </a:r>
                <a:r>
                  <a:rPr lang="en-US" sz="1600" dirty="0" smtClean="0"/>
                  <a:t>K</a:t>
                </a:r>
                <a:r>
                  <a:rPr lang="lt-LT" sz="1600" dirty="0" smtClean="0"/>
                  <a:t> (</a:t>
                </a:r>
                <a:r>
                  <a:rPr lang="lt-LT" sz="1600" dirty="0" err="1" smtClean="0"/>
                  <a:t>Kl</a:t>
                </a:r>
                <a:r>
                  <a:rPr lang="lt-LT" sz="1600" dirty="0" smtClean="0"/>
                  <a:t>, K, N)</a:t>
                </a:r>
                <a:r>
                  <a:rPr lang="en-US" sz="1600" dirty="0" smtClean="0"/>
                  <a:t> </a:t>
                </a:r>
                <a:endParaRPr lang="lt-LT" sz="1600" dirty="0" smtClean="0"/>
              </a:p>
              <a:p>
                <a:r>
                  <a:rPr lang="en-US" sz="1600" dirty="0" smtClean="0"/>
                  <a:t>{</a:t>
                </a:r>
                <a:endParaRPr lang="lt-LT" sz="1600" dirty="0" smtClean="0"/>
              </a:p>
              <a:p>
                <a:r>
                  <a:rPr lang="en-US" sz="1600" dirty="0" smtClean="0"/>
                  <a:t>if</a:t>
                </a:r>
                <a:r>
                  <a:rPr lang="lt-LT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lt-LT" sz="16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sz="1600" dirty="0" smtClean="0"/>
                  <a:t> ir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en-US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𝑀𝑎</m:t>
                      </m:r>
                      <m:sSub>
                        <m:sSub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𝑘𝑙𝑖𝑘𝑎</m:t>
                          </m:r>
                        </m:sub>
                      </m:sSub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𝐾𝑙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1600" dirty="0" smtClean="0"/>
              </a:p>
              <a:p>
                <a:r>
                  <a:rPr lang="en-US" sz="1600" dirty="0" smtClean="0"/>
                  <a:t>else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</a:rPr>
                  <a:t> </a:t>
                </a:r>
                <a:endParaRPr lang="lt-LT" sz="1600" dirty="0" smtClean="0">
                  <a:solidFill>
                    <a:srgbClr val="FF0000"/>
                  </a:solidFill>
                </a:endParaRPr>
              </a:p>
              <a:p>
                <a:r>
                  <a:rPr lang="lt-LT" sz="1600" dirty="0">
                    <a:solidFill>
                      <a:srgbClr val="FF0000"/>
                    </a:solidFill>
                  </a:rPr>
                  <a:t>	</a:t>
                </a:r>
                <a:r>
                  <a:rPr lang="en-US" sz="1600" dirty="0" smtClean="0"/>
                  <a:t>{</a:t>
                </a:r>
              </a:p>
              <a:p>
                <a:r>
                  <a:rPr lang="lt-LT" sz="1600" dirty="0" smtClean="0"/>
                  <a:t>B</a:t>
                </a:r>
                <a:r>
                  <a:rPr lang="en-US" sz="1600" dirty="0" smtClean="0"/>
                  <a:t>K</a:t>
                </a:r>
                <a:r>
                  <a:rPr lang="lt-LT" sz="1600" dirty="0" smtClean="0"/>
                  <a:t>(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𝐾𝑙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∪</m:t>
                    </m:r>
                    <m:d>
                      <m:dPr>
                        <m:begChr m:val="{"/>
                        <m:endChr m:val="}"/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∩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lt-LT" sz="1600" dirty="0" smtClean="0"/>
                  <a:t>);</a:t>
                </a:r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−</m:t>
                    </m:r>
                    <m:d>
                      <m:dPr>
                        <m:begChr m:val="{"/>
                        <m:endChr m:val="}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lt-LT" sz="1600" b="0" i="1" dirty="0" smtClean="0">
                    <a:latin typeface="Cambria Math" panose="02040503050406030204" pitchFamily="18" charset="0"/>
                  </a:rPr>
                  <a:t>;</a:t>
                </a:r>
                <a:endParaRPr lang="en-US" sz="1600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∪</m:t>
                    </m:r>
                    <m:d>
                      <m:dPr>
                        <m:begChr m:val="{"/>
                        <m:endChr m:val="}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lt-LT" sz="1600" dirty="0" smtClean="0"/>
                  <a:t>; </a:t>
                </a:r>
              </a:p>
              <a:p>
                <a:r>
                  <a:rPr lang="en-US" sz="1600" dirty="0" smtClean="0"/>
                  <a:t>	}</a:t>
                </a:r>
              </a:p>
              <a:p>
                <a:r>
                  <a:rPr lang="en-US" sz="1600" dirty="0" smtClean="0"/>
                  <a:t>}</a:t>
                </a:r>
                <a:endParaRPr lang="lt-LT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01" y="512822"/>
                <a:ext cx="3322731" cy="2985433"/>
              </a:xfrm>
              <a:prstGeom prst="rect">
                <a:avLst/>
              </a:prstGeom>
              <a:blipFill>
                <a:blip r:embed="rId2"/>
                <a:stretch>
                  <a:fillRect l="-917" b="-1633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4333678" y="581022"/>
            <a:ext cx="2482663" cy="2441703"/>
            <a:chOff x="739930" y="5733235"/>
            <a:chExt cx="2482663" cy="2441703"/>
          </a:xfrm>
        </p:grpSpPr>
        <p:grpSp>
          <p:nvGrpSpPr>
            <p:cNvPr id="23" name="Group 22"/>
            <p:cNvGrpSpPr/>
            <p:nvPr/>
          </p:nvGrpSpPr>
          <p:grpSpPr>
            <a:xfrm>
              <a:off x="739930" y="5733235"/>
              <a:ext cx="2482663" cy="2441703"/>
              <a:chOff x="1243986" y="3478998"/>
              <a:chExt cx="2482663" cy="2441703"/>
            </a:xfrm>
          </p:grpSpPr>
          <p:grpSp>
            <p:nvGrpSpPr>
              <p:cNvPr id="25" name="Group 18"/>
              <p:cNvGrpSpPr>
                <a:grpSpLocks/>
              </p:cNvGrpSpPr>
              <p:nvPr/>
            </p:nvGrpSpPr>
            <p:grpSpPr bwMode="auto">
              <a:xfrm>
                <a:off x="1243986" y="3478998"/>
                <a:ext cx="2049134" cy="2441703"/>
                <a:chOff x="-1683661" y="1701388"/>
                <a:chExt cx="2049134" cy="2443269"/>
              </a:xfrm>
            </p:grpSpPr>
            <p:sp>
              <p:nvSpPr>
                <p:cNvPr id="28" name="Oval 27"/>
                <p:cNvSpPr/>
                <p:nvPr/>
              </p:nvSpPr>
              <p:spPr bwMode="auto">
                <a:xfrm>
                  <a:off x="-1683661" y="2482928"/>
                  <a:ext cx="287338" cy="28911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c</a:t>
                  </a:r>
                  <a:endParaRPr lang="en-US" dirty="0"/>
                </a:p>
              </p:txBody>
            </p:sp>
            <p:sp>
              <p:nvSpPr>
                <p:cNvPr id="29" name="Oval 28"/>
                <p:cNvSpPr/>
                <p:nvPr/>
              </p:nvSpPr>
              <p:spPr bwMode="auto">
                <a:xfrm>
                  <a:off x="-597873" y="1701388"/>
                  <a:ext cx="287337" cy="289110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b</a:t>
                  </a:r>
                  <a:endParaRPr lang="en-US" dirty="0"/>
                </a:p>
              </p:txBody>
            </p:sp>
            <p:sp>
              <p:nvSpPr>
                <p:cNvPr id="30" name="Oval 29"/>
                <p:cNvSpPr/>
                <p:nvPr/>
              </p:nvSpPr>
              <p:spPr bwMode="auto">
                <a:xfrm>
                  <a:off x="-1288535" y="3855547"/>
                  <a:ext cx="287338" cy="287521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d</a:t>
                  </a:r>
                  <a:endParaRPr lang="en-US" dirty="0"/>
                </a:p>
              </p:txBody>
            </p:sp>
            <p:sp>
              <p:nvSpPr>
                <p:cNvPr id="31" name="Oval 30"/>
                <p:cNvSpPr/>
                <p:nvPr/>
              </p:nvSpPr>
              <p:spPr bwMode="auto">
                <a:xfrm>
                  <a:off x="78136" y="3855547"/>
                  <a:ext cx="287337" cy="2891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a</a:t>
                  </a:r>
                  <a:endParaRPr lang="en-US" dirty="0"/>
                </a:p>
              </p:txBody>
            </p:sp>
            <p:cxnSp>
              <p:nvCxnSpPr>
                <p:cNvPr id="32" name="Straight Connector 31"/>
                <p:cNvCxnSpPr>
                  <a:stCxn id="28" idx="6"/>
                  <a:endCxn id="29" idx="2"/>
                </p:cNvCxnSpPr>
                <p:nvPr/>
              </p:nvCxnSpPr>
              <p:spPr bwMode="auto">
                <a:xfrm flipV="1">
                  <a:off x="-1396323" y="1845944"/>
                  <a:ext cx="798450" cy="78154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>
                  <a:stCxn id="30" idx="6"/>
                  <a:endCxn id="31" idx="2"/>
                </p:cNvCxnSpPr>
                <p:nvPr/>
              </p:nvCxnSpPr>
              <p:spPr bwMode="auto">
                <a:xfrm>
                  <a:off x="-1001197" y="3999308"/>
                  <a:ext cx="1079333" cy="79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>
                  <a:stCxn id="29" idx="5"/>
                  <a:endCxn id="31" idx="0"/>
                </p:cNvCxnSpPr>
                <p:nvPr/>
              </p:nvCxnSpPr>
              <p:spPr bwMode="auto">
                <a:xfrm>
                  <a:off x="-352616" y="1948159"/>
                  <a:ext cx="574421" cy="19073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Oval 25"/>
              <p:cNvSpPr/>
              <p:nvPr/>
            </p:nvSpPr>
            <p:spPr bwMode="auto">
              <a:xfrm>
                <a:off x="3439312" y="4332045"/>
                <a:ext cx="287337" cy="288925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 smtClean="0"/>
                  <a:t>e</a:t>
                </a:r>
                <a:endParaRPr lang="en-US" dirty="0"/>
              </a:p>
            </p:txBody>
          </p:sp>
          <p:cxnSp>
            <p:nvCxnSpPr>
              <p:cNvPr id="27" name="Straight Connector 26"/>
              <p:cNvCxnSpPr>
                <a:stCxn id="26" idx="1"/>
                <a:endCxn id="29" idx="6"/>
              </p:cNvCxnSpPr>
              <p:nvPr/>
            </p:nvCxnSpPr>
            <p:spPr bwMode="auto">
              <a:xfrm flipH="1" flipV="1">
                <a:off x="2617111" y="3623461"/>
                <a:ext cx="864281" cy="7508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Connector 23"/>
            <p:cNvCxnSpPr>
              <a:stCxn id="31" idx="7"/>
              <a:endCxn id="26" idx="4"/>
            </p:cNvCxnSpPr>
            <p:nvPr/>
          </p:nvCxnSpPr>
          <p:spPr bwMode="auto">
            <a:xfrm flipV="1">
              <a:off x="2746984" y="6875207"/>
              <a:ext cx="331941" cy="10531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23528" y="4005064"/>
            <a:ext cx="2482663" cy="2441703"/>
            <a:chOff x="739930" y="5733235"/>
            <a:chExt cx="2482663" cy="2441703"/>
          </a:xfrm>
        </p:grpSpPr>
        <p:grpSp>
          <p:nvGrpSpPr>
            <p:cNvPr id="51" name="Group 50"/>
            <p:cNvGrpSpPr/>
            <p:nvPr/>
          </p:nvGrpSpPr>
          <p:grpSpPr>
            <a:xfrm>
              <a:off x="739930" y="5733235"/>
              <a:ext cx="2482663" cy="2441703"/>
              <a:chOff x="1243986" y="3478998"/>
              <a:chExt cx="2482663" cy="2441703"/>
            </a:xfrm>
          </p:grpSpPr>
          <p:grpSp>
            <p:nvGrpSpPr>
              <p:cNvPr id="53" name="Group 18"/>
              <p:cNvGrpSpPr>
                <a:grpSpLocks/>
              </p:cNvGrpSpPr>
              <p:nvPr/>
            </p:nvGrpSpPr>
            <p:grpSpPr bwMode="auto">
              <a:xfrm>
                <a:off x="1243986" y="3478998"/>
                <a:ext cx="2049134" cy="2441703"/>
                <a:chOff x="-1683661" y="1701388"/>
                <a:chExt cx="2049134" cy="2443269"/>
              </a:xfrm>
            </p:grpSpPr>
            <p:sp>
              <p:nvSpPr>
                <p:cNvPr id="56" name="Oval 55"/>
                <p:cNvSpPr/>
                <p:nvPr/>
              </p:nvSpPr>
              <p:spPr bwMode="auto">
                <a:xfrm>
                  <a:off x="-1683661" y="2482928"/>
                  <a:ext cx="287338" cy="28911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c</a:t>
                  </a:r>
                  <a:endParaRPr lang="en-US" dirty="0"/>
                </a:p>
              </p:txBody>
            </p:sp>
            <p:sp>
              <p:nvSpPr>
                <p:cNvPr id="57" name="Oval 56"/>
                <p:cNvSpPr/>
                <p:nvPr/>
              </p:nvSpPr>
              <p:spPr bwMode="auto">
                <a:xfrm>
                  <a:off x="-597873" y="1701388"/>
                  <a:ext cx="287337" cy="289110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b</a:t>
                  </a:r>
                  <a:endParaRPr lang="en-US" dirty="0"/>
                </a:p>
              </p:txBody>
            </p:sp>
            <p:sp>
              <p:nvSpPr>
                <p:cNvPr id="58" name="Oval 57"/>
                <p:cNvSpPr/>
                <p:nvPr/>
              </p:nvSpPr>
              <p:spPr bwMode="auto">
                <a:xfrm>
                  <a:off x="-1288535" y="3855547"/>
                  <a:ext cx="287338" cy="287521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d</a:t>
                  </a:r>
                  <a:endParaRPr lang="en-US" dirty="0"/>
                </a:p>
              </p:txBody>
            </p:sp>
            <p:sp>
              <p:nvSpPr>
                <p:cNvPr id="59" name="Oval 58"/>
                <p:cNvSpPr/>
                <p:nvPr/>
              </p:nvSpPr>
              <p:spPr bwMode="auto">
                <a:xfrm>
                  <a:off x="78136" y="3855547"/>
                  <a:ext cx="287337" cy="2891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a</a:t>
                  </a:r>
                  <a:endParaRPr lang="en-US" dirty="0"/>
                </a:p>
              </p:txBody>
            </p:sp>
            <p:cxnSp>
              <p:nvCxnSpPr>
                <p:cNvPr id="60" name="Straight Connector 59"/>
                <p:cNvCxnSpPr>
                  <a:stCxn id="56" idx="6"/>
                  <a:endCxn id="57" idx="2"/>
                </p:cNvCxnSpPr>
                <p:nvPr/>
              </p:nvCxnSpPr>
              <p:spPr bwMode="auto">
                <a:xfrm flipV="1">
                  <a:off x="-1396323" y="1845944"/>
                  <a:ext cx="798450" cy="78154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>
                  <a:stCxn id="58" idx="6"/>
                  <a:endCxn id="59" idx="2"/>
                </p:cNvCxnSpPr>
                <p:nvPr/>
              </p:nvCxnSpPr>
              <p:spPr bwMode="auto">
                <a:xfrm>
                  <a:off x="-1001197" y="3999308"/>
                  <a:ext cx="1079333" cy="79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>
                  <a:stCxn id="57" idx="5"/>
                  <a:endCxn id="59" idx="0"/>
                </p:cNvCxnSpPr>
                <p:nvPr/>
              </p:nvCxnSpPr>
              <p:spPr bwMode="auto">
                <a:xfrm>
                  <a:off x="-352616" y="1948159"/>
                  <a:ext cx="574421" cy="19073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" name="Oval 53"/>
              <p:cNvSpPr/>
              <p:nvPr/>
            </p:nvSpPr>
            <p:spPr bwMode="auto">
              <a:xfrm>
                <a:off x="3439312" y="4332045"/>
                <a:ext cx="287337" cy="288925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 smtClean="0"/>
                  <a:t>e</a:t>
                </a:r>
                <a:endParaRPr lang="en-US" dirty="0"/>
              </a:p>
            </p:txBody>
          </p:sp>
          <p:cxnSp>
            <p:nvCxnSpPr>
              <p:cNvPr id="55" name="Straight Connector 54"/>
              <p:cNvCxnSpPr>
                <a:stCxn id="54" idx="1"/>
                <a:endCxn id="57" idx="6"/>
              </p:cNvCxnSpPr>
              <p:nvPr/>
            </p:nvCxnSpPr>
            <p:spPr bwMode="auto">
              <a:xfrm flipH="1" flipV="1">
                <a:off x="2617111" y="3623461"/>
                <a:ext cx="864281" cy="7508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>
              <a:stCxn id="59" idx="7"/>
              <a:endCxn id="54" idx="4"/>
            </p:cNvCxnSpPr>
            <p:nvPr/>
          </p:nvCxnSpPr>
          <p:spPr bwMode="auto">
            <a:xfrm flipV="1">
              <a:off x="2746984" y="6875207"/>
              <a:ext cx="331941" cy="10531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7522654" y="1306468"/>
                <a:ext cx="87953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lt-LT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654" y="1306468"/>
                <a:ext cx="879536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672262" y="231460"/>
                <a:ext cx="243624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=∅;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b="0" dirty="0" smtClean="0"/>
              </a:p>
              <a:p>
                <a:endParaRPr lang="lt-LT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262" y="231460"/>
                <a:ext cx="2436242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842273" y="2169582"/>
                <a:ext cx="243624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}}</m:t>
                    </m:r>
                  </m:oMath>
                </a14:m>
                <a:endParaRPr lang="en-US" b="0" dirty="0" smtClean="0"/>
              </a:p>
              <a:p>
                <a:endParaRPr lang="lt-LT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273" y="2169582"/>
                <a:ext cx="2436242" cy="707886"/>
              </a:xfrm>
              <a:prstGeom prst="rect">
                <a:avLst/>
              </a:prstGeom>
              <a:blipFill>
                <a:blip r:embed="rId5"/>
                <a:stretch>
                  <a:fillRect t="-6034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2806191" y="3611811"/>
                <a:ext cx="243624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};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=∅;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b="0" dirty="0" smtClean="0"/>
              </a:p>
              <a:p>
                <a:endParaRPr lang="lt-LT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191" y="3611811"/>
                <a:ext cx="2436242" cy="13234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304533" y="4324920"/>
                <a:ext cx="24362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b="0" dirty="0" smtClean="0"/>
                  <a:t>Vėl r</a:t>
                </a:r>
                <a:r>
                  <a:rPr lang="en-US" b="0" dirty="0" err="1" smtClean="0"/>
                  <a:t>adome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533" y="4324920"/>
                <a:ext cx="2436242" cy="400110"/>
              </a:xfrm>
              <a:prstGeom prst="rect">
                <a:avLst/>
              </a:prstGeom>
              <a:blipFill>
                <a:blip r:embed="rId7"/>
                <a:stretch>
                  <a:fillRect l="-2500" t="-7576" b="-25758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563888" y="5455339"/>
                <a:ext cx="517688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b="0" dirty="0" smtClean="0"/>
                  <a:t>Dabar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lt-LT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lt-LT" b="0" dirty="0" smtClean="0">
                    <a:latin typeface="Cambria Math" panose="02040503050406030204" pitchFamily="18" charset="0"/>
                  </a:rPr>
                  <a:t>taps raudona</a:t>
                </a:r>
                <a:endParaRPr lang="en-US" b="0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5455339"/>
                <a:ext cx="5176887" cy="400110"/>
              </a:xfrm>
              <a:prstGeom prst="rect">
                <a:avLst/>
              </a:prstGeom>
              <a:blipFill>
                <a:blip r:embed="rId8"/>
                <a:stretch>
                  <a:fillRect l="-1296" t="-10606" b="-25758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386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95" grpId="0"/>
      <p:bldP spid="47" grpId="0"/>
      <p:bldP spid="4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54" y="24092"/>
            <a:ext cx="80648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b="1" i="1" dirty="0" err="1" smtClean="0"/>
              <a:t>Bron</a:t>
            </a:r>
            <a:r>
              <a:rPr lang="lt-LT" sz="3200" b="1" i="1" dirty="0" smtClean="0"/>
              <a:t>–</a:t>
            </a:r>
            <a:r>
              <a:rPr lang="lt-LT" sz="3200" b="1" i="1" dirty="0" err="1" smtClean="0"/>
              <a:t>Kerbosch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algoritmas</a:t>
            </a:r>
            <a:r>
              <a:rPr lang="en-US" sz="3200" b="1" i="1" dirty="0" smtClean="0"/>
              <a:t>.</a:t>
            </a:r>
            <a:endParaRPr lang="lt-LT" sz="3200" b="1" i="1" dirty="0"/>
          </a:p>
          <a:p>
            <a:endParaRPr lang="lt-L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6401" y="512822"/>
                <a:ext cx="3322731" cy="2985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800" dirty="0" smtClean="0"/>
                  <a:t> </a:t>
                </a:r>
                <a:r>
                  <a:rPr lang="lt-LT" sz="1600" dirty="0" smtClean="0"/>
                  <a:t>B</a:t>
                </a:r>
                <a:r>
                  <a:rPr lang="en-US" sz="1600" dirty="0" smtClean="0"/>
                  <a:t>K</a:t>
                </a:r>
                <a:r>
                  <a:rPr lang="lt-LT" sz="1600" dirty="0" smtClean="0"/>
                  <a:t> (</a:t>
                </a:r>
                <a:r>
                  <a:rPr lang="lt-LT" sz="1600" dirty="0" err="1" smtClean="0"/>
                  <a:t>Kl</a:t>
                </a:r>
                <a:r>
                  <a:rPr lang="lt-LT" sz="1600" dirty="0" smtClean="0"/>
                  <a:t>, K, N)</a:t>
                </a:r>
                <a:r>
                  <a:rPr lang="en-US" sz="1600" dirty="0" smtClean="0"/>
                  <a:t> </a:t>
                </a:r>
                <a:endParaRPr lang="lt-LT" sz="1600" dirty="0" smtClean="0"/>
              </a:p>
              <a:p>
                <a:r>
                  <a:rPr lang="en-US" sz="1600" dirty="0" smtClean="0"/>
                  <a:t>{</a:t>
                </a:r>
                <a:endParaRPr lang="lt-LT" sz="1600" dirty="0" smtClean="0"/>
              </a:p>
              <a:p>
                <a:r>
                  <a:rPr lang="en-US" sz="1600" dirty="0" smtClean="0"/>
                  <a:t>if</a:t>
                </a:r>
                <a:r>
                  <a:rPr lang="lt-LT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lt-LT" sz="16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sz="1600" dirty="0" smtClean="0"/>
                  <a:t> ir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en-US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𝑀𝑎</m:t>
                      </m:r>
                      <m:sSub>
                        <m:sSub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𝑘𝑙𝑖𝑘𝑎</m:t>
                          </m:r>
                        </m:sub>
                      </m:sSub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𝐾𝑙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1600" dirty="0" smtClean="0"/>
              </a:p>
              <a:p>
                <a:r>
                  <a:rPr lang="en-US" sz="1600" dirty="0" smtClean="0"/>
                  <a:t>else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</a:rPr>
                  <a:t> </a:t>
                </a:r>
                <a:endParaRPr lang="lt-LT" sz="1600" dirty="0" smtClean="0">
                  <a:solidFill>
                    <a:srgbClr val="FF0000"/>
                  </a:solidFill>
                </a:endParaRPr>
              </a:p>
              <a:p>
                <a:r>
                  <a:rPr lang="lt-LT" sz="1600" dirty="0">
                    <a:solidFill>
                      <a:srgbClr val="FF0000"/>
                    </a:solidFill>
                  </a:rPr>
                  <a:t>	</a:t>
                </a:r>
                <a:r>
                  <a:rPr lang="en-US" sz="1600" dirty="0" smtClean="0"/>
                  <a:t>{</a:t>
                </a:r>
              </a:p>
              <a:p>
                <a:r>
                  <a:rPr lang="lt-LT" sz="1600" dirty="0" smtClean="0"/>
                  <a:t>B</a:t>
                </a:r>
                <a:r>
                  <a:rPr lang="en-US" sz="1600" dirty="0" smtClean="0"/>
                  <a:t>K</a:t>
                </a:r>
                <a:r>
                  <a:rPr lang="lt-LT" sz="1600" dirty="0" smtClean="0"/>
                  <a:t>(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𝐾𝑙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∪</m:t>
                    </m:r>
                    <m:d>
                      <m:dPr>
                        <m:begChr m:val="{"/>
                        <m:endChr m:val="}"/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∩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lt-LT" sz="1600" dirty="0" smtClean="0"/>
                  <a:t>);</a:t>
                </a:r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−</m:t>
                    </m:r>
                    <m:d>
                      <m:dPr>
                        <m:begChr m:val="{"/>
                        <m:endChr m:val="}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lt-LT" sz="1600" b="0" i="1" dirty="0" smtClean="0">
                    <a:latin typeface="Cambria Math" panose="02040503050406030204" pitchFamily="18" charset="0"/>
                  </a:rPr>
                  <a:t>;</a:t>
                </a:r>
                <a:endParaRPr lang="en-US" sz="1600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∪</m:t>
                    </m:r>
                    <m:d>
                      <m:dPr>
                        <m:begChr m:val="{"/>
                        <m:endChr m:val="}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lt-LT" sz="1600" dirty="0" smtClean="0"/>
                  <a:t>; </a:t>
                </a:r>
              </a:p>
              <a:p>
                <a:r>
                  <a:rPr lang="en-US" sz="1600" dirty="0" smtClean="0"/>
                  <a:t>	}</a:t>
                </a:r>
              </a:p>
              <a:p>
                <a:r>
                  <a:rPr lang="en-US" sz="1600" dirty="0" smtClean="0"/>
                  <a:t>}</a:t>
                </a:r>
                <a:endParaRPr lang="lt-LT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01" y="512822"/>
                <a:ext cx="3322731" cy="2985433"/>
              </a:xfrm>
              <a:prstGeom prst="rect">
                <a:avLst/>
              </a:prstGeom>
              <a:blipFill>
                <a:blip r:embed="rId2"/>
                <a:stretch>
                  <a:fillRect l="-917" b="-1633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4333678" y="581022"/>
            <a:ext cx="2482663" cy="2441703"/>
            <a:chOff x="739930" y="5733235"/>
            <a:chExt cx="2482663" cy="2441703"/>
          </a:xfrm>
        </p:grpSpPr>
        <p:grpSp>
          <p:nvGrpSpPr>
            <p:cNvPr id="23" name="Group 22"/>
            <p:cNvGrpSpPr/>
            <p:nvPr/>
          </p:nvGrpSpPr>
          <p:grpSpPr>
            <a:xfrm>
              <a:off x="739930" y="5733235"/>
              <a:ext cx="2482663" cy="2441703"/>
              <a:chOff x="1243986" y="3478998"/>
              <a:chExt cx="2482663" cy="2441703"/>
            </a:xfrm>
          </p:grpSpPr>
          <p:grpSp>
            <p:nvGrpSpPr>
              <p:cNvPr id="25" name="Group 18"/>
              <p:cNvGrpSpPr>
                <a:grpSpLocks/>
              </p:cNvGrpSpPr>
              <p:nvPr/>
            </p:nvGrpSpPr>
            <p:grpSpPr bwMode="auto">
              <a:xfrm>
                <a:off x="1243986" y="3478998"/>
                <a:ext cx="2049134" cy="2441703"/>
                <a:chOff x="-1683661" y="1701388"/>
                <a:chExt cx="2049134" cy="2443269"/>
              </a:xfrm>
            </p:grpSpPr>
            <p:sp>
              <p:nvSpPr>
                <p:cNvPr id="28" name="Oval 27"/>
                <p:cNvSpPr/>
                <p:nvPr/>
              </p:nvSpPr>
              <p:spPr bwMode="auto">
                <a:xfrm>
                  <a:off x="-1683661" y="2482928"/>
                  <a:ext cx="287338" cy="289110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c</a:t>
                  </a:r>
                  <a:endParaRPr lang="en-US" dirty="0"/>
                </a:p>
              </p:txBody>
            </p:sp>
            <p:sp>
              <p:nvSpPr>
                <p:cNvPr id="29" name="Oval 28"/>
                <p:cNvSpPr/>
                <p:nvPr/>
              </p:nvSpPr>
              <p:spPr bwMode="auto">
                <a:xfrm>
                  <a:off x="-597873" y="1701388"/>
                  <a:ext cx="287337" cy="2891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b</a:t>
                  </a:r>
                  <a:endParaRPr lang="en-US" dirty="0"/>
                </a:p>
              </p:txBody>
            </p:sp>
            <p:sp>
              <p:nvSpPr>
                <p:cNvPr id="30" name="Oval 29"/>
                <p:cNvSpPr/>
                <p:nvPr/>
              </p:nvSpPr>
              <p:spPr bwMode="auto">
                <a:xfrm>
                  <a:off x="-1288535" y="3855547"/>
                  <a:ext cx="287338" cy="287521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d</a:t>
                  </a:r>
                  <a:endParaRPr lang="en-US" dirty="0"/>
                </a:p>
              </p:txBody>
            </p:sp>
            <p:sp>
              <p:nvSpPr>
                <p:cNvPr id="31" name="Oval 30"/>
                <p:cNvSpPr/>
                <p:nvPr/>
              </p:nvSpPr>
              <p:spPr bwMode="auto">
                <a:xfrm>
                  <a:off x="78136" y="3855547"/>
                  <a:ext cx="287337" cy="2891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a</a:t>
                  </a:r>
                  <a:endParaRPr lang="en-US" dirty="0"/>
                </a:p>
              </p:txBody>
            </p:sp>
            <p:cxnSp>
              <p:nvCxnSpPr>
                <p:cNvPr id="32" name="Straight Connector 31"/>
                <p:cNvCxnSpPr>
                  <a:stCxn id="28" idx="6"/>
                  <a:endCxn id="29" idx="2"/>
                </p:cNvCxnSpPr>
                <p:nvPr/>
              </p:nvCxnSpPr>
              <p:spPr bwMode="auto">
                <a:xfrm flipV="1">
                  <a:off x="-1396323" y="1845944"/>
                  <a:ext cx="798450" cy="78154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>
                  <a:stCxn id="30" idx="6"/>
                  <a:endCxn id="31" idx="2"/>
                </p:cNvCxnSpPr>
                <p:nvPr/>
              </p:nvCxnSpPr>
              <p:spPr bwMode="auto">
                <a:xfrm>
                  <a:off x="-1001197" y="3999308"/>
                  <a:ext cx="1079333" cy="79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>
                  <a:stCxn id="29" idx="5"/>
                  <a:endCxn id="31" idx="0"/>
                </p:cNvCxnSpPr>
                <p:nvPr/>
              </p:nvCxnSpPr>
              <p:spPr bwMode="auto">
                <a:xfrm>
                  <a:off x="-352616" y="1948159"/>
                  <a:ext cx="574421" cy="19073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Oval 25"/>
              <p:cNvSpPr/>
              <p:nvPr/>
            </p:nvSpPr>
            <p:spPr bwMode="auto">
              <a:xfrm>
                <a:off x="3439312" y="4332045"/>
                <a:ext cx="287337" cy="28892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 smtClean="0"/>
                  <a:t>e</a:t>
                </a:r>
                <a:endParaRPr lang="en-US" dirty="0"/>
              </a:p>
            </p:txBody>
          </p:sp>
          <p:cxnSp>
            <p:nvCxnSpPr>
              <p:cNvPr id="27" name="Straight Connector 26"/>
              <p:cNvCxnSpPr>
                <a:stCxn id="26" idx="1"/>
                <a:endCxn id="29" idx="6"/>
              </p:cNvCxnSpPr>
              <p:nvPr/>
            </p:nvCxnSpPr>
            <p:spPr bwMode="auto">
              <a:xfrm flipH="1" flipV="1">
                <a:off x="2617111" y="3623461"/>
                <a:ext cx="864281" cy="7508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Connector 23"/>
            <p:cNvCxnSpPr>
              <a:stCxn id="31" idx="7"/>
              <a:endCxn id="26" idx="4"/>
            </p:cNvCxnSpPr>
            <p:nvPr/>
          </p:nvCxnSpPr>
          <p:spPr bwMode="auto">
            <a:xfrm flipV="1">
              <a:off x="2746984" y="6875207"/>
              <a:ext cx="331941" cy="10531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23528" y="4005064"/>
            <a:ext cx="2482663" cy="2441703"/>
            <a:chOff x="739930" y="5733235"/>
            <a:chExt cx="2482663" cy="2441703"/>
          </a:xfrm>
        </p:grpSpPr>
        <p:grpSp>
          <p:nvGrpSpPr>
            <p:cNvPr id="51" name="Group 50"/>
            <p:cNvGrpSpPr/>
            <p:nvPr/>
          </p:nvGrpSpPr>
          <p:grpSpPr>
            <a:xfrm>
              <a:off x="739930" y="5733235"/>
              <a:ext cx="2482663" cy="2441703"/>
              <a:chOff x="1243986" y="3478998"/>
              <a:chExt cx="2482663" cy="2441703"/>
            </a:xfrm>
          </p:grpSpPr>
          <p:grpSp>
            <p:nvGrpSpPr>
              <p:cNvPr id="53" name="Group 18"/>
              <p:cNvGrpSpPr>
                <a:grpSpLocks/>
              </p:cNvGrpSpPr>
              <p:nvPr/>
            </p:nvGrpSpPr>
            <p:grpSpPr bwMode="auto">
              <a:xfrm>
                <a:off x="1243986" y="3478998"/>
                <a:ext cx="2049134" cy="2441703"/>
                <a:chOff x="-1683661" y="1701388"/>
                <a:chExt cx="2049134" cy="2443269"/>
              </a:xfrm>
            </p:grpSpPr>
            <p:sp>
              <p:nvSpPr>
                <p:cNvPr id="56" name="Oval 55"/>
                <p:cNvSpPr/>
                <p:nvPr/>
              </p:nvSpPr>
              <p:spPr bwMode="auto">
                <a:xfrm>
                  <a:off x="-1683661" y="2482928"/>
                  <a:ext cx="287338" cy="289110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c</a:t>
                  </a:r>
                  <a:endParaRPr lang="en-US" dirty="0"/>
                </a:p>
              </p:txBody>
            </p:sp>
            <p:sp>
              <p:nvSpPr>
                <p:cNvPr id="57" name="Oval 56"/>
                <p:cNvSpPr/>
                <p:nvPr/>
              </p:nvSpPr>
              <p:spPr bwMode="auto">
                <a:xfrm>
                  <a:off x="-597873" y="1701388"/>
                  <a:ext cx="287337" cy="2891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b</a:t>
                  </a:r>
                  <a:endParaRPr lang="en-US" dirty="0"/>
                </a:p>
              </p:txBody>
            </p:sp>
            <p:sp>
              <p:nvSpPr>
                <p:cNvPr id="58" name="Oval 57"/>
                <p:cNvSpPr/>
                <p:nvPr/>
              </p:nvSpPr>
              <p:spPr bwMode="auto">
                <a:xfrm>
                  <a:off x="-1288535" y="3855547"/>
                  <a:ext cx="287338" cy="287521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d</a:t>
                  </a:r>
                  <a:endParaRPr lang="en-US" dirty="0"/>
                </a:p>
              </p:txBody>
            </p:sp>
            <p:sp>
              <p:nvSpPr>
                <p:cNvPr id="59" name="Oval 58"/>
                <p:cNvSpPr/>
                <p:nvPr/>
              </p:nvSpPr>
              <p:spPr bwMode="auto">
                <a:xfrm>
                  <a:off x="78136" y="3855547"/>
                  <a:ext cx="287337" cy="2891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a</a:t>
                  </a:r>
                  <a:endParaRPr lang="en-US" dirty="0"/>
                </a:p>
              </p:txBody>
            </p:sp>
            <p:cxnSp>
              <p:nvCxnSpPr>
                <p:cNvPr id="60" name="Straight Connector 59"/>
                <p:cNvCxnSpPr>
                  <a:stCxn id="56" idx="6"/>
                  <a:endCxn id="57" idx="2"/>
                </p:cNvCxnSpPr>
                <p:nvPr/>
              </p:nvCxnSpPr>
              <p:spPr bwMode="auto">
                <a:xfrm flipV="1">
                  <a:off x="-1396323" y="1845944"/>
                  <a:ext cx="798450" cy="78154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>
                  <a:stCxn id="58" idx="6"/>
                  <a:endCxn id="59" idx="2"/>
                </p:cNvCxnSpPr>
                <p:nvPr/>
              </p:nvCxnSpPr>
              <p:spPr bwMode="auto">
                <a:xfrm>
                  <a:off x="-1001197" y="3999308"/>
                  <a:ext cx="1079333" cy="79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>
                  <a:stCxn id="57" idx="5"/>
                  <a:endCxn id="59" idx="0"/>
                </p:cNvCxnSpPr>
                <p:nvPr/>
              </p:nvCxnSpPr>
              <p:spPr bwMode="auto">
                <a:xfrm>
                  <a:off x="-352616" y="1948159"/>
                  <a:ext cx="574421" cy="19073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" name="Oval 53"/>
              <p:cNvSpPr/>
              <p:nvPr/>
            </p:nvSpPr>
            <p:spPr bwMode="auto">
              <a:xfrm>
                <a:off x="3439312" y="4332045"/>
                <a:ext cx="287337" cy="28892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 smtClean="0"/>
                  <a:t>e</a:t>
                </a:r>
                <a:endParaRPr lang="en-US" dirty="0"/>
              </a:p>
            </p:txBody>
          </p:sp>
          <p:cxnSp>
            <p:nvCxnSpPr>
              <p:cNvPr id="55" name="Straight Connector 54"/>
              <p:cNvCxnSpPr>
                <a:stCxn id="54" idx="1"/>
                <a:endCxn id="57" idx="6"/>
              </p:cNvCxnSpPr>
              <p:nvPr/>
            </p:nvCxnSpPr>
            <p:spPr bwMode="auto">
              <a:xfrm flipH="1" flipV="1">
                <a:off x="2617111" y="3623461"/>
                <a:ext cx="864281" cy="7508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>
              <a:stCxn id="59" idx="7"/>
              <a:endCxn id="54" idx="4"/>
            </p:cNvCxnSpPr>
            <p:nvPr/>
          </p:nvCxnSpPr>
          <p:spPr bwMode="auto">
            <a:xfrm flipV="1">
              <a:off x="2746984" y="6875207"/>
              <a:ext cx="331941" cy="10531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7522654" y="1306468"/>
                <a:ext cx="85735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lt-L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lt-LT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654" y="1306468"/>
                <a:ext cx="857351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672262" y="231460"/>
                <a:ext cx="243624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=∅;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b="0" dirty="0" smtClean="0"/>
              </a:p>
              <a:p>
                <a:endParaRPr lang="lt-LT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262" y="231460"/>
                <a:ext cx="2436242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842273" y="2169582"/>
                <a:ext cx="243624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lt-LT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lt-LT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lt-LT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lt-LT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lt-LT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}}</m:t>
                    </m:r>
                  </m:oMath>
                </a14:m>
                <a:endParaRPr lang="en-US" b="0" dirty="0" smtClean="0"/>
              </a:p>
              <a:p>
                <a:endParaRPr lang="lt-LT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273" y="2169582"/>
                <a:ext cx="2436242" cy="707886"/>
              </a:xfrm>
              <a:prstGeom prst="rect">
                <a:avLst/>
              </a:prstGeom>
              <a:blipFill>
                <a:blip r:embed="rId5"/>
                <a:stretch>
                  <a:fillRect t="-6034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2806191" y="3611811"/>
                <a:ext cx="243624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};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=∅;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b="0" dirty="0" smtClean="0"/>
              </a:p>
              <a:p>
                <a:endParaRPr lang="lt-LT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191" y="3611811"/>
                <a:ext cx="2436242" cy="13234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304533" y="4324920"/>
                <a:ext cx="24362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b="0" dirty="0" smtClean="0"/>
                  <a:t>R</a:t>
                </a:r>
                <a:r>
                  <a:rPr lang="en-US" b="0" dirty="0" err="1" smtClean="0"/>
                  <a:t>adome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lt-LT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533" y="4324920"/>
                <a:ext cx="2436242" cy="400110"/>
              </a:xfrm>
              <a:prstGeom prst="rect">
                <a:avLst/>
              </a:prstGeom>
              <a:blipFill>
                <a:blip r:embed="rId7"/>
                <a:stretch>
                  <a:fillRect l="-2500" t="-7576" b="-25758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563888" y="5455339"/>
                <a:ext cx="517688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b="0" dirty="0" smtClean="0"/>
                  <a:t>Dabar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lt-LT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lt-LT" b="0" dirty="0" smtClean="0">
                    <a:latin typeface="Cambria Math" panose="02040503050406030204" pitchFamily="18" charset="0"/>
                  </a:rPr>
                  <a:t>taps raudona</a:t>
                </a:r>
                <a:endParaRPr lang="en-US" b="0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5455339"/>
                <a:ext cx="5176887" cy="400110"/>
              </a:xfrm>
              <a:prstGeom prst="rect">
                <a:avLst/>
              </a:prstGeom>
              <a:blipFill>
                <a:blip r:embed="rId8"/>
                <a:stretch>
                  <a:fillRect l="-1296" t="-10606" b="-25758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131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95" grpId="0"/>
      <p:bldP spid="47" grpId="0"/>
      <p:bldP spid="4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54" y="24092"/>
            <a:ext cx="80648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b="1" i="1" dirty="0" err="1" smtClean="0"/>
              <a:t>Bron</a:t>
            </a:r>
            <a:r>
              <a:rPr lang="lt-LT" sz="3200" b="1" i="1" dirty="0" smtClean="0"/>
              <a:t>–</a:t>
            </a:r>
            <a:r>
              <a:rPr lang="lt-LT" sz="3200" b="1" i="1" dirty="0" err="1" smtClean="0"/>
              <a:t>Kerbosch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algoritmas</a:t>
            </a:r>
            <a:r>
              <a:rPr lang="en-US" sz="3200" b="1" i="1" dirty="0" smtClean="0"/>
              <a:t>.</a:t>
            </a:r>
            <a:endParaRPr lang="lt-LT" sz="3200" b="1" i="1" dirty="0"/>
          </a:p>
          <a:p>
            <a:endParaRPr lang="lt-L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6401" y="512822"/>
                <a:ext cx="3322731" cy="2985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800" dirty="0" smtClean="0"/>
                  <a:t> </a:t>
                </a:r>
                <a:r>
                  <a:rPr lang="lt-LT" sz="1600" dirty="0" smtClean="0"/>
                  <a:t>B</a:t>
                </a:r>
                <a:r>
                  <a:rPr lang="en-US" sz="1600" dirty="0" smtClean="0"/>
                  <a:t>K</a:t>
                </a:r>
                <a:r>
                  <a:rPr lang="lt-LT" sz="1600" dirty="0" smtClean="0"/>
                  <a:t> (</a:t>
                </a:r>
                <a:r>
                  <a:rPr lang="lt-LT" sz="1600" dirty="0" err="1" smtClean="0"/>
                  <a:t>Kl</a:t>
                </a:r>
                <a:r>
                  <a:rPr lang="lt-LT" sz="1600" dirty="0" smtClean="0"/>
                  <a:t>, K, N)</a:t>
                </a:r>
                <a:r>
                  <a:rPr lang="en-US" sz="1600" dirty="0" smtClean="0"/>
                  <a:t> </a:t>
                </a:r>
                <a:endParaRPr lang="lt-LT" sz="1600" dirty="0" smtClean="0"/>
              </a:p>
              <a:p>
                <a:r>
                  <a:rPr lang="en-US" sz="1600" dirty="0" smtClean="0"/>
                  <a:t>{</a:t>
                </a:r>
                <a:endParaRPr lang="lt-LT" sz="1600" dirty="0" smtClean="0"/>
              </a:p>
              <a:p>
                <a:r>
                  <a:rPr lang="en-US" sz="1600" dirty="0" smtClean="0"/>
                  <a:t>if</a:t>
                </a:r>
                <a:r>
                  <a:rPr lang="lt-LT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lt-LT" sz="16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sz="1600" dirty="0" smtClean="0"/>
                  <a:t> ir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en-US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𝑀𝑎</m:t>
                      </m:r>
                      <m:sSub>
                        <m:sSub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𝑘𝑙𝑖𝑘𝑎</m:t>
                          </m:r>
                        </m:sub>
                      </m:sSub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𝐾𝑙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1600" dirty="0" smtClean="0"/>
              </a:p>
              <a:p>
                <a:r>
                  <a:rPr lang="en-US" sz="1600" dirty="0" smtClean="0"/>
                  <a:t>else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</a:rPr>
                  <a:t> </a:t>
                </a:r>
                <a:endParaRPr lang="lt-LT" sz="1600" dirty="0" smtClean="0">
                  <a:solidFill>
                    <a:srgbClr val="FF0000"/>
                  </a:solidFill>
                </a:endParaRPr>
              </a:p>
              <a:p>
                <a:r>
                  <a:rPr lang="lt-LT" sz="1600" dirty="0">
                    <a:solidFill>
                      <a:srgbClr val="FF0000"/>
                    </a:solidFill>
                  </a:rPr>
                  <a:t>	</a:t>
                </a:r>
                <a:r>
                  <a:rPr lang="en-US" sz="1600" dirty="0" smtClean="0"/>
                  <a:t>{</a:t>
                </a:r>
              </a:p>
              <a:p>
                <a:r>
                  <a:rPr lang="lt-LT" sz="1600" dirty="0" smtClean="0"/>
                  <a:t>B</a:t>
                </a:r>
                <a:r>
                  <a:rPr lang="en-US" sz="1600" dirty="0" smtClean="0"/>
                  <a:t>K</a:t>
                </a:r>
                <a:r>
                  <a:rPr lang="lt-LT" sz="1600" dirty="0" smtClean="0"/>
                  <a:t>(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𝐾𝑙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∪</m:t>
                    </m:r>
                    <m:d>
                      <m:dPr>
                        <m:begChr m:val="{"/>
                        <m:endChr m:val="}"/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∩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lt-LT" sz="1600" dirty="0" smtClean="0"/>
                  <a:t>);</a:t>
                </a:r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−</m:t>
                    </m:r>
                    <m:d>
                      <m:dPr>
                        <m:begChr m:val="{"/>
                        <m:endChr m:val="}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lt-LT" sz="1600" b="0" i="1" dirty="0" smtClean="0">
                    <a:latin typeface="Cambria Math" panose="02040503050406030204" pitchFamily="18" charset="0"/>
                  </a:rPr>
                  <a:t>;</a:t>
                </a:r>
                <a:endParaRPr lang="en-US" sz="1600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∪</m:t>
                    </m:r>
                    <m:d>
                      <m:dPr>
                        <m:begChr m:val="{"/>
                        <m:endChr m:val="}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lt-LT" sz="1600" dirty="0" smtClean="0"/>
                  <a:t>; </a:t>
                </a:r>
              </a:p>
              <a:p>
                <a:r>
                  <a:rPr lang="en-US" sz="1600" dirty="0" smtClean="0"/>
                  <a:t>	}</a:t>
                </a:r>
              </a:p>
              <a:p>
                <a:r>
                  <a:rPr lang="en-US" sz="1600" dirty="0" smtClean="0"/>
                  <a:t>}</a:t>
                </a:r>
                <a:endParaRPr lang="lt-LT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01" y="512822"/>
                <a:ext cx="3322731" cy="2985433"/>
              </a:xfrm>
              <a:prstGeom prst="rect">
                <a:avLst/>
              </a:prstGeom>
              <a:blipFill>
                <a:blip r:embed="rId2"/>
                <a:stretch>
                  <a:fillRect l="-917" b="-1633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4333678" y="581022"/>
            <a:ext cx="2482663" cy="2441703"/>
            <a:chOff x="739930" y="5733235"/>
            <a:chExt cx="2482663" cy="2441703"/>
          </a:xfrm>
        </p:grpSpPr>
        <p:grpSp>
          <p:nvGrpSpPr>
            <p:cNvPr id="23" name="Group 22"/>
            <p:cNvGrpSpPr/>
            <p:nvPr/>
          </p:nvGrpSpPr>
          <p:grpSpPr>
            <a:xfrm>
              <a:off x="739930" y="5733235"/>
              <a:ext cx="2482663" cy="2441703"/>
              <a:chOff x="1243986" y="3478998"/>
              <a:chExt cx="2482663" cy="2441703"/>
            </a:xfrm>
          </p:grpSpPr>
          <p:grpSp>
            <p:nvGrpSpPr>
              <p:cNvPr id="25" name="Group 18"/>
              <p:cNvGrpSpPr>
                <a:grpSpLocks/>
              </p:cNvGrpSpPr>
              <p:nvPr/>
            </p:nvGrpSpPr>
            <p:grpSpPr bwMode="auto">
              <a:xfrm>
                <a:off x="1243986" y="3478998"/>
                <a:ext cx="2049134" cy="2441703"/>
                <a:chOff x="-1683661" y="1701388"/>
                <a:chExt cx="2049134" cy="2443269"/>
              </a:xfrm>
            </p:grpSpPr>
            <p:sp>
              <p:nvSpPr>
                <p:cNvPr id="28" name="Oval 27"/>
                <p:cNvSpPr/>
                <p:nvPr/>
              </p:nvSpPr>
              <p:spPr bwMode="auto">
                <a:xfrm>
                  <a:off x="-1683661" y="2482928"/>
                  <a:ext cx="287338" cy="2891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c</a:t>
                  </a:r>
                  <a:endParaRPr lang="en-US" dirty="0"/>
                </a:p>
              </p:txBody>
            </p:sp>
            <p:sp>
              <p:nvSpPr>
                <p:cNvPr id="29" name="Oval 28"/>
                <p:cNvSpPr/>
                <p:nvPr/>
              </p:nvSpPr>
              <p:spPr bwMode="auto">
                <a:xfrm>
                  <a:off x="-597873" y="1701388"/>
                  <a:ext cx="287337" cy="2891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b</a:t>
                  </a:r>
                  <a:endParaRPr lang="en-US" dirty="0"/>
                </a:p>
              </p:txBody>
            </p:sp>
            <p:sp>
              <p:nvSpPr>
                <p:cNvPr id="30" name="Oval 29"/>
                <p:cNvSpPr/>
                <p:nvPr/>
              </p:nvSpPr>
              <p:spPr bwMode="auto">
                <a:xfrm>
                  <a:off x="-1288535" y="3855547"/>
                  <a:ext cx="287338" cy="287521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d</a:t>
                  </a:r>
                  <a:endParaRPr lang="en-US" dirty="0"/>
                </a:p>
              </p:txBody>
            </p:sp>
            <p:sp>
              <p:nvSpPr>
                <p:cNvPr id="31" name="Oval 30"/>
                <p:cNvSpPr/>
                <p:nvPr/>
              </p:nvSpPr>
              <p:spPr bwMode="auto">
                <a:xfrm>
                  <a:off x="78136" y="3855547"/>
                  <a:ext cx="287337" cy="2891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a</a:t>
                  </a:r>
                  <a:endParaRPr lang="en-US" dirty="0"/>
                </a:p>
              </p:txBody>
            </p:sp>
            <p:cxnSp>
              <p:nvCxnSpPr>
                <p:cNvPr id="32" name="Straight Connector 31"/>
                <p:cNvCxnSpPr>
                  <a:stCxn id="28" idx="6"/>
                  <a:endCxn id="29" idx="2"/>
                </p:cNvCxnSpPr>
                <p:nvPr/>
              </p:nvCxnSpPr>
              <p:spPr bwMode="auto">
                <a:xfrm flipV="1">
                  <a:off x="-1396323" y="1845944"/>
                  <a:ext cx="798450" cy="78154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>
                  <a:stCxn id="30" idx="6"/>
                  <a:endCxn id="31" idx="2"/>
                </p:cNvCxnSpPr>
                <p:nvPr/>
              </p:nvCxnSpPr>
              <p:spPr bwMode="auto">
                <a:xfrm>
                  <a:off x="-1001197" y="3999308"/>
                  <a:ext cx="1079333" cy="79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>
                  <a:stCxn id="29" idx="5"/>
                  <a:endCxn id="31" idx="0"/>
                </p:cNvCxnSpPr>
                <p:nvPr/>
              </p:nvCxnSpPr>
              <p:spPr bwMode="auto">
                <a:xfrm>
                  <a:off x="-352616" y="1948159"/>
                  <a:ext cx="574421" cy="19073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Oval 25"/>
              <p:cNvSpPr/>
              <p:nvPr/>
            </p:nvSpPr>
            <p:spPr bwMode="auto">
              <a:xfrm>
                <a:off x="3439312" y="4332045"/>
                <a:ext cx="287337" cy="288925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 smtClean="0"/>
                  <a:t>e</a:t>
                </a:r>
                <a:endParaRPr lang="en-US" dirty="0"/>
              </a:p>
            </p:txBody>
          </p:sp>
          <p:cxnSp>
            <p:nvCxnSpPr>
              <p:cNvPr id="27" name="Straight Connector 26"/>
              <p:cNvCxnSpPr>
                <a:stCxn id="26" idx="1"/>
                <a:endCxn id="29" idx="6"/>
              </p:cNvCxnSpPr>
              <p:nvPr/>
            </p:nvCxnSpPr>
            <p:spPr bwMode="auto">
              <a:xfrm flipH="1" flipV="1">
                <a:off x="2617111" y="3623461"/>
                <a:ext cx="864281" cy="7508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Connector 23"/>
            <p:cNvCxnSpPr>
              <a:stCxn id="31" idx="7"/>
              <a:endCxn id="26" idx="4"/>
            </p:cNvCxnSpPr>
            <p:nvPr/>
          </p:nvCxnSpPr>
          <p:spPr bwMode="auto">
            <a:xfrm flipV="1">
              <a:off x="2746984" y="6875207"/>
              <a:ext cx="331941" cy="10531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7522654" y="1306468"/>
                <a:ext cx="85735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lt-L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lt-LT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654" y="1306468"/>
                <a:ext cx="857351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672262" y="231460"/>
                <a:ext cx="243624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=∅;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b="0" dirty="0" smtClean="0"/>
              </a:p>
              <a:p>
                <a:endParaRPr lang="lt-LT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262" y="231460"/>
                <a:ext cx="2436242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628069" y="2169582"/>
                <a:ext cx="265044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lt-LT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lt-LT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lt-LT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lt-LT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lt-LT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lt-LT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lt-LT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lt-LT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lt-LT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}}</m:t>
                    </m:r>
                  </m:oMath>
                </a14:m>
                <a:endParaRPr lang="en-US" b="0" dirty="0" smtClean="0"/>
              </a:p>
              <a:p>
                <a:endParaRPr lang="lt-LT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069" y="2169582"/>
                <a:ext cx="2650446" cy="707886"/>
              </a:xfrm>
              <a:prstGeom prst="rect">
                <a:avLst/>
              </a:prstGeom>
              <a:blipFill>
                <a:blip r:embed="rId5"/>
                <a:stretch>
                  <a:fillRect t="-6034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51520" y="5455339"/>
                <a:ext cx="87129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b="0" dirty="0" smtClean="0"/>
                  <a:t>Visos viršūnės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lt-LT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lt-LT" b="0" dirty="0" smtClean="0">
                    <a:latin typeface="Cambria Math" panose="02040503050406030204" pitchFamily="18" charset="0"/>
                  </a:rPr>
                  <a:t>kaimynės raudonos, neturime ką rinktis, taigi ji tampa raudona</a:t>
                </a:r>
                <a:endParaRPr lang="en-US" b="0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455339"/>
                <a:ext cx="8712968" cy="400110"/>
              </a:xfrm>
              <a:prstGeom prst="rect">
                <a:avLst/>
              </a:prstGeom>
              <a:blipFill>
                <a:blip r:embed="rId6"/>
                <a:stretch>
                  <a:fillRect l="-699" t="-10606" r="-420" b="-25758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07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"/>
          <p:cNvGrpSpPr>
            <a:grpSpLocks/>
          </p:cNvGrpSpPr>
          <p:nvPr/>
        </p:nvGrpSpPr>
        <p:grpSpPr bwMode="auto">
          <a:xfrm>
            <a:off x="950913" y="1012825"/>
            <a:ext cx="2603500" cy="1554163"/>
            <a:chOff x="6046786" y="549027"/>
            <a:chExt cx="2604491" cy="1554410"/>
          </a:xfrm>
        </p:grpSpPr>
        <p:sp>
          <p:nvSpPr>
            <p:cNvPr id="3" name="Oval 2"/>
            <p:cNvSpPr/>
            <p:nvPr/>
          </p:nvSpPr>
          <p:spPr bwMode="auto">
            <a:xfrm>
              <a:off x="6046786" y="549027"/>
              <a:ext cx="287446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a</a:t>
              </a:r>
              <a:endParaRPr lang="en-US" dirty="0"/>
            </a:p>
          </p:txBody>
        </p:sp>
        <p:sp>
          <p:nvSpPr>
            <p:cNvPr id="4" name="Oval 3"/>
            <p:cNvSpPr/>
            <p:nvPr/>
          </p:nvSpPr>
          <p:spPr bwMode="auto">
            <a:xfrm>
              <a:off x="7164811" y="549027"/>
              <a:ext cx="287446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b</a:t>
              </a:r>
              <a:endParaRPr lang="en-US" dirty="0"/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6046786" y="1261928"/>
              <a:ext cx="287446" cy="28738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c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7164811" y="1247638"/>
              <a:ext cx="287446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d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7020293" y="1816053"/>
              <a:ext cx="287447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e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8138319" y="1816053"/>
              <a:ext cx="287447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f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8363830" y="974545"/>
              <a:ext cx="287447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g</a:t>
              </a:r>
              <a:endParaRPr lang="en-US" dirty="0"/>
            </a:p>
          </p:txBody>
        </p:sp>
        <p:cxnSp>
          <p:nvCxnSpPr>
            <p:cNvPr id="12" name="Straight Connector 11"/>
            <p:cNvCxnSpPr>
              <a:stCxn id="3" idx="6"/>
              <a:endCxn id="4" idx="2"/>
            </p:cNvCxnSpPr>
            <p:nvPr/>
          </p:nvCxnSpPr>
          <p:spPr>
            <a:xfrm>
              <a:off x="6334232" y="691925"/>
              <a:ext cx="8305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5" idx="0"/>
              <a:endCxn id="3" idx="4"/>
            </p:cNvCxnSpPr>
            <p:nvPr/>
          </p:nvCxnSpPr>
          <p:spPr>
            <a:xfrm flipV="1">
              <a:off x="6189715" y="836411"/>
              <a:ext cx="0" cy="4255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7307741" y="820533"/>
              <a:ext cx="0" cy="4271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334232" y="1412764"/>
              <a:ext cx="8305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317269" y="1960539"/>
              <a:ext cx="8305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7" idx="0"/>
              <a:endCxn id="6" idx="4"/>
            </p:cNvCxnSpPr>
            <p:nvPr/>
          </p:nvCxnSpPr>
          <p:spPr>
            <a:xfrm flipV="1">
              <a:off x="7164811" y="1535022"/>
              <a:ext cx="142929" cy="281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6" idx="5"/>
              <a:endCxn id="8" idx="1"/>
            </p:cNvCxnSpPr>
            <p:nvPr/>
          </p:nvCxnSpPr>
          <p:spPr>
            <a:xfrm>
              <a:off x="7409379" y="1492152"/>
              <a:ext cx="771819" cy="3667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7"/>
            </p:cNvCxnSpPr>
            <p:nvPr/>
          </p:nvCxnSpPr>
          <p:spPr>
            <a:xfrm flipV="1">
              <a:off x="8384475" y="1261928"/>
              <a:ext cx="115931" cy="5969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5" idx="7"/>
              <a:endCxn id="4" idx="3"/>
            </p:cNvCxnSpPr>
            <p:nvPr/>
          </p:nvCxnSpPr>
          <p:spPr>
            <a:xfrm flipV="1">
              <a:off x="6291354" y="793541"/>
              <a:ext cx="914748" cy="5112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7" name="TextBox 23"/>
          <p:cNvSpPr txBox="1">
            <a:spLocks noChangeArrowheads="1"/>
          </p:cNvSpPr>
          <p:nvPr/>
        </p:nvSpPr>
        <p:spPr bwMode="auto">
          <a:xfrm>
            <a:off x="468313" y="260350"/>
            <a:ext cx="3959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/>
              <a:t>Sudarykime šio grafo briauninį grafą</a:t>
            </a:r>
            <a:endParaRPr lang="en-US" altLang="en-US" sz="2000"/>
          </a:p>
        </p:txBody>
      </p:sp>
      <p:sp>
        <p:nvSpPr>
          <p:cNvPr id="6148" name="TextBox 41"/>
          <p:cNvSpPr txBox="1">
            <a:spLocks noChangeArrowheads="1"/>
          </p:cNvSpPr>
          <p:nvPr/>
        </p:nvSpPr>
        <p:spPr bwMode="auto">
          <a:xfrm>
            <a:off x="4787900" y="260350"/>
            <a:ext cx="3960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/>
              <a:t>Sunumeruojame briaunas</a:t>
            </a:r>
            <a:endParaRPr lang="en-US" altLang="en-US" sz="2000"/>
          </a:p>
        </p:txBody>
      </p:sp>
      <p:grpSp>
        <p:nvGrpSpPr>
          <p:cNvPr id="6149" name="Group 54"/>
          <p:cNvGrpSpPr>
            <a:grpSpLocks/>
          </p:cNvGrpSpPr>
          <p:nvPr/>
        </p:nvGrpSpPr>
        <p:grpSpPr bwMode="auto">
          <a:xfrm>
            <a:off x="5162550" y="858838"/>
            <a:ext cx="2767013" cy="1873250"/>
            <a:chOff x="5162600" y="858214"/>
            <a:chExt cx="2766874" cy="1873371"/>
          </a:xfrm>
        </p:grpSpPr>
        <p:grpSp>
          <p:nvGrpSpPr>
            <p:cNvPr id="6168" name="Group 24"/>
            <p:cNvGrpSpPr>
              <a:grpSpLocks/>
            </p:cNvGrpSpPr>
            <p:nvPr/>
          </p:nvGrpSpPr>
          <p:grpSpPr bwMode="auto">
            <a:xfrm>
              <a:off x="5270612" y="1012103"/>
              <a:ext cx="2604491" cy="1554410"/>
              <a:chOff x="6046786" y="549027"/>
              <a:chExt cx="2604491" cy="1554410"/>
            </a:xfrm>
          </p:grpSpPr>
          <p:sp>
            <p:nvSpPr>
              <p:cNvPr id="26" name="Oval 25"/>
              <p:cNvSpPr/>
              <p:nvPr/>
            </p:nvSpPr>
            <p:spPr bwMode="auto">
              <a:xfrm>
                <a:off x="6046719" y="549135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a</a:t>
                </a:r>
                <a:endParaRPr lang="en-US" dirty="0"/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7164263" y="549135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b</a:t>
                </a:r>
                <a:endParaRPr lang="en-US" dirty="0"/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6046719" y="1261969"/>
                <a:ext cx="287324" cy="28735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c</a:t>
                </a:r>
                <a:endParaRPr lang="en-US" dirty="0"/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7164263" y="1247680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d</a:t>
                </a:r>
                <a:endParaRPr lang="en-US" dirty="0"/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7021395" y="1816042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e</a:t>
                </a:r>
                <a:endParaRPr lang="en-US" dirty="0"/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8138939" y="1816042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f</a:t>
                </a:r>
                <a:endParaRPr lang="en-US" dirty="0"/>
              </a:p>
            </p:txBody>
          </p:sp>
          <p:sp>
            <p:nvSpPr>
              <p:cNvPr id="32" name="Oval 31"/>
              <p:cNvSpPr/>
              <p:nvPr/>
            </p:nvSpPr>
            <p:spPr bwMode="auto">
              <a:xfrm>
                <a:off x="8364352" y="974612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g</a:t>
                </a:r>
                <a:endParaRPr lang="en-US" dirty="0"/>
              </a:p>
            </p:txBody>
          </p:sp>
          <p:cxnSp>
            <p:nvCxnSpPr>
              <p:cNvPr id="33" name="Straight Connector 32"/>
              <p:cNvCxnSpPr>
                <a:stCxn id="26" idx="6"/>
                <a:endCxn id="27" idx="2"/>
              </p:cNvCxnSpPr>
              <p:nvPr/>
            </p:nvCxnSpPr>
            <p:spPr>
              <a:xfrm>
                <a:off x="6334043" y="692019"/>
                <a:ext cx="8302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28" idx="0"/>
                <a:endCxn id="26" idx="4"/>
              </p:cNvCxnSpPr>
              <p:nvPr/>
            </p:nvCxnSpPr>
            <p:spPr>
              <a:xfrm flipV="1">
                <a:off x="6191175" y="836491"/>
                <a:ext cx="0" cy="42547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V="1">
                <a:off x="7308719" y="820615"/>
                <a:ext cx="0" cy="42706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6334043" y="1412791"/>
                <a:ext cx="8302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7316655" y="1960514"/>
                <a:ext cx="8318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30" idx="0"/>
                <a:endCxn id="29" idx="4"/>
              </p:cNvCxnSpPr>
              <p:nvPr/>
            </p:nvCxnSpPr>
            <p:spPr>
              <a:xfrm flipV="1">
                <a:off x="7164263" y="1535036"/>
                <a:ext cx="144456" cy="28100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29" idx="5"/>
                <a:endCxn id="31" idx="1"/>
              </p:cNvCxnSpPr>
              <p:nvPr/>
            </p:nvCxnSpPr>
            <p:spPr>
              <a:xfrm>
                <a:off x="7410313" y="1492171"/>
                <a:ext cx="771486" cy="36673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31" idx="7"/>
              </p:cNvCxnSpPr>
              <p:nvPr/>
            </p:nvCxnSpPr>
            <p:spPr>
              <a:xfrm flipV="1">
                <a:off x="8384989" y="1261969"/>
                <a:ext cx="115881" cy="5969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28" idx="7"/>
                <a:endCxn id="27" idx="3"/>
              </p:cNvCxnSpPr>
              <p:nvPr/>
            </p:nvCxnSpPr>
            <p:spPr>
              <a:xfrm flipV="1">
                <a:off x="6292770" y="793626"/>
                <a:ext cx="914354" cy="5112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69" name="TextBox 42"/>
            <p:cNvSpPr txBox="1">
              <a:spLocks noChangeArrowheads="1"/>
            </p:cNvSpPr>
            <p:nvPr/>
          </p:nvSpPr>
          <p:spPr bwMode="auto">
            <a:xfrm>
              <a:off x="5853075" y="858214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1</a:t>
              </a:r>
              <a:endParaRPr lang="en-US" altLang="en-US" sz="1400"/>
            </a:p>
          </p:txBody>
        </p:sp>
        <p:sp>
          <p:nvSpPr>
            <p:cNvPr id="6170" name="TextBox 45"/>
            <p:cNvSpPr txBox="1">
              <a:spLocks noChangeArrowheads="1"/>
            </p:cNvSpPr>
            <p:nvPr/>
          </p:nvSpPr>
          <p:spPr bwMode="auto">
            <a:xfrm>
              <a:off x="5162600" y="1343467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2</a:t>
              </a:r>
              <a:endParaRPr lang="en-US" altLang="en-US" sz="1400"/>
            </a:p>
          </p:txBody>
        </p:sp>
        <p:sp>
          <p:nvSpPr>
            <p:cNvPr id="6171" name="TextBox 46"/>
            <p:cNvSpPr txBox="1">
              <a:spLocks noChangeArrowheads="1"/>
            </p:cNvSpPr>
            <p:nvPr/>
          </p:nvSpPr>
          <p:spPr bwMode="auto">
            <a:xfrm>
              <a:off x="5777719" y="1257360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3</a:t>
              </a:r>
              <a:endParaRPr lang="en-US" altLang="en-US" sz="1400"/>
            </a:p>
          </p:txBody>
        </p:sp>
        <p:sp>
          <p:nvSpPr>
            <p:cNvPr id="6172" name="TextBox 47"/>
            <p:cNvSpPr txBox="1">
              <a:spLocks noChangeArrowheads="1"/>
            </p:cNvSpPr>
            <p:nvPr/>
          </p:nvSpPr>
          <p:spPr bwMode="auto">
            <a:xfrm>
              <a:off x="6560182" y="1328979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5</a:t>
              </a:r>
              <a:endParaRPr lang="en-US" altLang="en-US" sz="1400"/>
            </a:p>
          </p:txBody>
        </p:sp>
        <p:sp>
          <p:nvSpPr>
            <p:cNvPr id="6173" name="TextBox 48"/>
            <p:cNvSpPr txBox="1">
              <a:spLocks noChangeArrowheads="1"/>
            </p:cNvSpPr>
            <p:nvPr/>
          </p:nvSpPr>
          <p:spPr bwMode="auto">
            <a:xfrm>
              <a:off x="5765143" y="1869225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4</a:t>
              </a:r>
              <a:endParaRPr lang="en-US" altLang="en-US" sz="1400"/>
            </a:p>
          </p:txBody>
        </p:sp>
        <p:sp>
          <p:nvSpPr>
            <p:cNvPr id="6174" name="TextBox 49"/>
            <p:cNvSpPr txBox="1">
              <a:spLocks noChangeArrowheads="1"/>
            </p:cNvSpPr>
            <p:nvPr/>
          </p:nvSpPr>
          <p:spPr bwMode="auto">
            <a:xfrm>
              <a:off x="6911207" y="1850745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7</a:t>
              </a:r>
              <a:endParaRPr lang="en-US" altLang="en-US" sz="1400"/>
            </a:p>
          </p:txBody>
        </p:sp>
        <p:sp>
          <p:nvSpPr>
            <p:cNvPr id="6175" name="TextBox 50"/>
            <p:cNvSpPr txBox="1">
              <a:spLocks noChangeArrowheads="1"/>
            </p:cNvSpPr>
            <p:nvPr/>
          </p:nvSpPr>
          <p:spPr bwMode="auto">
            <a:xfrm>
              <a:off x="7713450" y="1886786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8</a:t>
              </a:r>
              <a:endParaRPr lang="en-US" altLang="en-US" sz="1400"/>
            </a:p>
          </p:txBody>
        </p:sp>
        <p:sp>
          <p:nvSpPr>
            <p:cNvPr id="6176" name="TextBox 51"/>
            <p:cNvSpPr txBox="1">
              <a:spLocks noChangeArrowheads="1"/>
            </p:cNvSpPr>
            <p:nvPr/>
          </p:nvSpPr>
          <p:spPr bwMode="auto">
            <a:xfrm>
              <a:off x="6792107" y="2423808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9</a:t>
              </a:r>
              <a:endParaRPr lang="en-US" altLang="en-US" sz="1400"/>
            </a:p>
          </p:txBody>
        </p:sp>
        <p:sp>
          <p:nvSpPr>
            <p:cNvPr id="6177" name="TextBox 52"/>
            <p:cNvSpPr txBox="1">
              <a:spLocks noChangeArrowheads="1"/>
            </p:cNvSpPr>
            <p:nvPr/>
          </p:nvSpPr>
          <p:spPr bwMode="auto">
            <a:xfrm>
              <a:off x="6452170" y="2051163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6</a:t>
              </a:r>
              <a:endParaRPr lang="en-US" altLang="en-US" sz="1400"/>
            </a:p>
          </p:txBody>
        </p:sp>
      </p:grpSp>
      <p:sp>
        <p:nvSpPr>
          <p:cNvPr id="6150" name="TextBox 65"/>
          <p:cNvSpPr txBox="1">
            <a:spLocks noChangeArrowheads="1"/>
          </p:cNvSpPr>
          <p:nvPr/>
        </p:nvSpPr>
        <p:spPr bwMode="auto">
          <a:xfrm>
            <a:off x="611188" y="3659188"/>
            <a:ext cx="35290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/>
              <a:t>Imkime briauną </a:t>
            </a:r>
            <a:r>
              <a:rPr lang="lt-LT" altLang="en-US" sz="2000" b="1" i="1"/>
              <a:t>2.</a:t>
            </a:r>
            <a:br>
              <a:rPr lang="lt-LT" altLang="en-US" sz="2000" b="1" i="1"/>
            </a:br>
            <a:r>
              <a:rPr lang="lt-LT" altLang="en-US" sz="2000"/>
              <a:t>Jos kaimynės: 1,3,4.</a:t>
            </a:r>
            <a:endParaRPr lang="en-US" altLang="en-US" sz="2000"/>
          </a:p>
        </p:txBody>
      </p:sp>
      <p:grpSp>
        <p:nvGrpSpPr>
          <p:cNvPr id="6151" name="Group 44"/>
          <p:cNvGrpSpPr>
            <a:grpSpLocks/>
          </p:cNvGrpSpPr>
          <p:nvPr/>
        </p:nvGrpSpPr>
        <p:grpSpPr bwMode="auto">
          <a:xfrm>
            <a:off x="5160963" y="3514725"/>
            <a:ext cx="3013075" cy="2867025"/>
            <a:chOff x="5160170" y="3515166"/>
            <a:chExt cx="3014354" cy="2866161"/>
          </a:xfrm>
        </p:grpSpPr>
        <p:grpSp>
          <p:nvGrpSpPr>
            <p:cNvPr id="6152" name="Group 43"/>
            <p:cNvGrpSpPr>
              <a:grpSpLocks/>
            </p:cNvGrpSpPr>
            <p:nvPr/>
          </p:nvGrpSpPr>
          <p:grpSpPr bwMode="auto">
            <a:xfrm>
              <a:off x="5160170" y="3515166"/>
              <a:ext cx="3014354" cy="2866161"/>
              <a:chOff x="5160170" y="3515166"/>
              <a:chExt cx="3014354" cy="2866161"/>
            </a:xfrm>
          </p:grpSpPr>
          <p:grpSp>
            <p:nvGrpSpPr>
              <p:cNvPr id="6155" name="Group 64"/>
              <p:cNvGrpSpPr>
                <a:grpSpLocks/>
              </p:cNvGrpSpPr>
              <p:nvPr/>
            </p:nvGrpSpPr>
            <p:grpSpPr bwMode="auto">
              <a:xfrm>
                <a:off x="5160170" y="3515166"/>
                <a:ext cx="3014354" cy="2866161"/>
                <a:chOff x="323875" y="3658835"/>
                <a:chExt cx="3014354" cy="2866161"/>
              </a:xfrm>
            </p:grpSpPr>
            <p:sp>
              <p:nvSpPr>
                <p:cNvPr id="54" name="Oval 53"/>
                <p:cNvSpPr/>
                <p:nvPr/>
              </p:nvSpPr>
              <p:spPr bwMode="auto">
                <a:xfrm>
                  <a:off x="2768074" y="4185726"/>
                  <a:ext cx="287460" cy="287251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3</a:t>
                  </a:r>
                  <a:endParaRPr lang="en-US" dirty="0"/>
                </a:p>
              </p:txBody>
            </p:sp>
            <p:sp>
              <p:nvSpPr>
                <p:cNvPr id="56" name="Oval 55"/>
                <p:cNvSpPr/>
                <p:nvPr/>
              </p:nvSpPr>
              <p:spPr bwMode="auto">
                <a:xfrm>
                  <a:off x="1257721" y="3673119"/>
                  <a:ext cx="287459" cy="28725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1</a:t>
                  </a:r>
                  <a:endParaRPr lang="en-US" dirty="0"/>
                </a:p>
              </p:txBody>
            </p:sp>
            <p:sp>
              <p:nvSpPr>
                <p:cNvPr id="57" name="Oval 56"/>
                <p:cNvSpPr/>
                <p:nvPr/>
              </p:nvSpPr>
              <p:spPr bwMode="auto">
                <a:xfrm>
                  <a:off x="2110570" y="3658835"/>
                  <a:ext cx="287460" cy="287251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2</a:t>
                  </a:r>
                  <a:endParaRPr lang="en-US" dirty="0"/>
                </a:p>
              </p:txBody>
            </p:sp>
            <p:sp>
              <p:nvSpPr>
                <p:cNvPr id="58" name="Oval 57"/>
                <p:cNvSpPr/>
                <p:nvPr/>
              </p:nvSpPr>
              <p:spPr bwMode="auto">
                <a:xfrm>
                  <a:off x="323875" y="4955432"/>
                  <a:ext cx="287459" cy="28725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9</a:t>
                  </a:r>
                  <a:endParaRPr lang="en-US" dirty="0"/>
                </a:p>
              </p:txBody>
            </p:sp>
            <p:sp>
              <p:nvSpPr>
                <p:cNvPr id="59" name="Oval 58"/>
                <p:cNvSpPr/>
                <p:nvPr/>
              </p:nvSpPr>
              <p:spPr bwMode="auto">
                <a:xfrm>
                  <a:off x="611334" y="5733073"/>
                  <a:ext cx="287460" cy="28725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8</a:t>
                  </a:r>
                  <a:endParaRPr lang="en-US" dirty="0"/>
                </a:p>
              </p:txBody>
            </p:sp>
            <p:sp>
              <p:nvSpPr>
                <p:cNvPr id="60" name="Oval 59"/>
                <p:cNvSpPr/>
                <p:nvPr/>
              </p:nvSpPr>
              <p:spPr bwMode="auto">
                <a:xfrm>
                  <a:off x="3050769" y="4955432"/>
                  <a:ext cx="287460" cy="28725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4</a:t>
                  </a:r>
                  <a:endParaRPr lang="en-US" dirty="0"/>
                </a:p>
              </p:txBody>
            </p:sp>
            <p:sp>
              <p:nvSpPr>
                <p:cNvPr id="61" name="Oval 60"/>
                <p:cNvSpPr/>
                <p:nvPr/>
              </p:nvSpPr>
              <p:spPr bwMode="auto">
                <a:xfrm>
                  <a:off x="2796661" y="5733073"/>
                  <a:ext cx="287460" cy="28725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5</a:t>
                  </a:r>
                  <a:endParaRPr lang="en-US" dirty="0"/>
                </a:p>
              </p:txBody>
            </p:sp>
            <p:sp>
              <p:nvSpPr>
                <p:cNvPr id="62" name="Oval 61"/>
                <p:cNvSpPr/>
                <p:nvPr/>
              </p:nvSpPr>
              <p:spPr bwMode="auto">
                <a:xfrm>
                  <a:off x="2077219" y="6237746"/>
                  <a:ext cx="287459" cy="28725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6</a:t>
                  </a:r>
                  <a:endParaRPr lang="en-US" dirty="0"/>
                </a:p>
              </p:txBody>
            </p:sp>
            <p:sp>
              <p:nvSpPr>
                <p:cNvPr id="63" name="Oval 62"/>
                <p:cNvSpPr/>
                <p:nvPr/>
              </p:nvSpPr>
              <p:spPr bwMode="auto">
                <a:xfrm>
                  <a:off x="1260898" y="6237746"/>
                  <a:ext cx="287459" cy="28725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7</a:t>
                  </a:r>
                  <a:endParaRPr lang="en-US" dirty="0"/>
                </a:p>
              </p:txBody>
            </p:sp>
          </p:grpSp>
          <p:cxnSp>
            <p:nvCxnSpPr>
              <p:cNvPr id="64" name="Straight Connector 63"/>
              <p:cNvCxnSpPr>
                <a:endCxn id="57" idx="2"/>
              </p:cNvCxnSpPr>
              <p:nvPr/>
            </p:nvCxnSpPr>
            <p:spPr>
              <a:xfrm flipV="1">
                <a:off x="6384652" y="3659585"/>
                <a:ext cx="562214" cy="126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stCxn id="56" idx="5"/>
                <a:endCxn id="54" idx="2"/>
              </p:cNvCxnSpPr>
              <p:nvPr/>
            </p:nvCxnSpPr>
            <p:spPr>
              <a:xfrm>
                <a:off x="6340183" y="3773851"/>
                <a:ext cx="1264186" cy="41262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56" idx="4"/>
                <a:endCxn id="61" idx="1"/>
              </p:cNvCxnSpPr>
              <p:nvPr/>
            </p:nvCxnSpPr>
            <p:spPr>
              <a:xfrm>
                <a:off x="6238540" y="3816700"/>
                <a:ext cx="1437298" cy="18139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9" name="Straight Connector 68"/>
            <p:cNvCxnSpPr>
              <a:stCxn id="57" idx="5"/>
              <a:endCxn id="54" idx="1"/>
            </p:cNvCxnSpPr>
            <p:nvPr/>
          </p:nvCxnSpPr>
          <p:spPr>
            <a:xfrm>
              <a:off x="7193033" y="3761155"/>
              <a:ext cx="452629" cy="3237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0" idx="1"/>
              <a:endCxn id="57" idx="5"/>
            </p:cNvCxnSpPr>
            <p:nvPr/>
          </p:nvCxnSpPr>
          <p:spPr>
            <a:xfrm flipH="1" flipV="1">
              <a:off x="7193033" y="3761155"/>
              <a:ext cx="736913" cy="10918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54" y="24092"/>
            <a:ext cx="80648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b="1" i="1" dirty="0" err="1" smtClean="0"/>
              <a:t>Bron</a:t>
            </a:r>
            <a:r>
              <a:rPr lang="lt-LT" sz="3200" b="1" i="1" dirty="0" smtClean="0"/>
              <a:t>–</a:t>
            </a:r>
            <a:r>
              <a:rPr lang="lt-LT" sz="3200" b="1" i="1" dirty="0" err="1" smtClean="0"/>
              <a:t>Kerbosch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algoritmas</a:t>
            </a:r>
            <a:r>
              <a:rPr lang="en-US" sz="3200" b="1" i="1" dirty="0" smtClean="0"/>
              <a:t>.</a:t>
            </a:r>
            <a:endParaRPr lang="lt-LT" sz="3200" b="1" i="1" dirty="0"/>
          </a:p>
          <a:p>
            <a:endParaRPr lang="lt-L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6401" y="512822"/>
                <a:ext cx="3322731" cy="2985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800" dirty="0" smtClean="0"/>
                  <a:t> </a:t>
                </a:r>
                <a:r>
                  <a:rPr lang="lt-LT" sz="1600" dirty="0" smtClean="0"/>
                  <a:t>B</a:t>
                </a:r>
                <a:r>
                  <a:rPr lang="en-US" sz="1600" dirty="0" smtClean="0"/>
                  <a:t>K</a:t>
                </a:r>
                <a:r>
                  <a:rPr lang="lt-LT" sz="1600" dirty="0" smtClean="0"/>
                  <a:t> (</a:t>
                </a:r>
                <a:r>
                  <a:rPr lang="lt-LT" sz="1600" dirty="0" err="1" smtClean="0"/>
                  <a:t>Kl</a:t>
                </a:r>
                <a:r>
                  <a:rPr lang="lt-LT" sz="1600" dirty="0" smtClean="0"/>
                  <a:t>, K, N)</a:t>
                </a:r>
                <a:r>
                  <a:rPr lang="en-US" sz="1600" dirty="0" smtClean="0"/>
                  <a:t> </a:t>
                </a:r>
                <a:endParaRPr lang="lt-LT" sz="1600" dirty="0" smtClean="0"/>
              </a:p>
              <a:p>
                <a:r>
                  <a:rPr lang="en-US" sz="1600" dirty="0" smtClean="0"/>
                  <a:t>{</a:t>
                </a:r>
                <a:endParaRPr lang="lt-LT" sz="1600" dirty="0" smtClean="0"/>
              </a:p>
              <a:p>
                <a:r>
                  <a:rPr lang="en-US" sz="1600" dirty="0" smtClean="0"/>
                  <a:t>if</a:t>
                </a:r>
                <a:r>
                  <a:rPr lang="lt-LT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lt-LT" sz="16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sz="1600" dirty="0" smtClean="0"/>
                  <a:t> ir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en-US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𝑀𝑎</m:t>
                      </m:r>
                      <m:sSub>
                        <m:sSub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𝑘𝑙𝑖𝑘𝑎</m:t>
                          </m:r>
                        </m:sub>
                      </m:sSub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𝐾𝑙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1600" dirty="0" smtClean="0"/>
              </a:p>
              <a:p>
                <a:r>
                  <a:rPr lang="en-US" sz="1600" dirty="0" smtClean="0"/>
                  <a:t>else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</a:rPr>
                  <a:t> </a:t>
                </a:r>
                <a:endParaRPr lang="lt-LT" sz="1600" dirty="0" smtClean="0">
                  <a:solidFill>
                    <a:srgbClr val="FF0000"/>
                  </a:solidFill>
                </a:endParaRPr>
              </a:p>
              <a:p>
                <a:r>
                  <a:rPr lang="lt-LT" sz="1600" dirty="0">
                    <a:solidFill>
                      <a:srgbClr val="FF0000"/>
                    </a:solidFill>
                  </a:rPr>
                  <a:t>	</a:t>
                </a:r>
                <a:r>
                  <a:rPr lang="en-US" sz="1600" dirty="0" smtClean="0"/>
                  <a:t>{</a:t>
                </a:r>
              </a:p>
              <a:p>
                <a:r>
                  <a:rPr lang="lt-LT" sz="1600" dirty="0" smtClean="0"/>
                  <a:t>B</a:t>
                </a:r>
                <a:r>
                  <a:rPr lang="en-US" sz="1600" dirty="0" smtClean="0"/>
                  <a:t>K</a:t>
                </a:r>
                <a:r>
                  <a:rPr lang="lt-LT" sz="1600" dirty="0" smtClean="0"/>
                  <a:t>(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𝐾𝑙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∪</m:t>
                    </m:r>
                    <m:d>
                      <m:dPr>
                        <m:begChr m:val="{"/>
                        <m:endChr m:val="}"/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∩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lt-LT" sz="1600" dirty="0" smtClean="0"/>
                  <a:t>);</a:t>
                </a:r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−</m:t>
                    </m:r>
                    <m:d>
                      <m:dPr>
                        <m:begChr m:val="{"/>
                        <m:endChr m:val="}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lt-LT" sz="1600" b="0" i="1" dirty="0" smtClean="0">
                    <a:latin typeface="Cambria Math" panose="02040503050406030204" pitchFamily="18" charset="0"/>
                  </a:rPr>
                  <a:t>;</a:t>
                </a:r>
                <a:endParaRPr lang="en-US" sz="1600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∪</m:t>
                    </m:r>
                    <m:d>
                      <m:dPr>
                        <m:begChr m:val="{"/>
                        <m:endChr m:val="}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lt-LT" sz="1600" dirty="0" smtClean="0"/>
                  <a:t>; </a:t>
                </a:r>
              </a:p>
              <a:p>
                <a:r>
                  <a:rPr lang="en-US" sz="1600" dirty="0" smtClean="0"/>
                  <a:t>	}</a:t>
                </a:r>
              </a:p>
              <a:p>
                <a:r>
                  <a:rPr lang="en-US" sz="1600" dirty="0" smtClean="0"/>
                  <a:t>}</a:t>
                </a:r>
                <a:endParaRPr lang="lt-LT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01" y="512822"/>
                <a:ext cx="3322731" cy="2985433"/>
              </a:xfrm>
              <a:prstGeom prst="rect">
                <a:avLst/>
              </a:prstGeom>
              <a:blipFill>
                <a:blip r:embed="rId2"/>
                <a:stretch>
                  <a:fillRect l="-917" b="-1633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4333678" y="581022"/>
            <a:ext cx="2482663" cy="2441703"/>
            <a:chOff x="739930" y="5733235"/>
            <a:chExt cx="2482663" cy="2441703"/>
          </a:xfrm>
        </p:grpSpPr>
        <p:grpSp>
          <p:nvGrpSpPr>
            <p:cNvPr id="23" name="Group 22"/>
            <p:cNvGrpSpPr/>
            <p:nvPr/>
          </p:nvGrpSpPr>
          <p:grpSpPr>
            <a:xfrm>
              <a:off x="739930" y="5733235"/>
              <a:ext cx="2482663" cy="2441703"/>
              <a:chOff x="1243986" y="3478998"/>
              <a:chExt cx="2482663" cy="2441703"/>
            </a:xfrm>
          </p:grpSpPr>
          <p:grpSp>
            <p:nvGrpSpPr>
              <p:cNvPr id="25" name="Group 18"/>
              <p:cNvGrpSpPr>
                <a:grpSpLocks/>
              </p:cNvGrpSpPr>
              <p:nvPr/>
            </p:nvGrpSpPr>
            <p:grpSpPr bwMode="auto">
              <a:xfrm>
                <a:off x="1243986" y="3478998"/>
                <a:ext cx="2049134" cy="2441703"/>
                <a:chOff x="-1683661" y="1701388"/>
                <a:chExt cx="2049134" cy="2443269"/>
              </a:xfrm>
            </p:grpSpPr>
            <p:sp>
              <p:nvSpPr>
                <p:cNvPr id="28" name="Oval 27"/>
                <p:cNvSpPr/>
                <p:nvPr/>
              </p:nvSpPr>
              <p:spPr bwMode="auto">
                <a:xfrm>
                  <a:off x="-1683661" y="2482928"/>
                  <a:ext cx="287338" cy="2891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c</a:t>
                  </a:r>
                  <a:endParaRPr lang="en-US" dirty="0"/>
                </a:p>
              </p:txBody>
            </p:sp>
            <p:sp>
              <p:nvSpPr>
                <p:cNvPr id="29" name="Oval 28"/>
                <p:cNvSpPr/>
                <p:nvPr/>
              </p:nvSpPr>
              <p:spPr bwMode="auto">
                <a:xfrm>
                  <a:off x="-597873" y="1701388"/>
                  <a:ext cx="287337" cy="2891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b</a:t>
                  </a:r>
                  <a:endParaRPr lang="en-US" dirty="0"/>
                </a:p>
              </p:txBody>
            </p:sp>
            <p:sp>
              <p:nvSpPr>
                <p:cNvPr id="30" name="Oval 29"/>
                <p:cNvSpPr/>
                <p:nvPr/>
              </p:nvSpPr>
              <p:spPr bwMode="auto">
                <a:xfrm>
                  <a:off x="-1288535" y="3855547"/>
                  <a:ext cx="287338" cy="287521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d</a:t>
                  </a:r>
                  <a:endParaRPr lang="en-US" dirty="0"/>
                </a:p>
              </p:txBody>
            </p:sp>
            <p:sp>
              <p:nvSpPr>
                <p:cNvPr id="31" name="Oval 30"/>
                <p:cNvSpPr/>
                <p:nvPr/>
              </p:nvSpPr>
              <p:spPr bwMode="auto">
                <a:xfrm>
                  <a:off x="78136" y="3855547"/>
                  <a:ext cx="287337" cy="2891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a</a:t>
                  </a:r>
                  <a:endParaRPr lang="en-US" dirty="0"/>
                </a:p>
              </p:txBody>
            </p:sp>
            <p:cxnSp>
              <p:nvCxnSpPr>
                <p:cNvPr id="32" name="Straight Connector 31"/>
                <p:cNvCxnSpPr>
                  <a:stCxn id="28" idx="6"/>
                  <a:endCxn id="29" idx="2"/>
                </p:cNvCxnSpPr>
                <p:nvPr/>
              </p:nvCxnSpPr>
              <p:spPr bwMode="auto">
                <a:xfrm flipV="1">
                  <a:off x="-1396323" y="1845944"/>
                  <a:ext cx="798450" cy="78154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>
                  <a:stCxn id="30" idx="6"/>
                  <a:endCxn id="31" idx="2"/>
                </p:cNvCxnSpPr>
                <p:nvPr/>
              </p:nvCxnSpPr>
              <p:spPr bwMode="auto">
                <a:xfrm>
                  <a:off x="-1001197" y="3999308"/>
                  <a:ext cx="1079333" cy="79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>
                  <a:stCxn id="29" idx="5"/>
                  <a:endCxn id="31" idx="0"/>
                </p:cNvCxnSpPr>
                <p:nvPr/>
              </p:nvCxnSpPr>
              <p:spPr bwMode="auto">
                <a:xfrm>
                  <a:off x="-352616" y="1948159"/>
                  <a:ext cx="574421" cy="19073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Oval 25"/>
              <p:cNvSpPr/>
              <p:nvPr/>
            </p:nvSpPr>
            <p:spPr bwMode="auto">
              <a:xfrm>
                <a:off x="3439312" y="4332045"/>
                <a:ext cx="287337" cy="28892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 smtClean="0"/>
                  <a:t>e</a:t>
                </a:r>
                <a:endParaRPr lang="en-US" dirty="0"/>
              </a:p>
            </p:txBody>
          </p:sp>
          <p:cxnSp>
            <p:nvCxnSpPr>
              <p:cNvPr id="27" name="Straight Connector 26"/>
              <p:cNvCxnSpPr>
                <a:stCxn id="26" idx="1"/>
                <a:endCxn id="29" idx="6"/>
              </p:cNvCxnSpPr>
              <p:nvPr/>
            </p:nvCxnSpPr>
            <p:spPr bwMode="auto">
              <a:xfrm flipH="1" flipV="1">
                <a:off x="2617111" y="3623461"/>
                <a:ext cx="864281" cy="7508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Connector 23"/>
            <p:cNvCxnSpPr>
              <a:stCxn id="31" idx="7"/>
              <a:endCxn id="26" idx="4"/>
            </p:cNvCxnSpPr>
            <p:nvPr/>
          </p:nvCxnSpPr>
          <p:spPr bwMode="auto">
            <a:xfrm flipV="1">
              <a:off x="2746984" y="6875207"/>
              <a:ext cx="331941" cy="10531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7522654" y="1306468"/>
                <a:ext cx="8878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lt-L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lt-LT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654" y="1306468"/>
                <a:ext cx="887807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672262" y="231460"/>
                <a:ext cx="243624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=∅;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b="0" dirty="0" smtClean="0"/>
              </a:p>
              <a:p>
                <a:endParaRPr lang="lt-LT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262" y="231460"/>
                <a:ext cx="2436242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628069" y="2169582"/>
                <a:ext cx="265044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lt-LT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lt-LT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lt-LT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lt-LT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lt-LT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lt-LT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lt-LT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lt-LT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lt-LT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}}</m:t>
                    </m:r>
                  </m:oMath>
                </a14:m>
                <a:endParaRPr lang="en-US" b="0" dirty="0" smtClean="0"/>
              </a:p>
              <a:p>
                <a:endParaRPr lang="lt-LT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069" y="2169582"/>
                <a:ext cx="2650446" cy="707886"/>
              </a:xfrm>
              <a:prstGeom prst="rect">
                <a:avLst/>
              </a:prstGeom>
              <a:blipFill>
                <a:blip r:embed="rId5"/>
                <a:stretch>
                  <a:fillRect t="-6034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51520" y="5455339"/>
                <a:ext cx="87129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b="0" dirty="0" smtClean="0"/>
                  <a:t>Visos viršūnės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lt-LT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lt-LT" b="0" dirty="0" smtClean="0">
                    <a:latin typeface="Cambria Math" panose="02040503050406030204" pitchFamily="18" charset="0"/>
                  </a:rPr>
                  <a:t>kaimynės raudonos, neturime ką rinktis, taigi ji tampa raudona</a:t>
                </a:r>
                <a:endParaRPr lang="en-US" b="0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455339"/>
                <a:ext cx="8712968" cy="400110"/>
              </a:xfrm>
              <a:prstGeom prst="rect">
                <a:avLst/>
              </a:prstGeom>
              <a:blipFill>
                <a:blip r:embed="rId6"/>
                <a:stretch>
                  <a:fillRect l="-699" t="-10606" r="-699" b="-25758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691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4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54" y="24092"/>
            <a:ext cx="80648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b="1" i="1" dirty="0" err="1" smtClean="0"/>
              <a:t>Bron</a:t>
            </a:r>
            <a:r>
              <a:rPr lang="lt-LT" sz="3200" b="1" i="1" dirty="0" smtClean="0"/>
              <a:t>–</a:t>
            </a:r>
            <a:r>
              <a:rPr lang="lt-LT" sz="3200" b="1" i="1" dirty="0" err="1" smtClean="0"/>
              <a:t>Kerbosch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algoritmas</a:t>
            </a:r>
            <a:r>
              <a:rPr lang="en-US" sz="3200" b="1" i="1" dirty="0" smtClean="0"/>
              <a:t>.</a:t>
            </a:r>
            <a:endParaRPr lang="lt-LT" sz="3200" b="1" i="1" dirty="0"/>
          </a:p>
          <a:p>
            <a:endParaRPr lang="lt-L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6401" y="512822"/>
                <a:ext cx="3322731" cy="2985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800" dirty="0" smtClean="0"/>
                  <a:t> </a:t>
                </a:r>
                <a:r>
                  <a:rPr lang="lt-LT" sz="1600" dirty="0" smtClean="0"/>
                  <a:t>B</a:t>
                </a:r>
                <a:r>
                  <a:rPr lang="en-US" sz="1600" dirty="0" smtClean="0"/>
                  <a:t>K</a:t>
                </a:r>
                <a:r>
                  <a:rPr lang="lt-LT" sz="1600" dirty="0" smtClean="0"/>
                  <a:t> (</a:t>
                </a:r>
                <a:r>
                  <a:rPr lang="lt-LT" sz="1600" dirty="0" err="1" smtClean="0"/>
                  <a:t>Kl</a:t>
                </a:r>
                <a:r>
                  <a:rPr lang="lt-LT" sz="1600" dirty="0" smtClean="0"/>
                  <a:t>, K, N)</a:t>
                </a:r>
                <a:r>
                  <a:rPr lang="en-US" sz="1600" dirty="0" smtClean="0"/>
                  <a:t> </a:t>
                </a:r>
                <a:endParaRPr lang="lt-LT" sz="1600" dirty="0" smtClean="0"/>
              </a:p>
              <a:p>
                <a:r>
                  <a:rPr lang="en-US" sz="1600" dirty="0" smtClean="0"/>
                  <a:t>{</a:t>
                </a:r>
                <a:endParaRPr lang="lt-LT" sz="1600" dirty="0" smtClean="0"/>
              </a:p>
              <a:p>
                <a:r>
                  <a:rPr lang="en-US" sz="1600" dirty="0" smtClean="0"/>
                  <a:t>if</a:t>
                </a:r>
                <a:r>
                  <a:rPr lang="lt-LT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lt-LT" sz="16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sz="1600" dirty="0" smtClean="0"/>
                  <a:t> ir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en-US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𝑀𝑎</m:t>
                      </m:r>
                      <m:sSub>
                        <m:sSub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𝑘𝑙𝑖𝑘𝑎</m:t>
                          </m:r>
                        </m:sub>
                      </m:sSub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𝐾𝑙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1600" dirty="0" smtClean="0"/>
              </a:p>
              <a:p>
                <a:r>
                  <a:rPr lang="en-US" sz="1600" dirty="0" smtClean="0"/>
                  <a:t>else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</a:rPr>
                  <a:t> </a:t>
                </a:r>
                <a:endParaRPr lang="lt-LT" sz="1600" dirty="0" smtClean="0">
                  <a:solidFill>
                    <a:srgbClr val="FF0000"/>
                  </a:solidFill>
                </a:endParaRPr>
              </a:p>
              <a:p>
                <a:r>
                  <a:rPr lang="lt-LT" sz="1600" dirty="0">
                    <a:solidFill>
                      <a:srgbClr val="FF0000"/>
                    </a:solidFill>
                  </a:rPr>
                  <a:t>	</a:t>
                </a:r>
                <a:r>
                  <a:rPr lang="en-US" sz="1600" dirty="0" smtClean="0"/>
                  <a:t>{</a:t>
                </a:r>
              </a:p>
              <a:p>
                <a:r>
                  <a:rPr lang="lt-LT" sz="1600" dirty="0" smtClean="0"/>
                  <a:t>B</a:t>
                </a:r>
                <a:r>
                  <a:rPr lang="en-US" sz="1600" dirty="0" smtClean="0"/>
                  <a:t>K</a:t>
                </a:r>
                <a:r>
                  <a:rPr lang="lt-LT" sz="1600" dirty="0" smtClean="0"/>
                  <a:t>(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𝐾𝑙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∪</m:t>
                    </m:r>
                    <m:d>
                      <m:dPr>
                        <m:begChr m:val="{"/>
                        <m:endChr m:val="}"/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∩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lt-LT" sz="1600" dirty="0" smtClean="0"/>
                  <a:t>);</a:t>
                </a:r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−</m:t>
                    </m:r>
                    <m:d>
                      <m:dPr>
                        <m:begChr m:val="{"/>
                        <m:endChr m:val="}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lt-LT" sz="1600" b="0" i="1" dirty="0" smtClean="0">
                    <a:latin typeface="Cambria Math" panose="02040503050406030204" pitchFamily="18" charset="0"/>
                  </a:rPr>
                  <a:t>;</a:t>
                </a:r>
                <a:endParaRPr lang="en-US" sz="1600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∪</m:t>
                    </m:r>
                    <m:d>
                      <m:dPr>
                        <m:begChr m:val="{"/>
                        <m:endChr m:val="}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lt-LT" sz="1600" dirty="0" smtClean="0"/>
                  <a:t>; </a:t>
                </a:r>
              </a:p>
              <a:p>
                <a:r>
                  <a:rPr lang="en-US" sz="1600" dirty="0" smtClean="0"/>
                  <a:t>	}</a:t>
                </a:r>
              </a:p>
              <a:p>
                <a:r>
                  <a:rPr lang="en-US" sz="1600" dirty="0" smtClean="0"/>
                  <a:t>}</a:t>
                </a:r>
                <a:endParaRPr lang="lt-LT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01" y="512822"/>
                <a:ext cx="3322731" cy="2985433"/>
              </a:xfrm>
              <a:prstGeom prst="rect">
                <a:avLst/>
              </a:prstGeom>
              <a:blipFill>
                <a:blip r:embed="rId2"/>
                <a:stretch>
                  <a:fillRect l="-917" b="-1633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4333678" y="581022"/>
            <a:ext cx="2482663" cy="2441703"/>
            <a:chOff x="739930" y="5733235"/>
            <a:chExt cx="2482663" cy="2441703"/>
          </a:xfrm>
        </p:grpSpPr>
        <p:grpSp>
          <p:nvGrpSpPr>
            <p:cNvPr id="23" name="Group 22"/>
            <p:cNvGrpSpPr/>
            <p:nvPr/>
          </p:nvGrpSpPr>
          <p:grpSpPr>
            <a:xfrm>
              <a:off x="739930" y="5733235"/>
              <a:ext cx="2482663" cy="2441703"/>
              <a:chOff x="1243986" y="3478998"/>
              <a:chExt cx="2482663" cy="2441703"/>
            </a:xfrm>
          </p:grpSpPr>
          <p:grpSp>
            <p:nvGrpSpPr>
              <p:cNvPr id="25" name="Group 18"/>
              <p:cNvGrpSpPr>
                <a:grpSpLocks/>
              </p:cNvGrpSpPr>
              <p:nvPr/>
            </p:nvGrpSpPr>
            <p:grpSpPr bwMode="auto">
              <a:xfrm>
                <a:off x="1243986" y="3478998"/>
                <a:ext cx="2049134" cy="2441703"/>
                <a:chOff x="-1683661" y="1701388"/>
                <a:chExt cx="2049134" cy="2443269"/>
              </a:xfrm>
            </p:grpSpPr>
            <p:sp>
              <p:nvSpPr>
                <p:cNvPr id="28" name="Oval 27"/>
                <p:cNvSpPr/>
                <p:nvPr/>
              </p:nvSpPr>
              <p:spPr bwMode="auto">
                <a:xfrm>
                  <a:off x="-1683661" y="2482928"/>
                  <a:ext cx="287338" cy="2891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c</a:t>
                  </a:r>
                  <a:endParaRPr lang="en-US" dirty="0"/>
                </a:p>
              </p:txBody>
            </p:sp>
            <p:sp>
              <p:nvSpPr>
                <p:cNvPr id="29" name="Oval 28"/>
                <p:cNvSpPr/>
                <p:nvPr/>
              </p:nvSpPr>
              <p:spPr bwMode="auto">
                <a:xfrm>
                  <a:off x="-597873" y="1701388"/>
                  <a:ext cx="287337" cy="2891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b</a:t>
                  </a:r>
                  <a:endParaRPr lang="en-US" dirty="0"/>
                </a:p>
              </p:txBody>
            </p:sp>
            <p:sp>
              <p:nvSpPr>
                <p:cNvPr id="30" name="Oval 29"/>
                <p:cNvSpPr/>
                <p:nvPr/>
              </p:nvSpPr>
              <p:spPr bwMode="auto">
                <a:xfrm>
                  <a:off x="-1288535" y="3855547"/>
                  <a:ext cx="287338" cy="287521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d</a:t>
                  </a:r>
                  <a:endParaRPr lang="en-US" dirty="0"/>
                </a:p>
              </p:txBody>
            </p:sp>
            <p:sp>
              <p:nvSpPr>
                <p:cNvPr id="31" name="Oval 30"/>
                <p:cNvSpPr/>
                <p:nvPr/>
              </p:nvSpPr>
              <p:spPr bwMode="auto">
                <a:xfrm>
                  <a:off x="78136" y="3855547"/>
                  <a:ext cx="287337" cy="2891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a</a:t>
                  </a:r>
                  <a:endParaRPr lang="en-US" dirty="0"/>
                </a:p>
              </p:txBody>
            </p:sp>
            <p:cxnSp>
              <p:nvCxnSpPr>
                <p:cNvPr id="32" name="Straight Connector 31"/>
                <p:cNvCxnSpPr>
                  <a:stCxn id="28" idx="6"/>
                  <a:endCxn id="29" idx="2"/>
                </p:cNvCxnSpPr>
                <p:nvPr/>
              </p:nvCxnSpPr>
              <p:spPr bwMode="auto">
                <a:xfrm flipV="1">
                  <a:off x="-1396323" y="1845944"/>
                  <a:ext cx="798450" cy="78154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>
                  <a:stCxn id="30" idx="6"/>
                  <a:endCxn id="31" idx="2"/>
                </p:cNvCxnSpPr>
                <p:nvPr/>
              </p:nvCxnSpPr>
              <p:spPr bwMode="auto">
                <a:xfrm>
                  <a:off x="-1001197" y="3999308"/>
                  <a:ext cx="1079333" cy="79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>
                  <a:stCxn id="29" idx="5"/>
                  <a:endCxn id="31" idx="0"/>
                </p:cNvCxnSpPr>
                <p:nvPr/>
              </p:nvCxnSpPr>
              <p:spPr bwMode="auto">
                <a:xfrm>
                  <a:off x="-352616" y="1948159"/>
                  <a:ext cx="574421" cy="19073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Oval 25"/>
              <p:cNvSpPr/>
              <p:nvPr/>
            </p:nvSpPr>
            <p:spPr bwMode="auto">
              <a:xfrm>
                <a:off x="3439312" y="4332045"/>
                <a:ext cx="287337" cy="28892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 smtClean="0"/>
                  <a:t>e</a:t>
                </a:r>
                <a:endParaRPr lang="en-US" dirty="0"/>
              </a:p>
            </p:txBody>
          </p:sp>
          <p:cxnSp>
            <p:nvCxnSpPr>
              <p:cNvPr id="27" name="Straight Connector 26"/>
              <p:cNvCxnSpPr>
                <a:stCxn id="26" idx="1"/>
                <a:endCxn id="29" idx="6"/>
              </p:cNvCxnSpPr>
              <p:nvPr/>
            </p:nvCxnSpPr>
            <p:spPr bwMode="auto">
              <a:xfrm flipH="1" flipV="1">
                <a:off x="2617111" y="3623461"/>
                <a:ext cx="864281" cy="7508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Connector 23"/>
            <p:cNvCxnSpPr>
              <a:stCxn id="31" idx="7"/>
              <a:endCxn id="26" idx="4"/>
            </p:cNvCxnSpPr>
            <p:nvPr/>
          </p:nvCxnSpPr>
          <p:spPr bwMode="auto">
            <a:xfrm flipV="1">
              <a:off x="2746984" y="6875207"/>
              <a:ext cx="331941" cy="10531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17089" y="3986139"/>
                <a:ext cx="7512026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b="0" dirty="0" smtClean="0"/>
                  <a:t>Radome klikas: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lt-LT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lt-LT" i="1" dirty="0" smtClean="0">
                  <a:latin typeface="Cambria Math" panose="02040503050406030204" pitchFamily="18" charset="0"/>
                </a:endParaRPr>
              </a:p>
              <a:p>
                <a:r>
                  <a:rPr lang="lt-LT" dirty="0" smtClean="0">
                    <a:latin typeface="Cambria Math" panose="02040503050406030204" pitchFamily="18" charset="0"/>
                  </a:rPr>
                  <a:t>Didžiausia: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endParaRPr 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89" y="3986139"/>
                <a:ext cx="7512026" cy="2246769"/>
              </a:xfrm>
              <a:prstGeom prst="rect">
                <a:avLst/>
              </a:prstGeom>
              <a:blipFill>
                <a:blip r:embed="rId3"/>
                <a:stretch>
                  <a:fillRect l="-812" t="-1630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757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23850" y="333375"/>
            <a:ext cx="8280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b="1" i="1" dirty="0" smtClean="0"/>
              <a:t>Pavyzdys</a:t>
            </a:r>
            <a:endParaRPr lang="en-US" altLang="en-US" b="1" i="1" dirty="0"/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323850" y="2060848"/>
            <a:ext cx="4392166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b="1" i="1" dirty="0" smtClean="0"/>
              <a:t>Penkių </a:t>
            </a:r>
            <a:r>
              <a:rPr lang="lt-LT" altLang="en-US" b="1" i="1" dirty="0"/>
              <a:t>valdovių uždavinys: </a:t>
            </a:r>
            <a:endParaRPr lang="lt-LT" altLang="en-US" b="1" i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lt-LT" altLang="en-US" b="1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dirty="0" smtClean="0"/>
              <a:t>šachmatų </a:t>
            </a:r>
            <a:r>
              <a:rPr lang="lt-LT" altLang="en-US" dirty="0"/>
              <a:t>lentoje reikia išdėstyti kuo mažiau valdovių taip, kad jos kirstų visus šachmatų lentos langelius</a:t>
            </a:r>
            <a:r>
              <a:rPr lang="lt-LT" altLang="en-US" dirty="0" smtClean="0"/>
              <a:t>.</a:t>
            </a:r>
            <a:endParaRPr lang="en-US" altLang="en-US" b="1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2060848"/>
            <a:ext cx="3952503" cy="3936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5868144" y="4058444"/>
            <a:ext cx="2603500" cy="1554162"/>
            <a:chOff x="6046786" y="549027"/>
            <a:chExt cx="2604491" cy="1554410"/>
          </a:xfrm>
        </p:grpSpPr>
        <p:sp>
          <p:nvSpPr>
            <p:cNvPr id="4" name="Oval 3"/>
            <p:cNvSpPr/>
            <p:nvPr/>
          </p:nvSpPr>
          <p:spPr bwMode="auto">
            <a:xfrm>
              <a:off x="6046786" y="549027"/>
              <a:ext cx="287446" cy="28738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a</a:t>
              </a:r>
              <a:endParaRPr lang="en-US" dirty="0"/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7164811" y="549027"/>
              <a:ext cx="287446" cy="28738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b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6046786" y="1261928"/>
              <a:ext cx="287446" cy="28738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c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7164811" y="1247638"/>
              <a:ext cx="287446" cy="28738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d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7020293" y="1816054"/>
              <a:ext cx="287447" cy="28738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e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8138319" y="1816054"/>
              <a:ext cx="287447" cy="28738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f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8363830" y="974545"/>
              <a:ext cx="287447" cy="28738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g</a:t>
              </a:r>
              <a:endParaRPr lang="en-US" dirty="0"/>
            </a:p>
          </p:txBody>
        </p:sp>
        <p:cxnSp>
          <p:nvCxnSpPr>
            <p:cNvPr id="11" name="Straight Connector 10"/>
            <p:cNvCxnSpPr>
              <a:stCxn id="4" idx="6"/>
              <a:endCxn id="5" idx="2"/>
            </p:cNvCxnSpPr>
            <p:nvPr/>
          </p:nvCxnSpPr>
          <p:spPr>
            <a:xfrm>
              <a:off x="6334232" y="691925"/>
              <a:ext cx="8305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6" idx="0"/>
              <a:endCxn id="4" idx="4"/>
            </p:cNvCxnSpPr>
            <p:nvPr/>
          </p:nvCxnSpPr>
          <p:spPr>
            <a:xfrm flipV="1">
              <a:off x="6189715" y="836410"/>
              <a:ext cx="0" cy="4255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7307741" y="820532"/>
              <a:ext cx="0" cy="4271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334232" y="1412765"/>
              <a:ext cx="8305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317269" y="1960539"/>
              <a:ext cx="8305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8" idx="0"/>
              <a:endCxn id="7" idx="4"/>
            </p:cNvCxnSpPr>
            <p:nvPr/>
          </p:nvCxnSpPr>
          <p:spPr>
            <a:xfrm flipV="1">
              <a:off x="7164811" y="1535021"/>
              <a:ext cx="142929" cy="2810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" idx="5"/>
              <a:endCxn id="9" idx="1"/>
            </p:cNvCxnSpPr>
            <p:nvPr/>
          </p:nvCxnSpPr>
          <p:spPr>
            <a:xfrm>
              <a:off x="7409379" y="1492152"/>
              <a:ext cx="771819" cy="3667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9" idx="7"/>
            </p:cNvCxnSpPr>
            <p:nvPr/>
          </p:nvCxnSpPr>
          <p:spPr>
            <a:xfrm flipV="1">
              <a:off x="8384475" y="1261928"/>
              <a:ext cx="115931" cy="5969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6" idx="7"/>
              <a:endCxn id="5" idx="3"/>
            </p:cNvCxnSpPr>
            <p:nvPr/>
          </p:nvCxnSpPr>
          <p:spPr>
            <a:xfrm flipV="1">
              <a:off x="6291354" y="793541"/>
              <a:ext cx="914748" cy="5112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64287" y="3913188"/>
            <a:ext cx="41767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dirty="0"/>
              <a:t>Pavyzdžiui,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dirty="0" smtClean="0"/>
              <a:t>{c, b</a:t>
            </a:r>
            <a:r>
              <a:rPr lang="lt-LT" altLang="en-US" dirty="0"/>
              <a:t>, f} – iš išorės stabilus poaibis.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95536" y="182782"/>
                <a:ext cx="8569076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200" b="1" i="1" dirty="0" smtClean="0"/>
                  <a:t>Stabilieji poaibiai</a:t>
                </a:r>
              </a:p>
              <a:p>
                <a:endParaRPr lang="lt-LT" sz="3200" dirty="0" smtClean="0"/>
              </a:p>
              <a:p>
                <a:r>
                  <a:rPr lang="lt-LT" sz="3200" dirty="0" smtClean="0"/>
                  <a:t>Grafo </a:t>
                </a:r>
                <a14:m>
                  <m:oMath xmlns:m="http://schemas.openxmlformats.org/officeDocument/2006/math">
                    <m:r>
                      <a:rPr lang="lt-LT" sz="3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lt-LT" sz="3200" dirty="0" smtClean="0"/>
                  <a:t>viršūnių aibės poaibis </a:t>
                </a:r>
                <a14:m>
                  <m:oMath xmlns:m="http://schemas.openxmlformats.org/officeDocument/2006/math">
                    <m:r>
                      <a:rPr lang="lt-LT" sz="3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lt-LT" sz="3200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lt-LT" sz="32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lt-LT" sz="3200" dirty="0" smtClean="0"/>
                  <a:t> vadinamas </a:t>
                </a:r>
                <a:r>
                  <a:rPr lang="lt-LT" sz="3200" b="1" i="1" dirty="0" smtClean="0"/>
                  <a:t>stabiliuoju iš išorės</a:t>
                </a:r>
                <a:r>
                  <a:rPr lang="lt-LT" sz="3200" dirty="0" smtClean="0"/>
                  <a:t>, jei bet kuri nepriklausanti šiam poaibiui grafo viršūnė yra gretima kuriai nors poaibio viršūnei</a:t>
                </a:r>
                <a:endParaRPr lang="lt-LT" sz="3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82782"/>
                <a:ext cx="8569076" cy="3046988"/>
              </a:xfrm>
              <a:prstGeom prst="rect">
                <a:avLst/>
              </a:prstGeom>
              <a:blipFill>
                <a:blip r:embed="rId2"/>
                <a:stretch>
                  <a:fillRect l="-1849" t="-2800" b="-5400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755576" y="1988840"/>
            <a:ext cx="2603500" cy="1554162"/>
            <a:chOff x="6046786" y="549027"/>
            <a:chExt cx="2604491" cy="1554410"/>
          </a:xfrm>
        </p:grpSpPr>
        <p:sp>
          <p:nvSpPr>
            <p:cNvPr id="4" name="Oval 3"/>
            <p:cNvSpPr/>
            <p:nvPr/>
          </p:nvSpPr>
          <p:spPr bwMode="auto">
            <a:xfrm>
              <a:off x="6046786" y="549027"/>
              <a:ext cx="287446" cy="28738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a</a:t>
              </a:r>
              <a:endParaRPr lang="en-US" dirty="0"/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7164811" y="549027"/>
              <a:ext cx="287446" cy="28738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b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6046786" y="1261928"/>
              <a:ext cx="287446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c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7164811" y="1247638"/>
              <a:ext cx="287446" cy="28738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d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7020293" y="1816054"/>
              <a:ext cx="287447" cy="28738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e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8138319" y="1816054"/>
              <a:ext cx="287447" cy="28738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f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8363830" y="974545"/>
              <a:ext cx="287447" cy="28738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g</a:t>
              </a:r>
              <a:endParaRPr lang="en-US" dirty="0"/>
            </a:p>
          </p:txBody>
        </p:sp>
        <p:cxnSp>
          <p:nvCxnSpPr>
            <p:cNvPr id="11" name="Straight Connector 10"/>
            <p:cNvCxnSpPr>
              <a:stCxn id="4" idx="6"/>
              <a:endCxn id="5" idx="2"/>
            </p:cNvCxnSpPr>
            <p:nvPr/>
          </p:nvCxnSpPr>
          <p:spPr>
            <a:xfrm>
              <a:off x="6334232" y="691925"/>
              <a:ext cx="8305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6" idx="0"/>
              <a:endCxn id="4" idx="4"/>
            </p:cNvCxnSpPr>
            <p:nvPr/>
          </p:nvCxnSpPr>
          <p:spPr>
            <a:xfrm flipV="1">
              <a:off x="6189715" y="836410"/>
              <a:ext cx="0" cy="4255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7307741" y="820532"/>
              <a:ext cx="0" cy="4271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334232" y="1412765"/>
              <a:ext cx="8305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317269" y="1960539"/>
              <a:ext cx="8305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8" idx="0"/>
              <a:endCxn id="7" idx="4"/>
            </p:cNvCxnSpPr>
            <p:nvPr/>
          </p:nvCxnSpPr>
          <p:spPr>
            <a:xfrm flipV="1">
              <a:off x="7164811" y="1535021"/>
              <a:ext cx="142929" cy="2810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" idx="5"/>
              <a:endCxn id="9" idx="1"/>
            </p:cNvCxnSpPr>
            <p:nvPr/>
          </p:nvCxnSpPr>
          <p:spPr>
            <a:xfrm>
              <a:off x="7409379" y="1492152"/>
              <a:ext cx="771819" cy="3667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9" idx="7"/>
            </p:cNvCxnSpPr>
            <p:nvPr/>
          </p:nvCxnSpPr>
          <p:spPr>
            <a:xfrm flipV="1">
              <a:off x="8384475" y="1261928"/>
              <a:ext cx="115931" cy="5969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6" idx="7"/>
              <a:endCxn id="5" idx="3"/>
            </p:cNvCxnSpPr>
            <p:nvPr/>
          </p:nvCxnSpPr>
          <p:spPr>
            <a:xfrm flipV="1">
              <a:off x="6291354" y="793541"/>
              <a:ext cx="914748" cy="5112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044876" y="2251805"/>
            <a:ext cx="50991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dirty="0" smtClean="0"/>
              <a:t>Išorinio </a:t>
            </a:r>
            <a:r>
              <a:rPr lang="lt-LT" altLang="en-US" dirty="0"/>
              <a:t>stabilumo skaičius: 2.</a:t>
            </a:r>
            <a:endParaRPr lang="en-US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79388" y="260648"/>
            <a:ext cx="84970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I</a:t>
            </a:r>
            <a:r>
              <a:rPr lang="lt-LT" sz="3200" b="1" i="1" dirty="0" smtClean="0"/>
              <a:t>š</a:t>
            </a:r>
            <a:r>
              <a:rPr lang="en-US" sz="3200" b="1" i="1" dirty="0" err="1" smtClean="0"/>
              <a:t>orinio</a:t>
            </a:r>
            <a:r>
              <a:rPr lang="lt-LT" sz="3200" b="1" i="1" dirty="0" smtClean="0"/>
              <a:t> stabilumo skaičius </a:t>
            </a:r>
            <a:r>
              <a:rPr lang="lt-LT" sz="3200" dirty="0" smtClean="0"/>
              <a:t>– minimalus iš išorės stabilaus poaibio dydis</a:t>
            </a:r>
            <a:endParaRPr lang="lt-LT" sz="3200" dirty="0"/>
          </a:p>
        </p:txBody>
      </p:sp>
      <p:grpSp>
        <p:nvGrpSpPr>
          <p:cNvPr id="25" name="Group 1"/>
          <p:cNvGrpSpPr>
            <a:grpSpLocks/>
          </p:cNvGrpSpPr>
          <p:nvPr/>
        </p:nvGrpSpPr>
        <p:grpSpPr bwMode="auto">
          <a:xfrm>
            <a:off x="5868144" y="4058444"/>
            <a:ext cx="2603500" cy="1554162"/>
            <a:chOff x="6046786" y="549027"/>
            <a:chExt cx="2604491" cy="1554410"/>
          </a:xfrm>
        </p:grpSpPr>
        <p:sp>
          <p:nvSpPr>
            <p:cNvPr id="26" name="Oval 25"/>
            <p:cNvSpPr/>
            <p:nvPr/>
          </p:nvSpPr>
          <p:spPr bwMode="auto">
            <a:xfrm>
              <a:off x="6046786" y="549027"/>
              <a:ext cx="287446" cy="28738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a</a:t>
              </a:r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7164811" y="549027"/>
              <a:ext cx="287446" cy="28738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b</a:t>
              </a:r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6046786" y="1261928"/>
              <a:ext cx="287446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c</a:t>
              </a:r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7164811" y="1247638"/>
              <a:ext cx="287446" cy="28738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d</a:t>
              </a:r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7020293" y="1816054"/>
              <a:ext cx="287447" cy="28738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e</a:t>
              </a:r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8138319" y="1816054"/>
              <a:ext cx="287447" cy="28738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f</a:t>
              </a:r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8363830" y="974545"/>
              <a:ext cx="287447" cy="28738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g</a:t>
              </a:r>
              <a:endParaRPr lang="en-US" dirty="0"/>
            </a:p>
          </p:txBody>
        </p:sp>
        <p:cxnSp>
          <p:nvCxnSpPr>
            <p:cNvPr id="33" name="Straight Connector 32"/>
            <p:cNvCxnSpPr>
              <a:stCxn id="26" idx="6"/>
              <a:endCxn id="27" idx="2"/>
            </p:cNvCxnSpPr>
            <p:nvPr/>
          </p:nvCxnSpPr>
          <p:spPr>
            <a:xfrm>
              <a:off x="6334232" y="691925"/>
              <a:ext cx="8305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8" idx="0"/>
              <a:endCxn id="26" idx="4"/>
            </p:cNvCxnSpPr>
            <p:nvPr/>
          </p:nvCxnSpPr>
          <p:spPr>
            <a:xfrm flipV="1">
              <a:off x="6189715" y="836410"/>
              <a:ext cx="0" cy="4255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7307741" y="820532"/>
              <a:ext cx="0" cy="4271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334232" y="1412765"/>
              <a:ext cx="8305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317269" y="1960539"/>
              <a:ext cx="8305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0" idx="0"/>
              <a:endCxn id="29" idx="4"/>
            </p:cNvCxnSpPr>
            <p:nvPr/>
          </p:nvCxnSpPr>
          <p:spPr>
            <a:xfrm flipV="1">
              <a:off x="7164811" y="1535021"/>
              <a:ext cx="142929" cy="2810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9" idx="5"/>
              <a:endCxn id="31" idx="1"/>
            </p:cNvCxnSpPr>
            <p:nvPr/>
          </p:nvCxnSpPr>
          <p:spPr>
            <a:xfrm>
              <a:off x="7409379" y="1492152"/>
              <a:ext cx="771819" cy="3667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1" idx="7"/>
            </p:cNvCxnSpPr>
            <p:nvPr/>
          </p:nvCxnSpPr>
          <p:spPr>
            <a:xfrm flipV="1">
              <a:off x="8384475" y="1261928"/>
              <a:ext cx="115931" cy="5969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8" idx="7"/>
              <a:endCxn id="27" idx="3"/>
            </p:cNvCxnSpPr>
            <p:nvPr/>
          </p:nvCxnSpPr>
          <p:spPr>
            <a:xfrm flipV="1">
              <a:off x="6291354" y="793541"/>
              <a:ext cx="914748" cy="5112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390364" y="4927242"/>
            <a:ext cx="509912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dirty="0" smtClean="0"/>
              <a:t>Pastebėkime, kad ne visada apsimoka imti didžiausio laipsnio viršūnę.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718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Box 21"/>
          <p:cNvSpPr txBox="1">
            <a:spLocks noChangeArrowheads="1"/>
          </p:cNvSpPr>
          <p:nvPr/>
        </p:nvSpPr>
        <p:spPr bwMode="auto">
          <a:xfrm>
            <a:off x="251520" y="548680"/>
            <a:ext cx="871296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dirty="0" smtClean="0"/>
              <a:t>Ar raudonai pažymėtas viršūnių poaibis yra iš išorės stabilus?</a:t>
            </a:r>
            <a:endParaRPr lang="en-US" alt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683568" y="2564904"/>
            <a:ext cx="1368425" cy="1381124"/>
            <a:chOff x="683568" y="2564904"/>
            <a:chExt cx="1368425" cy="1381124"/>
          </a:xfrm>
        </p:grpSpPr>
        <p:grpSp>
          <p:nvGrpSpPr>
            <p:cNvPr id="5122" name="Group 18"/>
            <p:cNvGrpSpPr>
              <a:grpSpLocks/>
            </p:cNvGrpSpPr>
            <p:nvPr/>
          </p:nvGrpSpPr>
          <p:grpSpPr bwMode="auto">
            <a:xfrm>
              <a:off x="683568" y="2564904"/>
              <a:ext cx="1368425" cy="1381124"/>
              <a:chOff x="780257" y="764704"/>
              <a:chExt cx="1368425" cy="1382010"/>
            </a:xfrm>
          </p:grpSpPr>
          <p:sp>
            <p:nvSpPr>
              <p:cNvPr id="2" name="Oval 1"/>
              <p:cNvSpPr/>
              <p:nvPr/>
            </p:nvSpPr>
            <p:spPr bwMode="auto">
              <a:xfrm>
                <a:off x="780257" y="764704"/>
                <a:ext cx="287338" cy="2891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c</a:t>
                </a:r>
                <a:endParaRPr lang="en-US" dirty="0"/>
              </a:p>
            </p:txBody>
          </p:sp>
          <p:sp>
            <p:nvSpPr>
              <p:cNvPr id="3" name="Oval 2"/>
              <p:cNvSpPr/>
              <p:nvPr/>
            </p:nvSpPr>
            <p:spPr bwMode="auto">
              <a:xfrm>
                <a:off x="1861345" y="764704"/>
                <a:ext cx="287337" cy="28911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b</a:t>
                </a:r>
                <a:endParaRPr lang="en-US" dirty="0"/>
              </a:p>
            </p:txBody>
          </p:sp>
          <p:sp>
            <p:nvSpPr>
              <p:cNvPr id="4" name="Oval 3"/>
              <p:cNvSpPr/>
              <p:nvPr/>
            </p:nvSpPr>
            <p:spPr bwMode="auto">
              <a:xfrm>
                <a:off x="780257" y="1846485"/>
                <a:ext cx="287338" cy="28752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d</a:t>
                </a:r>
                <a:endParaRPr lang="en-US" dirty="0"/>
              </a:p>
            </p:txBody>
          </p:sp>
          <p:sp>
            <p:nvSpPr>
              <p:cNvPr id="5" name="Oval 4"/>
              <p:cNvSpPr/>
              <p:nvPr/>
            </p:nvSpPr>
            <p:spPr bwMode="auto">
              <a:xfrm>
                <a:off x="1861345" y="1857604"/>
                <a:ext cx="287337" cy="2891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a</a:t>
                </a:r>
                <a:endParaRPr lang="en-US" dirty="0"/>
              </a:p>
            </p:txBody>
          </p:sp>
          <p:cxnSp>
            <p:nvCxnSpPr>
              <p:cNvPr id="6" name="Straight Connector 5"/>
              <p:cNvCxnSpPr>
                <a:stCxn id="2" idx="6"/>
                <a:endCxn id="3" idx="2"/>
              </p:cNvCxnSpPr>
              <p:nvPr/>
            </p:nvCxnSpPr>
            <p:spPr bwMode="auto">
              <a:xfrm>
                <a:off x="1067595" y="909260"/>
                <a:ext cx="7937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 bwMode="auto">
              <a:xfrm>
                <a:off x="1067595" y="2002160"/>
                <a:ext cx="7937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>
                <a:stCxn id="4" idx="7"/>
                <a:endCxn id="3" idx="3"/>
              </p:cNvCxnSpPr>
              <p:nvPr/>
            </p:nvCxnSpPr>
            <p:spPr bwMode="auto">
              <a:xfrm flipV="1">
                <a:off x="1026320" y="1010925"/>
                <a:ext cx="876300" cy="8768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 bwMode="auto">
              <a:xfrm>
                <a:off x="2004220" y="1047460"/>
                <a:ext cx="0" cy="79267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92" name="Straight Connector 91"/>
            <p:cNvCxnSpPr>
              <a:stCxn id="4" idx="0"/>
              <a:endCxn id="2" idx="4"/>
            </p:cNvCxnSpPr>
            <p:nvPr/>
          </p:nvCxnSpPr>
          <p:spPr bwMode="auto">
            <a:xfrm flipV="1">
              <a:off x="827237" y="2853829"/>
              <a:ext cx="0" cy="7921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6516216" y="4871062"/>
            <a:ext cx="2159545" cy="1381124"/>
            <a:chOff x="3707904" y="2542915"/>
            <a:chExt cx="2159545" cy="1381124"/>
          </a:xfrm>
        </p:grpSpPr>
        <p:grpSp>
          <p:nvGrpSpPr>
            <p:cNvPr id="94" name="Group 18"/>
            <p:cNvGrpSpPr>
              <a:grpSpLocks/>
            </p:cNvGrpSpPr>
            <p:nvPr/>
          </p:nvGrpSpPr>
          <p:grpSpPr bwMode="auto">
            <a:xfrm>
              <a:off x="3707904" y="2542915"/>
              <a:ext cx="1368425" cy="1381124"/>
              <a:chOff x="780257" y="764704"/>
              <a:chExt cx="1368425" cy="1382010"/>
            </a:xfrm>
          </p:grpSpPr>
          <p:sp>
            <p:nvSpPr>
              <p:cNvPr id="95" name="Oval 94"/>
              <p:cNvSpPr/>
              <p:nvPr/>
            </p:nvSpPr>
            <p:spPr bwMode="auto">
              <a:xfrm>
                <a:off x="780257" y="764704"/>
                <a:ext cx="287338" cy="2891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c</a:t>
                </a:r>
                <a:endParaRPr lang="en-US" dirty="0"/>
              </a:p>
            </p:txBody>
          </p:sp>
          <p:sp>
            <p:nvSpPr>
              <p:cNvPr id="96" name="Oval 95"/>
              <p:cNvSpPr/>
              <p:nvPr/>
            </p:nvSpPr>
            <p:spPr bwMode="auto">
              <a:xfrm>
                <a:off x="1861345" y="764704"/>
                <a:ext cx="287337" cy="28911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b</a:t>
                </a:r>
                <a:endParaRPr lang="en-US" dirty="0"/>
              </a:p>
            </p:txBody>
          </p:sp>
          <p:sp>
            <p:nvSpPr>
              <p:cNvPr id="97" name="Oval 96"/>
              <p:cNvSpPr/>
              <p:nvPr/>
            </p:nvSpPr>
            <p:spPr bwMode="auto">
              <a:xfrm>
                <a:off x="780257" y="1846485"/>
                <a:ext cx="287338" cy="28752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d</a:t>
                </a:r>
                <a:endParaRPr lang="en-US" dirty="0"/>
              </a:p>
            </p:txBody>
          </p:sp>
          <p:sp>
            <p:nvSpPr>
              <p:cNvPr id="98" name="Oval 97"/>
              <p:cNvSpPr/>
              <p:nvPr/>
            </p:nvSpPr>
            <p:spPr bwMode="auto">
              <a:xfrm>
                <a:off x="1861345" y="1857604"/>
                <a:ext cx="287337" cy="2891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a</a:t>
                </a:r>
                <a:endParaRPr lang="en-US" dirty="0"/>
              </a:p>
            </p:txBody>
          </p:sp>
          <p:cxnSp>
            <p:nvCxnSpPr>
              <p:cNvPr id="99" name="Straight Connector 98"/>
              <p:cNvCxnSpPr>
                <a:stCxn id="95" idx="6"/>
                <a:endCxn id="96" idx="2"/>
              </p:cNvCxnSpPr>
              <p:nvPr/>
            </p:nvCxnSpPr>
            <p:spPr bwMode="auto">
              <a:xfrm>
                <a:off x="1067595" y="909260"/>
                <a:ext cx="7937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 bwMode="auto">
              <a:xfrm>
                <a:off x="1067595" y="2002160"/>
                <a:ext cx="7937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>
                <a:stCxn id="97" idx="7"/>
                <a:endCxn id="96" idx="3"/>
              </p:cNvCxnSpPr>
              <p:nvPr/>
            </p:nvCxnSpPr>
            <p:spPr bwMode="auto">
              <a:xfrm flipV="1">
                <a:off x="1026320" y="1010925"/>
                <a:ext cx="876300" cy="8768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 bwMode="auto">
              <a:xfrm>
                <a:off x="2004220" y="1047460"/>
                <a:ext cx="0" cy="79267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03" name="Oval 102"/>
            <p:cNvSpPr/>
            <p:nvPr/>
          </p:nvSpPr>
          <p:spPr bwMode="auto">
            <a:xfrm>
              <a:off x="5580112" y="2994929"/>
              <a:ext cx="287337" cy="28892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 smtClean="0"/>
                <a:t>e</a:t>
              </a:r>
              <a:endParaRPr lang="en-US" dirty="0"/>
            </a:p>
          </p:txBody>
        </p:sp>
        <p:cxnSp>
          <p:nvCxnSpPr>
            <p:cNvPr id="104" name="Straight Connector 103"/>
            <p:cNvCxnSpPr>
              <a:stCxn id="103" idx="1"/>
              <a:endCxn id="96" idx="6"/>
            </p:cNvCxnSpPr>
            <p:nvPr/>
          </p:nvCxnSpPr>
          <p:spPr bwMode="auto">
            <a:xfrm flipH="1" flipV="1">
              <a:off x="5076329" y="2687378"/>
              <a:ext cx="545863" cy="3498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432002" y="3634401"/>
            <a:ext cx="2159545" cy="1381124"/>
            <a:chOff x="3203848" y="4797152"/>
            <a:chExt cx="2159545" cy="1381124"/>
          </a:xfrm>
        </p:grpSpPr>
        <p:grpSp>
          <p:nvGrpSpPr>
            <p:cNvPr id="105" name="Group 104"/>
            <p:cNvGrpSpPr/>
            <p:nvPr/>
          </p:nvGrpSpPr>
          <p:grpSpPr>
            <a:xfrm>
              <a:off x="3203848" y="4797152"/>
              <a:ext cx="2159545" cy="1381124"/>
              <a:chOff x="3707904" y="2542915"/>
              <a:chExt cx="2159545" cy="1381124"/>
            </a:xfrm>
          </p:grpSpPr>
          <p:grpSp>
            <p:nvGrpSpPr>
              <p:cNvPr id="106" name="Group 18"/>
              <p:cNvGrpSpPr>
                <a:grpSpLocks/>
              </p:cNvGrpSpPr>
              <p:nvPr/>
            </p:nvGrpSpPr>
            <p:grpSpPr bwMode="auto">
              <a:xfrm>
                <a:off x="3707904" y="2542915"/>
                <a:ext cx="1368425" cy="1381124"/>
                <a:chOff x="780257" y="764704"/>
                <a:chExt cx="1368425" cy="1382010"/>
              </a:xfrm>
            </p:grpSpPr>
            <p:sp>
              <p:nvSpPr>
                <p:cNvPr id="109" name="Oval 108"/>
                <p:cNvSpPr/>
                <p:nvPr/>
              </p:nvSpPr>
              <p:spPr bwMode="auto">
                <a:xfrm>
                  <a:off x="780257" y="764704"/>
                  <a:ext cx="287338" cy="2891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c</a:t>
                  </a:r>
                  <a:endParaRPr lang="en-US" dirty="0"/>
                </a:p>
              </p:txBody>
            </p:sp>
            <p:sp>
              <p:nvSpPr>
                <p:cNvPr id="110" name="Oval 109"/>
                <p:cNvSpPr/>
                <p:nvPr/>
              </p:nvSpPr>
              <p:spPr bwMode="auto">
                <a:xfrm>
                  <a:off x="1861345" y="764704"/>
                  <a:ext cx="287337" cy="28911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b</a:t>
                  </a:r>
                  <a:endParaRPr lang="en-US" dirty="0"/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>
                  <a:off x="780257" y="1846485"/>
                  <a:ext cx="287338" cy="287521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d</a:t>
                  </a:r>
                  <a:endParaRPr lang="en-US" dirty="0"/>
                </a:p>
              </p:txBody>
            </p:sp>
            <p:sp>
              <p:nvSpPr>
                <p:cNvPr id="112" name="Oval 111"/>
                <p:cNvSpPr/>
                <p:nvPr/>
              </p:nvSpPr>
              <p:spPr bwMode="auto">
                <a:xfrm>
                  <a:off x="1861345" y="1857604"/>
                  <a:ext cx="287337" cy="28911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a</a:t>
                  </a:r>
                  <a:endParaRPr lang="en-US" dirty="0"/>
                </a:p>
              </p:txBody>
            </p:sp>
            <p:cxnSp>
              <p:nvCxnSpPr>
                <p:cNvPr id="113" name="Straight Connector 112"/>
                <p:cNvCxnSpPr>
                  <a:stCxn id="109" idx="6"/>
                  <a:endCxn id="110" idx="2"/>
                </p:cNvCxnSpPr>
                <p:nvPr/>
              </p:nvCxnSpPr>
              <p:spPr bwMode="auto">
                <a:xfrm>
                  <a:off x="1067595" y="909260"/>
                  <a:ext cx="79375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 bwMode="auto">
                <a:xfrm>
                  <a:off x="1067595" y="2002160"/>
                  <a:ext cx="79375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>
                  <a:stCxn id="111" idx="7"/>
                  <a:endCxn id="110" idx="3"/>
                </p:cNvCxnSpPr>
                <p:nvPr/>
              </p:nvCxnSpPr>
              <p:spPr bwMode="auto">
                <a:xfrm flipV="1">
                  <a:off x="1026320" y="1010925"/>
                  <a:ext cx="876300" cy="87686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 bwMode="auto">
                <a:xfrm>
                  <a:off x="2004220" y="1047460"/>
                  <a:ext cx="0" cy="79267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7" name="Oval 106"/>
              <p:cNvSpPr/>
              <p:nvPr/>
            </p:nvSpPr>
            <p:spPr bwMode="auto">
              <a:xfrm>
                <a:off x="5580112" y="2994929"/>
                <a:ext cx="287337" cy="28892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 smtClean="0"/>
                  <a:t>e</a:t>
                </a:r>
                <a:endParaRPr lang="en-US" dirty="0"/>
              </a:p>
            </p:txBody>
          </p:sp>
          <p:cxnSp>
            <p:nvCxnSpPr>
              <p:cNvPr id="108" name="Straight Connector 107"/>
              <p:cNvCxnSpPr>
                <a:stCxn id="107" idx="1"/>
                <a:endCxn id="110" idx="6"/>
              </p:cNvCxnSpPr>
              <p:nvPr/>
            </p:nvCxnSpPr>
            <p:spPr bwMode="auto">
              <a:xfrm flipH="1" flipV="1">
                <a:off x="5076329" y="2687378"/>
                <a:ext cx="545863" cy="3498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117" name="Straight Connector 116"/>
            <p:cNvCxnSpPr>
              <a:stCxn id="112" idx="6"/>
              <a:endCxn id="107" idx="3"/>
            </p:cNvCxnSpPr>
            <p:nvPr/>
          </p:nvCxnSpPr>
          <p:spPr bwMode="auto">
            <a:xfrm flipV="1">
              <a:off x="4572273" y="5495779"/>
              <a:ext cx="545863" cy="5380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827237" y="4333028"/>
            <a:ext cx="115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taip</a:t>
            </a:r>
            <a:endParaRPr lang="lt-LT" dirty="0"/>
          </a:p>
        </p:txBody>
      </p:sp>
      <p:sp>
        <p:nvSpPr>
          <p:cNvPr id="118" name="TextBox 117"/>
          <p:cNvSpPr txBox="1"/>
          <p:nvPr/>
        </p:nvSpPr>
        <p:spPr>
          <a:xfrm>
            <a:off x="6995905" y="6366486"/>
            <a:ext cx="115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taip</a:t>
            </a:r>
            <a:endParaRPr lang="lt-LT" dirty="0"/>
          </a:p>
        </p:txBody>
      </p:sp>
      <p:sp>
        <p:nvSpPr>
          <p:cNvPr id="119" name="TextBox 118"/>
          <p:cNvSpPr txBox="1"/>
          <p:nvPr/>
        </p:nvSpPr>
        <p:spPr>
          <a:xfrm>
            <a:off x="3913682" y="5109313"/>
            <a:ext cx="115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ne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501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18" grpId="0"/>
      <p:bldP spid="11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Box 21"/>
          <p:cNvSpPr txBox="1">
            <a:spLocks noChangeArrowheads="1"/>
          </p:cNvSpPr>
          <p:nvPr/>
        </p:nvSpPr>
        <p:spPr bwMode="auto">
          <a:xfrm>
            <a:off x="251520" y="548680"/>
            <a:ext cx="87129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dirty="0" smtClean="0"/>
              <a:t>Kurio grafo išorinio stabilumo skaičius lygus 2?</a:t>
            </a:r>
            <a:endParaRPr lang="en-US" alt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6665119" y="4212621"/>
            <a:ext cx="2159545" cy="1381124"/>
            <a:chOff x="3707904" y="2542915"/>
            <a:chExt cx="2159545" cy="1381124"/>
          </a:xfrm>
        </p:grpSpPr>
        <p:grpSp>
          <p:nvGrpSpPr>
            <p:cNvPr id="94" name="Group 18"/>
            <p:cNvGrpSpPr>
              <a:grpSpLocks/>
            </p:cNvGrpSpPr>
            <p:nvPr/>
          </p:nvGrpSpPr>
          <p:grpSpPr bwMode="auto">
            <a:xfrm>
              <a:off x="3707904" y="2542915"/>
              <a:ext cx="1368425" cy="1381124"/>
              <a:chOff x="780257" y="764704"/>
              <a:chExt cx="1368425" cy="1382010"/>
            </a:xfrm>
          </p:grpSpPr>
          <p:sp>
            <p:nvSpPr>
              <p:cNvPr id="95" name="Oval 94"/>
              <p:cNvSpPr/>
              <p:nvPr/>
            </p:nvSpPr>
            <p:spPr bwMode="auto">
              <a:xfrm>
                <a:off x="780257" y="764704"/>
                <a:ext cx="287338" cy="28911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c</a:t>
                </a:r>
                <a:endParaRPr lang="en-US" dirty="0"/>
              </a:p>
            </p:txBody>
          </p:sp>
          <p:sp>
            <p:nvSpPr>
              <p:cNvPr id="96" name="Oval 95"/>
              <p:cNvSpPr/>
              <p:nvPr/>
            </p:nvSpPr>
            <p:spPr bwMode="auto">
              <a:xfrm>
                <a:off x="1861345" y="764704"/>
                <a:ext cx="287337" cy="28911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b</a:t>
                </a:r>
                <a:endParaRPr lang="en-US" dirty="0"/>
              </a:p>
            </p:txBody>
          </p:sp>
          <p:sp>
            <p:nvSpPr>
              <p:cNvPr id="97" name="Oval 96"/>
              <p:cNvSpPr/>
              <p:nvPr/>
            </p:nvSpPr>
            <p:spPr bwMode="auto">
              <a:xfrm>
                <a:off x="780257" y="1846485"/>
                <a:ext cx="287338" cy="28752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d</a:t>
                </a:r>
                <a:endParaRPr lang="en-US" dirty="0"/>
              </a:p>
            </p:txBody>
          </p:sp>
          <p:sp>
            <p:nvSpPr>
              <p:cNvPr id="98" name="Oval 97"/>
              <p:cNvSpPr/>
              <p:nvPr/>
            </p:nvSpPr>
            <p:spPr bwMode="auto">
              <a:xfrm>
                <a:off x="1861345" y="1857604"/>
                <a:ext cx="287337" cy="28911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a</a:t>
                </a:r>
                <a:endParaRPr lang="en-US" dirty="0"/>
              </a:p>
            </p:txBody>
          </p:sp>
          <p:cxnSp>
            <p:nvCxnSpPr>
              <p:cNvPr id="99" name="Straight Connector 98"/>
              <p:cNvCxnSpPr>
                <a:stCxn id="95" idx="6"/>
                <a:endCxn id="96" idx="2"/>
              </p:cNvCxnSpPr>
              <p:nvPr/>
            </p:nvCxnSpPr>
            <p:spPr bwMode="auto">
              <a:xfrm>
                <a:off x="1067595" y="909260"/>
                <a:ext cx="7937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 bwMode="auto">
              <a:xfrm>
                <a:off x="1067595" y="2002160"/>
                <a:ext cx="7937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>
                <a:stCxn id="97" idx="7"/>
                <a:endCxn id="96" idx="3"/>
              </p:cNvCxnSpPr>
              <p:nvPr/>
            </p:nvCxnSpPr>
            <p:spPr bwMode="auto">
              <a:xfrm flipV="1">
                <a:off x="1026320" y="1010925"/>
                <a:ext cx="876300" cy="8768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 bwMode="auto">
              <a:xfrm>
                <a:off x="2004220" y="1047460"/>
                <a:ext cx="0" cy="79267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03" name="Oval 102"/>
            <p:cNvSpPr/>
            <p:nvPr/>
          </p:nvSpPr>
          <p:spPr bwMode="auto">
            <a:xfrm>
              <a:off x="5580112" y="2994929"/>
              <a:ext cx="287337" cy="28892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 smtClean="0"/>
                <a:t>e</a:t>
              </a:r>
              <a:endParaRPr lang="en-US" dirty="0"/>
            </a:p>
          </p:txBody>
        </p:sp>
        <p:cxnSp>
          <p:nvCxnSpPr>
            <p:cNvPr id="104" name="Straight Connector 103"/>
            <p:cNvCxnSpPr>
              <a:stCxn id="103" idx="1"/>
              <a:endCxn id="96" idx="6"/>
            </p:cNvCxnSpPr>
            <p:nvPr/>
          </p:nvCxnSpPr>
          <p:spPr bwMode="auto">
            <a:xfrm flipH="1" flipV="1">
              <a:off x="5076329" y="2687378"/>
              <a:ext cx="545863" cy="3498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382609" y="4225321"/>
            <a:ext cx="2159545" cy="1381124"/>
            <a:chOff x="3203848" y="4797152"/>
            <a:chExt cx="2159545" cy="1381124"/>
          </a:xfrm>
        </p:grpSpPr>
        <p:grpSp>
          <p:nvGrpSpPr>
            <p:cNvPr id="105" name="Group 104"/>
            <p:cNvGrpSpPr/>
            <p:nvPr/>
          </p:nvGrpSpPr>
          <p:grpSpPr>
            <a:xfrm>
              <a:off x="3203848" y="4797152"/>
              <a:ext cx="2159545" cy="1381124"/>
              <a:chOff x="3707904" y="2542915"/>
              <a:chExt cx="2159545" cy="1381124"/>
            </a:xfrm>
          </p:grpSpPr>
          <p:grpSp>
            <p:nvGrpSpPr>
              <p:cNvPr id="106" name="Group 18"/>
              <p:cNvGrpSpPr>
                <a:grpSpLocks/>
              </p:cNvGrpSpPr>
              <p:nvPr/>
            </p:nvGrpSpPr>
            <p:grpSpPr bwMode="auto">
              <a:xfrm>
                <a:off x="3707904" y="2542915"/>
                <a:ext cx="1368425" cy="1381124"/>
                <a:chOff x="780257" y="764704"/>
                <a:chExt cx="1368425" cy="1382010"/>
              </a:xfrm>
            </p:grpSpPr>
            <p:sp>
              <p:nvSpPr>
                <p:cNvPr id="109" name="Oval 108"/>
                <p:cNvSpPr/>
                <p:nvPr/>
              </p:nvSpPr>
              <p:spPr bwMode="auto">
                <a:xfrm>
                  <a:off x="780257" y="764704"/>
                  <a:ext cx="287338" cy="28911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c</a:t>
                  </a:r>
                  <a:endParaRPr lang="en-US" dirty="0"/>
                </a:p>
              </p:txBody>
            </p:sp>
            <p:sp>
              <p:nvSpPr>
                <p:cNvPr id="110" name="Oval 109"/>
                <p:cNvSpPr/>
                <p:nvPr/>
              </p:nvSpPr>
              <p:spPr bwMode="auto">
                <a:xfrm>
                  <a:off x="1861345" y="764704"/>
                  <a:ext cx="287337" cy="28911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b</a:t>
                  </a:r>
                  <a:endParaRPr lang="en-US" dirty="0"/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>
                  <a:off x="780257" y="1846485"/>
                  <a:ext cx="287338" cy="287521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d</a:t>
                  </a:r>
                  <a:endParaRPr lang="en-US" dirty="0"/>
                </a:p>
              </p:txBody>
            </p:sp>
            <p:sp>
              <p:nvSpPr>
                <p:cNvPr id="112" name="Oval 111"/>
                <p:cNvSpPr/>
                <p:nvPr/>
              </p:nvSpPr>
              <p:spPr bwMode="auto">
                <a:xfrm>
                  <a:off x="1861345" y="1857604"/>
                  <a:ext cx="287337" cy="28911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a</a:t>
                  </a:r>
                  <a:endParaRPr lang="en-US" dirty="0"/>
                </a:p>
              </p:txBody>
            </p:sp>
            <p:cxnSp>
              <p:nvCxnSpPr>
                <p:cNvPr id="113" name="Straight Connector 112"/>
                <p:cNvCxnSpPr>
                  <a:stCxn id="109" idx="6"/>
                  <a:endCxn id="110" idx="2"/>
                </p:cNvCxnSpPr>
                <p:nvPr/>
              </p:nvCxnSpPr>
              <p:spPr bwMode="auto">
                <a:xfrm>
                  <a:off x="1067595" y="909260"/>
                  <a:ext cx="79375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 bwMode="auto">
                <a:xfrm>
                  <a:off x="1067595" y="2002160"/>
                  <a:ext cx="79375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>
                  <a:stCxn id="111" idx="7"/>
                  <a:endCxn id="110" idx="3"/>
                </p:cNvCxnSpPr>
                <p:nvPr/>
              </p:nvCxnSpPr>
              <p:spPr bwMode="auto">
                <a:xfrm flipV="1">
                  <a:off x="1026320" y="1010925"/>
                  <a:ext cx="876300" cy="87686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 bwMode="auto">
                <a:xfrm>
                  <a:off x="2004220" y="1047460"/>
                  <a:ext cx="0" cy="79267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7" name="Oval 106"/>
              <p:cNvSpPr/>
              <p:nvPr/>
            </p:nvSpPr>
            <p:spPr bwMode="auto">
              <a:xfrm>
                <a:off x="5580112" y="2994929"/>
                <a:ext cx="287337" cy="28892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 smtClean="0"/>
                  <a:t>e</a:t>
                </a:r>
                <a:endParaRPr lang="en-US" dirty="0"/>
              </a:p>
            </p:txBody>
          </p:sp>
          <p:cxnSp>
            <p:nvCxnSpPr>
              <p:cNvPr id="108" name="Straight Connector 107"/>
              <p:cNvCxnSpPr>
                <a:stCxn id="107" idx="1"/>
                <a:endCxn id="110" idx="6"/>
              </p:cNvCxnSpPr>
              <p:nvPr/>
            </p:nvCxnSpPr>
            <p:spPr bwMode="auto">
              <a:xfrm flipH="1" flipV="1">
                <a:off x="5076329" y="2687378"/>
                <a:ext cx="545863" cy="3498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117" name="Straight Connector 116"/>
            <p:cNvCxnSpPr>
              <a:stCxn id="112" idx="6"/>
              <a:endCxn id="107" idx="3"/>
            </p:cNvCxnSpPr>
            <p:nvPr/>
          </p:nvCxnSpPr>
          <p:spPr bwMode="auto">
            <a:xfrm flipV="1">
              <a:off x="4572273" y="5495779"/>
              <a:ext cx="545863" cy="5380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256302" y="4230877"/>
            <a:ext cx="2159545" cy="1381124"/>
            <a:chOff x="683568" y="2564904"/>
            <a:chExt cx="2159545" cy="1381124"/>
          </a:xfrm>
        </p:grpSpPr>
        <p:grpSp>
          <p:nvGrpSpPr>
            <p:cNvPr id="5122" name="Group 18"/>
            <p:cNvGrpSpPr>
              <a:grpSpLocks/>
            </p:cNvGrpSpPr>
            <p:nvPr/>
          </p:nvGrpSpPr>
          <p:grpSpPr bwMode="auto">
            <a:xfrm>
              <a:off x="683568" y="2564904"/>
              <a:ext cx="1368425" cy="1381124"/>
              <a:chOff x="780257" y="764704"/>
              <a:chExt cx="1368425" cy="1382010"/>
            </a:xfrm>
          </p:grpSpPr>
          <p:sp>
            <p:nvSpPr>
              <p:cNvPr id="2" name="Oval 1"/>
              <p:cNvSpPr/>
              <p:nvPr/>
            </p:nvSpPr>
            <p:spPr bwMode="auto">
              <a:xfrm>
                <a:off x="780257" y="764704"/>
                <a:ext cx="287338" cy="28911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c</a:t>
                </a:r>
                <a:endParaRPr lang="en-US" dirty="0"/>
              </a:p>
            </p:txBody>
          </p:sp>
          <p:sp>
            <p:nvSpPr>
              <p:cNvPr id="3" name="Oval 2"/>
              <p:cNvSpPr/>
              <p:nvPr/>
            </p:nvSpPr>
            <p:spPr bwMode="auto">
              <a:xfrm>
                <a:off x="1861345" y="764704"/>
                <a:ext cx="287337" cy="28911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b</a:t>
                </a:r>
                <a:endParaRPr lang="en-US" dirty="0"/>
              </a:p>
            </p:txBody>
          </p:sp>
          <p:sp>
            <p:nvSpPr>
              <p:cNvPr id="4" name="Oval 3"/>
              <p:cNvSpPr/>
              <p:nvPr/>
            </p:nvSpPr>
            <p:spPr bwMode="auto">
              <a:xfrm>
                <a:off x="780257" y="1846485"/>
                <a:ext cx="287338" cy="28752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d</a:t>
                </a:r>
                <a:endParaRPr lang="en-US" dirty="0"/>
              </a:p>
            </p:txBody>
          </p:sp>
          <p:sp>
            <p:nvSpPr>
              <p:cNvPr id="5" name="Oval 4"/>
              <p:cNvSpPr/>
              <p:nvPr/>
            </p:nvSpPr>
            <p:spPr bwMode="auto">
              <a:xfrm>
                <a:off x="1861345" y="1857604"/>
                <a:ext cx="287337" cy="28911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a</a:t>
                </a:r>
                <a:endParaRPr lang="en-US" dirty="0"/>
              </a:p>
            </p:txBody>
          </p:sp>
          <p:cxnSp>
            <p:nvCxnSpPr>
              <p:cNvPr id="6" name="Straight Connector 5"/>
              <p:cNvCxnSpPr>
                <a:stCxn id="2" idx="6"/>
                <a:endCxn id="3" idx="2"/>
              </p:cNvCxnSpPr>
              <p:nvPr/>
            </p:nvCxnSpPr>
            <p:spPr bwMode="auto">
              <a:xfrm>
                <a:off x="1067595" y="909260"/>
                <a:ext cx="7937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 bwMode="auto">
              <a:xfrm>
                <a:off x="1067595" y="2002160"/>
                <a:ext cx="7937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>
                <a:stCxn id="4" idx="7"/>
                <a:endCxn id="3" idx="3"/>
              </p:cNvCxnSpPr>
              <p:nvPr/>
            </p:nvCxnSpPr>
            <p:spPr bwMode="auto">
              <a:xfrm flipV="1">
                <a:off x="1026320" y="1010925"/>
                <a:ext cx="876300" cy="8768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 bwMode="auto">
              <a:xfrm>
                <a:off x="2004220" y="1047460"/>
                <a:ext cx="0" cy="79267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92" name="Straight Connector 91"/>
            <p:cNvCxnSpPr>
              <a:stCxn id="4" idx="0"/>
              <a:endCxn id="2" idx="4"/>
            </p:cNvCxnSpPr>
            <p:nvPr/>
          </p:nvCxnSpPr>
          <p:spPr bwMode="auto">
            <a:xfrm flipV="1">
              <a:off x="827237" y="2853829"/>
              <a:ext cx="0" cy="7921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 bwMode="auto">
            <a:xfrm>
              <a:off x="2555776" y="3010313"/>
              <a:ext cx="287337" cy="28892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b</a:t>
              </a:r>
              <a:endParaRPr lang="en-US" dirty="0"/>
            </a:p>
          </p:txBody>
        </p:sp>
        <p:cxnSp>
          <p:nvCxnSpPr>
            <p:cNvPr id="40" name="Straight Connector 39"/>
            <p:cNvCxnSpPr>
              <a:stCxn id="5" idx="6"/>
              <a:endCxn id="39" idx="3"/>
            </p:cNvCxnSpPr>
            <p:nvPr/>
          </p:nvCxnSpPr>
          <p:spPr bwMode="auto">
            <a:xfrm flipV="1">
              <a:off x="2051993" y="3256926"/>
              <a:ext cx="545863" cy="5446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35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Box 21"/>
          <p:cNvSpPr txBox="1">
            <a:spLocks noChangeArrowheads="1"/>
          </p:cNvSpPr>
          <p:nvPr/>
        </p:nvSpPr>
        <p:spPr bwMode="auto">
          <a:xfrm>
            <a:off x="251520" y="548680"/>
            <a:ext cx="87129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dirty="0" smtClean="0"/>
              <a:t>Kurio grafo vidinio stabilumo skaičius lygus 2?</a:t>
            </a:r>
            <a:endParaRPr lang="en-US" alt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6665119" y="4212621"/>
            <a:ext cx="2159545" cy="1381124"/>
            <a:chOff x="3707904" y="2542915"/>
            <a:chExt cx="2159545" cy="1381124"/>
          </a:xfrm>
        </p:grpSpPr>
        <p:grpSp>
          <p:nvGrpSpPr>
            <p:cNvPr id="94" name="Group 18"/>
            <p:cNvGrpSpPr>
              <a:grpSpLocks/>
            </p:cNvGrpSpPr>
            <p:nvPr/>
          </p:nvGrpSpPr>
          <p:grpSpPr bwMode="auto">
            <a:xfrm>
              <a:off x="3707904" y="2542915"/>
              <a:ext cx="1368425" cy="1381124"/>
              <a:chOff x="780257" y="764704"/>
              <a:chExt cx="1368425" cy="1382010"/>
            </a:xfrm>
          </p:grpSpPr>
          <p:sp>
            <p:nvSpPr>
              <p:cNvPr id="95" name="Oval 94"/>
              <p:cNvSpPr/>
              <p:nvPr/>
            </p:nvSpPr>
            <p:spPr bwMode="auto">
              <a:xfrm>
                <a:off x="780257" y="764704"/>
                <a:ext cx="287338" cy="28911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c</a:t>
                </a:r>
                <a:endParaRPr lang="en-US" dirty="0"/>
              </a:p>
            </p:txBody>
          </p:sp>
          <p:sp>
            <p:nvSpPr>
              <p:cNvPr id="96" name="Oval 95"/>
              <p:cNvSpPr/>
              <p:nvPr/>
            </p:nvSpPr>
            <p:spPr bwMode="auto">
              <a:xfrm>
                <a:off x="1861345" y="764704"/>
                <a:ext cx="287337" cy="2891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b</a:t>
                </a:r>
                <a:endParaRPr lang="en-US" dirty="0"/>
              </a:p>
            </p:txBody>
          </p:sp>
          <p:sp>
            <p:nvSpPr>
              <p:cNvPr id="97" name="Oval 96"/>
              <p:cNvSpPr/>
              <p:nvPr/>
            </p:nvSpPr>
            <p:spPr bwMode="auto">
              <a:xfrm>
                <a:off x="780257" y="1846485"/>
                <a:ext cx="287338" cy="28752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d</a:t>
                </a:r>
                <a:endParaRPr lang="en-US" dirty="0"/>
              </a:p>
            </p:txBody>
          </p:sp>
          <p:sp>
            <p:nvSpPr>
              <p:cNvPr id="98" name="Oval 97"/>
              <p:cNvSpPr/>
              <p:nvPr/>
            </p:nvSpPr>
            <p:spPr bwMode="auto">
              <a:xfrm>
                <a:off x="1861345" y="1857604"/>
                <a:ext cx="287337" cy="28911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a</a:t>
                </a:r>
                <a:endParaRPr lang="en-US" dirty="0"/>
              </a:p>
            </p:txBody>
          </p:sp>
          <p:cxnSp>
            <p:nvCxnSpPr>
              <p:cNvPr id="99" name="Straight Connector 98"/>
              <p:cNvCxnSpPr>
                <a:stCxn id="95" idx="6"/>
                <a:endCxn id="96" idx="2"/>
              </p:cNvCxnSpPr>
              <p:nvPr/>
            </p:nvCxnSpPr>
            <p:spPr bwMode="auto">
              <a:xfrm>
                <a:off x="1067595" y="909260"/>
                <a:ext cx="7937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 bwMode="auto">
              <a:xfrm>
                <a:off x="1067595" y="2002160"/>
                <a:ext cx="7937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>
                <a:stCxn id="97" idx="7"/>
                <a:endCxn id="96" idx="3"/>
              </p:cNvCxnSpPr>
              <p:nvPr/>
            </p:nvCxnSpPr>
            <p:spPr bwMode="auto">
              <a:xfrm flipV="1">
                <a:off x="1026320" y="1010925"/>
                <a:ext cx="876300" cy="8768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 bwMode="auto">
              <a:xfrm>
                <a:off x="2004220" y="1047460"/>
                <a:ext cx="0" cy="79267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03" name="Oval 102"/>
            <p:cNvSpPr/>
            <p:nvPr/>
          </p:nvSpPr>
          <p:spPr bwMode="auto">
            <a:xfrm>
              <a:off x="5580112" y="2994929"/>
              <a:ext cx="287337" cy="28892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 smtClean="0"/>
                <a:t>e</a:t>
              </a:r>
              <a:endParaRPr lang="en-US" dirty="0"/>
            </a:p>
          </p:txBody>
        </p:sp>
        <p:cxnSp>
          <p:nvCxnSpPr>
            <p:cNvPr id="104" name="Straight Connector 103"/>
            <p:cNvCxnSpPr>
              <a:stCxn id="103" idx="3"/>
              <a:endCxn id="98" idx="6"/>
            </p:cNvCxnSpPr>
            <p:nvPr/>
          </p:nvCxnSpPr>
          <p:spPr bwMode="auto">
            <a:xfrm flipH="1">
              <a:off x="5076329" y="3241542"/>
              <a:ext cx="545863" cy="5380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382609" y="4225321"/>
            <a:ext cx="2159545" cy="1381124"/>
            <a:chOff x="3203848" y="4797152"/>
            <a:chExt cx="2159545" cy="1381124"/>
          </a:xfrm>
        </p:grpSpPr>
        <p:grpSp>
          <p:nvGrpSpPr>
            <p:cNvPr id="105" name="Group 104"/>
            <p:cNvGrpSpPr/>
            <p:nvPr/>
          </p:nvGrpSpPr>
          <p:grpSpPr>
            <a:xfrm>
              <a:off x="3203848" y="4797152"/>
              <a:ext cx="2159545" cy="1381124"/>
              <a:chOff x="3707904" y="2542915"/>
              <a:chExt cx="2159545" cy="1381124"/>
            </a:xfrm>
          </p:grpSpPr>
          <p:grpSp>
            <p:nvGrpSpPr>
              <p:cNvPr id="106" name="Group 18"/>
              <p:cNvGrpSpPr>
                <a:grpSpLocks/>
              </p:cNvGrpSpPr>
              <p:nvPr/>
            </p:nvGrpSpPr>
            <p:grpSpPr bwMode="auto">
              <a:xfrm>
                <a:off x="3707904" y="2542915"/>
                <a:ext cx="1368425" cy="1381124"/>
                <a:chOff x="780257" y="764704"/>
                <a:chExt cx="1368425" cy="1382010"/>
              </a:xfrm>
            </p:grpSpPr>
            <p:sp>
              <p:nvSpPr>
                <p:cNvPr id="109" name="Oval 108"/>
                <p:cNvSpPr/>
                <p:nvPr/>
              </p:nvSpPr>
              <p:spPr bwMode="auto">
                <a:xfrm>
                  <a:off x="780257" y="764704"/>
                  <a:ext cx="287338" cy="28911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c</a:t>
                  </a:r>
                  <a:endParaRPr lang="en-US" dirty="0"/>
                </a:p>
              </p:txBody>
            </p:sp>
            <p:sp>
              <p:nvSpPr>
                <p:cNvPr id="110" name="Oval 109"/>
                <p:cNvSpPr/>
                <p:nvPr/>
              </p:nvSpPr>
              <p:spPr bwMode="auto">
                <a:xfrm>
                  <a:off x="1861345" y="764704"/>
                  <a:ext cx="287337" cy="2891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b</a:t>
                  </a:r>
                  <a:endParaRPr lang="en-US" dirty="0"/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>
                  <a:off x="780257" y="1846485"/>
                  <a:ext cx="287338" cy="287521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d</a:t>
                  </a:r>
                  <a:endParaRPr lang="en-US" dirty="0"/>
                </a:p>
              </p:txBody>
            </p:sp>
            <p:sp>
              <p:nvSpPr>
                <p:cNvPr id="112" name="Oval 111"/>
                <p:cNvSpPr/>
                <p:nvPr/>
              </p:nvSpPr>
              <p:spPr bwMode="auto">
                <a:xfrm>
                  <a:off x="1861345" y="1857604"/>
                  <a:ext cx="287337" cy="28911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a</a:t>
                  </a:r>
                  <a:endParaRPr lang="en-US" dirty="0"/>
                </a:p>
              </p:txBody>
            </p:sp>
            <p:cxnSp>
              <p:nvCxnSpPr>
                <p:cNvPr id="113" name="Straight Connector 112"/>
                <p:cNvCxnSpPr>
                  <a:stCxn id="109" idx="6"/>
                  <a:endCxn id="110" idx="2"/>
                </p:cNvCxnSpPr>
                <p:nvPr/>
              </p:nvCxnSpPr>
              <p:spPr bwMode="auto">
                <a:xfrm>
                  <a:off x="1067595" y="909260"/>
                  <a:ext cx="79375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 bwMode="auto">
                <a:xfrm>
                  <a:off x="1067595" y="2002160"/>
                  <a:ext cx="79375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>
                  <a:stCxn id="111" idx="7"/>
                  <a:endCxn id="110" idx="3"/>
                </p:cNvCxnSpPr>
                <p:nvPr/>
              </p:nvCxnSpPr>
              <p:spPr bwMode="auto">
                <a:xfrm flipV="1">
                  <a:off x="1026320" y="1010925"/>
                  <a:ext cx="876300" cy="87686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 bwMode="auto">
                <a:xfrm>
                  <a:off x="2004220" y="1047460"/>
                  <a:ext cx="0" cy="79267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7" name="Oval 106"/>
              <p:cNvSpPr/>
              <p:nvPr/>
            </p:nvSpPr>
            <p:spPr bwMode="auto">
              <a:xfrm>
                <a:off x="5580112" y="2994929"/>
                <a:ext cx="287337" cy="28892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 smtClean="0"/>
                  <a:t>e</a:t>
                </a:r>
                <a:endParaRPr lang="en-US" dirty="0"/>
              </a:p>
            </p:txBody>
          </p:sp>
          <p:cxnSp>
            <p:nvCxnSpPr>
              <p:cNvPr id="108" name="Straight Connector 107"/>
              <p:cNvCxnSpPr>
                <a:stCxn id="107" idx="1"/>
                <a:endCxn id="110" idx="6"/>
              </p:cNvCxnSpPr>
              <p:nvPr/>
            </p:nvCxnSpPr>
            <p:spPr bwMode="auto">
              <a:xfrm flipH="1" flipV="1">
                <a:off x="5076329" y="2687378"/>
                <a:ext cx="545863" cy="3498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117" name="Straight Connector 116"/>
            <p:cNvCxnSpPr>
              <a:stCxn id="112" idx="6"/>
              <a:endCxn id="107" idx="3"/>
            </p:cNvCxnSpPr>
            <p:nvPr/>
          </p:nvCxnSpPr>
          <p:spPr bwMode="auto">
            <a:xfrm flipV="1">
              <a:off x="4572273" y="5495779"/>
              <a:ext cx="545863" cy="5380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256302" y="4230877"/>
            <a:ext cx="2159545" cy="1381124"/>
            <a:chOff x="683568" y="2564904"/>
            <a:chExt cx="2159545" cy="1381124"/>
          </a:xfrm>
        </p:grpSpPr>
        <p:grpSp>
          <p:nvGrpSpPr>
            <p:cNvPr id="5122" name="Group 18"/>
            <p:cNvGrpSpPr>
              <a:grpSpLocks/>
            </p:cNvGrpSpPr>
            <p:nvPr/>
          </p:nvGrpSpPr>
          <p:grpSpPr bwMode="auto">
            <a:xfrm>
              <a:off x="683568" y="2564904"/>
              <a:ext cx="1368425" cy="1381124"/>
              <a:chOff x="780257" y="764704"/>
              <a:chExt cx="1368425" cy="1382010"/>
            </a:xfrm>
          </p:grpSpPr>
          <p:sp>
            <p:nvSpPr>
              <p:cNvPr id="2" name="Oval 1"/>
              <p:cNvSpPr/>
              <p:nvPr/>
            </p:nvSpPr>
            <p:spPr bwMode="auto">
              <a:xfrm>
                <a:off x="780257" y="764704"/>
                <a:ext cx="287338" cy="2891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c</a:t>
                </a:r>
                <a:endParaRPr lang="en-US" dirty="0"/>
              </a:p>
            </p:txBody>
          </p:sp>
          <p:sp>
            <p:nvSpPr>
              <p:cNvPr id="3" name="Oval 2"/>
              <p:cNvSpPr/>
              <p:nvPr/>
            </p:nvSpPr>
            <p:spPr bwMode="auto">
              <a:xfrm>
                <a:off x="1861345" y="764704"/>
                <a:ext cx="287337" cy="28911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b</a:t>
                </a:r>
                <a:endParaRPr lang="en-US" dirty="0"/>
              </a:p>
            </p:txBody>
          </p:sp>
          <p:sp>
            <p:nvSpPr>
              <p:cNvPr id="4" name="Oval 3"/>
              <p:cNvSpPr/>
              <p:nvPr/>
            </p:nvSpPr>
            <p:spPr bwMode="auto">
              <a:xfrm>
                <a:off x="780257" y="1846485"/>
                <a:ext cx="287338" cy="28752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d</a:t>
                </a:r>
                <a:endParaRPr lang="en-US" dirty="0"/>
              </a:p>
            </p:txBody>
          </p:sp>
          <p:sp>
            <p:nvSpPr>
              <p:cNvPr id="5" name="Oval 4"/>
              <p:cNvSpPr/>
              <p:nvPr/>
            </p:nvSpPr>
            <p:spPr bwMode="auto">
              <a:xfrm>
                <a:off x="1861345" y="1857604"/>
                <a:ext cx="287337" cy="28911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a</a:t>
                </a:r>
                <a:endParaRPr lang="en-US" dirty="0"/>
              </a:p>
            </p:txBody>
          </p:sp>
          <p:cxnSp>
            <p:nvCxnSpPr>
              <p:cNvPr id="6" name="Straight Connector 5"/>
              <p:cNvCxnSpPr>
                <a:stCxn id="2" idx="6"/>
                <a:endCxn id="3" idx="2"/>
              </p:cNvCxnSpPr>
              <p:nvPr/>
            </p:nvCxnSpPr>
            <p:spPr bwMode="auto">
              <a:xfrm>
                <a:off x="1067595" y="909260"/>
                <a:ext cx="7937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 bwMode="auto">
              <a:xfrm>
                <a:off x="1067595" y="2002160"/>
                <a:ext cx="7937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>
                <a:stCxn id="4" idx="7"/>
                <a:endCxn id="3" idx="3"/>
              </p:cNvCxnSpPr>
              <p:nvPr/>
            </p:nvCxnSpPr>
            <p:spPr bwMode="auto">
              <a:xfrm flipV="1">
                <a:off x="1026320" y="1010925"/>
                <a:ext cx="876300" cy="8768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 bwMode="auto">
              <a:xfrm>
                <a:off x="2004220" y="1047460"/>
                <a:ext cx="0" cy="79267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92" name="Straight Connector 91"/>
            <p:cNvCxnSpPr>
              <a:stCxn id="4" idx="0"/>
              <a:endCxn id="2" idx="4"/>
            </p:cNvCxnSpPr>
            <p:nvPr/>
          </p:nvCxnSpPr>
          <p:spPr bwMode="auto">
            <a:xfrm flipV="1">
              <a:off x="827237" y="2853829"/>
              <a:ext cx="0" cy="7921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 bwMode="auto">
            <a:xfrm>
              <a:off x="2555776" y="3010313"/>
              <a:ext cx="287337" cy="28892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b</a:t>
              </a:r>
              <a:endParaRPr lang="en-US" dirty="0"/>
            </a:p>
          </p:txBody>
        </p:sp>
        <p:cxnSp>
          <p:nvCxnSpPr>
            <p:cNvPr id="40" name="Straight Connector 39"/>
            <p:cNvCxnSpPr>
              <a:stCxn id="5" idx="6"/>
              <a:endCxn id="39" idx="3"/>
            </p:cNvCxnSpPr>
            <p:nvPr/>
          </p:nvCxnSpPr>
          <p:spPr bwMode="auto">
            <a:xfrm flipV="1">
              <a:off x="2051993" y="3256926"/>
              <a:ext cx="545863" cy="5446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869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836712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800" dirty="0" smtClean="0"/>
              <a:t>Testo užduočių pavyzdžiai</a:t>
            </a:r>
            <a:endParaRPr lang="lt-LT" sz="4800" dirty="0"/>
          </a:p>
        </p:txBody>
      </p:sp>
    </p:spTree>
    <p:extLst>
      <p:ext uri="{BB962C8B-B14F-4D97-AF65-F5344CB8AC3E}">
        <p14:creationId xmlns:p14="http://schemas.microsoft.com/office/powerpoint/2010/main" val="381357735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7504" y="188640"/>
                <a:ext cx="8856984" cy="1559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400" dirty="0" smtClean="0"/>
                  <a:t>Grafas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lt-LT" sz="2400" dirty="0" smtClean="0"/>
                  <a:t> su viršūnėmis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 panose="02040503050406030204" pitchFamily="18" charset="0"/>
                      </a:rPr>
                      <m:t>1,2, …,6</m:t>
                    </m:r>
                  </m:oMath>
                </a14:m>
                <a:r>
                  <a:rPr lang="lt-LT" sz="2400" dirty="0" smtClean="0"/>
                  <a:t> apibrėžtas savo briaunomis: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  <m:ctrlPr>
                            <a:rPr lang="lt-LT" sz="24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,2</m:t>
                                </m:r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1,3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1,4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1,5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</m:mr>
                        <m:m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1,6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3,4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3,6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5,6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mr>
                      </m:m>
                    </m:oMath>
                  </m:oMathPara>
                </a14:m>
                <a:endParaRPr lang="en-US" sz="2400" dirty="0" smtClean="0"/>
              </a:p>
              <a:p>
                <a:r>
                  <a:rPr lang="lt-LT" sz="2400" dirty="0" smtClean="0"/>
                  <a:t>Graf</a:t>
                </a:r>
                <a:r>
                  <a:rPr lang="lt-LT" sz="2400" dirty="0"/>
                  <a:t>o</a:t>
                </a:r>
                <a:r>
                  <a:rPr lang="lt-LT" sz="2400" dirty="0" smtClean="0"/>
                  <a:t>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lt-LT" sz="2400" dirty="0"/>
                  <a:t> </a:t>
                </a:r>
                <a:r>
                  <a:rPr lang="lt-LT" sz="2400" dirty="0" smtClean="0"/>
                  <a:t>briauninis grafas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lt-LT" sz="2400" dirty="0" smtClean="0"/>
                  <a:t> pavaizduotas paveiksle</a:t>
                </a:r>
                <a:endParaRPr lang="lt-LT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88640"/>
                <a:ext cx="8856984" cy="1559145"/>
              </a:xfrm>
              <a:prstGeom prst="rect">
                <a:avLst/>
              </a:prstGeom>
              <a:blipFill>
                <a:blip r:embed="rId2"/>
                <a:stretch>
                  <a:fillRect l="-1101" t="-3125" b="-8203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31" y="2492896"/>
            <a:ext cx="8999165" cy="295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98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"/>
          <p:cNvGrpSpPr>
            <a:grpSpLocks/>
          </p:cNvGrpSpPr>
          <p:nvPr/>
        </p:nvGrpSpPr>
        <p:grpSpPr bwMode="auto">
          <a:xfrm>
            <a:off x="950913" y="1012825"/>
            <a:ext cx="2603500" cy="1554163"/>
            <a:chOff x="6046786" y="549027"/>
            <a:chExt cx="2604491" cy="1554410"/>
          </a:xfrm>
        </p:grpSpPr>
        <p:sp>
          <p:nvSpPr>
            <p:cNvPr id="3" name="Oval 2"/>
            <p:cNvSpPr/>
            <p:nvPr/>
          </p:nvSpPr>
          <p:spPr bwMode="auto">
            <a:xfrm>
              <a:off x="6046786" y="549027"/>
              <a:ext cx="287446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a</a:t>
              </a:r>
              <a:endParaRPr lang="en-US" dirty="0"/>
            </a:p>
          </p:txBody>
        </p:sp>
        <p:sp>
          <p:nvSpPr>
            <p:cNvPr id="4" name="Oval 3"/>
            <p:cNvSpPr/>
            <p:nvPr/>
          </p:nvSpPr>
          <p:spPr bwMode="auto">
            <a:xfrm>
              <a:off x="7164811" y="549027"/>
              <a:ext cx="287446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b</a:t>
              </a:r>
              <a:endParaRPr lang="en-US" dirty="0"/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6046786" y="1261928"/>
              <a:ext cx="287446" cy="28738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c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7164811" y="1247638"/>
              <a:ext cx="287446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d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7020293" y="1816053"/>
              <a:ext cx="287447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e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8138319" y="1816053"/>
              <a:ext cx="287447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f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8363830" y="974545"/>
              <a:ext cx="287447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g</a:t>
              </a:r>
              <a:endParaRPr lang="en-US" dirty="0"/>
            </a:p>
          </p:txBody>
        </p:sp>
        <p:cxnSp>
          <p:nvCxnSpPr>
            <p:cNvPr id="12" name="Straight Connector 11"/>
            <p:cNvCxnSpPr>
              <a:stCxn id="3" idx="6"/>
              <a:endCxn id="4" idx="2"/>
            </p:cNvCxnSpPr>
            <p:nvPr/>
          </p:nvCxnSpPr>
          <p:spPr>
            <a:xfrm>
              <a:off x="6334232" y="691925"/>
              <a:ext cx="8305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5" idx="0"/>
              <a:endCxn id="3" idx="4"/>
            </p:cNvCxnSpPr>
            <p:nvPr/>
          </p:nvCxnSpPr>
          <p:spPr>
            <a:xfrm flipV="1">
              <a:off x="6189715" y="836411"/>
              <a:ext cx="0" cy="4255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7307741" y="820533"/>
              <a:ext cx="0" cy="4271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334232" y="1412764"/>
              <a:ext cx="8305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317269" y="1960539"/>
              <a:ext cx="8305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7" idx="0"/>
              <a:endCxn id="6" idx="4"/>
            </p:cNvCxnSpPr>
            <p:nvPr/>
          </p:nvCxnSpPr>
          <p:spPr>
            <a:xfrm flipV="1">
              <a:off x="7164811" y="1535022"/>
              <a:ext cx="142929" cy="281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6" idx="5"/>
              <a:endCxn id="8" idx="1"/>
            </p:cNvCxnSpPr>
            <p:nvPr/>
          </p:nvCxnSpPr>
          <p:spPr>
            <a:xfrm>
              <a:off x="7409379" y="1492152"/>
              <a:ext cx="771819" cy="3667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7"/>
            </p:cNvCxnSpPr>
            <p:nvPr/>
          </p:nvCxnSpPr>
          <p:spPr>
            <a:xfrm flipV="1">
              <a:off x="8384475" y="1261928"/>
              <a:ext cx="115931" cy="5969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5" idx="7"/>
              <a:endCxn id="4" idx="3"/>
            </p:cNvCxnSpPr>
            <p:nvPr/>
          </p:nvCxnSpPr>
          <p:spPr>
            <a:xfrm flipV="1">
              <a:off x="6291354" y="793541"/>
              <a:ext cx="914748" cy="5112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71" name="TextBox 23"/>
          <p:cNvSpPr txBox="1">
            <a:spLocks noChangeArrowheads="1"/>
          </p:cNvSpPr>
          <p:nvPr/>
        </p:nvSpPr>
        <p:spPr bwMode="auto">
          <a:xfrm>
            <a:off x="468313" y="260350"/>
            <a:ext cx="3959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/>
              <a:t>Sudarykime šio grafo briauninį grafą</a:t>
            </a:r>
            <a:endParaRPr lang="en-US" altLang="en-US" sz="2000"/>
          </a:p>
        </p:txBody>
      </p:sp>
      <p:sp>
        <p:nvSpPr>
          <p:cNvPr id="7172" name="TextBox 41"/>
          <p:cNvSpPr txBox="1">
            <a:spLocks noChangeArrowheads="1"/>
          </p:cNvSpPr>
          <p:nvPr/>
        </p:nvSpPr>
        <p:spPr bwMode="auto">
          <a:xfrm>
            <a:off x="4787900" y="260350"/>
            <a:ext cx="3960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/>
              <a:t>Sunumeruojame briaunas</a:t>
            </a:r>
            <a:endParaRPr lang="en-US" altLang="en-US" sz="2000"/>
          </a:p>
        </p:txBody>
      </p:sp>
      <p:grpSp>
        <p:nvGrpSpPr>
          <p:cNvPr id="7173" name="Group 54"/>
          <p:cNvGrpSpPr>
            <a:grpSpLocks/>
          </p:cNvGrpSpPr>
          <p:nvPr/>
        </p:nvGrpSpPr>
        <p:grpSpPr bwMode="auto">
          <a:xfrm>
            <a:off x="5162550" y="858838"/>
            <a:ext cx="2767013" cy="1873250"/>
            <a:chOff x="5162600" y="858214"/>
            <a:chExt cx="2766874" cy="1873371"/>
          </a:xfrm>
        </p:grpSpPr>
        <p:grpSp>
          <p:nvGrpSpPr>
            <p:cNvPr id="7194" name="Group 24"/>
            <p:cNvGrpSpPr>
              <a:grpSpLocks/>
            </p:cNvGrpSpPr>
            <p:nvPr/>
          </p:nvGrpSpPr>
          <p:grpSpPr bwMode="auto">
            <a:xfrm>
              <a:off x="5270612" y="1012103"/>
              <a:ext cx="2604491" cy="1554410"/>
              <a:chOff x="6046786" y="549027"/>
              <a:chExt cx="2604491" cy="1554410"/>
            </a:xfrm>
          </p:grpSpPr>
          <p:sp>
            <p:nvSpPr>
              <p:cNvPr id="26" name="Oval 25"/>
              <p:cNvSpPr/>
              <p:nvPr/>
            </p:nvSpPr>
            <p:spPr bwMode="auto">
              <a:xfrm>
                <a:off x="6046719" y="549135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a</a:t>
                </a:r>
                <a:endParaRPr lang="en-US" dirty="0"/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7164263" y="549135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b</a:t>
                </a:r>
                <a:endParaRPr lang="en-US" dirty="0"/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6046719" y="1261969"/>
                <a:ext cx="287324" cy="28735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c</a:t>
                </a:r>
                <a:endParaRPr lang="en-US" dirty="0"/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7164263" y="1247680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d</a:t>
                </a:r>
                <a:endParaRPr lang="en-US" dirty="0"/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7021395" y="1816042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e</a:t>
                </a:r>
                <a:endParaRPr lang="en-US" dirty="0"/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8138939" y="1816042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f</a:t>
                </a:r>
                <a:endParaRPr lang="en-US" dirty="0"/>
              </a:p>
            </p:txBody>
          </p:sp>
          <p:sp>
            <p:nvSpPr>
              <p:cNvPr id="32" name="Oval 31"/>
              <p:cNvSpPr/>
              <p:nvPr/>
            </p:nvSpPr>
            <p:spPr bwMode="auto">
              <a:xfrm>
                <a:off x="8364352" y="974612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g</a:t>
                </a:r>
                <a:endParaRPr lang="en-US" dirty="0"/>
              </a:p>
            </p:txBody>
          </p:sp>
          <p:cxnSp>
            <p:nvCxnSpPr>
              <p:cNvPr id="33" name="Straight Connector 32"/>
              <p:cNvCxnSpPr>
                <a:stCxn id="26" idx="6"/>
                <a:endCxn id="27" idx="2"/>
              </p:cNvCxnSpPr>
              <p:nvPr/>
            </p:nvCxnSpPr>
            <p:spPr>
              <a:xfrm>
                <a:off x="6334043" y="692019"/>
                <a:ext cx="8302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28" idx="0"/>
                <a:endCxn id="26" idx="4"/>
              </p:cNvCxnSpPr>
              <p:nvPr/>
            </p:nvCxnSpPr>
            <p:spPr>
              <a:xfrm flipV="1">
                <a:off x="6191175" y="836491"/>
                <a:ext cx="0" cy="42547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V="1">
                <a:off x="7308719" y="820615"/>
                <a:ext cx="0" cy="42706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6334043" y="1412791"/>
                <a:ext cx="8302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7316655" y="1960514"/>
                <a:ext cx="8318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30" idx="0"/>
                <a:endCxn id="29" idx="4"/>
              </p:cNvCxnSpPr>
              <p:nvPr/>
            </p:nvCxnSpPr>
            <p:spPr>
              <a:xfrm flipV="1">
                <a:off x="7164263" y="1535036"/>
                <a:ext cx="144456" cy="28100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29" idx="5"/>
                <a:endCxn id="31" idx="1"/>
              </p:cNvCxnSpPr>
              <p:nvPr/>
            </p:nvCxnSpPr>
            <p:spPr>
              <a:xfrm>
                <a:off x="7410313" y="1492171"/>
                <a:ext cx="771486" cy="36673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31" idx="7"/>
              </p:cNvCxnSpPr>
              <p:nvPr/>
            </p:nvCxnSpPr>
            <p:spPr>
              <a:xfrm flipV="1">
                <a:off x="8384989" y="1261969"/>
                <a:ext cx="115881" cy="5969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28" idx="7"/>
                <a:endCxn id="27" idx="3"/>
              </p:cNvCxnSpPr>
              <p:nvPr/>
            </p:nvCxnSpPr>
            <p:spPr>
              <a:xfrm flipV="1">
                <a:off x="6292770" y="793626"/>
                <a:ext cx="914354" cy="5112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95" name="TextBox 42"/>
            <p:cNvSpPr txBox="1">
              <a:spLocks noChangeArrowheads="1"/>
            </p:cNvSpPr>
            <p:nvPr/>
          </p:nvSpPr>
          <p:spPr bwMode="auto">
            <a:xfrm>
              <a:off x="5853075" y="858214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1</a:t>
              </a:r>
              <a:endParaRPr lang="en-US" altLang="en-US" sz="1400"/>
            </a:p>
          </p:txBody>
        </p:sp>
        <p:sp>
          <p:nvSpPr>
            <p:cNvPr id="7196" name="TextBox 45"/>
            <p:cNvSpPr txBox="1">
              <a:spLocks noChangeArrowheads="1"/>
            </p:cNvSpPr>
            <p:nvPr/>
          </p:nvSpPr>
          <p:spPr bwMode="auto">
            <a:xfrm>
              <a:off x="5162600" y="1343467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2</a:t>
              </a:r>
              <a:endParaRPr lang="en-US" altLang="en-US" sz="1400"/>
            </a:p>
          </p:txBody>
        </p:sp>
        <p:sp>
          <p:nvSpPr>
            <p:cNvPr id="7197" name="TextBox 46"/>
            <p:cNvSpPr txBox="1">
              <a:spLocks noChangeArrowheads="1"/>
            </p:cNvSpPr>
            <p:nvPr/>
          </p:nvSpPr>
          <p:spPr bwMode="auto">
            <a:xfrm>
              <a:off x="5777719" y="1257360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3</a:t>
              </a:r>
              <a:endParaRPr lang="en-US" altLang="en-US" sz="1400"/>
            </a:p>
          </p:txBody>
        </p:sp>
        <p:sp>
          <p:nvSpPr>
            <p:cNvPr id="7198" name="TextBox 47"/>
            <p:cNvSpPr txBox="1">
              <a:spLocks noChangeArrowheads="1"/>
            </p:cNvSpPr>
            <p:nvPr/>
          </p:nvSpPr>
          <p:spPr bwMode="auto">
            <a:xfrm>
              <a:off x="6560182" y="1328979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5</a:t>
              </a:r>
              <a:endParaRPr lang="en-US" altLang="en-US" sz="1400"/>
            </a:p>
          </p:txBody>
        </p:sp>
        <p:sp>
          <p:nvSpPr>
            <p:cNvPr id="7199" name="TextBox 48"/>
            <p:cNvSpPr txBox="1">
              <a:spLocks noChangeArrowheads="1"/>
            </p:cNvSpPr>
            <p:nvPr/>
          </p:nvSpPr>
          <p:spPr bwMode="auto">
            <a:xfrm>
              <a:off x="5765143" y="1869225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4</a:t>
              </a:r>
              <a:endParaRPr lang="en-US" altLang="en-US" sz="1400"/>
            </a:p>
          </p:txBody>
        </p:sp>
        <p:sp>
          <p:nvSpPr>
            <p:cNvPr id="7200" name="TextBox 49"/>
            <p:cNvSpPr txBox="1">
              <a:spLocks noChangeArrowheads="1"/>
            </p:cNvSpPr>
            <p:nvPr/>
          </p:nvSpPr>
          <p:spPr bwMode="auto">
            <a:xfrm>
              <a:off x="6911207" y="1850745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7</a:t>
              </a:r>
              <a:endParaRPr lang="en-US" altLang="en-US" sz="1400"/>
            </a:p>
          </p:txBody>
        </p:sp>
        <p:sp>
          <p:nvSpPr>
            <p:cNvPr id="7201" name="TextBox 50"/>
            <p:cNvSpPr txBox="1">
              <a:spLocks noChangeArrowheads="1"/>
            </p:cNvSpPr>
            <p:nvPr/>
          </p:nvSpPr>
          <p:spPr bwMode="auto">
            <a:xfrm>
              <a:off x="7713450" y="1886786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8</a:t>
              </a:r>
              <a:endParaRPr lang="en-US" altLang="en-US" sz="1400"/>
            </a:p>
          </p:txBody>
        </p:sp>
        <p:sp>
          <p:nvSpPr>
            <p:cNvPr id="7202" name="TextBox 51"/>
            <p:cNvSpPr txBox="1">
              <a:spLocks noChangeArrowheads="1"/>
            </p:cNvSpPr>
            <p:nvPr/>
          </p:nvSpPr>
          <p:spPr bwMode="auto">
            <a:xfrm>
              <a:off x="6792107" y="2423808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9</a:t>
              </a:r>
              <a:endParaRPr lang="en-US" altLang="en-US" sz="1400"/>
            </a:p>
          </p:txBody>
        </p:sp>
        <p:sp>
          <p:nvSpPr>
            <p:cNvPr id="7203" name="TextBox 52"/>
            <p:cNvSpPr txBox="1">
              <a:spLocks noChangeArrowheads="1"/>
            </p:cNvSpPr>
            <p:nvPr/>
          </p:nvSpPr>
          <p:spPr bwMode="auto">
            <a:xfrm>
              <a:off x="6452170" y="2051163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6</a:t>
              </a:r>
              <a:endParaRPr lang="en-US" altLang="en-US" sz="1400"/>
            </a:p>
          </p:txBody>
        </p:sp>
      </p:grpSp>
      <p:sp>
        <p:nvSpPr>
          <p:cNvPr id="7174" name="TextBox 65"/>
          <p:cNvSpPr txBox="1">
            <a:spLocks noChangeArrowheads="1"/>
          </p:cNvSpPr>
          <p:nvPr/>
        </p:nvSpPr>
        <p:spPr bwMode="auto">
          <a:xfrm>
            <a:off x="611188" y="3659188"/>
            <a:ext cx="35290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/>
              <a:t>Imkime briauną </a:t>
            </a:r>
            <a:r>
              <a:rPr lang="lt-LT" altLang="en-US" sz="2000" b="1" i="1"/>
              <a:t>3.</a:t>
            </a:r>
            <a:br>
              <a:rPr lang="lt-LT" altLang="en-US" sz="2000" b="1" i="1"/>
            </a:br>
            <a:r>
              <a:rPr lang="lt-LT" altLang="en-US" sz="2000"/>
              <a:t>Jos kaimynės: 1, 2, 4, 5</a:t>
            </a:r>
            <a:endParaRPr lang="en-US" altLang="en-US" sz="2000"/>
          </a:p>
        </p:txBody>
      </p:sp>
      <p:grpSp>
        <p:nvGrpSpPr>
          <p:cNvPr id="7175" name="Group 17"/>
          <p:cNvGrpSpPr>
            <a:grpSpLocks/>
          </p:cNvGrpSpPr>
          <p:nvPr/>
        </p:nvGrpSpPr>
        <p:grpSpPr bwMode="auto">
          <a:xfrm>
            <a:off x="5160963" y="3514725"/>
            <a:ext cx="3013075" cy="2867025"/>
            <a:chOff x="5160170" y="3515166"/>
            <a:chExt cx="3014354" cy="2866161"/>
          </a:xfrm>
        </p:grpSpPr>
        <p:grpSp>
          <p:nvGrpSpPr>
            <p:cNvPr id="7176" name="Group 43"/>
            <p:cNvGrpSpPr>
              <a:grpSpLocks/>
            </p:cNvGrpSpPr>
            <p:nvPr/>
          </p:nvGrpSpPr>
          <p:grpSpPr bwMode="auto">
            <a:xfrm>
              <a:off x="5160170" y="3515166"/>
              <a:ext cx="3014354" cy="2866161"/>
              <a:chOff x="5160170" y="3515166"/>
              <a:chExt cx="3014354" cy="2866161"/>
            </a:xfrm>
          </p:grpSpPr>
          <p:grpSp>
            <p:nvGrpSpPr>
              <p:cNvPr id="7181" name="Group 64"/>
              <p:cNvGrpSpPr>
                <a:grpSpLocks/>
              </p:cNvGrpSpPr>
              <p:nvPr/>
            </p:nvGrpSpPr>
            <p:grpSpPr bwMode="auto">
              <a:xfrm>
                <a:off x="5160170" y="3515166"/>
                <a:ext cx="3014354" cy="2866161"/>
                <a:chOff x="323875" y="3658835"/>
                <a:chExt cx="3014354" cy="2866161"/>
              </a:xfrm>
            </p:grpSpPr>
            <p:sp>
              <p:nvSpPr>
                <p:cNvPr id="54" name="Oval 53"/>
                <p:cNvSpPr/>
                <p:nvPr/>
              </p:nvSpPr>
              <p:spPr bwMode="auto">
                <a:xfrm>
                  <a:off x="2768074" y="4185726"/>
                  <a:ext cx="287460" cy="287251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3</a:t>
                  </a:r>
                  <a:endParaRPr lang="en-US" dirty="0"/>
                </a:p>
              </p:txBody>
            </p:sp>
            <p:sp>
              <p:nvSpPr>
                <p:cNvPr id="56" name="Oval 55"/>
                <p:cNvSpPr/>
                <p:nvPr/>
              </p:nvSpPr>
              <p:spPr bwMode="auto">
                <a:xfrm>
                  <a:off x="1257721" y="3673119"/>
                  <a:ext cx="287459" cy="28725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1</a:t>
                  </a:r>
                  <a:endParaRPr lang="en-US" dirty="0"/>
                </a:p>
              </p:txBody>
            </p:sp>
            <p:sp>
              <p:nvSpPr>
                <p:cNvPr id="57" name="Oval 56"/>
                <p:cNvSpPr/>
                <p:nvPr/>
              </p:nvSpPr>
              <p:spPr bwMode="auto">
                <a:xfrm>
                  <a:off x="2110570" y="3658835"/>
                  <a:ext cx="287460" cy="287251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2</a:t>
                  </a:r>
                  <a:endParaRPr lang="en-US" dirty="0"/>
                </a:p>
              </p:txBody>
            </p:sp>
            <p:sp>
              <p:nvSpPr>
                <p:cNvPr id="58" name="Oval 57"/>
                <p:cNvSpPr/>
                <p:nvPr/>
              </p:nvSpPr>
              <p:spPr bwMode="auto">
                <a:xfrm>
                  <a:off x="323875" y="4955432"/>
                  <a:ext cx="287459" cy="28725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9</a:t>
                  </a:r>
                  <a:endParaRPr lang="en-US" dirty="0"/>
                </a:p>
              </p:txBody>
            </p:sp>
            <p:sp>
              <p:nvSpPr>
                <p:cNvPr id="59" name="Oval 58"/>
                <p:cNvSpPr/>
                <p:nvPr/>
              </p:nvSpPr>
              <p:spPr bwMode="auto">
                <a:xfrm>
                  <a:off x="611334" y="5733073"/>
                  <a:ext cx="287460" cy="28725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8</a:t>
                  </a:r>
                  <a:endParaRPr lang="en-US" dirty="0"/>
                </a:p>
              </p:txBody>
            </p:sp>
            <p:sp>
              <p:nvSpPr>
                <p:cNvPr id="60" name="Oval 59"/>
                <p:cNvSpPr/>
                <p:nvPr/>
              </p:nvSpPr>
              <p:spPr bwMode="auto">
                <a:xfrm>
                  <a:off x="3050769" y="4955432"/>
                  <a:ext cx="287460" cy="28725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4</a:t>
                  </a:r>
                  <a:endParaRPr lang="en-US" dirty="0"/>
                </a:p>
              </p:txBody>
            </p:sp>
            <p:sp>
              <p:nvSpPr>
                <p:cNvPr id="61" name="Oval 60"/>
                <p:cNvSpPr/>
                <p:nvPr/>
              </p:nvSpPr>
              <p:spPr bwMode="auto">
                <a:xfrm>
                  <a:off x="2796661" y="5733073"/>
                  <a:ext cx="287460" cy="28725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5</a:t>
                  </a:r>
                  <a:endParaRPr lang="en-US" dirty="0"/>
                </a:p>
              </p:txBody>
            </p:sp>
            <p:sp>
              <p:nvSpPr>
                <p:cNvPr id="62" name="Oval 61"/>
                <p:cNvSpPr/>
                <p:nvPr/>
              </p:nvSpPr>
              <p:spPr bwMode="auto">
                <a:xfrm>
                  <a:off x="2077219" y="6237746"/>
                  <a:ext cx="287459" cy="28725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6</a:t>
                  </a:r>
                  <a:endParaRPr lang="en-US" dirty="0"/>
                </a:p>
              </p:txBody>
            </p:sp>
            <p:sp>
              <p:nvSpPr>
                <p:cNvPr id="63" name="Oval 62"/>
                <p:cNvSpPr/>
                <p:nvPr/>
              </p:nvSpPr>
              <p:spPr bwMode="auto">
                <a:xfrm>
                  <a:off x="1260898" y="6237746"/>
                  <a:ext cx="287459" cy="28725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lt-LT" dirty="0"/>
                    <a:t>7</a:t>
                  </a:r>
                  <a:endParaRPr lang="en-US" dirty="0"/>
                </a:p>
              </p:txBody>
            </p:sp>
          </p:grpSp>
          <p:cxnSp>
            <p:nvCxnSpPr>
              <p:cNvPr id="64" name="Straight Connector 63"/>
              <p:cNvCxnSpPr>
                <a:endCxn id="57" idx="2"/>
              </p:cNvCxnSpPr>
              <p:nvPr/>
            </p:nvCxnSpPr>
            <p:spPr>
              <a:xfrm flipV="1">
                <a:off x="6384652" y="3659585"/>
                <a:ext cx="562214" cy="126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stCxn id="56" idx="5"/>
                <a:endCxn id="54" idx="2"/>
              </p:cNvCxnSpPr>
              <p:nvPr/>
            </p:nvCxnSpPr>
            <p:spPr>
              <a:xfrm>
                <a:off x="6340183" y="3773851"/>
                <a:ext cx="1264186" cy="41262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56" idx="4"/>
                <a:endCxn id="61" idx="1"/>
              </p:cNvCxnSpPr>
              <p:nvPr/>
            </p:nvCxnSpPr>
            <p:spPr>
              <a:xfrm>
                <a:off x="6238540" y="3816700"/>
                <a:ext cx="1437298" cy="18139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9" name="Straight Connector 68"/>
            <p:cNvCxnSpPr>
              <a:stCxn id="57" idx="5"/>
              <a:endCxn id="54" idx="1"/>
            </p:cNvCxnSpPr>
            <p:nvPr/>
          </p:nvCxnSpPr>
          <p:spPr>
            <a:xfrm>
              <a:off x="7193033" y="3761155"/>
              <a:ext cx="452629" cy="3237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0" idx="1"/>
              <a:endCxn id="57" idx="5"/>
            </p:cNvCxnSpPr>
            <p:nvPr/>
          </p:nvCxnSpPr>
          <p:spPr>
            <a:xfrm flipH="1" flipV="1">
              <a:off x="7193033" y="3761155"/>
              <a:ext cx="736913" cy="10918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54" idx="5"/>
              <a:endCxn id="60" idx="0"/>
            </p:cNvCxnSpPr>
            <p:nvPr/>
          </p:nvCxnSpPr>
          <p:spPr>
            <a:xfrm>
              <a:off x="7848948" y="4288046"/>
              <a:ext cx="182640" cy="5237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endCxn id="61" idx="0"/>
            </p:cNvCxnSpPr>
            <p:nvPr/>
          </p:nvCxnSpPr>
          <p:spPr>
            <a:xfrm>
              <a:off x="7747305" y="4329309"/>
              <a:ext cx="30176" cy="12600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9552" y="548680"/>
                <a:ext cx="756084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lt-LT" sz="3200" dirty="0" smtClean="0"/>
                  <a:t>Kiek nepriklausomų ciklų turi grafo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sub>
                    </m:sSub>
                  </m:oMath>
                </a14:m>
                <a:r>
                  <a:rPr lang="lt-LT" sz="3200" dirty="0"/>
                  <a:t> briauninis </a:t>
                </a:r>
                <a:r>
                  <a:rPr lang="lt-LT" sz="3200" dirty="0" smtClean="0"/>
                  <a:t>grafas?</a:t>
                </a:r>
                <a:endParaRPr lang="lt-LT" sz="3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48680"/>
                <a:ext cx="7560840" cy="1077218"/>
              </a:xfrm>
              <a:prstGeom prst="rect">
                <a:avLst/>
              </a:prstGeom>
              <a:blipFill>
                <a:blip r:embed="rId2"/>
                <a:stretch>
                  <a:fillRect l="-2097" t="-7910" b="-16949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935720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260648"/>
            <a:ext cx="3712953" cy="35854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1520" y="260648"/>
                <a:ext cx="7200800" cy="6370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400" dirty="0" smtClean="0"/>
                  <a:t>Kuris teiginys yra teisingas?</a:t>
                </a:r>
              </a:p>
              <a:p>
                <a:endParaRPr lang="lt-LT" sz="2400" dirty="0" smtClean="0"/>
              </a:p>
              <a:p>
                <a:endParaRPr lang="lt-LT" sz="2400" dirty="0"/>
              </a:p>
              <a:p>
                <a:pPr marL="457200" indent="-457200">
                  <a:buAutoNum type="alphaUcParenBoth"/>
                </a:pPr>
                <a:r>
                  <a:rPr lang="lt-LT" sz="2400" dirty="0" smtClean="0"/>
                  <a:t>Viršūnių aibė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lt-LT" sz="2400" dirty="0" smtClean="0"/>
                  <a:t> yra </a:t>
                </a:r>
              </a:p>
              <a:p>
                <a:r>
                  <a:rPr lang="lt-LT" sz="2400" dirty="0" smtClean="0"/>
                  <a:t>iš vidaus stabili.</a:t>
                </a:r>
              </a:p>
              <a:p>
                <a:r>
                  <a:rPr lang="lt-LT" sz="2400" dirty="0" smtClean="0"/>
                  <a:t>(B) Aibė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lt-LT" sz="2400" dirty="0" smtClean="0"/>
                  <a:t> yra iš išorės stabili.</a:t>
                </a:r>
              </a:p>
              <a:p>
                <a:endParaRPr lang="lt-LT" sz="2400" dirty="0"/>
              </a:p>
              <a:p>
                <a:r>
                  <a:rPr lang="lt-LT" sz="2400" dirty="0" smtClean="0"/>
                  <a:t>Kam lygus grafo vidinio stabilumo </a:t>
                </a:r>
              </a:p>
              <a:p>
                <a:r>
                  <a:rPr lang="lt-LT" sz="2400" dirty="0" smtClean="0"/>
                  <a:t>skaičius?</a:t>
                </a:r>
              </a:p>
              <a:p>
                <a:endParaRPr lang="lt-LT" sz="2400" dirty="0" smtClean="0"/>
              </a:p>
              <a:p>
                <a:endParaRPr lang="lt-LT" sz="2400" dirty="0"/>
              </a:p>
              <a:p>
                <a:r>
                  <a:rPr lang="lt-LT" sz="2400" dirty="0"/>
                  <a:t>Kam lygus grafo </a:t>
                </a:r>
                <a:r>
                  <a:rPr lang="lt-LT" sz="2400" dirty="0" smtClean="0"/>
                  <a:t>išorinio </a:t>
                </a:r>
                <a:r>
                  <a:rPr lang="lt-LT" sz="2400" dirty="0"/>
                  <a:t>stabilumo skaičius</a:t>
                </a:r>
                <a:r>
                  <a:rPr lang="lt-LT" sz="2400" dirty="0" smtClean="0"/>
                  <a:t>?</a:t>
                </a:r>
              </a:p>
              <a:p>
                <a:endParaRPr lang="lt-LT" sz="2400" dirty="0" smtClean="0"/>
              </a:p>
              <a:p>
                <a:r>
                  <a:rPr lang="lt-LT" sz="2400" dirty="0" smtClean="0"/>
                  <a:t>Kurios aibės yra šio grafo klikos?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lt-LT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lt-LT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lt-LT" sz="2400" dirty="0"/>
              </a:p>
              <a:p>
                <a:endParaRPr lang="en-US" sz="2400" dirty="0" smtClean="0"/>
              </a:p>
              <a:p>
                <a:r>
                  <a:rPr lang="lt-LT" sz="2400" dirty="0" smtClean="0"/>
                  <a:t>Didžiausios šio grafo klikos viršūnių skaičius lygus __</a:t>
                </a:r>
                <a:endParaRPr lang="lt-LT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60648"/>
                <a:ext cx="7200800" cy="6370975"/>
              </a:xfrm>
              <a:prstGeom prst="rect">
                <a:avLst/>
              </a:prstGeom>
              <a:blipFill>
                <a:blip r:embed="rId3"/>
                <a:stretch>
                  <a:fillRect l="-1270" t="-766" b="-1244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20655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504" y="116632"/>
                <a:ext cx="8856984" cy="1580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400" dirty="0" smtClean="0"/>
                  <a:t>Grafas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lt-LT" sz="2400" dirty="0" smtClean="0"/>
                  <a:t> apibrėžtas viršūnių gretimumo aibėmis: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  <m:ctrlPr>
                            <a:rPr lang="lt-LT" sz="24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sty m:val="p"/>
                                <m:brk m:alnAt="7"/>
                              </m:rPr>
                              <a:rPr lang="lt-LT" sz="2400" b="0" i="0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  <m:r>
                              <m:rPr>
                                <m:brk m:alnAt="7"/>
                              </m:rPr>
                              <a:rPr lang="lt-LT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lt-LT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lt-LT" sz="2400" b="0" i="1" smtClean="0">
                                <a:latin typeface="Cambria Math" panose="02040503050406030204" pitchFamily="18" charset="0"/>
                              </a:rPr>
                              <m:t>)=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lt-LT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lt-LT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lt-LT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lt-LT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lt-LT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lt-LT" sz="2400" b="0" i="0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)=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)=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)=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)=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)=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mr>
                      </m:m>
                    </m:oMath>
                  </m:oMathPara>
                </a14:m>
                <a:endParaRPr lang="en-US" sz="2400" dirty="0" smtClean="0"/>
              </a:p>
              <a:p>
                <a:r>
                  <a:rPr lang="lt-LT" sz="2400" dirty="0" smtClean="0"/>
                  <a:t>Graf</a:t>
                </a:r>
                <a:r>
                  <a:rPr lang="lt-LT" sz="2400" dirty="0"/>
                  <a:t>o</a:t>
                </a:r>
                <a:r>
                  <a:rPr lang="lt-LT" sz="2400" dirty="0" smtClean="0"/>
                  <a:t>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lt-LT" sz="2400" dirty="0"/>
                  <a:t> </a:t>
                </a:r>
                <a:r>
                  <a:rPr lang="lt-LT" sz="2400" dirty="0" smtClean="0"/>
                  <a:t>briauninis grafas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lt-LT" sz="2400" dirty="0" smtClean="0"/>
                  <a:t> pavaizduotas paveiksle</a:t>
                </a:r>
                <a:endParaRPr lang="lt-LT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8856984" cy="1580626"/>
              </a:xfrm>
              <a:prstGeom prst="rect">
                <a:avLst/>
              </a:prstGeom>
              <a:blipFill>
                <a:blip r:embed="rId3"/>
                <a:stretch>
                  <a:fillRect l="-1101" t="-3089" b="-772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9870" y="1844824"/>
                <a:ext cx="8856984" cy="4939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rabicPeriod"/>
                </a:pPr>
                <a:r>
                  <a:rPr lang="lt-LT" sz="2400" dirty="0" smtClean="0"/>
                  <a:t>Ilgiausio kelio ilgis lygus _____</a:t>
                </a:r>
              </a:p>
              <a:p>
                <a:endParaRPr lang="lt-LT" sz="2400" dirty="0" smtClean="0"/>
              </a:p>
              <a:p>
                <a:r>
                  <a:rPr lang="lt-LT" sz="2400" dirty="0" smtClean="0"/>
                  <a:t>2. Kuris </a:t>
                </a:r>
                <a:r>
                  <a:rPr lang="lt-LT" sz="2400" dirty="0"/>
                  <a:t>teiginys yra teisingas?</a:t>
                </a:r>
              </a:p>
              <a:p>
                <a:pPr marL="457200" indent="-457200">
                  <a:buAutoNum type="alphaUcParenBoth"/>
                </a:pPr>
                <a:r>
                  <a:rPr lang="lt-LT" sz="2400" dirty="0" smtClean="0"/>
                  <a:t>Grafo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lt-LT" sz="2400" dirty="0" smtClean="0"/>
                  <a:t> vidinio stabilumo skaičius lygus keturiems;</a:t>
                </a:r>
              </a:p>
              <a:p>
                <a:pPr marL="457200" indent="-457200">
                  <a:buAutoNum type="alphaUcParenBoth"/>
                </a:pPr>
                <a:r>
                  <a:rPr lang="lt-LT" sz="2400" dirty="0" smtClean="0"/>
                  <a:t>Grafo skersmuo lygus keturiems.</a:t>
                </a:r>
                <a:endParaRPr lang="lt-LT" sz="2400" dirty="0"/>
              </a:p>
              <a:p>
                <a:pPr marL="457200" indent="-457200">
                  <a:buAutoNum type="arabicPeriod"/>
                </a:pPr>
                <a:endParaRPr lang="lt-LT" sz="2400" dirty="0" smtClean="0"/>
              </a:p>
              <a:p>
                <a:r>
                  <a:rPr lang="lt-LT" sz="2400" dirty="0" smtClean="0"/>
                  <a:t>3. Grafo skersmuo lygus </a:t>
                </a:r>
                <a:r>
                  <a:rPr lang="lt-LT" sz="2400" dirty="0"/>
                  <a:t>_____</a:t>
                </a:r>
              </a:p>
              <a:p>
                <a:endParaRPr lang="lt-LT" sz="2400" dirty="0" smtClean="0"/>
              </a:p>
              <a:p>
                <a:r>
                  <a:rPr lang="lt-LT" sz="2400" dirty="0" smtClean="0"/>
                  <a:t>4. </a:t>
                </a:r>
                <a:r>
                  <a:rPr lang="lt-LT" sz="2400" dirty="0"/>
                  <a:t>Kuris teiginys yra teisingas?</a:t>
                </a:r>
              </a:p>
              <a:p>
                <a:pPr marL="457200" indent="-457200">
                  <a:buAutoNum type="alphaUcParenBoth"/>
                </a:pPr>
                <a:r>
                  <a:rPr lang="lt-LT" sz="2400" dirty="0"/>
                  <a:t>Grafo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lt-LT" sz="2400" dirty="0"/>
                  <a:t> </a:t>
                </a:r>
                <a:r>
                  <a:rPr lang="lt-LT" sz="2400" dirty="0" smtClean="0"/>
                  <a:t>briaunų aibė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lt-LT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lt-LT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lt-LT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lt-LT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, {</m:t>
                        </m:r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} </m:t>
                        </m:r>
                      </m:e>
                    </m:d>
                  </m:oMath>
                </a14:m>
                <a:r>
                  <a:rPr lang="lt-LT" sz="2400" dirty="0" smtClean="0"/>
                  <a:t> yra kirpis;</a:t>
                </a:r>
              </a:p>
              <a:p>
                <a:pPr marL="457200" indent="-457200">
                  <a:buAutoNum type="alphaUcParenBoth"/>
                </a:pPr>
                <a:r>
                  <a:rPr lang="lt-LT" sz="2400" dirty="0" smtClean="0"/>
                  <a:t>Grafas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lt-LT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lt-LT" sz="2400" dirty="0" smtClean="0"/>
                  <a:t>turi du sujungimo taškus.</a:t>
                </a:r>
              </a:p>
              <a:p>
                <a:endParaRPr lang="lt-LT" sz="2400" dirty="0" smtClean="0"/>
              </a:p>
              <a:p>
                <a:r>
                  <a:rPr lang="lt-LT" sz="2400" dirty="0" smtClean="0"/>
                  <a:t>3</a:t>
                </a:r>
                <a:r>
                  <a:rPr lang="lt-LT" sz="2400" dirty="0"/>
                  <a:t>. Grafo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lt-LT" sz="2400" dirty="0" smtClean="0"/>
                  <a:t> blokų skaičius lygus _____</a:t>
                </a:r>
                <a:endParaRPr lang="lt-LT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70" y="1844824"/>
                <a:ext cx="8856984" cy="4939365"/>
              </a:xfrm>
              <a:prstGeom prst="rect">
                <a:avLst/>
              </a:prstGeom>
              <a:blipFill>
                <a:blip r:embed="rId4"/>
                <a:stretch>
                  <a:fillRect l="-1032" t="-988" b="-1975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0926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"/>
          <p:cNvGrpSpPr>
            <a:grpSpLocks/>
          </p:cNvGrpSpPr>
          <p:nvPr/>
        </p:nvGrpSpPr>
        <p:grpSpPr bwMode="auto">
          <a:xfrm>
            <a:off x="950913" y="1012825"/>
            <a:ext cx="2603500" cy="1554163"/>
            <a:chOff x="6046786" y="549027"/>
            <a:chExt cx="2604491" cy="1554410"/>
          </a:xfrm>
        </p:grpSpPr>
        <p:sp>
          <p:nvSpPr>
            <p:cNvPr id="3" name="Oval 2"/>
            <p:cNvSpPr/>
            <p:nvPr/>
          </p:nvSpPr>
          <p:spPr bwMode="auto">
            <a:xfrm>
              <a:off x="6046786" y="549027"/>
              <a:ext cx="287446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a</a:t>
              </a:r>
              <a:endParaRPr lang="en-US" dirty="0"/>
            </a:p>
          </p:txBody>
        </p:sp>
        <p:sp>
          <p:nvSpPr>
            <p:cNvPr id="4" name="Oval 3"/>
            <p:cNvSpPr/>
            <p:nvPr/>
          </p:nvSpPr>
          <p:spPr bwMode="auto">
            <a:xfrm>
              <a:off x="7164811" y="549027"/>
              <a:ext cx="287446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b</a:t>
              </a:r>
              <a:endParaRPr lang="en-US" dirty="0"/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6046786" y="1261928"/>
              <a:ext cx="287446" cy="28738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c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7164811" y="1247638"/>
              <a:ext cx="287446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d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7020293" y="1816053"/>
              <a:ext cx="287447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e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8138319" y="1816053"/>
              <a:ext cx="287447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f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8363830" y="974545"/>
              <a:ext cx="287447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g</a:t>
              </a:r>
              <a:endParaRPr lang="en-US" dirty="0"/>
            </a:p>
          </p:txBody>
        </p:sp>
        <p:cxnSp>
          <p:nvCxnSpPr>
            <p:cNvPr id="12" name="Straight Connector 11"/>
            <p:cNvCxnSpPr>
              <a:stCxn id="3" idx="6"/>
              <a:endCxn id="4" idx="2"/>
            </p:cNvCxnSpPr>
            <p:nvPr/>
          </p:nvCxnSpPr>
          <p:spPr>
            <a:xfrm>
              <a:off x="6334232" y="691925"/>
              <a:ext cx="8305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5" idx="0"/>
              <a:endCxn id="3" idx="4"/>
            </p:cNvCxnSpPr>
            <p:nvPr/>
          </p:nvCxnSpPr>
          <p:spPr>
            <a:xfrm flipV="1">
              <a:off x="6189715" y="836411"/>
              <a:ext cx="0" cy="4255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7307741" y="820533"/>
              <a:ext cx="0" cy="4271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334232" y="1412764"/>
              <a:ext cx="8305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317269" y="1960539"/>
              <a:ext cx="8305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7" idx="0"/>
              <a:endCxn id="6" idx="4"/>
            </p:cNvCxnSpPr>
            <p:nvPr/>
          </p:nvCxnSpPr>
          <p:spPr>
            <a:xfrm flipV="1">
              <a:off x="7164811" y="1535022"/>
              <a:ext cx="142929" cy="281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6" idx="5"/>
              <a:endCxn id="8" idx="1"/>
            </p:cNvCxnSpPr>
            <p:nvPr/>
          </p:nvCxnSpPr>
          <p:spPr>
            <a:xfrm>
              <a:off x="7409379" y="1492152"/>
              <a:ext cx="771819" cy="3667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7"/>
            </p:cNvCxnSpPr>
            <p:nvPr/>
          </p:nvCxnSpPr>
          <p:spPr>
            <a:xfrm flipV="1">
              <a:off x="8384475" y="1261928"/>
              <a:ext cx="115931" cy="5969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5" idx="7"/>
              <a:endCxn id="4" idx="3"/>
            </p:cNvCxnSpPr>
            <p:nvPr/>
          </p:nvCxnSpPr>
          <p:spPr>
            <a:xfrm flipV="1">
              <a:off x="6291354" y="793541"/>
              <a:ext cx="914748" cy="5112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95" name="TextBox 23"/>
          <p:cNvSpPr txBox="1">
            <a:spLocks noChangeArrowheads="1"/>
          </p:cNvSpPr>
          <p:nvPr/>
        </p:nvSpPr>
        <p:spPr bwMode="auto">
          <a:xfrm>
            <a:off x="468313" y="260350"/>
            <a:ext cx="3959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/>
              <a:t>Sudarykime šio grafo briauninį grafą</a:t>
            </a:r>
            <a:endParaRPr lang="en-US" altLang="en-US" sz="2000"/>
          </a:p>
        </p:txBody>
      </p:sp>
      <p:sp>
        <p:nvSpPr>
          <p:cNvPr id="8196" name="TextBox 41"/>
          <p:cNvSpPr txBox="1">
            <a:spLocks noChangeArrowheads="1"/>
          </p:cNvSpPr>
          <p:nvPr/>
        </p:nvSpPr>
        <p:spPr bwMode="auto">
          <a:xfrm>
            <a:off x="4787900" y="260350"/>
            <a:ext cx="3960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/>
              <a:t>Sunumeruojame briaunas</a:t>
            </a:r>
            <a:endParaRPr lang="en-US" altLang="en-US" sz="2000"/>
          </a:p>
        </p:txBody>
      </p:sp>
      <p:grpSp>
        <p:nvGrpSpPr>
          <p:cNvPr id="8197" name="Group 54"/>
          <p:cNvGrpSpPr>
            <a:grpSpLocks/>
          </p:cNvGrpSpPr>
          <p:nvPr/>
        </p:nvGrpSpPr>
        <p:grpSpPr bwMode="auto">
          <a:xfrm>
            <a:off x="5162550" y="858838"/>
            <a:ext cx="2767013" cy="1873250"/>
            <a:chOff x="5162600" y="858214"/>
            <a:chExt cx="2766874" cy="1873371"/>
          </a:xfrm>
        </p:grpSpPr>
        <p:grpSp>
          <p:nvGrpSpPr>
            <p:cNvPr id="8222" name="Group 24"/>
            <p:cNvGrpSpPr>
              <a:grpSpLocks/>
            </p:cNvGrpSpPr>
            <p:nvPr/>
          </p:nvGrpSpPr>
          <p:grpSpPr bwMode="auto">
            <a:xfrm>
              <a:off x="5270612" y="1012103"/>
              <a:ext cx="2604491" cy="1554410"/>
              <a:chOff x="6046786" y="549027"/>
              <a:chExt cx="2604491" cy="1554410"/>
            </a:xfrm>
          </p:grpSpPr>
          <p:sp>
            <p:nvSpPr>
              <p:cNvPr id="26" name="Oval 25"/>
              <p:cNvSpPr/>
              <p:nvPr/>
            </p:nvSpPr>
            <p:spPr bwMode="auto">
              <a:xfrm>
                <a:off x="6046719" y="549135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a</a:t>
                </a:r>
                <a:endParaRPr lang="en-US" dirty="0"/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7164263" y="549135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b</a:t>
                </a:r>
                <a:endParaRPr lang="en-US" dirty="0"/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6046719" y="1261969"/>
                <a:ext cx="287324" cy="28735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c</a:t>
                </a:r>
                <a:endParaRPr lang="en-US" dirty="0"/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7164263" y="1247680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d</a:t>
                </a:r>
                <a:endParaRPr lang="en-US" dirty="0"/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7021395" y="1816042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e</a:t>
                </a:r>
                <a:endParaRPr lang="en-US" dirty="0"/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8138939" y="1816042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f</a:t>
                </a:r>
                <a:endParaRPr lang="en-US" dirty="0"/>
              </a:p>
            </p:txBody>
          </p:sp>
          <p:sp>
            <p:nvSpPr>
              <p:cNvPr id="32" name="Oval 31"/>
              <p:cNvSpPr/>
              <p:nvPr/>
            </p:nvSpPr>
            <p:spPr bwMode="auto">
              <a:xfrm>
                <a:off x="8364352" y="974612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g</a:t>
                </a:r>
                <a:endParaRPr lang="en-US" dirty="0"/>
              </a:p>
            </p:txBody>
          </p:sp>
          <p:cxnSp>
            <p:nvCxnSpPr>
              <p:cNvPr id="33" name="Straight Connector 32"/>
              <p:cNvCxnSpPr>
                <a:stCxn id="26" idx="6"/>
                <a:endCxn id="27" idx="2"/>
              </p:cNvCxnSpPr>
              <p:nvPr/>
            </p:nvCxnSpPr>
            <p:spPr>
              <a:xfrm>
                <a:off x="6334043" y="692019"/>
                <a:ext cx="8302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28" idx="0"/>
                <a:endCxn id="26" idx="4"/>
              </p:cNvCxnSpPr>
              <p:nvPr/>
            </p:nvCxnSpPr>
            <p:spPr>
              <a:xfrm flipV="1">
                <a:off x="6191175" y="836491"/>
                <a:ext cx="0" cy="42547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V="1">
                <a:off x="7308719" y="820615"/>
                <a:ext cx="0" cy="42706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6334043" y="1412791"/>
                <a:ext cx="8302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7316655" y="1960514"/>
                <a:ext cx="8318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30" idx="0"/>
                <a:endCxn id="29" idx="4"/>
              </p:cNvCxnSpPr>
              <p:nvPr/>
            </p:nvCxnSpPr>
            <p:spPr>
              <a:xfrm flipV="1">
                <a:off x="7164263" y="1535036"/>
                <a:ext cx="144456" cy="28100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29" idx="5"/>
                <a:endCxn id="31" idx="1"/>
              </p:cNvCxnSpPr>
              <p:nvPr/>
            </p:nvCxnSpPr>
            <p:spPr>
              <a:xfrm>
                <a:off x="7410313" y="1492171"/>
                <a:ext cx="771486" cy="36673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31" idx="7"/>
              </p:cNvCxnSpPr>
              <p:nvPr/>
            </p:nvCxnSpPr>
            <p:spPr>
              <a:xfrm flipV="1">
                <a:off x="8384989" y="1261969"/>
                <a:ext cx="115881" cy="5969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28" idx="7"/>
                <a:endCxn id="27" idx="3"/>
              </p:cNvCxnSpPr>
              <p:nvPr/>
            </p:nvCxnSpPr>
            <p:spPr>
              <a:xfrm flipV="1">
                <a:off x="6292770" y="793626"/>
                <a:ext cx="914354" cy="5112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23" name="TextBox 42"/>
            <p:cNvSpPr txBox="1">
              <a:spLocks noChangeArrowheads="1"/>
            </p:cNvSpPr>
            <p:nvPr/>
          </p:nvSpPr>
          <p:spPr bwMode="auto">
            <a:xfrm>
              <a:off x="5853075" y="858214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1</a:t>
              </a:r>
              <a:endParaRPr lang="en-US" altLang="en-US" sz="1400"/>
            </a:p>
          </p:txBody>
        </p:sp>
        <p:sp>
          <p:nvSpPr>
            <p:cNvPr id="8224" name="TextBox 45"/>
            <p:cNvSpPr txBox="1">
              <a:spLocks noChangeArrowheads="1"/>
            </p:cNvSpPr>
            <p:nvPr/>
          </p:nvSpPr>
          <p:spPr bwMode="auto">
            <a:xfrm>
              <a:off x="5162600" y="1343467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2</a:t>
              </a:r>
              <a:endParaRPr lang="en-US" altLang="en-US" sz="1400"/>
            </a:p>
          </p:txBody>
        </p:sp>
        <p:sp>
          <p:nvSpPr>
            <p:cNvPr id="8225" name="TextBox 46"/>
            <p:cNvSpPr txBox="1">
              <a:spLocks noChangeArrowheads="1"/>
            </p:cNvSpPr>
            <p:nvPr/>
          </p:nvSpPr>
          <p:spPr bwMode="auto">
            <a:xfrm>
              <a:off x="5777719" y="1257360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3</a:t>
              </a:r>
              <a:endParaRPr lang="en-US" altLang="en-US" sz="1400"/>
            </a:p>
          </p:txBody>
        </p:sp>
        <p:sp>
          <p:nvSpPr>
            <p:cNvPr id="8226" name="TextBox 47"/>
            <p:cNvSpPr txBox="1">
              <a:spLocks noChangeArrowheads="1"/>
            </p:cNvSpPr>
            <p:nvPr/>
          </p:nvSpPr>
          <p:spPr bwMode="auto">
            <a:xfrm>
              <a:off x="6560182" y="1328979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5</a:t>
              </a:r>
              <a:endParaRPr lang="en-US" altLang="en-US" sz="1400"/>
            </a:p>
          </p:txBody>
        </p:sp>
        <p:sp>
          <p:nvSpPr>
            <p:cNvPr id="8227" name="TextBox 48"/>
            <p:cNvSpPr txBox="1">
              <a:spLocks noChangeArrowheads="1"/>
            </p:cNvSpPr>
            <p:nvPr/>
          </p:nvSpPr>
          <p:spPr bwMode="auto">
            <a:xfrm>
              <a:off x="5765143" y="1869225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4</a:t>
              </a:r>
              <a:endParaRPr lang="en-US" altLang="en-US" sz="1400"/>
            </a:p>
          </p:txBody>
        </p:sp>
        <p:sp>
          <p:nvSpPr>
            <p:cNvPr id="8228" name="TextBox 49"/>
            <p:cNvSpPr txBox="1">
              <a:spLocks noChangeArrowheads="1"/>
            </p:cNvSpPr>
            <p:nvPr/>
          </p:nvSpPr>
          <p:spPr bwMode="auto">
            <a:xfrm>
              <a:off x="6911207" y="1850745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7</a:t>
              </a:r>
              <a:endParaRPr lang="en-US" altLang="en-US" sz="1400"/>
            </a:p>
          </p:txBody>
        </p:sp>
        <p:sp>
          <p:nvSpPr>
            <p:cNvPr id="8229" name="TextBox 50"/>
            <p:cNvSpPr txBox="1">
              <a:spLocks noChangeArrowheads="1"/>
            </p:cNvSpPr>
            <p:nvPr/>
          </p:nvSpPr>
          <p:spPr bwMode="auto">
            <a:xfrm>
              <a:off x="7713450" y="1886786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8</a:t>
              </a:r>
              <a:endParaRPr lang="en-US" altLang="en-US" sz="1400"/>
            </a:p>
          </p:txBody>
        </p:sp>
        <p:sp>
          <p:nvSpPr>
            <p:cNvPr id="8230" name="TextBox 51"/>
            <p:cNvSpPr txBox="1">
              <a:spLocks noChangeArrowheads="1"/>
            </p:cNvSpPr>
            <p:nvPr/>
          </p:nvSpPr>
          <p:spPr bwMode="auto">
            <a:xfrm>
              <a:off x="6792107" y="2423808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9</a:t>
              </a:r>
              <a:endParaRPr lang="en-US" altLang="en-US" sz="1400"/>
            </a:p>
          </p:txBody>
        </p:sp>
        <p:sp>
          <p:nvSpPr>
            <p:cNvPr id="8231" name="TextBox 52"/>
            <p:cNvSpPr txBox="1">
              <a:spLocks noChangeArrowheads="1"/>
            </p:cNvSpPr>
            <p:nvPr/>
          </p:nvSpPr>
          <p:spPr bwMode="auto">
            <a:xfrm>
              <a:off x="6452170" y="2051163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6</a:t>
              </a:r>
              <a:endParaRPr lang="en-US" altLang="en-US" sz="1400"/>
            </a:p>
          </p:txBody>
        </p:sp>
      </p:grpSp>
      <p:sp>
        <p:nvSpPr>
          <p:cNvPr id="8198" name="TextBox 65"/>
          <p:cNvSpPr txBox="1">
            <a:spLocks noChangeArrowheads="1"/>
          </p:cNvSpPr>
          <p:nvPr/>
        </p:nvSpPr>
        <p:spPr bwMode="auto">
          <a:xfrm>
            <a:off x="611188" y="3659188"/>
            <a:ext cx="35290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/>
              <a:t>Imkime briauną </a:t>
            </a:r>
            <a:r>
              <a:rPr lang="lt-LT" altLang="en-US" sz="2000" b="1" i="1"/>
              <a:t>4.</a:t>
            </a:r>
            <a:br>
              <a:rPr lang="lt-LT" altLang="en-US" sz="2000" b="1" i="1"/>
            </a:br>
            <a:r>
              <a:rPr lang="lt-LT" altLang="en-US" sz="2000"/>
              <a:t>Jos kaimynės: 2, 3, 5, 6, 7</a:t>
            </a:r>
            <a:endParaRPr lang="en-US" altLang="en-US" sz="2000"/>
          </a:p>
        </p:txBody>
      </p:sp>
      <p:grpSp>
        <p:nvGrpSpPr>
          <p:cNvPr id="8199" name="Group 44"/>
          <p:cNvGrpSpPr>
            <a:grpSpLocks/>
          </p:cNvGrpSpPr>
          <p:nvPr/>
        </p:nvGrpSpPr>
        <p:grpSpPr bwMode="auto">
          <a:xfrm>
            <a:off x="5160963" y="3514725"/>
            <a:ext cx="3013075" cy="2867025"/>
            <a:chOff x="5160170" y="3515166"/>
            <a:chExt cx="3014354" cy="2866161"/>
          </a:xfrm>
        </p:grpSpPr>
        <p:grpSp>
          <p:nvGrpSpPr>
            <p:cNvPr id="8200" name="Group 17"/>
            <p:cNvGrpSpPr>
              <a:grpSpLocks/>
            </p:cNvGrpSpPr>
            <p:nvPr/>
          </p:nvGrpSpPr>
          <p:grpSpPr bwMode="auto">
            <a:xfrm>
              <a:off x="5160170" y="3515166"/>
              <a:ext cx="3014354" cy="2866161"/>
              <a:chOff x="5160170" y="3515166"/>
              <a:chExt cx="3014354" cy="2866161"/>
            </a:xfrm>
          </p:grpSpPr>
          <p:grpSp>
            <p:nvGrpSpPr>
              <p:cNvPr id="8204" name="Group 43"/>
              <p:cNvGrpSpPr>
                <a:grpSpLocks/>
              </p:cNvGrpSpPr>
              <p:nvPr/>
            </p:nvGrpSpPr>
            <p:grpSpPr bwMode="auto">
              <a:xfrm>
                <a:off x="5160170" y="3515166"/>
                <a:ext cx="3014354" cy="2866161"/>
                <a:chOff x="5160170" y="3515166"/>
                <a:chExt cx="3014354" cy="2866161"/>
              </a:xfrm>
            </p:grpSpPr>
            <p:grpSp>
              <p:nvGrpSpPr>
                <p:cNvPr id="8209" name="Group 64"/>
                <p:cNvGrpSpPr>
                  <a:grpSpLocks/>
                </p:cNvGrpSpPr>
                <p:nvPr/>
              </p:nvGrpSpPr>
              <p:grpSpPr bwMode="auto">
                <a:xfrm>
                  <a:off x="5160170" y="3515166"/>
                  <a:ext cx="3014354" cy="2866161"/>
                  <a:chOff x="323875" y="3658835"/>
                  <a:chExt cx="3014354" cy="2866161"/>
                </a:xfrm>
              </p:grpSpPr>
              <p:sp>
                <p:nvSpPr>
                  <p:cNvPr id="54" name="Oval 53"/>
                  <p:cNvSpPr/>
                  <p:nvPr/>
                </p:nvSpPr>
                <p:spPr bwMode="auto">
                  <a:xfrm>
                    <a:off x="2768074" y="4185726"/>
                    <a:ext cx="287460" cy="287251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3</a:t>
                    </a:r>
                    <a:endParaRPr lang="en-US" dirty="0"/>
                  </a:p>
                </p:txBody>
              </p:sp>
              <p:sp>
                <p:nvSpPr>
                  <p:cNvPr id="56" name="Oval 55"/>
                  <p:cNvSpPr/>
                  <p:nvPr/>
                </p:nvSpPr>
                <p:spPr bwMode="auto">
                  <a:xfrm>
                    <a:off x="1257721" y="3673119"/>
                    <a:ext cx="287459" cy="28725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1</a:t>
                    </a:r>
                    <a:endParaRPr lang="en-US" dirty="0"/>
                  </a:p>
                </p:txBody>
              </p:sp>
              <p:sp>
                <p:nvSpPr>
                  <p:cNvPr id="57" name="Oval 56"/>
                  <p:cNvSpPr/>
                  <p:nvPr/>
                </p:nvSpPr>
                <p:spPr bwMode="auto">
                  <a:xfrm>
                    <a:off x="2110570" y="3658835"/>
                    <a:ext cx="287460" cy="287251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2</a:t>
                    </a:r>
                    <a:endParaRPr lang="en-US" dirty="0"/>
                  </a:p>
                </p:txBody>
              </p:sp>
              <p:sp>
                <p:nvSpPr>
                  <p:cNvPr id="58" name="Oval 57"/>
                  <p:cNvSpPr/>
                  <p:nvPr/>
                </p:nvSpPr>
                <p:spPr bwMode="auto">
                  <a:xfrm>
                    <a:off x="323875" y="4955432"/>
                    <a:ext cx="287459" cy="28725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9</a:t>
                    </a:r>
                    <a:endParaRPr lang="en-US" dirty="0"/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 bwMode="auto">
                  <a:xfrm>
                    <a:off x="611334" y="5733073"/>
                    <a:ext cx="287460" cy="28725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8</a:t>
                    </a:r>
                    <a:endParaRPr lang="en-US" dirty="0"/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 bwMode="auto">
                  <a:xfrm>
                    <a:off x="3050769" y="4955432"/>
                    <a:ext cx="287460" cy="28725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4</a:t>
                    </a:r>
                    <a:endParaRPr lang="en-US" dirty="0"/>
                  </a:p>
                </p:txBody>
              </p:sp>
              <p:sp>
                <p:nvSpPr>
                  <p:cNvPr id="61" name="Oval 60"/>
                  <p:cNvSpPr/>
                  <p:nvPr/>
                </p:nvSpPr>
                <p:spPr bwMode="auto">
                  <a:xfrm>
                    <a:off x="2796661" y="5733073"/>
                    <a:ext cx="287460" cy="28725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5</a:t>
                    </a:r>
                    <a:endParaRPr lang="en-US" dirty="0"/>
                  </a:p>
                </p:txBody>
              </p:sp>
              <p:sp>
                <p:nvSpPr>
                  <p:cNvPr id="62" name="Oval 61"/>
                  <p:cNvSpPr/>
                  <p:nvPr/>
                </p:nvSpPr>
                <p:spPr bwMode="auto">
                  <a:xfrm>
                    <a:off x="2077219" y="6237746"/>
                    <a:ext cx="287459" cy="28725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6</a:t>
                    </a:r>
                    <a:endParaRPr lang="en-US" dirty="0"/>
                  </a:p>
                </p:txBody>
              </p:sp>
              <p:sp>
                <p:nvSpPr>
                  <p:cNvPr id="63" name="Oval 62"/>
                  <p:cNvSpPr/>
                  <p:nvPr/>
                </p:nvSpPr>
                <p:spPr bwMode="auto">
                  <a:xfrm>
                    <a:off x="1260898" y="6237746"/>
                    <a:ext cx="287459" cy="28725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lt-LT" dirty="0"/>
                      <a:t>7</a:t>
                    </a:r>
                    <a:endParaRPr lang="en-US" dirty="0"/>
                  </a:p>
                </p:txBody>
              </p:sp>
            </p:grpSp>
            <p:cxnSp>
              <p:nvCxnSpPr>
                <p:cNvPr id="64" name="Straight Connector 63"/>
                <p:cNvCxnSpPr>
                  <a:endCxn id="57" idx="2"/>
                </p:cNvCxnSpPr>
                <p:nvPr/>
              </p:nvCxnSpPr>
              <p:spPr>
                <a:xfrm flipV="1">
                  <a:off x="6384652" y="3659585"/>
                  <a:ext cx="562214" cy="1269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>
                  <a:stCxn id="56" idx="5"/>
                  <a:endCxn id="54" idx="2"/>
                </p:cNvCxnSpPr>
                <p:nvPr/>
              </p:nvCxnSpPr>
              <p:spPr>
                <a:xfrm>
                  <a:off x="6340183" y="3773851"/>
                  <a:ext cx="1264186" cy="4126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>
                  <a:stCxn id="56" idx="4"/>
                  <a:endCxn id="61" idx="1"/>
                </p:cNvCxnSpPr>
                <p:nvPr/>
              </p:nvCxnSpPr>
              <p:spPr>
                <a:xfrm>
                  <a:off x="6238540" y="3816700"/>
                  <a:ext cx="1437298" cy="18139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9" name="Straight Connector 68"/>
              <p:cNvCxnSpPr>
                <a:stCxn id="57" idx="5"/>
                <a:endCxn id="54" idx="1"/>
              </p:cNvCxnSpPr>
              <p:nvPr/>
            </p:nvCxnSpPr>
            <p:spPr>
              <a:xfrm>
                <a:off x="7193033" y="3761155"/>
                <a:ext cx="452629" cy="3237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60" idx="1"/>
                <a:endCxn id="57" idx="5"/>
              </p:cNvCxnSpPr>
              <p:nvPr/>
            </p:nvCxnSpPr>
            <p:spPr>
              <a:xfrm flipH="1" flipV="1">
                <a:off x="7193033" y="3761155"/>
                <a:ext cx="736913" cy="109187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stCxn id="54" idx="5"/>
                <a:endCxn id="60" idx="0"/>
              </p:cNvCxnSpPr>
              <p:nvPr/>
            </p:nvCxnSpPr>
            <p:spPr>
              <a:xfrm>
                <a:off x="7848948" y="4288046"/>
                <a:ext cx="182640" cy="52371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endCxn id="61" idx="0"/>
              </p:cNvCxnSpPr>
              <p:nvPr/>
            </p:nvCxnSpPr>
            <p:spPr>
              <a:xfrm>
                <a:off x="7747305" y="4329309"/>
                <a:ext cx="30176" cy="12600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3" name="Straight Connector 72"/>
            <p:cNvCxnSpPr>
              <a:endCxn id="61" idx="7"/>
            </p:cNvCxnSpPr>
            <p:nvPr/>
          </p:nvCxnSpPr>
          <p:spPr>
            <a:xfrm flipH="1">
              <a:off x="7879124" y="5099014"/>
              <a:ext cx="176287" cy="53165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62" idx="7"/>
            </p:cNvCxnSpPr>
            <p:nvPr/>
          </p:nvCxnSpPr>
          <p:spPr>
            <a:xfrm flipV="1">
              <a:off x="7158093" y="5073621"/>
              <a:ext cx="797263" cy="10617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63" idx="7"/>
              <a:endCxn id="60" idx="3"/>
            </p:cNvCxnSpPr>
            <p:nvPr/>
          </p:nvCxnSpPr>
          <p:spPr>
            <a:xfrm flipV="1">
              <a:off x="6343359" y="5056164"/>
              <a:ext cx="1586586" cy="10791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"/>
          <p:cNvGrpSpPr>
            <a:grpSpLocks/>
          </p:cNvGrpSpPr>
          <p:nvPr/>
        </p:nvGrpSpPr>
        <p:grpSpPr bwMode="auto">
          <a:xfrm>
            <a:off x="950913" y="1012825"/>
            <a:ext cx="2603500" cy="1554163"/>
            <a:chOff x="6046786" y="549027"/>
            <a:chExt cx="2604491" cy="1554410"/>
          </a:xfrm>
        </p:grpSpPr>
        <p:sp>
          <p:nvSpPr>
            <p:cNvPr id="3" name="Oval 2"/>
            <p:cNvSpPr/>
            <p:nvPr/>
          </p:nvSpPr>
          <p:spPr bwMode="auto">
            <a:xfrm>
              <a:off x="6046786" y="549027"/>
              <a:ext cx="287446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a</a:t>
              </a:r>
              <a:endParaRPr lang="en-US" dirty="0"/>
            </a:p>
          </p:txBody>
        </p:sp>
        <p:sp>
          <p:nvSpPr>
            <p:cNvPr id="4" name="Oval 3"/>
            <p:cNvSpPr/>
            <p:nvPr/>
          </p:nvSpPr>
          <p:spPr bwMode="auto">
            <a:xfrm>
              <a:off x="7164811" y="549027"/>
              <a:ext cx="287446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b</a:t>
              </a:r>
              <a:endParaRPr lang="en-US" dirty="0"/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6046786" y="1261928"/>
              <a:ext cx="287446" cy="28738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c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7164811" y="1247638"/>
              <a:ext cx="287446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d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7020293" y="1816053"/>
              <a:ext cx="287447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e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8138319" y="1816053"/>
              <a:ext cx="287447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f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8363830" y="974545"/>
              <a:ext cx="287447" cy="28738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dirty="0"/>
                <a:t>g</a:t>
              </a:r>
              <a:endParaRPr lang="en-US" dirty="0"/>
            </a:p>
          </p:txBody>
        </p:sp>
        <p:cxnSp>
          <p:nvCxnSpPr>
            <p:cNvPr id="12" name="Straight Connector 11"/>
            <p:cNvCxnSpPr>
              <a:stCxn id="3" idx="6"/>
              <a:endCxn id="4" idx="2"/>
            </p:cNvCxnSpPr>
            <p:nvPr/>
          </p:nvCxnSpPr>
          <p:spPr>
            <a:xfrm>
              <a:off x="6334232" y="691925"/>
              <a:ext cx="8305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5" idx="0"/>
              <a:endCxn id="3" idx="4"/>
            </p:cNvCxnSpPr>
            <p:nvPr/>
          </p:nvCxnSpPr>
          <p:spPr>
            <a:xfrm flipV="1">
              <a:off x="6189715" y="836411"/>
              <a:ext cx="0" cy="4255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7307741" y="820533"/>
              <a:ext cx="0" cy="4271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334232" y="1412764"/>
              <a:ext cx="8305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317269" y="1960539"/>
              <a:ext cx="8305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7" idx="0"/>
              <a:endCxn id="6" idx="4"/>
            </p:cNvCxnSpPr>
            <p:nvPr/>
          </p:nvCxnSpPr>
          <p:spPr>
            <a:xfrm flipV="1">
              <a:off x="7164811" y="1535022"/>
              <a:ext cx="142929" cy="281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6" idx="5"/>
              <a:endCxn id="8" idx="1"/>
            </p:cNvCxnSpPr>
            <p:nvPr/>
          </p:nvCxnSpPr>
          <p:spPr>
            <a:xfrm>
              <a:off x="7409379" y="1492152"/>
              <a:ext cx="771819" cy="3667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7"/>
            </p:cNvCxnSpPr>
            <p:nvPr/>
          </p:nvCxnSpPr>
          <p:spPr>
            <a:xfrm flipV="1">
              <a:off x="8384475" y="1261928"/>
              <a:ext cx="115931" cy="5969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5" idx="7"/>
              <a:endCxn id="4" idx="3"/>
            </p:cNvCxnSpPr>
            <p:nvPr/>
          </p:nvCxnSpPr>
          <p:spPr>
            <a:xfrm flipV="1">
              <a:off x="6291354" y="793541"/>
              <a:ext cx="914748" cy="5112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19" name="TextBox 23"/>
          <p:cNvSpPr txBox="1">
            <a:spLocks noChangeArrowheads="1"/>
          </p:cNvSpPr>
          <p:nvPr/>
        </p:nvSpPr>
        <p:spPr bwMode="auto">
          <a:xfrm>
            <a:off x="468313" y="260350"/>
            <a:ext cx="3959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/>
              <a:t>Sudarykime šio grafo briauninį grafą</a:t>
            </a:r>
            <a:endParaRPr lang="en-US" altLang="en-US" sz="2000"/>
          </a:p>
        </p:txBody>
      </p:sp>
      <p:sp>
        <p:nvSpPr>
          <p:cNvPr id="9220" name="TextBox 41"/>
          <p:cNvSpPr txBox="1">
            <a:spLocks noChangeArrowheads="1"/>
          </p:cNvSpPr>
          <p:nvPr/>
        </p:nvSpPr>
        <p:spPr bwMode="auto">
          <a:xfrm>
            <a:off x="4787900" y="260350"/>
            <a:ext cx="3960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/>
              <a:t>Sunumeruojame briaunas</a:t>
            </a:r>
            <a:endParaRPr lang="en-US" altLang="en-US" sz="2000"/>
          </a:p>
        </p:txBody>
      </p:sp>
      <p:grpSp>
        <p:nvGrpSpPr>
          <p:cNvPr id="9221" name="Group 54"/>
          <p:cNvGrpSpPr>
            <a:grpSpLocks/>
          </p:cNvGrpSpPr>
          <p:nvPr/>
        </p:nvGrpSpPr>
        <p:grpSpPr bwMode="auto">
          <a:xfrm>
            <a:off x="5162550" y="858838"/>
            <a:ext cx="2767013" cy="1873250"/>
            <a:chOff x="5162600" y="858214"/>
            <a:chExt cx="2766874" cy="1873371"/>
          </a:xfrm>
        </p:grpSpPr>
        <p:grpSp>
          <p:nvGrpSpPr>
            <p:cNvPr id="9249" name="Group 24"/>
            <p:cNvGrpSpPr>
              <a:grpSpLocks/>
            </p:cNvGrpSpPr>
            <p:nvPr/>
          </p:nvGrpSpPr>
          <p:grpSpPr bwMode="auto">
            <a:xfrm>
              <a:off x="5270612" y="1012103"/>
              <a:ext cx="2604491" cy="1554410"/>
              <a:chOff x="6046786" y="549027"/>
              <a:chExt cx="2604491" cy="1554410"/>
            </a:xfrm>
          </p:grpSpPr>
          <p:sp>
            <p:nvSpPr>
              <p:cNvPr id="26" name="Oval 25"/>
              <p:cNvSpPr/>
              <p:nvPr/>
            </p:nvSpPr>
            <p:spPr bwMode="auto">
              <a:xfrm>
                <a:off x="6046719" y="549135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a</a:t>
                </a:r>
                <a:endParaRPr lang="en-US" dirty="0"/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7164263" y="549135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b</a:t>
                </a:r>
                <a:endParaRPr lang="en-US" dirty="0"/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6046719" y="1261969"/>
                <a:ext cx="287324" cy="28735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c</a:t>
                </a:r>
                <a:endParaRPr lang="en-US" dirty="0"/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7164263" y="1247680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d</a:t>
                </a:r>
                <a:endParaRPr lang="en-US" dirty="0"/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7021395" y="1816042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e</a:t>
                </a:r>
                <a:endParaRPr lang="en-US" dirty="0"/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8138939" y="1816042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f</a:t>
                </a:r>
                <a:endParaRPr lang="en-US" dirty="0"/>
              </a:p>
            </p:txBody>
          </p:sp>
          <p:sp>
            <p:nvSpPr>
              <p:cNvPr id="32" name="Oval 31"/>
              <p:cNvSpPr/>
              <p:nvPr/>
            </p:nvSpPr>
            <p:spPr bwMode="auto">
              <a:xfrm>
                <a:off x="8364352" y="974612"/>
                <a:ext cx="287324" cy="287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lt-LT" dirty="0"/>
                  <a:t>g</a:t>
                </a:r>
                <a:endParaRPr lang="en-US" dirty="0"/>
              </a:p>
            </p:txBody>
          </p:sp>
          <p:cxnSp>
            <p:nvCxnSpPr>
              <p:cNvPr id="33" name="Straight Connector 32"/>
              <p:cNvCxnSpPr>
                <a:stCxn id="26" idx="6"/>
                <a:endCxn id="27" idx="2"/>
              </p:cNvCxnSpPr>
              <p:nvPr/>
            </p:nvCxnSpPr>
            <p:spPr>
              <a:xfrm>
                <a:off x="6334043" y="692019"/>
                <a:ext cx="8302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28" idx="0"/>
                <a:endCxn id="26" idx="4"/>
              </p:cNvCxnSpPr>
              <p:nvPr/>
            </p:nvCxnSpPr>
            <p:spPr>
              <a:xfrm flipV="1">
                <a:off x="6191175" y="836491"/>
                <a:ext cx="0" cy="42547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V="1">
                <a:off x="7308719" y="820615"/>
                <a:ext cx="0" cy="42706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6334043" y="1412791"/>
                <a:ext cx="8302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7316655" y="1960514"/>
                <a:ext cx="8318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30" idx="0"/>
                <a:endCxn id="29" idx="4"/>
              </p:cNvCxnSpPr>
              <p:nvPr/>
            </p:nvCxnSpPr>
            <p:spPr>
              <a:xfrm flipV="1">
                <a:off x="7164263" y="1535036"/>
                <a:ext cx="144456" cy="28100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29" idx="5"/>
                <a:endCxn id="31" idx="1"/>
              </p:cNvCxnSpPr>
              <p:nvPr/>
            </p:nvCxnSpPr>
            <p:spPr>
              <a:xfrm>
                <a:off x="7410313" y="1492171"/>
                <a:ext cx="771486" cy="36673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31" idx="7"/>
              </p:cNvCxnSpPr>
              <p:nvPr/>
            </p:nvCxnSpPr>
            <p:spPr>
              <a:xfrm flipV="1">
                <a:off x="8384989" y="1261969"/>
                <a:ext cx="115881" cy="5969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28" idx="7"/>
                <a:endCxn id="27" idx="3"/>
              </p:cNvCxnSpPr>
              <p:nvPr/>
            </p:nvCxnSpPr>
            <p:spPr>
              <a:xfrm flipV="1">
                <a:off x="6292770" y="793626"/>
                <a:ext cx="914354" cy="5112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50" name="TextBox 42"/>
            <p:cNvSpPr txBox="1">
              <a:spLocks noChangeArrowheads="1"/>
            </p:cNvSpPr>
            <p:nvPr/>
          </p:nvSpPr>
          <p:spPr bwMode="auto">
            <a:xfrm>
              <a:off x="5853075" y="858214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1</a:t>
              </a:r>
              <a:endParaRPr lang="en-US" altLang="en-US" sz="1400"/>
            </a:p>
          </p:txBody>
        </p:sp>
        <p:sp>
          <p:nvSpPr>
            <p:cNvPr id="9251" name="TextBox 45"/>
            <p:cNvSpPr txBox="1">
              <a:spLocks noChangeArrowheads="1"/>
            </p:cNvSpPr>
            <p:nvPr/>
          </p:nvSpPr>
          <p:spPr bwMode="auto">
            <a:xfrm>
              <a:off x="5162600" y="1343467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2</a:t>
              </a:r>
              <a:endParaRPr lang="en-US" altLang="en-US" sz="1400"/>
            </a:p>
          </p:txBody>
        </p:sp>
        <p:sp>
          <p:nvSpPr>
            <p:cNvPr id="9252" name="TextBox 46"/>
            <p:cNvSpPr txBox="1">
              <a:spLocks noChangeArrowheads="1"/>
            </p:cNvSpPr>
            <p:nvPr/>
          </p:nvSpPr>
          <p:spPr bwMode="auto">
            <a:xfrm>
              <a:off x="5777719" y="1257360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3</a:t>
              </a:r>
              <a:endParaRPr lang="en-US" altLang="en-US" sz="1400"/>
            </a:p>
          </p:txBody>
        </p:sp>
        <p:sp>
          <p:nvSpPr>
            <p:cNvPr id="9253" name="TextBox 47"/>
            <p:cNvSpPr txBox="1">
              <a:spLocks noChangeArrowheads="1"/>
            </p:cNvSpPr>
            <p:nvPr/>
          </p:nvSpPr>
          <p:spPr bwMode="auto">
            <a:xfrm>
              <a:off x="6560182" y="1328979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5</a:t>
              </a:r>
              <a:endParaRPr lang="en-US" altLang="en-US" sz="1400"/>
            </a:p>
          </p:txBody>
        </p:sp>
        <p:sp>
          <p:nvSpPr>
            <p:cNvPr id="9254" name="TextBox 48"/>
            <p:cNvSpPr txBox="1">
              <a:spLocks noChangeArrowheads="1"/>
            </p:cNvSpPr>
            <p:nvPr/>
          </p:nvSpPr>
          <p:spPr bwMode="auto">
            <a:xfrm>
              <a:off x="5765143" y="1869225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4</a:t>
              </a:r>
              <a:endParaRPr lang="en-US" altLang="en-US" sz="1400"/>
            </a:p>
          </p:txBody>
        </p:sp>
        <p:sp>
          <p:nvSpPr>
            <p:cNvPr id="9255" name="TextBox 49"/>
            <p:cNvSpPr txBox="1">
              <a:spLocks noChangeArrowheads="1"/>
            </p:cNvSpPr>
            <p:nvPr/>
          </p:nvSpPr>
          <p:spPr bwMode="auto">
            <a:xfrm>
              <a:off x="6911207" y="1850745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7</a:t>
              </a:r>
              <a:endParaRPr lang="en-US" altLang="en-US" sz="1400"/>
            </a:p>
          </p:txBody>
        </p:sp>
        <p:sp>
          <p:nvSpPr>
            <p:cNvPr id="9256" name="TextBox 50"/>
            <p:cNvSpPr txBox="1">
              <a:spLocks noChangeArrowheads="1"/>
            </p:cNvSpPr>
            <p:nvPr/>
          </p:nvSpPr>
          <p:spPr bwMode="auto">
            <a:xfrm>
              <a:off x="7713450" y="1886786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8</a:t>
              </a:r>
              <a:endParaRPr lang="en-US" altLang="en-US" sz="1400"/>
            </a:p>
          </p:txBody>
        </p:sp>
        <p:sp>
          <p:nvSpPr>
            <p:cNvPr id="9257" name="TextBox 51"/>
            <p:cNvSpPr txBox="1">
              <a:spLocks noChangeArrowheads="1"/>
            </p:cNvSpPr>
            <p:nvPr/>
          </p:nvSpPr>
          <p:spPr bwMode="auto">
            <a:xfrm>
              <a:off x="6792107" y="2423808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9</a:t>
              </a:r>
              <a:endParaRPr lang="en-US" altLang="en-US" sz="1400"/>
            </a:p>
          </p:txBody>
        </p:sp>
        <p:sp>
          <p:nvSpPr>
            <p:cNvPr id="9258" name="TextBox 52"/>
            <p:cNvSpPr txBox="1">
              <a:spLocks noChangeArrowheads="1"/>
            </p:cNvSpPr>
            <p:nvPr/>
          </p:nvSpPr>
          <p:spPr bwMode="auto">
            <a:xfrm>
              <a:off x="6452170" y="2051163"/>
              <a:ext cx="216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t-LT" altLang="en-US" sz="1400"/>
                <a:t>6</a:t>
              </a:r>
              <a:endParaRPr lang="en-US" altLang="en-US" sz="1400"/>
            </a:p>
          </p:txBody>
        </p:sp>
      </p:grpSp>
      <p:sp>
        <p:nvSpPr>
          <p:cNvPr id="9222" name="TextBox 65"/>
          <p:cNvSpPr txBox="1">
            <a:spLocks noChangeArrowheads="1"/>
          </p:cNvSpPr>
          <p:nvPr/>
        </p:nvSpPr>
        <p:spPr bwMode="auto">
          <a:xfrm>
            <a:off x="611188" y="3659188"/>
            <a:ext cx="35290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en-US" sz="2000"/>
              <a:t>Imkime briauną </a:t>
            </a:r>
            <a:r>
              <a:rPr lang="lt-LT" altLang="en-US" sz="2000" b="1" i="1"/>
              <a:t>5.</a:t>
            </a:r>
            <a:br>
              <a:rPr lang="lt-LT" altLang="en-US" sz="2000" b="1" i="1"/>
            </a:br>
            <a:r>
              <a:rPr lang="lt-LT" altLang="en-US" sz="2000"/>
              <a:t>Jos kaimynės: 1, 3, 4, 6, 7</a:t>
            </a:r>
            <a:endParaRPr lang="en-US" altLang="en-US" sz="2000"/>
          </a:p>
        </p:txBody>
      </p:sp>
      <p:grpSp>
        <p:nvGrpSpPr>
          <p:cNvPr id="9223" name="Group 77"/>
          <p:cNvGrpSpPr>
            <a:grpSpLocks/>
          </p:cNvGrpSpPr>
          <p:nvPr/>
        </p:nvGrpSpPr>
        <p:grpSpPr bwMode="auto">
          <a:xfrm>
            <a:off x="5160963" y="3514725"/>
            <a:ext cx="3013075" cy="2867025"/>
            <a:chOff x="5160170" y="3515166"/>
            <a:chExt cx="3014354" cy="2866161"/>
          </a:xfrm>
        </p:grpSpPr>
        <p:grpSp>
          <p:nvGrpSpPr>
            <p:cNvPr id="9224" name="Group 44"/>
            <p:cNvGrpSpPr>
              <a:grpSpLocks/>
            </p:cNvGrpSpPr>
            <p:nvPr/>
          </p:nvGrpSpPr>
          <p:grpSpPr bwMode="auto">
            <a:xfrm>
              <a:off x="5160170" y="3515166"/>
              <a:ext cx="3014354" cy="2866161"/>
              <a:chOff x="5160170" y="3515166"/>
              <a:chExt cx="3014354" cy="2866161"/>
            </a:xfrm>
          </p:grpSpPr>
          <p:grpSp>
            <p:nvGrpSpPr>
              <p:cNvPr id="9227" name="Group 17"/>
              <p:cNvGrpSpPr>
                <a:grpSpLocks/>
              </p:cNvGrpSpPr>
              <p:nvPr/>
            </p:nvGrpSpPr>
            <p:grpSpPr bwMode="auto">
              <a:xfrm>
                <a:off x="5160170" y="3515166"/>
                <a:ext cx="3014354" cy="2866161"/>
                <a:chOff x="5160170" y="3515166"/>
                <a:chExt cx="3014354" cy="2866161"/>
              </a:xfrm>
            </p:grpSpPr>
            <p:grpSp>
              <p:nvGrpSpPr>
                <p:cNvPr id="9231" name="Group 43"/>
                <p:cNvGrpSpPr>
                  <a:grpSpLocks/>
                </p:cNvGrpSpPr>
                <p:nvPr/>
              </p:nvGrpSpPr>
              <p:grpSpPr bwMode="auto">
                <a:xfrm>
                  <a:off x="5160170" y="3515166"/>
                  <a:ext cx="3014354" cy="2866161"/>
                  <a:chOff x="5160170" y="3515166"/>
                  <a:chExt cx="3014354" cy="2866161"/>
                </a:xfrm>
              </p:grpSpPr>
              <p:grpSp>
                <p:nvGrpSpPr>
                  <p:cNvPr id="9236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5160170" y="3515166"/>
                    <a:ext cx="3014354" cy="2866161"/>
                    <a:chOff x="323875" y="3658835"/>
                    <a:chExt cx="3014354" cy="2866161"/>
                  </a:xfrm>
                </p:grpSpPr>
                <p:sp>
                  <p:nvSpPr>
                    <p:cNvPr id="54" name="Oval 53"/>
                    <p:cNvSpPr/>
                    <p:nvPr/>
                  </p:nvSpPr>
                  <p:spPr bwMode="auto">
                    <a:xfrm>
                      <a:off x="2768074" y="4185726"/>
                      <a:ext cx="287460" cy="287251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3</a:t>
                      </a:r>
                      <a:endParaRPr lang="en-US" dirty="0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 bwMode="auto">
                    <a:xfrm>
                      <a:off x="1257721" y="3673119"/>
                      <a:ext cx="287459" cy="28725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1</a:t>
                      </a:r>
                      <a:endParaRPr lang="en-US" dirty="0"/>
                    </a:p>
                  </p:txBody>
                </p:sp>
                <p:sp>
                  <p:nvSpPr>
                    <p:cNvPr id="57" name="Oval 56"/>
                    <p:cNvSpPr/>
                    <p:nvPr/>
                  </p:nvSpPr>
                  <p:spPr bwMode="auto">
                    <a:xfrm>
                      <a:off x="2110570" y="3658835"/>
                      <a:ext cx="287460" cy="287251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2</a:t>
                      </a:r>
                      <a:endParaRPr lang="en-US" dirty="0"/>
                    </a:p>
                  </p:txBody>
                </p:sp>
                <p:sp>
                  <p:nvSpPr>
                    <p:cNvPr id="58" name="Oval 57"/>
                    <p:cNvSpPr/>
                    <p:nvPr/>
                  </p:nvSpPr>
                  <p:spPr bwMode="auto">
                    <a:xfrm>
                      <a:off x="323875" y="4955432"/>
                      <a:ext cx="287459" cy="28725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9</a:t>
                      </a:r>
                      <a:endParaRPr lang="en-US" dirty="0"/>
                    </a:p>
                  </p:txBody>
                </p:sp>
                <p:sp>
                  <p:nvSpPr>
                    <p:cNvPr id="59" name="Oval 58"/>
                    <p:cNvSpPr/>
                    <p:nvPr/>
                  </p:nvSpPr>
                  <p:spPr bwMode="auto">
                    <a:xfrm>
                      <a:off x="611334" y="5733073"/>
                      <a:ext cx="287460" cy="28725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8</a:t>
                      </a:r>
                      <a:endParaRPr lang="en-US" dirty="0"/>
                    </a:p>
                  </p:txBody>
                </p:sp>
                <p:sp>
                  <p:nvSpPr>
                    <p:cNvPr id="60" name="Oval 59"/>
                    <p:cNvSpPr/>
                    <p:nvPr/>
                  </p:nvSpPr>
                  <p:spPr bwMode="auto">
                    <a:xfrm>
                      <a:off x="3050769" y="4955432"/>
                      <a:ext cx="287460" cy="28725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4</a:t>
                      </a:r>
                      <a:endParaRPr lang="en-US" dirty="0"/>
                    </a:p>
                  </p:txBody>
                </p:sp>
                <p:sp>
                  <p:nvSpPr>
                    <p:cNvPr id="61" name="Oval 60"/>
                    <p:cNvSpPr/>
                    <p:nvPr/>
                  </p:nvSpPr>
                  <p:spPr bwMode="auto">
                    <a:xfrm>
                      <a:off x="2796661" y="5733073"/>
                      <a:ext cx="287460" cy="28725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5</a:t>
                      </a:r>
                      <a:endParaRPr lang="en-US" dirty="0"/>
                    </a:p>
                  </p:txBody>
                </p:sp>
                <p:sp>
                  <p:nvSpPr>
                    <p:cNvPr id="62" name="Oval 61"/>
                    <p:cNvSpPr/>
                    <p:nvPr/>
                  </p:nvSpPr>
                  <p:spPr bwMode="auto">
                    <a:xfrm>
                      <a:off x="2077219" y="6237746"/>
                      <a:ext cx="287459" cy="28725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6</a:t>
                      </a:r>
                      <a:endParaRPr lang="en-US" dirty="0"/>
                    </a:p>
                  </p:txBody>
                </p:sp>
                <p:sp>
                  <p:nvSpPr>
                    <p:cNvPr id="63" name="Oval 62"/>
                    <p:cNvSpPr/>
                    <p:nvPr/>
                  </p:nvSpPr>
                  <p:spPr bwMode="auto">
                    <a:xfrm>
                      <a:off x="1260898" y="6237746"/>
                      <a:ext cx="287459" cy="28725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lt-LT" dirty="0"/>
                        <a:t>7</a:t>
                      </a:r>
                      <a:endParaRPr lang="en-US" dirty="0"/>
                    </a:p>
                  </p:txBody>
                </p:sp>
              </p:grpSp>
              <p:cxnSp>
                <p:nvCxnSpPr>
                  <p:cNvPr id="64" name="Straight Connector 63"/>
                  <p:cNvCxnSpPr>
                    <a:endCxn id="57" idx="2"/>
                  </p:cNvCxnSpPr>
                  <p:nvPr/>
                </p:nvCxnSpPr>
                <p:spPr>
                  <a:xfrm flipV="1">
                    <a:off x="6384652" y="3659585"/>
                    <a:ext cx="562214" cy="1269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>
                    <a:stCxn id="56" idx="5"/>
                    <a:endCxn id="54" idx="2"/>
                  </p:cNvCxnSpPr>
                  <p:nvPr/>
                </p:nvCxnSpPr>
                <p:spPr>
                  <a:xfrm>
                    <a:off x="6340183" y="3773851"/>
                    <a:ext cx="1264186" cy="41262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>
                    <a:stCxn id="56" idx="4"/>
                    <a:endCxn id="61" idx="1"/>
                  </p:cNvCxnSpPr>
                  <p:nvPr/>
                </p:nvCxnSpPr>
                <p:spPr>
                  <a:xfrm>
                    <a:off x="6238540" y="3816700"/>
                    <a:ext cx="1437298" cy="181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9" name="Straight Connector 68"/>
                <p:cNvCxnSpPr>
                  <a:stCxn id="57" idx="5"/>
                  <a:endCxn id="54" idx="1"/>
                </p:cNvCxnSpPr>
                <p:nvPr/>
              </p:nvCxnSpPr>
              <p:spPr>
                <a:xfrm>
                  <a:off x="7193033" y="3761155"/>
                  <a:ext cx="452629" cy="3237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>
                  <a:stCxn id="60" idx="1"/>
                  <a:endCxn id="57" idx="5"/>
                </p:cNvCxnSpPr>
                <p:nvPr/>
              </p:nvCxnSpPr>
              <p:spPr>
                <a:xfrm flipH="1" flipV="1">
                  <a:off x="7193033" y="3761155"/>
                  <a:ext cx="736913" cy="109187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>
                  <a:stCxn id="54" idx="5"/>
                  <a:endCxn id="60" idx="0"/>
                </p:cNvCxnSpPr>
                <p:nvPr/>
              </p:nvCxnSpPr>
              <p:spPr>
                <a:xfrm>
                  <a:off x="7848948" y="4288046"/>
                  <a:ext cx="182640" cy="52371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>
                  <a:endCxn id="61" idx="0"/>
                </p:cNvCxnSpPr>
                <p:nvPr/>
              </p:nvCxnSpPr>
              <p:spPr>
                <a:xfrm>
                  <a:off x="7747305" y="4329309"/>
                  <a:ext cx="30176" cy="126009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3" name="Straight Connector 72"/>
              <p:cNvCxnSpPr>
                <a:endCxn id="61" idx="7"/>
              </p:cNvCxnSpPr>
              <p:nvPr/>
            </p:nvCxnSpPr>
            <p:spPr>
              <a:xfrm flipH="1">
                <a:off x="7879124" y="5099014"/>
                <a:ext cx="176287" cy="5316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stCxn id="62" idx="7"/>
              </p:cNvCxnSpPr>
              <p:nvPr/>
            </p:nvCxnSpPr>
            <p:spPr>
              <a:xfrm flipV="1">
                <a:off x="7158093" y="5073621"/>
                <a:ext cx="797263" cy="10617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stCxn id="63" idx="7"/>
                <a:endCxn id="60" idx="3"/>
              </p:cNvCxnSpPr>
              <p:nvPr/>
            </p:nvCxnSpPr>
            <p:spPr>
              <a:xfrm flipV="1">
                <a:off x="6343359" y="5056164"/>
                <a:ext cx="1586586" cy="107917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6" name="Straight Connector 75"/>
            <p:cNvCxnSpPr>
              <a:stCxn id="61" idx="3"/>
              <a:endCxn id="62" idx="6"/>
            </p:cNvCxnSpPr>
            <p:nvPr/>
          </p:nvCxnSpPr>
          <p:spPr>
            <a:xfrm flipH="1">
              <a:off x="7200973" y="5833805"/>
              <a:ext cx="474864" cy="4031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61" idx="2"/>
              <a:endCxn id="63" idx="6"/>
            </p:cNvCxnSpPr>
            <p:nvPr/>
          </p:nvCxnSpPr>
          <p:spPr>
            <a:xfrm flipH="1">
              <a:off x="6384652" y="5732236"/>
              <a:ext cx="1248305" cy="50467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9878</TotalTime>
  <Words>2780</Words>
  <Application>Microsoft Office PowerPoint</Application>
  <PresentationFormat>On-screen Show (4:3)</PresentationFormat>
  <Paragraphs>1404</Paragraphs>
  <Slides>72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6" baseType="lpstr">
      <vt:lpstr>Calibri</vt:lpstr>
      <vt:lpstr>Cambria Math</vt:lpstr>
      <vt:lpstr>Times New Roman</vt:lpstr>
      <vt:lpstr>Default Design</vt:lpstr>
      <vt:lpstr>Briauninis grafas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Stabilieji viršūnių poaibiai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Olga Suboč</dc:creator>
  <cp:lastModifiedBy>Olga Suboč</cp:lastModifiedBy>
  <cp:revision>189</cp:revision>
  <dcterms:created xsi:type="dcterms:W3CDTF">1601-01-01T00:00:00Z</dcterms:created>
  <dcterms:modified xsi:type="dcterms:W3CDTF">2019-02-21T13:57:05Z</dcterms:modified>
</cp:coreProperties>
</file>