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326" r:id="rId3"/>
    <p:sldId id="327" r:id="rId4"/>
    <p:sldId id="328" r:id="rId5"/>
    <p:sldId id="329" r:id="rId6"/>
    <p:sldId id="330" r:id="rId7"/>
    <p:sldId id="331" r:id="rId8"/>
    <p:sldId id="332" r:id="rId9"/>
    <p:sldId id="333" r:id="rId10"/>
    <p:sldId id="334" r:id="rId11"/>
    <p:sldId id="335" r:id="rId12"/>
    <p:sldId id="336" r:id="rId13"/>
    <p:sldId id="337" r:id="rId14"/>
    <p:sldId id="338" r:id="rId15"/>
    <p:sldId id="339" r:id="rId16"/>
    <p:sldId id="340" r:id="rId17"/>
    <p:sldId id="341" r:id="rId18"/>
    <p:sldId id="342" r:id="rId19"/>
    <p:sldId id="343" r:id="rId20"/>
    <p:sldId id="344" r:id="rId21"/>
    <p:sldId id="345" r:id="rId22"/>
    <p:sldId id="346" r:id="rId23"/>
    <p:sldId id="347" r:id="rId24"/>
    <p:sldId id="348" r:id="rId25"/>
    <p:sldId id="349" r:id="rId26"/>
    <p:sldId id="350" r:id="rId27"/>
    <p:sldId id="351" r:id="rId28"/>
    <p:sldId id="352" r:id="rId29"/>
    <p:sldId id="353" r:id="rId30"/>
    <p:sldId id="354" r:id="rId31"/>
    <p:sldId id="355" r:id="rId32"/>
    <p:sldId id="356" r:id="rId33"/>
    <p:sldId id="357" r:id="rId34"/>
    <p:sldId id="358" r:id="rId35"/>
    <p:sldId id="359" r:id="rId36"/>
    <p:sldId id="360" r:id="rId37"/>
    <p:sldId id="361" r:id="rId38"/>
    <p:sldId id="362" r:id="rId39"/>
    <p:sldId id="363" r:id="rId40"/>
    <p:sldId id="364" r:id="rId41"/>
    <p:sldId id="365" r:id="rId42"/>
    <p:sldId id="366" r:id="rId43"/>
    <p:sldId id="367" r:id="rId44"/>
    <p:sldId id="368" r:id="rId45"/>
    <p:sldId id="369" r:id="rId46"/>
    <p:sldId id="370" r:id="rId47"/>
    <p:sldId id="371" r:id="rId48"/>
    <p:sldId id="372" r:id="rId49"/>
    <p:sldId id="373" r:id="rId50"/>
    <p:sldId id="374" r:id="rId51"/>
    <p:sldId id="375" r:id="rId52"/>
    <p:sldId id="376" r:id="rId53"/>
    <p:sldId id="377" r:id="rId54"/>
    <p:sldId id="379" r:id="rId55"/>
    <p:sldId id="380" r:id="rId56"/>
    <p:sldId id="381" r:id="rId57"/>
    <p:sldId id="382" r:id="rId58"/>
    <p:sldId id="383" r:id="rId59"/>
    <p:sldId id="384" r:id="rId60"/>
    <p:sldId id="385" r:id="rId61"/>
    <p:sldId id="386" r:id="rId62"/>
    <p:sldId id="387" r:id="rId6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13" autoAdjust="0"/>
    <p:restoredTop sz="94660"/>
  </p:normalViewPr>
  <p:slideViewPr>
    <p:cSldViewPr>
      <p:cViewPr>
        <p:scale>
          <a:sx n="100" d="100"/>
          <a:sy n="100" d="100"/>
        </p:scale>
        <p:origin x="2088" y="2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0DBECB-443E-4B9F-B959-632ED4D236AC}" type="slidenum">
              <a:rPr lang="lt-LT" altLang="en-US"/>
              <a:pPr/>
              <a:t>‹#›</a:t>
            </a:fld>
            <a:endParaRPr lang="lt-LT" altLang="en-US"/>
          </a:p>
        </p:txBody>
      </p:sp>
    </p:spTree>
    <p:extLst>
      <p:ext uri="{BB962C8B-B14F-4D97-AF65-F5344CB8AC3E}">
        <p14:creationId xmlns:p14="http://schemas.microsoft.com/office/powerpoint/2010/main" val="3713896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77D03D-C6C9-4F11-8147-6EB75AA6C621}" type="slidenum">
              <a:rPr lang="lt-LT" altLang="en-US"/>
              <a:pPr/>
              <a:t>‹#›</a:t>
            </a:fld>
            <a:endParaRPr lang="lt-LT" altLang="en-US"/>
          </a:p>
        </p:txBody>
      </p:sp>
    </p:spTree>
    <p:extLst>
      <p:ext uri="{BB962C8B-B14F-4D97-AF65-F5344CB8AC3E}">
        <p14:creationId xmlns:p14="http://schemas.microsoft.com/office/powerpoint/2010/main" val="2658619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C24C34-6FBE-4E52-82B3-24BCA5ABE283}" type="slidenum">
              <a:rPr lang="lt-LT" altLang="en-US"/>
              <a:pPr/>
              <a:t>‹#›</a:t>
            </a:fld>
            <a:endParaRPr lang="lt-LT" altLang="en-US"/>
          </a:p>
        </p:txBody>
      </p:sp>
    </p:spTree>
    <p:extLst>
      <p:ext uri="{BB962C8B-B14F-4D97-AF65-F5344CB8AC3E}">
        <p14:creationId xmlns:p14="http://schemas.microsoft.com/office/powerpoint/2010/main" val="901314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F442A9-78D7-4957-A299-71B315B419A4}" type="slidenum">
              <a:rPr lang="lt-LT" altLang="en-US"/>
              <a:pPr/>
              <a:t>‹#›</a:t>
            </a:fld>
            <a:endParaRPr lang="lt-LT" altLang="en-US"/>
          </a:p>
        </p:txBody>
      </p:sp>
    </p:spTree>
    <p:extLst>
      <p:ext uri="{BB962C8B-B14F-4D97-AF65-F5344CB8AC3E}">
        <p14:creationId xmlns:p14="http://schemas.microsoft.com/office/powerpoint/2010/main" val="1618057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22CD37-805C-49D2-A19C-BCF218123C58}" type="slidenum">
              <a:rPr lang="lt-LT" altLang="en-US"/>
              <a:pPr/>
              <a:t>‹#›</a:t>
            </a:fld>
            <a:endParaRPr lang="lt-LT" altLang="en-US"/>
          </a:p>
        </p:txBody>
      </p:sp>
    </p:spTree>
    <p:extLst>
      <p:ext uri="{BB962C8B-B14F-4D97-AF65-F5344CB8AC3E}">
        <p14:creationId xmlns:p14="http://schemas.microsoft.com/office/powerpoint/2010/main" val="3514326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5A74B6-4E02-4E69-952E-7BBD4700FE8C}" type="slidenum">
              <a:rPr lang="lt-LT" altLang="en-US"/>
              <a:pPr/>
              <a:t>‹#›</a:t>
            </a:fld>
            <a:endParaRPr lang="lt-LT" altLang="en-US"/>
          </a:p>
        </p:txBody>
      </p:sp>
    </p:spTree>
    <p:extLst>
      <p:ext uri="{BB962C8B-B14F-4D97-AF65-F5344CB8AC3E}">
        <p14:creationId xmlns:p14="http://schemas.microsoft.com/office/powerpoint/2010/main" val="1446034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6E394B-ACEA-4D96-A9DE-596F471A7DC5}" type="slidenum">
              <a:rPr lang="lt-LT" altLang="en-US"/>
              <a:pPr/>
              <a:t>‹#›</a:t>
            </a:fld>
            <a:endParaRPr lang="lt-LT" altLang="en-US"/>
          </a:p>
        </p:txBody>
      </p:sp>
    </p:spTree>
    <p:extLst>
      <p:ext uri="{BB962C8B-B14F-4D97-AF65-F5344CB8AC3E}">
        <p14:creationId xmlns:p14="http://schemas.microsoft.com/office/powerpoint/2010/main" val="3340327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9C200A-A5E3-4F6C-93ED-720D2E4AE884}" type="slidenum">
              <a:rPr lang="lt-LT" altLang="en-US"/>
              <a:pPr/>
              <a:t>‹#›</a:t>
            </a:fld>
            <a:endParaRPr lang="lt-LT" altLang="en-US"/>
          </a:p>
        </p:txBody>
      </p:sp>
    </p:spTree>
    <p:extLst>
      <p:ext uri="{BB962C8B-B14F-4D97-AF65-F5344CB8AC3E}">
        <p14:creationId xmlns:p14="http://schemas.microsoft.com/office/powerpoint/2010/main" val="3744618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2E7B44-0E53-4F93-9F44-5F39BAD34B76}" type="slidenum">
              <a:rPr lang="lt-LT" altLang="en-US"/>
              <a:pPr/>
              <a:t>‹#›</a:t>
            </a:fld>
            <a:endParaRPr lang="lt-LT" altLang="en-US"/>
          </a:p>
        </p:txBody>
      </p:sp>
    </p:spTree>
    <p:extLst>
      <p:ext uri="{BB962C8B-B14F-4D97-AF65-F5344CB8AC3E}">
        <p14:creationId xmlns:p14="http://schemas.microsoft.com/office/powerpoint/2010/main" val="1891498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56EE2B-F3C0-4EE6-8946-7DE7BE161CEB}" type="slidenum">
              <a:rPr lang="lt-LT" altLang="en-US"/>
              <a:pPr/>
              <a:t>‹#›</a:t>
            </a:fld>
            <a:endParaRPr lang="lt-LT" altLang="en-US"/>
          </a:p>
        </p:txBody>
      </p:sp>
    </p:spTree>
    <p:extLst>
      <p:ext uri="{BB962C8B-B14F-4D97-AF65-F5344CB8AC3E}">
        <p14:creationId xmlns:p14="http://schemas.microsoft.com/office/powerpoint/2010/main" val="2299169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2EBE85-7D1E-4FE9-8B01-7F80165A0C6A}" type="slidenum">
              <a:rPr lang="lt-LT" altLang="en-US"/>
              <a:pPr/>
              <a:t>‹#›</a:t>
            </a:fld>
            <a:endParaRPr lang="lt-LT" altLang="en-US"/>
          </a:p>
        </p:txBody>
      </p:sp>
    </p:spTree>
    <p:extLst>
      <p:ext uri="{BB962C8B-B14F-4D97-AF65-F5344CB8AC3E}">
        <p14:creationId xmlns:p14="http://schemas.microsoft.com/office/powerpoint/2010/main" val="1326587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lt-LT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lt-LT" altLang="en-US" smtClean="0"/>
              <a:t>Click to edit Master text styles</a:t>
            </a:r>
          </a:p>
          <a:p>
            <a:pPr lvl="1"/>
            <a:r>
              <a:rPr lang="lt-LT" altLang="en-US" smtClean="0"/>
              <a:t>Second level</a:t>
            </a:r>
          </a:p>
          <a:p>
            <a:pPr lvl="2"/>
            <a:r>
              <a:rPr lang="lt-LT" altLang="en-US" smtClean="0"/>
              <a:t>Third level</a:t>
            </a:r>
          </a:p>
          <a:p>
            <a:pPr lvl="3"/>
            <a:r>
              <a:rPr lang="lt-LT" altLang="en-US" smtClean="0"/>
              <a:t>Fourth level</a:t>
            </a:r>
          </a:p>
          <a:p>
            <a:pPr lvl="4"/>
            <a:r>
              <a:rPr lang="lt-LT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lt-LT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lt-LT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A3E5FF1-B489-4EBA-B814-B019BCA2F6E2}" type="slidenum">
              <a:rPr lang="lt-LT" altLang="en-US"/>
              <a:pPr/>
              <a:t>‹#›</a:t>
            </a:fld>
            <a:endParaRPr lang="lt-LT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5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5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5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5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5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5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5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9.png"/><Relationship Id="rId4" Type="http://schemas.openxmlformats.org/officeDocument/2006/relationships/image" Target="../media/image98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2.png"/><Relationship Id="rId4" Type="http://schemas.openxmlformats.org/officeDocument/2006/relationships/image" Target="../media/image101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4.png"/><Relationship Id="rId4" Type="http://schemas.openxmlformats.org/officeDocument/2006/relationships/image" Target="../media/image10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6.png"/><Relationship Id="rId4" Type="http://schemas.openxmlformats.org/officeDocument/2006/relationships/image" Target="../media/image105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8.png"/><Relationship Id="rId4" Type="http://schemas.openxmlformats.org/officeDocument/2006/relationships/image" Target="../media/image107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0.png"/><Relationship Id="rId4" Type="http://schemas.openxmlformats.org/officeDocument/2006/relationships/image" Target="../media/image109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2.png"/><Relationship Id="rId4" Type="http://schemas.openxmlformats.org/officeDocument/2006/relationships/image" Target="../media/image111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4.png"/><Relationship Id="rId4" Type="http://schemas.openxmlformats.org/officeDocument/2006/relationships/image" Target="../media/image113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6.png"/><Relationship Id="rId4" Type="http://schemas.openxmlformats.org/officeDocument/2006/relationships/image" Target="../media/image115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8.png"/><Relationship Id="rId4" Type="http://schemas.openxmlformats.org/officeDocument/2006/relationships/image" Target="../media/image117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0.png"/><Relationship Id="rId4" Type="http://schemas.openxmlformats.org/officeDocument/2006/relationships/image" Target="../media/image119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2.png"/><Relationship Id="rId4" Type="http://schemas.openxmlformats.org/officeDocument/2006/relationships/image" Target="../media/image121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4.png"/><Relationship Id="rId4" Type="http://schemas.openxmlformats.org/officeDocument/2006/relationships/image" Target="../media/image1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6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7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547664" y="1196752"/>
            <a:ext cx="6149975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lt-LT" b="1" i="1" dirty="0"/>
              <a:t>Floyd-</a:t>
            </a:r>
            <a:r>
              <a:rPr lang="en-US" altLang="lt-LT" b="1" i="1" dirty="0" err="1"/>
              <a:t>Warshall</a:t>
            </a:r>
            <a:r>
              <a:rPr lang="lt-LT" altLang="lt-LT" b="1" i="1" dirty="0"/>
              <a:t> </a:t>
            </a:r>
            <a:r>
              <a:rPr lang="en-US" altLang="lt-LT" b="1" i="1" dirty="0"/>
              <a:t> </a:t>
            </a:r>
            <a:r>
              <a:rPr lang="lt-LT" altLang="lt-LT" b="1" i="1" dirty="0"/>
              <a:t>algoritmas</a:t>
            </a:r>
            <a:endParaRPr lang="lt-LT" altLang="en-US" sz="4000" kern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2881313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3851920" y="332656"/>
                <a:ext cx="4680520" cy="10284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dirty="0" smtClean="0"/>
                  <a:t>Užpildome elementus, su kuriais nedirbome. Pirmame žingsnyje matricoje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</m:oMath>
                </a14:m>
                <a:r>
                  <a:rPr lang="lt-LT" dirty="0" smtClean="0"/>
                  <a:t> pakeičiame elementus. </a:t>
                </a:r>
                <a:endParaRPr lang="lt-LT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920" y="332656"/>
                <a:ext cx="4680520" cy="1028487"/>
              </a:xfrm>
              <a:prstGeom prst="rect">
                <a:avLst/>
              </a:prstGeom>
              <a:blipFill>
                <a:blip r:embed="rId3"/>
                <a:stretch>
                  <a:fillRect l="-1432" t="-3571" b="-10119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0" y="2708920"/>
                <a:ext cx="8424936" cy="155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(0)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5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(0)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5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lt-LT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708920"/>
                <a:ext cx="8424936" cy="155343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0" y="4941168"/>
                <a:ext cx="8424936" cy="155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5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5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lt-LT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941168"/>
                <a:ext cx="8424936" cy="155343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val 11"/>
          <p:cNvSpPr/>
          <p:nvPr/>
        </p:nvSpPr>
        <p:spPr>
          <a:xfrm>
            <a:off x="5836307" y="5877272"/>
            <a:ext cx="360040" cy="3368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7" name="Oval 16"/>
          <p:cNvSpPr/>
          <p:nvPr/>
        </p:nvSpPr>
        <p:spPr>
          <a:xfrm>
            <a:off x="6732240" y="5273257"/>
            <a:ext cx="360040" cy="3368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021688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2881313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3851920" y="332656"/>
                <a:ext cx="468052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dirty="0" smtClean="0"/>
                  <a:t>2 žingsnis. Dirbame su antru stulpeliu ir antra eilute. Veiksmus atliksime, jei pagrindinis elementas nėra </a:t>
                </a:r>
                <a14:m>
                  <m:oMath xmlns:m="http://schemas.openxmlformats.org/officeDocument/2006/math">
                    <m:r>
                      <m:rPr>
                        <m:brk m:alnAt="7"/>
                      </m:rP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lt-LT" dirty="0" smtClean="0"/>
                  <a:t> ar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lt-LT" dirty="0" smtClean="0"/>
                  <a:t>  </a:t>
                </a:r>
                <a:endParaRPr lang="lt-LT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920" y="332656"/>
                <a:ext cx="4680520" cy="1015663"/>
              </a:xfrm>
              <a:prstGeom prst="rect">
                <a:avLst/>
              </a:prstGeom>
              <a:blipFill>
                <a:blip r:embed="rId3"/>
                <a:stretch>
                  <a:fillRect l="-1432" t="-3614" b="-10241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-30460" y="2725704"/>
                <a:ext cx="8424936" cy="155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5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5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lt-LT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0460" y="2725704"/>
                <a:ext cx="8424936" cy="155343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31386" y="4941168"/>
                <a:ext cx="8424936" cy="155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5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/>
                              <m:e/>
                              <m:e/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/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/>
                              <m:e/>
                            </m:mr>
                            <m:mr>
                              <m:e/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/>
                            </m:mr>
                            <m:mr>
                              <m:e/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/>
                              <m:e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5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lt-LT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86" y="4941168"/>
                <a:ext cx="8424936" cy="155343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2206309" y="2619605"/>
            <a:ext cx="360040" cy="173206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4" name="Rectangle 13"/>
          <p:cNvSpPr/>
          <p:nvPr/>
        </p:nvSpPr>
        <p:spPr>
          <a:xfrm>
            <a:off x="1583668" y="3068640"/>
            <a:ext cx="2448272" cy="33687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6" name="Oval 5"/>
          <p:cNvSpPr/>
          <p:nvPr/>
        </p:nvSpPr>
        <p:spPr>
          <a:xfrm>
            <a:off x="2195736" y="2687546"/>
            <a:ext cx="360040" cy="3368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3" name="Oval 12"/>
          <p:cNvSpPr/>
          <p:nvPr/>
        </p:nvSpPr>
        <p:spPr>
          <a:xfrm>
            <a:off x="1736558" y="3068640"/>
            <a:ext cx="360040" cy="3368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5" name="Oval 14"/>
          <p:cNvSpPr/>
          <p:nvPr/>
        </p:nvSpPr>
        <p:spPr>
          <a:xfrm>
            <a:off x="1725985" y="2714683"/>
            <a:ext cx="360040" cy="3368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28525" y="4941168"/>
                <a:ext cx="8424936" cy="155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5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/>
                              <m:e/>
                              <m:e/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/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/>
                              <m:e/>
                              <m:e/>
                            </m:mr>
                            <m:mr>
                              <m:e/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/>
                              <m:e/>
                              <m:e/>
                            </m:mr>
                            <m:mr>
                              <m:e/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/>
                              <m:e/>
                              <m:e/>
                            </m:mr>
                          </m:m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5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lt-LT" dirty="0"/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25" y="4941168"/>
                <a:ext cx="8424936" cy="155343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1467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2881313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3851920" y="332656"/>
                <a:ext cx="468052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dirty="0" smtClean="0"/>
                  <a:t>2 žingsnis. Dirbame su antru stulpeliu ir antra eilute. Veiksmus atliksime, jei pagrindinis elementas nėra </a:t>
                </a:r>
                <a14:m>
                  <m:oMath xmlns:m="http://schemas.openxmlformats.org/officeDocument/2006/math">
                    <m:r>
                      <m:rPr>
                        <m:brk m:alnAt="7"/>
                      </m:rP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lt-LT" dirty="0" smtClean="0"/>
                  <a:t> ar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lt-LT" dirty="0" smtClean="0"/>
                  <a:t>  </a:t>
                </a:r>
                <a:endParaRPr lang="lt-LT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920" y="332656"/>
                <a:ext cx="4680520" cy="1015663"/>
              </a:xfrm>
              <a:prstGeom prst="rect">
                <a:avLst/>
              </a:prstGeom>
              <a:blipFill>
                <a:blip r:embed="rId3"/>
                <a:stretch>
                  <a:fillRect l="-1432" t="-3614" b="-10241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-30460" y="2725704"/>
                <a:ext cx="8424936" cy="155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5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5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lt-LT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0460" y="2725704"/>
                <a:ext cx="8424936" cy="155343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31386" y="4941168"/>
                <a:ext cx="8424936" cy="155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5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/>
                              <m:e/>
                              <m:e/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/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/>
                              <m:e/>
                            </m:mr>
                            <m:mr>
                              <m:e/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/>
                            </m:mr>
                            <m:mr>
                              <m:e/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/>
                              <m:e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5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lt-LT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86" y="4941168"/>
                <a:ext cx="8424936" cy="155343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2206309" y="2619605"/>
            <a:ext cx="360040" cy="173206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4" name="Rectangle 13"/>
          <p:cNvSpPr/>
          <p:nvPr/>
        </p:nvSpPr>
        <p:spPr>
          <a:xfrm>
            <a:off x="1583668" y="3068640"/>
            <a:ext cx="2448272" cy="33687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6" name="Oval 5"/>
          <p:cNvSpPr/>
          <p:nvPr/>
        </p:nvSpPr>
        <p:spPr>
          <a:xfrm>
            <a:off x="2195736" y="2687546"/>
            <a:ext cx="360040" cy="3368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3" name="Oval 12"/>
          <p:cNvSpPr/>
          <p:nvPr/>
        </p:nvSpPr>
        <p:spPr>
          <a:xfrm>
            <a:off x="2627784" y="3068640"/>
            <a:ext cx="360040" cy="3368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5" name="Oval 14"/>
          <p:cNvSpPr/>
          <p:nvPr/>
        </p:nvSpPr>
        <p:spPr>
          <a:xfrm>
            <a:off x="2627784" y="2714535"/>
            <a:ext cx="360040" cy="3368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31386" y="4952337"/>
                <a:ext cx="8424936" cy="155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5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/>
                              <m:e/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/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/>
                              <m:e/>
                              <m:e/>
                            </m:mr>
                            <m:mr>
                              <m:e/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/>
                              <m:e/>
                              <m:e/>
                            </m:mr>
                            <m:mr>
                              <m:e/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/>
                              <m:e/>
                              <m:e/>
                            </m:mr>
                          </m:m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5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lt-LT" dirty="0"/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86" y="4952337"/>
                <a:ext cx="8424936" cy="155343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val 11"/>
          <p:cNvSpPr/>
          <p:nvPr/>
        </p:nvSpPr>
        <p:spPr>
          <a:xfrm>
            <a:off x="6372200" y="4941168"/>
            <a:ext cx="360040" cy="3368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012243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2881313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3851920" y="332656"/>
                <a:ext cx="468052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dirty="0" smtClean="0"/>
                  <a:t>2 žingsnis. Dirbame su antru stulpeliu ir antra eilute. Veiksmus atliksime, jei pagrindinis elementas nėra </a:t>
                </a:r>
                <a14:m>
                  <m:oMath xmlns:m="http://schemas.openxmlformats.org/officeDocument/2006/math">
                    <m:r>
                      <m:rPr>
                        <m:brk m:alnAt="7"/>
                      </m:rP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lt-LT" dirty="0" smtClean="0"/>
                  <a:t> ar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lt-LT" dirty="0" smtClean="0"/>
                  <a:t>  </a:t>
                </a:r>
                <a:endParaRPr lang="lt-LT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920" y="332656"/>
                <a:ext cx="4680520" cy="1015663"/>
              </a:xfrm>
              <a:prstGeom prst="rect">
                <a:avLst/>
              </a:prstGeom>
              <a:blipFill>
                <a:blip r:embed="rId3"/>
                <a:stretch>
                  <a:fillRect l="-1432" t="-3614" b="-10241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-30460" y="2725704"/>
                <a:ext cx="8424936" cy="155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5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5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lt-LT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0460" y="2725704"/>
                <a:ext cx="8424936" cy="155343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31386" y="4941168"/>
                <a:ext cx="8424936" cy="155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5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/>
                              <m:e/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/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/>
                              <m:e/>
                            </m:mr>
                            <m:mr>
                              <m:e/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/>
                            </m:mr>
                            <m:mr>
                              <m:e/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/>
                              <m:e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5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lt-LT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86" y="4941168"/>
                <a:ext cx="8424936" cy="155343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2206309" y="2619605"/>
            <a:ext cx="360040" cy="173206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4" name="Rectangle 13"/>
          <p:cNvSpPr/>
          <p:nvPr/>
        </p:nvSpPr>
        <p:spPr>
          <a:xfrm>
            <a:off x="1583668" y="3068640"/>
            <a:ext cx="2448272" cy="33687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6" name="Oval 5"/>
          <p:cNvSpPr/>
          <p:nvPr/>
        </p:nvSpPr>
        <p:spPr>
          <a:xfrm>
            <a:off x="2195736" y="2687546"/>
            <a:ext cx="360040" cy="3368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3" name="Oval 12"/>
          <p:cNvSpPr/>
          <p:nvPr/>
        </p:nvSpPr>
        <p:spPr>
          <a:xfrm>
            <a:off x="3108551" y="3059384"/>
            <a:ext cx="360040" cy="3368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5" name="Oval 14"/>
          <p:cNvSpPr/>
          <p:nvPr/>
        </p:nvSpPr>
        <p:spPr>
          <a:xfrm>
            <a:off x="3108551" y="2725703"/>
            <a:ext cx="360040" cy="3368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31386" y="4941167"/>
                <a:ext cx="8424936" cy="155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5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/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/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/>
                              <m:e/>
                              <m:e/>
                            </m:mr>
                            <m:mr>
                              <m:e/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/>
                              <m:e/>
                              <m:e/>
                            </m:mr>
                            <m:mr>
                              <m:e/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/>
                              <m:e/>
                              <m:e/>
                            </m:mr>
                          </m:m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5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lt-LT" dirty="0"/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86" y="4941167"/>
                <a:ext cx="8424936" cy="155343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val 11"/>
          <p:cNvSpPr/>
          <p:nvPr/>
        </p:nvSpPr>
        <p:spPr>
          <a:xfrm>
            <a:off x="6372200" y="4941168"/>
            <a:ext cx="360040" cy="3368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352613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2881313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3851920" y="332656"/>
                <a:ext cx="468052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dirty="0" smtClean="0"/>
                  <a:t>2 žingsnis. Dirbame su antru stulpeliu ir antra eilute. Veiksmus atliksime, jei pagrindinis elementas nėra </a:t>
                </a:r>
                <a14:m>
                  <m:oMath xmlns:m="http://schemas.openxmlformats.org/officeDocument/2006/math">
                    <m:r>
                      <m:rPr>
                        <m:brk m:alnAt="7"/>
                      </m:rP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lt-LT" dirty="0" smtClean="0"/>
                  <a:t> ar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lt-LT" dirty="0" smtClean="0"/>
                  <a:t>  </a:t>
                </a:r>
                <a:endParaRPr lang="lt-LT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920" y="332656"/>
                <a:ext cx="4680520" cy="1015663"/>
              </a:xfrm>
              <a:prstGeom prst="rect">
                <a:avLst/>
              </a:prstGeom>
              <a:blipFill>
                <a:blip r:embed="rId3"/>
                <a:stretch>
                  <a:fillRect l="-1432" t="-3614" b="-10241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-30460" y="2725704"/>
                <a:ext cx="8424936" cy="155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5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5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lt-LT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0460" y="2725704"/>
                <a:ext cx="8424936" cy="155343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31386" y="4941168"/>
                <a:ext cx="8424936" cy="155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5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/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/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/>
                              <m:e/>
                            </m:mr>
                            <m:mr>
                              <m:e/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/>
                            </m:mr>
                            <m:mr>
                              <m:e/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/>
                              <m:e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5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lt-LT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86" y="4941168"/>
                <a:ext cx="8424936" cy="155343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2206309" y="2619605"/>
            <a:ext cx="360040" cy="173206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4" name="Rectangle 13"/>
          <p:cNvSpPr/>
          <p:nvPr/>
        </p:nvSpPr>
        <p:spPr>
          <a:xfrm>
            <a:off x="1583668" y="3068640"/>
            <a:ext cx="2448272" cy="33687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6" name="Oval 5"/>
          <p:cNvSpPr/>
          <p:nvPr/>
        </p:nvSpPr>
        <p:spPr>
          <a:xfrm>
            <a:off x="2195736" y="2687546"/>
            <a:ext cx="360040" cy="3368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3" name="Oval 12"/>
          <p:cNvSpPr/>
          <p:nvPr/>
        </p:nvSpPr>
        <p:spPr>
          <a:xfrm>
            <a:off x="3483846" y="3068640"/>
            <a:ext cx="360040" cy="3368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5" name="Oval 14"/>
          <p:cNvSpPr/>
          <p:nvPr/>
        </p:nvSpPr>
        <p:spPr>
          <a:xfrm>
            <a:off x="3483846" y="2715325"/>
            <a:ext cx="360040" cy="3368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27434" y="4957711"/>
                <a:ext cx="8424936" cy="155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5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/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/>
                              <m:e/>
                              <m:e/>
                            </m:mr>
                            <m:mr>
                              <m:e/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/>
                              <m:e/>
                              <m:e/>
                            </m:mr>
                            <m:mr>
                              <m:e/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/>
                              <m:e/>
                              <m:e/>
                            </m:mr>
                          </m:m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5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lt-LT" dirty="0"/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4" y="4957711"/>
                <a:ext cx="8424936" cy="155343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val 11"/>
          <p:cNvSpPr/>
          <p:nvPr/>
        </p:nvSpPr>
        <p:spPr>
          <a:xfrm>
            <a:off x="6372200" y="4941168"/>
            <a:ext cx="360040" cy="3368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7" name="Oval 16"/>
          <p:cNvSpPr/>
          <p:nvPr/>
        </p:nvSpPr>
        <p:spPr>
          <a:xfrm>
            <a:off x="7164288" y="4951890"/>
            <a:ext cx="360040" cy="3368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860088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2881313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3851920" y="332656"/>
                <a:ext cx="468052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dirty="0" smtClean="0"/>
                  <a:t>2 žingsnis. Dirbame su antru stulpeliu ir antra eilute. Veiksmus atliksime, jei pagrindinis elementas nėra </a:t>
                </a:r>
                <a14:m>
                  <m:oMath xmlns:m="http://schemas.openxmlformats.org/officeDocument/2006/math">
                    <m:r>
                      <m:rPr>
                        <m:brk m:alnAt="7"/>
                      </m:rP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lt-LT" dirty="0" smtClean="0"/>
                  <a:t> ar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lt-LT" dirty="0" smtClean="0"/>
                  <a:t>  </a:t>
                </a:r>
                <a:endParaRPr lang="lt-LT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920" y="332656"/>
                <a:ext cx="4680520" cy="1015663"/>
              </a:xfrm>
              <a:prstGeom prst="rect">
                <a:avLst/>
              </a:prstGeom>
              <a:blipFill>
                <a:blip r:embed="rId3"/>
                <a:stretch>
                  <a:fillRect l="-1432" t="-3614" b="-10241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-30460" y="2725704"/>
                <a:ext cx="8424936" cy="155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5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5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lt-LT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0460" y="2725704"/>
                <a:ext cx="8424936" cy="155343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31386" y="4941168"/>
                <a:ext cx="8424936" cy="155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5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/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/>
                              <m:e/>
                            </m:mr>
                            <m:mr>
                              <m:e/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/>
                            </m:mr>
                            <m:mr>
                              <m:e/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/>
                              <m:e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5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lt-LT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86" y="4941168"/>
                <a:ext cx="8424936" cy="155343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2206309" y="2619605"/>
            <a:ext cx="360040" cy="173206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4" name="Rectangle 13"/>
          <p:cNvSpPr/>
          <p:nvPr/>
        </p:nvSpPr>
        <p:spPr>
          <a:xfrm>
            <a:off x="1583668" y="3068640"/>
            <a:ext cx="2448272" cy="33687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6" name="Oval 5"/>
          <p:cNvSpPr/>
          <p:nvPr/>
        </p:nvSpPr>
        <p:spPr>
          <a:xfrm>
            <a:off x="1765670" y="3063617"/>
            <a:ext cx="360040" cy="3368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3" name="Oval 12"/>
          <p:cNvSpPr/>
          <p:nvPr/>
        </p:nvSpPr>
        <p:spPr>
          <a:xfrm>
            <a:off x="2206309" y="3374722"/>
            <a:ext cx="360040" cy="3368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5" name="Oval 14"/>
          <p:cNvSpPr/>
          <p:nvPr/>
        </p:nvSpPr>
        <p:spPr>
          <a:xfrm>
            <a:off x="1765670" y="3394628"/>
            <a:ext cx="360040" cy="3368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31386" y="4941167"/>
                <a:ext cx="8424936" cy="155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5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/>
                              <m:e/>
                              <m:e/>
                            </m:mr>
                            <m:mr>
                              <m:e/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/>
                              <m:e/>
                              <m:e/>
                            </m:mr>
                            <m:mr>
                              <m:e/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/>
                              <m:e/>
                              <m:e/>
                            </m:mr>
                          </m:m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5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lt-LT" dirty="0"/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86" y="4941167"/>
                <a:ext cx="8424936" cy="155343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val 11"/>
          <p:cNvSpPr/>
          <p:nvPr/>
        </p:nvSpPr>
        <p:spPr>
          <a:xfrm>
            <a:off x="6372200" y="4941168"/>
            <a:ext cx="360040" cy="3368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7" name="Oval 16"/>
          <p:cNvSpPr/>
          <p:nvPr/>
        </p:nvSpPr>
        <p:spPr>
          <a:xfrm>
            <a:off x="7164288" y="4951890"/>
            <a:ext cx="360040" cy="3368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8" name="Oval 17"/>
          <p:cNvSpPr/>
          <p:nvPr/>
        </p:nvSpPr>
        <p:spPr>
          <a:xfrm>
            <a:off x="5580112" y="5549446"/>
            <a:ext cx="360040" cy="3368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638894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2881313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3851920" y="332656"/>
                <a:ext cx="468052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dirty="0" smtClean="0"/>
                  <a:t>2 žingsnis. Dirbame su antru stulpeliu ir antra eilute. Veiksmus atliksime, jei pagrindinis elementas nėra </a:t>
                </a:r>
                <a14:m>
                  <m:oMath xmlns:m="http://schemas.openxmlformats.org/officeDocument/2006/math">
                    <m:r>
                      <m:rPr>
                        <m:brk m:alnAt="7"/>
                      </m:rP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lt-LT" dirty="0" smtClean="0"/>
                  <a:t> ar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lt-LT" dirty="0" smtClean="0"/>
                  <a:t>  </a:t>
                </a:r>
                <a:endParaRPr lang="lt-LT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920" y="332656"/>
                <a:ext cx="4680520" cy="1015663"/>
              </a:xfrm>
              <a:prstGeom prst="rect">
                <a:avLst/>
              </a:prstGeom>
              <a:blipFill>
                <a:blip r:embed="rId3"/>
                <a:stretch>
                  <a:fillRect l="-1432" t="-3614" b="-10241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-30460" y="2725704"/>
                <a:ext cx="8424936" cy="155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5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5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lt-LT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0460" y="2725704"/>
                <a:ext cx="8424936" cy="155343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31386" y="4941168"/>
                <a:ext cx="8424936" cy="155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5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/>
                              <m:e/>
                            </m:mr>
                            <m:mr>
                              <m:e/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/>
                            </m:mr>
                            <m:mr>
                              <m:e/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/>
                              <m:e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5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lt-LT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86" y="4941168"/>
                <a:ext cx="8424936" cy="155343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2206309" y="2619605"/>
            <a:ext cx="360040" cy="173206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4" name="Rectangle 13"/>
          <p:cNvSpPr/>
          <p:nvPr/>
        </p:nvSpPr>
        <p:spPr>
          <a:xfrm>
            <a:off x="1583668" y="3068640"/>
            <a:ext cx="2448272" cy="33687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6" name="Oval 5"/>
          <p:cNvSpPr/>
          <p:nvPr/>
        </p:nvSpPr>
        <p:spPr>
          <a:xfrm>
            <a:off x="3077787" y="3036422"/>
            <a:ext cx="360040" cy="3368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3" name="Oval 12"/>
          <p:cNvSpPr/>
          <p:nvPr/>
        </p:nvSpPr>
        <p:spPr>
          <a:xfrm>
            <a:off x="2206309" y="3374722"/>
            <a:ext cx="360040" cy="3368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5" name="Oval 14"/>
          <p:cNvSpPr/>
          <p:nvPr/>
        </p:nvSpPr>
        <p:spPr>
          <a:xfrm>
            <a:off x="3119124" y="3357903"/>
            <a:ext cx="360040" cy="3368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31386" y="4941165"/>
                <a:ext cx="8424936" cy="155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5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/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/>
                            </m:mr>
                            <m:mr>
                              <m:e/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/>
                              <m:e/>
                              <m:e/>
                            </m:mr>
                            <m:mr>
                              <m:e/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/>
                              <m:e/>
                              <m:e/>
                            </m:mr>
                          </m:m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5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lt-LT" dirty="0"/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86" y="4941165"/>
                <a:ext cx="8424936" cy="155343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val 11"/>
          <p:cNvSpPr/>
          <p:nvPr/>
        </p:nvSpPr>
        <p:spPr>
          <a:xfrm>
            <a:off x="6372200" y="4941168"/>
            <a:ext cx="360040" cy="3368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7" name="Oval 16"/>
          <p:cNvSpPr/>
          <p:nvPr/>
        </p:nvSpPr>
        <p:spPr>
          <a:xfrm>
            <a:off x="7164288" y="4951890"/>
            <a:ext cx="360040" cy="3368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8" name="Oval 17"/>
          <p:cNvSpPr/>
          <p:nvPr/>
        </p:nvSpPr>
        <p:spPr>
          <a:xfrm>
            <a:off x="5580112" y="5549446"/>
            <a:ext cx="360040" cy="3368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633324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2881313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3851920" y="332656"/>
                <a:ext cx="468052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dirty="0" smtClean="0"/>
                  <a:t>2 žingsnis. Dirbame su antru stulpeliu ir antra eilute. Veiksmus atliksime, jei pagrindinis elementas nėra </a:t>
                </a:r>
                <a14:m>
                  <m:oMath xmlns:m="http://schemas.openxmlformats.org/officeDocument/2006/math">
                    <m:r>
                      <m:rPr>
                        <m:brk m:alnAt="7"/>
                      </m:rP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lt-LT" dirty="0" smtClean="0"/>
                  <a:t> ar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lt-LT" dirty="0" smtClean="0"/>
                  <a:t>  </a:t>
                </a:r>
                <a:endParaRPr lang="lt-LT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920" y="332656"/>
                <a:ext cx="4680520" cy="1015663"/>
              </a:xfrm>
              <a:prstGeom prst="rect">
                <a:avLst/>
              </a:prstGeom>
              <a:blipFill>
                <a:blip r:embed="rId3"/>
                <a:stretch>
                  <a:fillRect l="-1432" t="-3614" b="-10241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-30460" y="2725704"/>
                <a:ext cx="8424936" cy="155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5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5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lt-LT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0460" y="2725704"/>
                <a:ext cx="8424936" cy="155343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31386" y="4941168"/>
                <a:ext cx="8424936" cy="155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5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/>
                            </m:mr>
                            <m:mr>
                              <m:e/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/>
                            </m:mr>
                            <m:mr>
                              <m:e/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/>
                              <m:e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5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lt-LT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86" y="4941168"/>
                <a:ext cx="8424936" cy="155343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2206309" y="2619605"/>
            <a:ext cx="360040" cy="173206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4" name="Rectangle 13"/>
          <p:cNvSpPr/>
          <p:nvPr/>
        </p:nvSpPr>
        <p:spPr>
          <a:xfrm>
            <a:off x="1583668" y="3068640"/>
            <a:ext cx="2448272" cy="33687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6" name="Oval 5"/>
          <p:cNvSpPr/>
          <p:nvPr/>
        </p:nvSpPr>
        <p:spPr>
          <a:xfrm>
            <a:off x="3529328" y="3025031"/>
            <a:ext cx="360040" cy="3368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3" name="Oval 12"/>
          <p:cNvSpPr/>
          <p:nvPr/>
        </p:nvSpPr>
        <p:spPr>
          <a:xfrm>
            <a:off x="2206309" y="3374722"/>
            <a:ext cx="360040" cy="3368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5" name="Oval 14"/>
          <p:cNvSpPr/>
          <p:nvPr/>
        </p:nvSpPr>
        <p:spPr>
          <a:xfrm>
            <a:off x="3529328" y="3340649"/>
            <a:ext cx="360040" cy="3368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31386" y="4952337"/>
                <a:ext cx="8424936" cy="155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5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/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/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/>
                              <m:e/>
                              <m:e/>
                            </m:mr>
                            <m:mr>
                              <m:e/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/>
                              <m:e/>
                              <m:e/>
                            </m:mr>
                          </m:m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5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lt-LT" dirty="0"/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86" y="4952337"/>
                <a:ext cx="8424936" cy="155343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val 11"/>
          <p:cNvSpPr/>
          <p:nvPr/>
        </p:nvSpPr>
        <p:spPr>
          <a:xfrm>
            <a:off x="6372200" y="4941168"/>
            <a:ext cx="360040" cy="3368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7" name="Oval 16"/>
          <p:cNvSpPr/>
          <p:nvPr/>
        </p:nvSpPr>
        <p:spPr>
          <a:xfrm>
            <a:off x="7164288" y="4951890"/>
            <a:ext cx="360040" cy="3368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8" name="Oval 17"/>
          <p:cNvSpPr/>
          <p:nvPr/>
        </p:nvSpPr>
        <p:spPr>
          <a:xfrm>
            <a:off x="5580112" y="5549446"/>
            <a:ext cx="360040" cy="3368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566200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2881313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3851920" y="332656"/>
                <a:ext cx="468052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dirty="0" smtClean="0"/>
                  <a:t>2 žingsnis. Dirbame su antru stulpeliu ir antra eilute. Veiksmus atliksime, jei pagrindinis elementas nėra </a:t>
                </a:r>
                <a14:m>
                  <m:oMath xmlns:m="http://schemas.openxmlformats.org/officeDocument/2006/math">
                    <m:r>
                      <m:rPr>
                        <m:brk m:alnAt="7"/>
                      </m:rP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lt-LT" dirty="0" smtClean="0"/>
                  <a:t> ar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lt-LT" dirty="0" smtClean="0"/>
                  <a:t>  </a:t>
                </a:r>
                <a:endParaRPr lang="lt-LT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920" y="332656"/>
                <a:ext cx="4680520" cy="1015663"/>
              </a:xfrm>
              <a:prstGeom prst="rect">
                <a:avLst/>
              </a:prstGeom>
              <a:blipFill>
                <a:blip r:embed="rId3"/>
                <a:stretch>
                  <a:fillRect l="-1432" t="-3614" b="-10241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-30460" y="2725704"/>
                <a:ext cx="8424936" cy="155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5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5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lt-LT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0460" y="2725704"/>
                <a:ext cx="8424936" cy="155343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31386" y="4941168"/>
                <a:ext cx="8424936" cy="155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5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/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/>
                            </m:mr>
                            <m:mr>
                              <m:e/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/>
                              <m:e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5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lt-LT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86" y="4941168"/>
                <a:ext cx="8424936" cy="155343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2206309" y="2619605"/>
            <a:ext cx="360040" cy="173206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4" name="Rectangle 13"/>
          <p:cNvSpPr/>
          <p:nvPr/>
        </p:nvSpPr>
        <p:spPr>
          <a:xfrm>
            <a:off x="1583668" y="3068640"/>
            <a:ext cx="2448272" cy="33687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6" name="Oval 5"/>
          <p:cNvSpPr/>
          <p:nvPr/>
        </p:nvSpPr>
        <p:spPr>
          <a:xfrm>
            <a:off x="1780619" y="3644827"/>
            <a:ext cx="360040" cy="3368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3" name="Oval 12"/>
          <p:cNvSpPr/>
          <p:nvPr/>
        </p:nvSpPr>
        <p:spPr>
          <a:xfrm>
            <a:off x="1714969" y="3057918"/>
            <a:ext cx="360040" cy="3368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5" name="Oval 14"/>
          <p:cNvSpPr/>
          <p:nvPr/>
        </p:nvSpPr>
        <p:spPr>
          <a:xfrm>
            <a:off x="2206309" y="3644828"/>
            <a:ext cx="360040" cy="3368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39770" y="4951890"/>
                <a:ext cx="8424936" cy="155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5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/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/>
                              <m:e/>
                              <m:e/>
                            </m:mr>
                            <m:mr>
                              <m:e/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/>
                              <m:e/>
                              <m:e/>
                            </m:mr>
                          </m:m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5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lt-LT" dirty="0"/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70" y="4951890"/>
                <a:ext cx="8424936" cy="155343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val 11"/>
          <p:cNvSpPr/>
          <p:nvPr/>
        </p:nvSpPr>
        <p:spPr>
          <a:xfrm>
            <a:off x="6372200" y="4941168"/>
            <a:ext cx="360040" cy="3368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7" name="Oval 16"/>
          <p:cNvSpPr/>
          <p:nvPr/>
        </p:nvSpPr>
        <p:spPr>
          <a:xfrm>
            <a:off x="7164288" y="4951890"/>
            <a:ext cx="360040" cy="3368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8" name="Oval 17"/>
          <p:cNvSpPr/>
          <p:nvPr/>
        </p:nvSpPr>
        <p:spPr>
          <a:xfrm>
            <a:off x="5580112" y="5549446"/>
            <a:ext cx="360040" cy="3368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755133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2881313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3851920" y="332656"/>
                <a:ext cx="468052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dirty="0" smtClean="0"/>
                  <a:t>2 žingsnis. Dirbame su antru stulpeliu ir antra eilute. Veiksmus atliksime, jei pagrindinis elementas nėra </a:t>
                </a:r>
                <a14:m>
                  <m:oMath xmlns:m="http://schemas.openxmlformats.org/officeDocument/2006/math">
                    <m:r>
                      <m:rPr>
                        <m:brk m:alnAt="7"/>
                      </m:rP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lt-LT" dirty="0" smtClean="0"/>
                  <a:t> ar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lt-LT" dirty="0" smtClean="0"/>
                  <a:t>  </a:t>
                </a:r>
                <a:endParaRPr lang="lt-LT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920" y="332656"/>
                <a:ext cx="4680520" cy="1015663"/>
              </a:xfrm>
              <a:prstGeom prst="rect">
                <a:avLst/>
              </a:prstGeom>
              <a:blipFill>
                <a:blip r:embed="rId3"/>
                <a:stretch>
                  <a:fillRect l="-1432" t="-3614" b="-10241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-30460" y="2725704"/>
                <a:ext cx="8424936" cy="155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5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5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lt-LT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0460" y="2725704"/>
                <a:ext cx="8424936" cy="155343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31386" y="4941168"/>
                <a:ext cx="8424936" cy="155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5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/>
                            </m:mr>
                            <m:mr>
                              <m:e/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/>
                              <m:e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5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lt-LT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86" y="4941168"/>
                <a:ext cx="8424936" cy="155343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2206309" y="2619605"/>
            <a:ext cx="360040" cy="173206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4" name="Rectangle 13"/>
          <p:cNvSpPr/>
          <p:nvPr/>
        </p:nvSpPr>
        <p:spPr>
          <a:xfrm>
            <a:off x="1583668" y="3068640"/>
            <a:ext cx="2448272" cy="33687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6" name="Oval 5"/>
          <p:cNvSpPr/>
          <p:nvPr/>
        </p:nvSpPr>
        <p:spPr>
          <a:xfrm>
            <a:off x="2631999" y="3656870"/>
            <a:ext cx="360040" cy="3368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3" name="Oval 12"/>
          <p:cNvSpPr/>
          <p:nvPr/>
        </p:nvSpPr>
        <p:spPr>
          <a:xfrm>
            <a:off x="2631999" y="3057918"/>
            <a:ext cx="360040" cy="3368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5" name="Oval 14"/>
          <p:cNvSpPr/>
          <p:nvPr/>
        </p:nvSpPr>
        <p:spPr>
          <a:xfrm>
            <a:off x="2206309" y="3644828"/>
            <a:ext cx="360040" cy="3368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31386" y="4951890"/>
                <a:ext cx="8424936" cy="155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5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/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/>
                              <m:e/>
                            </m:mr>
                            <m:mr>
                              <m:e/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/>
                              <m:e/>
                              <m:e/>
                            </m:mr>
                          </m:m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5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lt-LT" dirty="0"/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86" y="4951890"/>
                <a:ext cx="8424936" cy="155343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val 11"/>
          <p:cNvSpPr/>
          <p:nvPr/>
        </p:nvSpPr>
        <p:spPr>
          <a:xfrm>
            <a:off x="6372200" y="4941168"/>
            <a:ext cx="360040" cy="3368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7" name="Oval 16"/>
          <p:cNvSpPr/>
          <p:nvPr/>
        </p:nvSpPr>
        <p:spPr>
          <a:xfrm>
            <a:off x="7164288" y="4951890"/>
            <a:ext cx="360040" cy="3368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8" name="Oval 17"/>
          <p:cNvSpPr/>
          <p:nvPr/>
        </p:nvSpPr>
        <p:spPr>
          <a:xfrm>
            <a:off x="5580112" y="5549446"/>
            <a:ext cx="360040" cy="3368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739147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2881313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3851920" y="332656"/>
                <a:ext cx="468052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1. </a:t>
                </a:r>
                <a:r>
                  <a:rPr lang="en-US" dirty="0" err="1" smtClean="0"/>
                  <a:t>Sudarome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matricas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lt-LT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lt-LT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 ir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dirty="0" err="1" smtClean="0"/>
                  <a:t>Matricose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err="1" smtClean="0"/>
                  <a:t>saugosime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atstumus</a:t>
                </a:r>
                <a:r>
                  <a:rPr lang="en-US" dirty="0" smtClean="0"/>
                  <a:t>, 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 smtClean="0"/>
                  <a:t> – </a:t>
                </a:r>
                <a:r>
                  <a:rPr lang="lt-LT" dirty="0" smtClean="0"/>
                  <a:t>informaciją apie </a:t>
                </a:r>
                <a:r>
                  <a:rPr lang="lt-LT" dirty="0" err="1" smtClean="0"/>
                  <a:t>marštutus</a:t>
                </a:r>
                <a:r>
                  <a:rPr lang="lt-LT" dirty="0" smtClean="0"/>
                  <a:t>.</a:t>
                </a:r>
                <a:r>
                  <a:rPr lang="en-US" dirty="0" smtClean="0"/>
                  <a:t>  </a:t>
                </a:r>
                <a:endParaRPr lang="lt-LT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920" y="332656"/>
                <a:ext cx="4680520" cy="1015663"/>
              </a:xfrm>
              <a:prstGeom prst="rect">
                <a:avLst/>
              </a:prstGeom>
              <a:blipFill>
                <a:blip r:embed="rId3"/>
                <a:stretch>
                  <a:fillRect l="-1432" t="-3614" b="-10241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0" y="2708920"/>
                <a:ext cx="8424936" cy="155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(0)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5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(0)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5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lt-LT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708920"/>
                <a:ext cx="8424936" cy="155343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31386" y="4941168"/>
                <a:ext cx="8424936" cy="155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5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/>
                              <m:e/>
                              <m:e/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e>
                              <m:e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/>
                              <m:e/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/>
                              <m:e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/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e>
                              <m:e/>
                              <m:e/>
                              <m:e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5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lt-LT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86" y="4941168"/>
                <a:ext cx="8424936" cy="155343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1763688" y="2636912"/>
            <a:ext cx="360040" cy="173206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3851920" y="1353852"/>
                <a:ext cx="468052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2. </a:t>
                </a:r>
                <a:r>
                  <a:rPr lang="en-US" dirty="0" err="1" smtClean="0"/>
                  <a:t>Atliekame</a:t>
                </a:r>
                <a:r>
                  <a:rPr lang="en-US" dirty="0" smtClean="0"/>
                  <a:t> </a:t>
                </a:r>
                <a:r>
                  <a:rPr lang="lt-LT" dirty="0" smtClean="0"/>
                  <a:t>pirmą </a:t>
                </a:r>
                <a:r>
                  <a:rPr lang="lt-LT" dirty="0" err="1" smtClean="0"/>
                  <a:t>žungsnį</a:t>
                </a:r>
                <a:r>
                  <a:rPr lang="lt-LT" dirty="0" smtClean="0"/>
                  <a:t>. Dirbame su matricos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lt-LT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lt-LT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lt-LT" dirty="0" smtClean="0"/>
                  <a:t>pirmuoju stulpeliu. </a:t>
                </a:r>
                <a:endParaRPr lang="lt-LT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920" y="1353852"/>
                <a:ext cx="4680520" cy="707886"/>
              </a:xfrm>
              <a:prstGeom prst="rect">
                <a:avLst/>
              </a:prstGeom>
              <a:blipFill>
                <a:blip r:embed="rId6"/>
                <a:stretch>
                  <a:fillRect l="-1432" t="-4310" b="-14655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1592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1" grpId="0"/>
      <p:bldP spid="9" grpId="0" animBg="1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2881313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3851920" y="332656"/>
                <a:ext cx="468052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dirty="0" smtClean="0"/>
                  <a:t>2 žingsnis. Dirbame su antru stulpeliu ir antra eilute. Veiksmus atliksime, jei pagrindinis elementas nėra </a:t>
                </a:r>
                <a14:m>
                  <m:oMath xmlns:m="http://schemas.openxmlformats.org/officeDocument/2006/math">
                    <m:r>
                      <m:rPr>
                        <m:brk m:alnAt="7"/>
                      </m:rP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lt-LT" dirty="0" smtClean="0"/>
                  <a:t> ar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lt-LT" dirty="0" smtClean="0"/>
                  <a:t>  </a:t>
                </a:r>
                <a:endParaRPr lang="lt-LT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920" y="332656"/>
                <a:ext cx="4680520" cy="1015663"/>
              </a:xfrm>
              <a:prstGeom prst="rect">
                <a:avLst/>
              </a:prstGeom>
              <a:blipFill>
                <a:blip r:embed="rId3"/>
                <a:stretch>
                  <a:fillRect l="-1432" t="-3614" b="-10241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-30460" y="2725704"/>
                <a:ext cx="8424936" cy="155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5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5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lt-LT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0460" y="2725704"/>
                <a:ext cx="8424936" cy="155343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31386" y="4941168"/>
                <a:ext cx="8424936" cy="155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5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/>
                            </m:mr>
                            <m:mr>
                              <m:e/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/>
                              <m:e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5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lt-LT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86" y="4941168"/>
                <a:ext cx="8424936" cy="155343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2206309" y="2619605"/>
            <a:ext cx="360040" cy="173206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4" name="Rectangle 13"/>
          <p:cNvSpPr/>
          <p:nvPr/>
        </p:nvSpPr>
        <p:spPr>
          <a:xfrm>
            <a:off x="1583668" y="3068640"/>
            <a:ext cx="2448272" cy="33687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6" name="Oval 5"/>
          <p:cNvSpPr/>
          <p:nvPr/>
        </p:nvSpPr>
        <p:spPr>
          <a:xfrm>
            <a:off x="3489847" y="3644828"/>
            <a:ext cx="360040" cy="3368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3" name="Oval 12"/>
          <p:cNvSpPr/>
          <p:nvPr/>
        </p:nvSpPr>
        <p:spPr>
          <a:xfrm>
            <a:off x="3489847" y="3068637"/>
            <a:ext cx="360040" cy="3368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5" name="Oval 14"/>
          <p:cNvSpPr/>
          <p:nvPr/>
        </p:nvSpPr>
        <p:spPr>
          <a:xfrm>
            <a:off x="2206309" y="3644828"/>
            <a:ext cx="360040" cy="3368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31386" y="4941165"/>
                <a:ext cx="8424936" cy="155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5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/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/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/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/>
                              <m:e/>
                              <m:e/>
                            </m:mr>
                          </m:m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5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lt-LT" dirty="0"/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86" y="4941165"/>
                <a:ext cx="8424936" cy="155343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val 11"/>
          <p:cNvSpPr/>
          <p:nvPr/>
        </p:nvSpPr>
        <p:spPr>
          <a:xfrm>
            <a:off x="6372200" y="4941168"/>
            <a:ext cx="360040" cy="3368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7" name="Oval 16"/>
          <p:cNvSpPr/>
          <p:nvPr/>
        </p:nvSpPr>
        <p:spPr>
          <a:xfrm>
            <a:off x="7164288" y="4951890"/>
            <a:ext cx="360040" cy="3368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8" name="Oval 17"/>
          <p:cNvSpPr/>
          <p:nvPr/>
        </p:nvSpPr>
        <p:spPr>
          <a:xfrm>
            <a:off x="5580112" y="5549446"/>
            <a:ext cx="360040" cy="3368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792475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2881313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3851920" y="332656"/>
                <a:ext cx="468052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dirty="0" smtClean="0"/>
                  <a:t>2 žingsnis. Dirbame su antru stulpeliu ir antra eilute. Veiksmus atliksime, jei pagrindinis elementas nėra </a:t>
                </a:r>
                <a14:m>
                  <m:oMath xmlns:m="http://schemas.openxmlformats.org/officeDocument/2006/math">
                    <m:r>
                      <m:rPr>
                        <m:brk m:alnAt="7"/>
                      </m:rP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lt-LT" dirty="0" smtClean="0"/>
                  <a:t> ar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lt-LT" dirty="0" smtClean="0"/>
                  <a:t>  </a:t>
                </a:r>
                <a:endParaRPr lang="lt-LT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920" y="332656"/>
                <a:ext cx="4680520" cy="1015663"/>
              </a:xfrm>
              <a:prstGeom prst="rect">
                <a:avLst/>
              </a:prstGeom>
              <a:blipFill>
                <a:blip r:embed="rId3"/>
                <a:stretch>
                  <a:fillRect l="-1432" t="-3614" b="-10241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-30460" y="2725704"/>
                <a:ext cx="8424936" cy="155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5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5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lt-LT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0460" y="2725704"/>
                <a:ext cx="8424936" cy="155343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31386" y="4941168"/>
                <a:ext cx="8424936" cy="155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5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/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/>
                              <m:e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5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lt-LT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86" y="4941168"/>
                <a:ext cx="8424936" cy="155343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2206309" y="2619605"/>
            <a:ext cx="360040" cy="173206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4" name="Rectangle 13"/>
          <p:cNvSpPr/>
          <p:nvPr/>
        </p:nvSpPr>
        <p:spPr>
          <a:xfrm>
            <a:off x="1583668" y="3068640"/>
            <a:ext cx="2448272" cy="33687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6" name="Oval 5"/>
          <p:cNvSpPr/>
          <p:nvPr/>
        </p:nvSpPr>
        <p:spPr>
          <a:xfrm>
            <a:off x="1782681" y="3957873"/>
            <a:ext cx="360040" cy="3368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3" name="Oval 12"/>
          <p:cNvSpPr/>
          <p:nvPr/>
        </p:nvSpPr>
        <p:spPr>
          <a:xfrm>
            <a:off x="2206309" y="3942264"/>
            <a:ext cx="360040" cy="3368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5" name="Oval 14"/>
          <p:cNvSpPr/>
          <p:nvPr/>
        </p:nvSpPr>
        <p:spPr>
          <a:xfrm>
            <a:off x="1719093" y="3037421"/>
            <a:ext cx="360040" cy="3368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2" name="Oval 11"/>
          <p:cNvSpPr/>
          <p:nvPr/>
        </p:nvSpPr>
        <p:spPr>
          <a:xfrm>
            <a:off x="6372200" y="4941168"/>
            <a:ext cx="360040" cy="3368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7" name="Oval 16"/>
          <p:cNvSpPr/>
          <p:nvPr/>
        </p:nvSpPr>
        <p:spPr>
          <a:xfrm>
            <a:off x="7164288" y="4951890"/>
            <a:ext cx="360040" cy="3368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8" name="Oval 17"/>
          <p:cNvSpPr/>
          <p:nvPr/>
        </p:nvSpPr>
        <p:spPr>
          <a:xfrm>
            <a:off x="5580112" y="5549446"/>
            <a:ext cx="360040" cy="3368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1830762" y="6094497"/>
                <a:ext cx="39145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lt-LT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lt-LT" dirty="0"/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0762" y="6094497"/>
                <a:ext cx="391453" cy="400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Oval 18"/>
          <p:cNvSpPr/>
          <p:nvPr/>
        </p:nvSpPr>
        <p:spPr>
          <a:xfrm>
            <a:off x="5508104" y="6178262"/>
            <a:ext cx="360040" cy="3368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329581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2881313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3851920" y="332656"/>
                <a:ext cx="468052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dirty="0" smtClean="0"/>
                  <a:t>2 žingsnis. Dirbame su antru stulpeliu ir antra eilute. Veiksmus atliksime, jei pagrindinis elementas nėra </a:t>
                </a:r>
                <a14:m>
                  <m:oMath xmlns:m="http://schemas.openxmlformats.org/officeDocument/2006/math">
                    <m:r>
                      <m:rPr>
                        <m:brk m:alnAt="7"/>
                      </m:rP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lt-LT" dirty="0" smtClean="0"/>
                  <a:t> ar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lt-LT" dirty="0" smtClean="0"/>
                  <a:t>  </a:t>
                </a:r>
                <a:endParaRPr lang="lt-LT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920" y="332656"/>
                <a:ext cx="4680520" cy="1015663"/>
              </a:xfrm>
              <a:prstGeom prst="rect">
                <a:avLst/>
              </a:prstGeom>
              <a:blipFill>
                <a:blip r:embed="rId3"/>
                <a:stretch>
                  <a:fillRect l="-1432" t="-3614" b="-10241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-30460" y="2725704"/>
                <a:ext cx="8424936" cy="155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5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5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lt-LT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0460" y="2725704"/>
                <a:ext cx="8424936" cy="155343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31386" y="4941168"/>
                <a:ext cx="8424936" cy="155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5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/>
                              <m:e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5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lt-LT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86" y="4941168"/>
                <a:ext cx="8424936" cy="155343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2206309" y="2619605"/>
            <a:ext cx="360040" cy="173206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4" name="Rectangle 13"/>
          <p:cNvSpPr/>
          <p:nvPr/>
        </p:nvSpPr>
        <p:spPr>
          <a:xfrm>
            <a:off x="1583668" y="3068640"/>
            <a:ext cx="2448272" cy="33687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6" name="Oval 5"/>
          <p:cNvSpPr/>
          <p:nvPr/>
        </p:nvSpPr>
        <p:spPr>
          <a:xfrm>
            <a:off x="2627784" y="3954308"/>
            <a:ext cx="360040" cy="3368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3" name="Oval 12"/>
          <p:cNvSpPr/>
          <p:nvPr/>
        </p:nvSpPr>
        <p:spPr>
          <a:xfrm>
            <a:off x="2206309" y="3942264"/>
            <a:ext cx="360040" cy="3368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5" name="Oval 14"/>
          <p:cNvSpPr/>
          <p:nvPr/>
        </p:nvSpPr>
        <p:spPr>
          <a:xfrm>
            <a:off x="2566349" y="3037421"/>
            <a:ext cx="360040" cy="3368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2" name="Oval 11"/>
          <p:cNvSpPr/>
          <p:nvPr/>
        </p:nvSpPr>
        <p:spPr>
          <a:xfrm>
            <a:off x="6372200" y="4941168"/>
            <a:ext cx="360040" cy="3368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7" name="Oval 16"/>
          <p:cNvSpPr/>
          <p:nvPr/>
        </p:nvSpPr>
        <p:spPr>
          <a:xfrm>
            <a:off x="7164288" y="4951890"/>
            <a:ext cx="360040" cy="3368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8" name="Oval 17"/>
          <p:cNvSpPr/>
          <p:nvPr/>
        </p:nvSpPr>
        <p:spPr>
          <a:xfrm>
            <a:off x="5580112" y="5549446"/>
            <a:ext cx="360040" cy="3368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2724199" y="6094497"/>
                <a:ext cx="263625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lt-LT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lt-LT" dirty="0"/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4199" y="6094497"/>
                <a:ext cx="263625" cy="400110"/>
              </a:xfrm>
              <a:prstGeom prst="rect">
                <a:avLst/>
              </a:prstGeom>
              <a:blipFill>
                <a:blip r:embed="rId6"/>
                <a:stretch>
                  <a:fillRect r="-20930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Oval 18"/>
          <p:cNvSpPr/>
          <p:nvPr/>
        </p:nvSpPr>
        <p:spPr>
          <a:xfrm>
            <a:off x="5508104" y="6178262"/>
            <a:ext cx="360040" cy="3368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339936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2881313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3851920" y="332656"/>
                <a:ext cx="468052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dirty="0" smtClean="0"/>
                  <a:t>2 žingsnis. Dirbame su antru stulpeliu ir antra eilute. Veiksmus atliksime, jei pagrindinis elementas nėra </a:t>
                </a:r>
                <a14:m>
                  <m:oMath xmlns:m="http://schemas.openxmlformats.org/officeDocument/2006/math">
                    <m:r>
                      <m:rPr>
                        <m:brk m:alnAt="7"/>
                      </m:rP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lt-LT" dirty="0" smtClean="0"/>
                  <a:t> ar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lt-LT" dirty="0" smtClean="0"/>
                  <a:t>  </a:t>
                </a:r>
                <a:endParaRPr lang="lt-LT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920" y="332656"/>
                <a:ext cx="4680520" cy="1015663"/>
              </a:xfrm>
              <a:prstGeom prst="rect">
                <a:avLst/>
              </a:prstGeom>
              <a:blipFill>
                <a:blip r:embed="rId3"/>
                <a:stretch>
                  <a:fillRect l="-1432" t="-3614" b="-10241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-30460" y="2725704"/>
                <a:ext cx="8424936" cy="155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5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5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lt-LT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0460" y="2725704"/>
                <a:ext cx="8424936" cy="155343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31386" y="4941168"/>
                <a:ext cx="8424936" cy="155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5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5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lt-LT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86" y="4941168"/>
                <a:ext cx="8424936" cy="155343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2206309" y="2619605"/>
            <a:ext cx="360040" cy="173206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4" name="Rectangle 13"/>
          <p:cNvSpPr/>
          <p:nvPr/>
        </p:nvSpPr>
        <p:spPr>
          <a:xfrm>
            <a:off x="1583668" y="3068640"/>
            <a:ext cx="2448272" cy="33687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6" name="Oval 5"/>
          <p:cNvSpPr/>
          <p:nvPr/>
        </p:nvSpPr>
        <p:spPr>
          <a:xfrm>
            <a:off x="3119124" y="3942263"/>
            <a:ext cx="360040" cy="3368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3" name="Oval 12"/>
          <p:cNvSpPr/>
          <p:nvPr/>
        </p:nvSpPr>
        <p:spPr>
          <a:xfrm>
            <a:off x="2206309" y="3942264"/>
            <a:ext cx="360040" cy="3368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5" name="Oval 14"/>
          <p:cNvSpPr/>
          <p:nvPr/>
        </p:nvSpPr>
        <p:spPr>
          <a:xfrm>
            <a:off x="3119124" y="3036125"/>
            <a:ext cx="360040" cy="3368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2" name="Oval 11"/>
          <p:cNvSpPr/>
          <p:nvPr/>
        </p:nvSpPr>
        <p:spPr>
          <a:xfrm>
            <a:off x="6232294" y="4963809"/>
            <a:ext cx="360040" cy="3368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7" name="Oval 16"/>
          <p:cNvSpPr/>
          <p:nvPr/>
        </p:nvSpPr>
        <p:spPr>
          <a:xfrm>
            <a:off x="6984268" y="4963809"/>
            <a:ext cx="360040" cy="3368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8" name="Oval 17"/>
          <p:cNvSpPr/>
          <p:nvPr/>
        </p:nvSpPr>
        <p:spPr>
          <a:xfrm>
            <a:off x="5508104" y="5546635"/>
            <a:ext cx="360040" cy="3368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3044090" y="6104063"/>
                <a:ext cx="510108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lt-LT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lt-LT" dirty="0"/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4090" y="6104063"/>
                <a:ext cx="510108" cy="400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Oval 18"/>
          <p:cNvSpPr/>
          <p:nvPr/>
        </p:nvSpPr>
        <p:spPr>
          <a:xfrm>
            <a:off x="5508104" y="6178262"/>
            <a:ext cx="360040" cy="3368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269589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2881313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3851920" y="332656"/>
                <a:ext cx="4680520" cy="7207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dirty="0" smtClean="0"/>
                  <a:t>Pakeičiame matricą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lt-LT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lt-LT" dirty="0" smtClean="0"/>
                  <a:t> ir atliekame trečią žingsnį</a:t>
                </a: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920" y="332656"/>
                <a:ext cx="4680520" cy="720710"/>
              </a:xfrm>
              <a:prstGeom prst="rect">
                <a:avLst/>
              </a:prstGeom>
              <a:blipFill>
                <a:blip r:embed="rId3"/>
                <a:stretch>
                  <a:fillRect l="-1432" t="-3390" r="-1302" b="-14407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-30460" y="2725704"/>
                <a:ext cx="8424936" cy="155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5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5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lt-LT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0460" y="2725704"/>
                <a:ext cx="8424936" cy="155343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31386" y="4941168"/>
                <a:ext cx="8424936" cy="155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5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/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/>
                              <m:e/>
                            </m:mr>
                            <m:mr>
                              <m:e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/>
                              <m:e/>
                            </m:mr>
                            <m:mr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/>
                              <m:e/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/>
                            </m:mr>
                            <m:mr>
                              <m:e/>
                              <m:e/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5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lt-LT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86" y="4941168"/>
                <a:ext cx="8424936" cy="155343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2628777" y="2627599"/>
            <a:ext cx="360040" cy="173206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4" name="Rectangle 13"/>
          <p:cNvSpPr/>
          <p:nvPr/>
        </p:nvSpPr>
        <p:spPr>
          <a:xfrm>
            <a:off x="1702904" y="3333983"/>
            <a:ext cx="2448272" cy="33687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6" name="Oval 5"/>
          <p:cNvSpPr/>
          <p:nvPr/>
        </p:nvSpPr>
        <p:spPr>
          <a:xfrm>
            <a:off x="2268737" y="2751250"/>
            <a:ext cx="360040" cy="3368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3" name="Oval 12"/>
          <p:cNvSpPr/>
          <p:nvPr/>
        </p:nvSpPr>
        <p:spPr>
          <a:xfrm>
            <a:off x="2268737" y="3347026"/>
            <a:ext cx="360040" cy="3368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5" name="Oval 14"/>
          <p:cNvSpPr/>
          <p:nvPr/>
        </p:nvSpPr>
        <p:spPr>
          <a:xfrm>
            <a:off x="2654512" y="2725702"/>
            <a:ext cx="360040" cy="3368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15"/>
              <p:cNvSpPr/>
              <p:nvPr/>
            </p:nvSpPr>
            <p:spPr>
              <a:xfrm>
                <a:off x="2316448" y="4941168"/>
                <a:ext cx="264618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lt-LT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lt-LT" dirty="0"/>
              </a:p>
            </p:txBody>
          </p:sp>
        </mc:Choice>
        <mc:Fallback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6448" y="4941168"/>
                <a:ext cx="264618" cy="400110"/>
              </a:xfrm>
              <a:prstGeom prst="rect">
                <a:avLst/>
              </a:prstGeom>
              <a:blipFill>
                <a:blip r:embed="rId6"/>
                <a:stretch>
                  <a:fillRect r="-20930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7171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2881313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3851920" y="332656"/>
                <a:ext cx="4680520" cy="7207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dirty="0" smtClean="0"/>
                  <a:t>Pakeičiame matricą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lt-LT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lt-LT" dirty="0" smtClean="0"/>
                  <a:t> ir atliekame trečią žingsnį</a:t>
                </a: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920" y="332656"/>
                <a:ext cx="4680520" cy="720710"/>
              </a:xfrm>
              <a:prstGeom prst="rect">
                <a:avLst/>
              </a:prstGeom>
              <a:blipFill>
                <a:blip r:embed="rId3"/>
                <a:stretch>
                  <a:fillRect l="-1432" t="-3390" r="-1302" b="-14407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-30460" y="2725704"/>
                <a:ext cx="8424936" cy="155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5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5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lt-LT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0460" y="2725704"/>
                <a:ext cx="8424936" cy="155343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31386" y="4941168"/>
                <a:ext cx="8424936" cy="155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5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/>
                              <m:e/>
                            </m:mr>
                            <m:mr>
                              <m:e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/>
                              <m:e/>
                            </m:mr>
                            <m:mr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/>
                              <m:e/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/>
                            </m:mr>
                            <m:mr>
                              <m:e/>
                              <m:e/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5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lt-LT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86" y="4941168"/>
                <a:ext cx="8424936" cy="155343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2628777" y="2627599"/>
            <a:ext cx="360040" cy="173206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4" name="Rectangle 13"/>
          <p:cNvSpPr/>
          <p:nvPr/>
        </p:nvSpPr>
        <p:spPr>
          <a:xfrm>
            <a:off x="1702904" y="3333983"/>
            <a:ext cx="2448272" cy="33687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6" name="Oval 5"/>
          <p:cNvSpPr/>
          <p:nvPr/>
        </p:nvSpPr>
        <p:spPr>
          <a:xfrm>
            <a:off x="3055369" y="2730758"/>
            <a:ext cx="360040" cy="3368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3" name="Oval 12"/>
          <p:cNvSpPr/>
          <p:nvPr/>
        </p:nvSpPr>
        <p:spPr>
          <a:xfrm>
            <a:off x="3014552" y="3325192"/>
            <a:ext cx="360040" cy="3368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5" name="Oval 14"/>
          <p:cNvSpPr/>
          <p:nvPr/>
        </p:nvSpPr>
        <p:spPr>
          <a:xfrm>
            <a:off x="2654512" y="2725702"/>
            <a:ext cx="360040" cy="3368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15"/>
              <p:cNvSpPr/>
              <p:nvPr/>
            </p:nvSpPr>
            <p:spPr>
              <a:xfrm>
                <a:off x="3194572" y="4941168"/>
                <a:ext cx="264618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lt-LT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lt-LT" dirty="0"/>
              </a:p>
            </p:txBody>
          </p:sp>
        </mc:Choice>
        <mc:Fallback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4572" y="4941168"/>
                <a:ext cx="264618" cy="400110"/>
              </a:xfrm>
              <a:prstGeom prst="rect">
                <a:avLst/>
              </a:prstGeom>
              <a:blipFill>
                <a:blip r:embed="rId6"/>
                <a:stretch>
                  <a:fillRect r="-23256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9246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2881313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3851920" y="332656"/>
                <a:ext cx="4680520" cy="7207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dirty="0" smtClean="0"/>
                  <a:t>Pakeičiame matricą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lt-LT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lt-LT" dirty="0" smtClean="0"/>
                  <a:t> ir atliekame trečią žingsnį</a:t>
                </a: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920" y="332656"/>
                <a:ext cx="4680520" cy="720710"/>
              </a:xfrm>
              <a:prstGeom prst="rect">
                <a:avLst/>
              </a:prstGeom>
              <a:blipFill>
                <a:blip r:embed="rId3"/>
                <a:stretch>
                  <a:fillRect l="-1432" t="-3390" r="-1302" b="-14407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-30460" y="2725704"/>
                <a:ext cx="8424936" cy="155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5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5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lt-LT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0460" y="2725704"/>
                <a:ext cx="8424936" cy="155343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31386" y="4941168"/>
                <a:ext cx="8424936" cy="155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5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/>
                            </m:mr>
                            <m:mr>
                              <m:e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/>
                              <m:e/>
                            </m:mr>
                            <m:mr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/>
                              <m:e/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/>
                            </m:mr>
                            <m:mr>
                              <m:e/>
                              <m:e/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5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lt-LT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86" y="4941168"/>
                <a:ext cx="8424936" cy="155343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2628777" y="2627599"/>
            <a:ext cx="360040" cy="173206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4" name="Rectangle 13"/>
          <p:cNvSpPr/>
          <p:nvPr/>
        </p:nvSpPr>
        <p:spPr>
          <a:xfrm>
            <a:off x="1702904" y="3333983"/>
            <a:ext cx="2448272" cy="33687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6" name="Oval 5"/>
          <p:cNvSpPr/>
          <p:nvPr/>
        </p:nvSpPr>
        <p:spPr>
          <a:xfrm>
            <a:off x="3437687" y="2732072"/>
            <a:ext cx="360040" cy="3368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3" name="Oval 12"/>
          <p:cNvSpPr/>
          <p:nvPr/>
        </p:nvSpPr>
        <p:spPr>
          <a:xfrm>
            <a:off x="3437687" y="3344822"/>
            <a:ext cx="360040" cy="3368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5" name="Oval 14"/>
          <p:cNvSpPr/>
          <p:nvPr/>
        </p:nvSpPr>
        <p:spPr>
          <a:xfrm>
            <a:off x="2654512" y="2725702"/>
            <a:ext cx="360040" cy="3368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15"/>
              <p:cNvSpPr/>
              <p:nvPr/>
            </p:nvSpPr>
            <p:spPr>
              <a:xfrm>
                <a:off x="3617707" y="4911408"/>
                <a:ext cx="414233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lt-LT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lt-LT" dirty="0"/>
              </a:p>
            </p:txBody>
          </p:sp>
        </mc:Choice>
        <mc:Fallback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7707" y="4911408"/>
                <a:ext cx="414233" cy="400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0184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2881313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3851920" y="332656"/>
                <a:ext cx="4680520" cy="7207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dirty="0" smtClean="0"/>
                  <a:t>Pakeičiame matricą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lt-LT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lt-LT" dirty="0" smtClean="0"/>
                  <a:t> ir atliekame trečią žingsnį</a:t>
                </a: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920" y="332656"/>
                <a:ext cx="4680520" cy="720710"/>
              </a:xfrm>
              <a:prstGeom prst="rect">
                <a:avLst/>
              </a:prstGeom>
              <a:blipFill>
                <a:blip r:embed="rId3"/>
                <a:stretch>
                  <a:fillRect l="-1432" t="-3390" r="-1302" b="-14407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-30460" y="2725704"/>
                <a:ext cx="8424936" cy="155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5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5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lt-LT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0460" y="2725704"/>
                <a:ext cx="8424936" cy="155343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31386" y="4941168"/>
                <a:ext cx="8424936" cy="155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5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/>
                              <m:e/>
                            </m:mr>
                            <m:mr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/>
                              <m:e/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/>
                            </m:mr>
                            <m:mr>
                              <m:e/>
                              <m:e/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5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lt-LT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86" y="4941168"/>
                <a:ext cx="8424936" cy="155343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2628777" y="2627599"/>
            <a:ext cx="360040" cy="173206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4" name="Rectangle 13"/>
          <p:cNvSpPr/>
          <p:nvPr/>
        </p:nvSpPr>
        <p:spPr>
          <a:xfrm>
            <a:off x="1702904" y="3333983"/>
            <a:ext cx="2448272" cy="33687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6" name="Oval 5"/>
          <p:cNvSpPr/>
          <p:nvPr/>
        </p:nvSpPr>
        <p:spPr>
          <a:xfrm>
            <a:off x="1819867" y="3026654"/>
            <a:ext cx="360040" cy="3368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3" name="Oval 12"/>
          <p:cNvSpPr/>
          <p:nvPr/>
        </p:nvSpPr>
        <p:spPr>
          <a:xfrm>
            <a:off x="1819867" y="3309734"/>
            <a:ext cx="360040" cy="3368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5" name="Oval 14"/>
          <p:cNvSpPr/>
          <p:nvPr/>
        </p:nvSpPr>
        <p:spPr>
          <a:xfrm>
            <a:off x="2673192" y="2997104"/>
            <a:ext cx="360040" cy="3368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15"/>
              <p:cNvSpPr/>
              <p:nvPr/>
            </p:nvSpPr>
            <p:spPr>
              <a:xfrm>
                <a:off x="1765674" y="5229200"/>
                <a:ext cx="414233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lt-LT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lt-LT" dirty="0"/>
              </a:p>
            </p:txBody>
          </p:sp>
        </mc:Choice>
        <mc:Fallback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5674" y="5229200"/>
                <a:ext cx="414233" cy="400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7664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2881313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3851920" y="332656"/>
                <a:ext cx="4680520" cy="7207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dirty="0" smtClean="0"/>
                  <a:t>Pakeičiame matricą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lt-LT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lt-LT" dirty="0" smtClean="0"/>
                  <a:t> ir atliekame trečią žingsnį</a:t>
                </a: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920" y="332656"/>
                <a:ext cx="4680520" cy="720710"/>
              </a:xfrm>
              <a:prstGeom prst="rect">
                <a:avLst/>
              </a:prstGeom>
              <a:blipFill>
                <a:blip r:embed="rId3"/>
                <a:stretch>
                  <a:fillRect l="-1432" t="-3390" r="-1302" b="-14407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-30460" y="2725704"/>
                <a:ext cx="8424936" cy="155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5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5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lt-LT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0460" y="2725704"/>
                <a:ext cx="8424936" cy="155343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31386" y="4941168"/>
                <a:ext cx="8424936" cy="155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5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/>
                              <m:e/>
                            </m:mr>
                            <m:mr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/>
                              <m:e/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/>
                            </m:mr>
                            <m:mr>
                              <m:e/>
                              <m:e/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5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lt-LT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86" y="4941168"/>
                <a:ext cx="8424936" cy="155343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2628777" y="2627599"/>
            <a:ext cx="360040" cy="173206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4" name="Rectangle 13"/>
          <p:cNvSpPr/>
          <p:nvPr/>
        </p:nvSpPr>
        <p:spPr>
          <a:xfrm>
            <a:off x="1702904" y="3333983"/>
            <a:ext cx="2448272" cy="33687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6" name="Oval 5"/>
          <p:cNvSpPr/>
          <p:nvPr/>
        </p:nvSpPr>
        <p:spPr>
          <a:xfrm>
            <a:off x="3022240" y="3026654"/>
            <a:ext cx="360040" cy="3368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3" name="Oval 12"/>
          <p:cNvSpPr/>
          <p:nvPr/>
        </p:nvSpPr>
        <p:spPr>
          <a:xfrm>
            <a:off x="3077647" y="3363533"/>
            <a:ext cx="360040" cy="3368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5" name="Oval 14"/>
          <p:cNvSpPr/>
          <p:nvPr/>
        </p:nvSpPr>
        <p:spPr>
          <a:xfrm>
            <a:off x="2673192" y="2997104"/>
            <a:ext cx="360040" cy="3368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15"/>
              <p:cNvSpPr/>
              <p:nvPr/>
            </p:nvSpPr>
            <p:spPr>
              <a:xfrm>
                <a:off x="3171453" y="5229200"/>
                <a:ext cx="414233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lt-LT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lt-LT" dirty="0"/>
              </a:p>
            </p:txBody>
          </p:sp>
        </mc:Choice>
        <mc:Fallback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1453" y="5229200"/>
                <a:ext cx="414233" cy="400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2832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2881313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3851920" y="332656"/>
                <a:ext cx="4680520" cy="7207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dirty="0" smtClean="0"/>
                  <a:t>Pakeičiame matricą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lt-LT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lt-LT" dirty="0" smtClean="0"/>
                  <a:t> ir atliekame trečią žingsnį</a:t>
                </a: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920" y="332656"/>
                <a:ext cx="4680520" cy="720710"/>
              </a:xfrm>
              <a:prstGeom prst="rect">
                <a:avLst/>
              </a:prstGeom>
              <a:blipFill>
                <a:blip r:embed="rId3"/>
                <a:stretch>
                  <a:fillRect l="-1432" t="-3390" r="-1302" b="-14407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-30460" y="2725704"/>
                <a:ext cx="8424936" cy="155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5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5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lt-LT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0460" y="2725704"/>
                <a:ext cx="8424936" cy="155343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31386" y="4941168"/>
                <a:ext cx="8424936" cy="155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5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/>
                            </m:mr>
                            <m:mr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/>
                              <m:e/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/>
                            </m:mr>
                            <m:mr>
                              <m:e/>
                              <m:e/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5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lt-LT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86" y="4941168"/>
                <a:ext cx="8424936" cy="155343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2628777" y="2627599"/>
            <a:ext cx="360040" cy="173206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4" name="Rectangle 13"/>
          <p:cNvSpPr/>
          <p:nvPr/>
        </p:nvSpPr>
        <p:spPr>
          <a:xfrm>
            <a:off x="1702904" y="3333983"/>
            <a:ext cx="2448272" cy="33687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6" name="Oval 5"/>
          <p:cNvSpPr/>
          <p:nvPr/>
        </p:nvSpPr>
        <p:spPr>
          <a:xfrm>
            <a:off x="3411260" y="3033451"/>
            <a:ext cx="360040" cy="3368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3" name="Oval 12"/>
          <p:cNvSpPr/>
          <p:nvPr/>
        </p:nvSpPr>
        <p:spPr>
          <a:xfrm>
            <a:off x="3424390" y="3340780"/>
            <a:ext cx="360040" cy="3368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5" name="Oval 14"/>
          <p:cNvSpPr/>
          <p:nvPr/>
        </p:nvSpPr>
        <p:spPr>
          <a:xfrm>
            <a:off x="2673192" y="2997104"/>
            <a:ext cx="360040" cy="3368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15"/>
              <p:cNvSpPr/>
              <p:nvPr/>
            </p:nvSpPr>
            <p:spPr>
              <a:xfrm>
                <a:off x="3612050" y="5229200"/>
                <a:ext cx="362322" cy="4096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lt-LT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lt-LT" dirty="0"/>
              </a:p>
            </p:txBody>
          </p:sp>
        </mc:Choice>
        <mc:Fallback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2050" y="5229200"/>
                <a:ext cx="362322" cy="4096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0466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2881313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3851920" y="332656"/>
                <a:ext cx="4680520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dirty="0" smtClean="0"/>
                  <a:t>Stulpelis lieka tas pats, o eilutę imame vis kitą. Veiksmus atliksime, jei pagrindinis elementas nėra </a:t>
                </a:r>
                <a14:m>
                  <m:oMath xmlns:m="http://schemas.openxmlformats.org/officeDocument/2006/math">
                    <m:r>
                      <m:rPr>
                        <m:brk m:alnAt="7"/>
                      </m:rP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lt-LT" dirty="0" smtClean="0"/>
                  <a:t> ar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lt-LT" dirty="0" smtClean="0"/>
                  <a:t>. </a:t>
                </a:r>
              </a:p>
              <a:p>
                <a:r>
                  <a:rPr lang="lt-LT" dirty="0" smtClean="0"/>
                  <a:t>Patogumui pasižymėkime ir pirmą eilutę  </a:t>
                </a:r>
                <a:endParaRPr lang="lt-LT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920" y="332656"/>
                <a:ext cx="4680520" cy="1323439"/>
              </a:xfrm>
              <a:prstGeom prst="rect">
                <a:avLst/>
              </a:prstGeom>
              <a:blipFill>
                <a:blip r:embed="rId3"/>
                <a:stretch>
                  <a:fillRect l="-1432" t="-2765" b="-7373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0" y="2708920"/>
                <a:ext cx="8424936" cy="155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(0)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5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(0)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5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lt-LT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708920"/>
                <a:ext cx="8424936" cy="155343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31386" y="4941168"/>
                <a:ext cx="8424936" cy="155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5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/>
                              <m:e/>
                              <m:e/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e>
                              <m:e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/>
                              <m:e/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/>
                              <m:e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/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e>
                              <m:e/>
                              <m:e/>
                              <m:e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5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lt-LT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86" y="4941168"/>
                <a:ext cx="8424936" cy="155343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1763688" y="2636912"/>
            <a:ext cx="360040" cy="173206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4" name="Rectangle 13"/>
          <p:cNvSpPr/>
          <p:nvPr/>
        </p:nvSpPr>
        <p:spPr>
          <a:xfrm>
            <a:off x="1647082" y="2708920"/>
            <a:ext cx="2448272" cy="33687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060266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2881313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3851920" y="332656"/>
                <a:ext cx="4680520" cy="7207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dirty="0" smtClean="0"/>
                  <a:t>Pakeičiame matricą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lt-LT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lt-LT" dirty="0" smtClean="0"/>
                  <a:t> ir atliekame trečią žingsnį</a:t>
                </a: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920" y="332656"/>
                <a:ext cx="4680520" cy="720710"/>
              </a:xfrm>
              <a:prstGeom prst="rect">
                <a:avLst/>
              </a:prstGeom>
              <a:blipFill>
                <a:blip r:embed="rId3"/>
                <a:stretch>
                  <a:fillRect l="-1432" t="-3390" r="-1302" b="-14407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-30460" y="2725704"/>
                <a:ext cx="8424936" cy="155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5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5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lt-LT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0460" y="2725704"/>
                <a:ext cx="8424936" cy="155343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31386" y="4941168"/>
                <a:ext cx="8424936" cy="155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5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/>
                              <m:e/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/>
                            </m:mr>
                            <m:mr>
                              <m:e/>
                              <m:e/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5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lt-LT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86" y="4941168"/>
                <a:ext cx="8424936" cy="155343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2628777" y="2627599"/>
            <a:ext cx="360040" cy="173206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4" name="Rectangle 13"/>
          <p:cNvSpPr/>
          <p:nvPr/>
        </p:nvSpPr>
        <p:spPr>
          <a:xfrm>
            <a:off x="1702904" y="3333983"/>
            <a:ext cx="2448272" cy="33687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6" name="Oval 5"/>
          <p:cNvSpPr/>
          <p:nvPr/>
        </p:nvSpPr>
        <p:spPr>
          <a:xfrm>
            <a:off x="1877496" y="3701342"/>
            <a:ext cx="360040" cy="3368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3" name="Oval 12"/>
          <p:cNvSpPr/>
          <p:nvPr/>
        </p:nvSpPr>
        <p:spPr>
          <a:xfrm>
            <a:off x="2628777" y="3664995"/>
            <a:ext cx="360040" cy="3368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5" name="Oval 14"/>
          <p:cNvSpPr/>
          <p:nvPr/>
        </p:nvSpPr>
        <p:spPr>
          <a:xfrm>
            <a:off x="1877496" y="3370330"/>
            <a:ext cx="360040" cy="3368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15"/>
              <p:cNvSpPr/>
              <p:nvPr/>
            </p:nvSpPr>
            <p:spPr>
              <a:xfrm>
                <a:off x="1763688" y="5805264"/>
                <a:ext cx="362322" cy="4096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lt-LT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lt-LT" dirty="0"/>
              </a:p>
            </p:txBody>
          </p:sp>
        </mc:Choice>
        <mc:Fallback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688" y="5805264"/>
                <a:ext cx="362322" cy="4096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768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2881313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3851920" y="332656"/>
                <a:ext cx="4680520" cy="7207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dirty="0" smtClean="0"/>
                  <a:t>Pakeičiame matricą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lt-LT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lt-LT" dirty="0" smtClean="0"/>
                  <a:t> ir atliekame trečią žingsnį</a:t>
                </a: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920" y="332656"/>
                <a:ext cx="4680520" cy="720710"/>
              </a:xfrm>
              <a:prstGeom prst="rect">
                <a:avLst/>
              </a:prstGeom>
              <a:blipFill>
                <a:blip r:embed="rId3"/>
                <a:stretch>
                  <a:fillRect l="-1432" t="-3390" r="-1302" b="-14407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-30460" y="2725704"/>
                <a:ext cx="8424936" cy="155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5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5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lt-LT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0460" y="2725704"/>
                <a:ext cx="8424936" cy="155343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31386" y="4941168"/>
                <a:ext cx="8424936" cy="155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5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/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/>
                            </m:mr>
                            <m:mr>
                              <m:e/>
                              <m:e/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5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lt-LT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86" y="4941168"/>
                <a:ext cx="8424936" cy="155343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2628777" y="2627599"/>
            <a:ext cx="360040" cy="173206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4" name="Rectangle 13"/>
          <p:cNvSpPr/>
          <p:nvPr/>
        </p:nvSpPr>
        <p:spPr>
          <a:xfrm>
            <a:off x="1702904" y="3333983"/>
            <a:ext cx="2448272" cy="33687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6" name="Oval 5"/>
          <p:cNvSpPr/>
          <p:nvPr/>
        </p:nvSpPr>
        <p:spPr>
          <a:xfrm>
            <a:off x="2237536" y="3661636"/>
            <a:ext cx="360040" cy="3368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3" name="Oval 12"/>
          <p:cNvSpPr/>
          <p:nvPr/>
        </p:nvSpPr>
        <p:spPr>
          <a:xfrm>
            <a:off x="2628777" y="3664995"/>
            <a:ext cx="360040" cy="3368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5" name="Oval 14"/>
          <p:cNvSpPr/>
          <p:nvPr/>
        </p:nvSpPr>
        <p:spPr>
          <a:xfrm>
            <a:off x="2237536" y="3330624"/>
            <a:ext cx="360040" cy="3368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15"/>
              <p:cNvSpPr/>
              <p:nvPr/>
            </p:nvSpPr>
            <p:spPr>
              <a:xfrm>
                <a:off x="2288606" y="5827204"/>
                <a:ext cx="362322" cy="4096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lt-LT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lt-LT" dirty="0"/>
              </a:p>
            </p:txBody>
          </p:sp>
        </mc:Choice>
        <mc:Fallback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8606" y="5827204"/>
                <a:ext cx="362322" cy="4096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2771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2881313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3851920" y="332656"/>
                <a:ext cx="4680520" cy="7207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dirty="0" smtClean="0"/>
                  <a:t>Pakeičiame matricą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lt-LT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lt-LT" dirty="0" smtClean="0"/>
                  <a:t> ir atliekame trečią žingsnį</a:t>
                </a: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920" y="332656"/>
                <a:ext cx="4680520" cy="720710"/>
              </a:xfrm>
              <a:prstGeom prst="rect">
                <a:avLst/>
              </a:prstGeom>
              <a:blipFill>
                <a:blip r:embed="rId3"/>
                <a:stretch>
                  <a:fillRect l="-1432" t="-3390" r="-1302" b="-14407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-30460" y="2725704"/>
                <a:ext cx="8424936" cy="155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5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5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lt-LT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0460" y="2725704"/>
                <a:ext cx="8424936" cy="155343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31386" y="4941168"/>
                <a:ext cx="8424936" cy="155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5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/>
                            </m:mr>
                            <m:mr>
                              <m:e/>
                              <m:e/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5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lt-LT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86" y="4941168"/>
                <a:ext cx="8424936" cy="155343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2628777" y="2627599"/>
            <a:ext cx="360040" cy="173206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4" name="Rectangle 13"/>
          <p:cNvSpPr/>
          <p:nvPr/>
        </p:nvSpPr>
        <p:spPr>
          <a:xfrm>
            <a:off x="1702904" y="3333983"/>
            <a:ext cx="2448272" cy="33687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6" name="Oval 5"/>
          <p:cNvSpPr/>
          <p:nvPr/>
        </p:nvSpPr>
        <p:spPr>
          <a:xfrm>
            <a:off x="3434108" y="3655769"/>
            <a:ext cx="360040" cy="3368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3" name="Oval 12"/>
          <p:cNvSpPr/>
          <p:nvPr/>
        </p:nvSpPr>
        <p:spPr>
          <a:xfrm>
            <a:off x="2628777" y="3664995"/>
            <a:ext cx="360040" cy="3368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5" name="Oval 14"/>
          <p:cNvSpPr/>
          <p:nvPr/>
        </p:nvSpPr>
        <p:spPr>
          <a:xfrm>
            <a:off x="3389232" y="3324757"/>
            <a:ext cx="360040" cy="3368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15"/>
              <p:cNvSpPr/>
              <p:nvPr/>
            </p:nvSpPr>
            <p:spPr>
              <a:xfrm>
                <a:off x="3670759" y="5805264"/>
                <a:ext cx="362322" cy="4096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lt-LT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lt-LT" dirty="0"/>
              </a:p>
            </p:txBody>
          </p:sp>
        </mc:Choice>
        <mc:Fallback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0759" y="5805264"/>
                <a:ext cx="362322" cy="4096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5629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2881313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3851920" y="332656"/>
                <a:ext cx="4680520" cy="7207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dirty="0" smtClean="0"/>
                  <a:t>Pakeičiame matricą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lt-LT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lt-LT" dirty="0" smtClean="0"/>
                  <a:t> ir atliekame trečią žingsnį</a:t>
                </a: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920" y="332656"/>
                <a:ext cx="4680520" cy="720710"/>
              </a:xfrm>
              <a:prstGeom prst="rect">
                <a:avLst/>
              </a:prstGeom>
              <a:blipFill>
                <a:blip r:embed="rId3"/>
                <a:stretch>
                  <a:fillRect l="-1432" t="-3390" r="-1302" b="-14407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-30460" y="2725704"/>
                <a:ext cx="8424936" cy="155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5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5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lt-LT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0460" y="2725704"/>
                <a:ext cx="8424936" cy="155343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31386" y="4941168"/>
                <a:ext cx="8424936" cy="155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5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/>
                              <m:e/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5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lt-LT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86" y="4941168"/>
                <a:ext cx="8424936" cy="155343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2628777" y="2627599"/>
            <a:ext cx="360040" cy="173206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4" name="Rectangle 13"/>
          <p:cNvSpPr/>
          <p:nvPr/>
        </p:nvSpPr>
        <p:spPr>
          <a:xfrm>
            <a:off x="1702904" y="3333983"/>
            <a:ext cx="2448272" cy="33687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6" name="Oval 5"/>
          <p:cNvSpPr/>
          <p:nvPr/>
        </p:nvSpPr>
        <p:spPr>
          <a:xfrm>
            <a:off x="2633218" y="3951490"/>
            <a:ext cx="360040" cy="3368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3" name="Oval 12"/>
          <p:cNvSpPr/>
          <p:nvPr/>
        </p:nvSpPr>
        <p:spPr>
          <a:xfrm>
            <a:off x="1823446" y="3339912"/>
            <a:ext cx="360040" cy="3368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5" name="Oval 14"/>
          <p:cNvSpPr/>
          <p:nvPr/>
        </p:nvSpPr>
        <p:spPr>
          <a:xfrm>
            <a:off x="1805801" y="3945228"/>
            <a:ext cx="360040" cy="3368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15"/>
              <p:cNvSpPr/>
              <p:nvPr/>
            </p:nvSpPr>
            <p:spPr>
              <a:xfrm>
                <a:off x="1823446" y="6085007"/>
                <a:ext cx="362322" cy="4096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lt-LT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lt-LT" dirty="0"/>
              </a:p>
            </p:txBody>
          </p:sp>
        </mc:Choice>
        <mc:Fallback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3446" y="6085007"/>
                <a:ext cx="362322" cy="4096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9639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2881313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3851920" y="332656"/>
                <a:ext cx="4680520" cy="7207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dirty="0" smtClean="0"/>
                  <a:t>Pakeičiame matricą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lt-LT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lt-LT" dirty="0" smtClean="0"/>
                  <a:t> ir atliekame trečią žingsnį</a:t>
                </a: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920" y="332656"/>
                <a:ext cx="4680520" cy="720710"/>
              </a:xfrm>
              <a:prstGeom prst="rect">
                <a:avLst/>
              </a:prstGeom>
              <a:blipFill>
                <a:blip r:embed="rId3"/>
                <a:stretch>
                  <a:fillRect l="-1432" t="-3390" r="-1302" b="-14407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-30460" y="2725704"/>
                <a:ext cx="8424936" cy="155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5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5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lt-LT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0460" y="2725704"/>
                <a:ext cx="8424936" cy="155343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31386" y="4941168"/>
                <a:ext cx="8424936" cy="155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5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/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5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lt-LT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86" y="4941168"/>
                <a:ext cx="8424936" cy="155343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2628777" y="2627599"/>
            <a:ext cx="360040" cy="173206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4" name="Rectangle 13"/>
          <p:cNvSpPr/>
          <p:nvPr/>
        </p:nvSpPr>
        <p:spPr>
          <a:xfrm>
            <a:off x="1702904" y="3333983"/>
            <a:ext cx="2448272" cy="33687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6" name="Oval 5"/>
          <p:cNvSpPr/>
          <p:nvPr/>
        </p:nvSpPr>
        <p:spPr>
          <a:xfrm>
            <a:off x="2633218" y="3951490"/>
            <a:ext cx="360040" cy="3368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3" name="Oval 12"/>
          <p:cNvSpPr/>
          <p:nvPr/>
        </p:nvSpPr>
        <p:spPr>
          <a:xfrm>
            <a:off x="2219550" y="3344347"/>
            <a:ext cx="360040" cy="3368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5" name="Oval 14"/>
          <p:cNvSpPr/>
          <p:nvPr/>
        </p:nvSpPr>
        <p:spPr>
          <a:xfrm>
            <a:off x="2244144" y="3942262"/>
            <a:ext cx="360040" cy="3368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15"/>
              <p:cNvSpPr/>
              <p:nvPr/>
            </p:nvSpPr>
            <p:spPr>
              <a:xfrm>
                <a:off x="2266455" y="6085007"/>
                <a:ext cx="362322" cy="4096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lt-LT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lt-LT" dirty="0"/>
              </a:p>
            </p:txBody>
          </p:sp>
        </mc:Choice>
        <mc:Fallback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6455" y="6085007"/>
                <a:ext cx="362322" cy="4096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9735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2881313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3851920" y="332656"/>
                <a:ext cx="4680520" cy="7207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dirty="0" smtClean="0"/>
                  <a:t>Pakeičiame matricą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lt-LT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lt-LT" dirty="0" smtClean="0"/>
                  <a:t> ir atliekame trečią žingsnį</a:t>
                </a: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920" y="332656"/>
                <a:ext cx="4680520" cy="720710"/>
              </a:xfrm>
              <a:prstGeom prst="rect">
                <a:avLst/>
              </a:prstGeom>
              <a:blipFill>
                <a:blip r:embed="rId3"/>
                <a:stretch>
                  <a:fillRect l="-1432" t="-3390" r="-1302" b="-14407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-30460" y="2725704"/>
                <a:ext cx="8424936" cy="155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5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5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lt-LT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0460" y="2725704"/>
                <a:ext cx="8424936" cy="155343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31386" y="4941168"/>
                <a:ext cx="8424936" cy="155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5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5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lt-LT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86" y="4941168"/>
                <a:ext cx="8424936" cy="155343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2628777" y="2627599"/>
            <a:ext cx="360040" cy="173206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4" name="Rectangle 13"/>
          <p:cNvSpPr/>
          <p:nvPr/>
        </p:nvSpPr>
        <p:spPr>
          <a:xfrm>
            <a:off x="1702904" y="3333983"/>
            <a:ext cx="2448272" cy="33687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6" name="Oval 5"/>
          <p:cNvSpPr/>
          <p:nvPr/>
        </p:nvSpPr>
        <p:spPr>
          <a:xfrm>
            <a:off x="2633218" y="3951490"/>
            <a:ext cx="360040" cy="3368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3" name="Oval 12"/>
          <p:cNvSpPr/>
          <p:nvPr/>
        </p:nvSpPr>
        <p:spPr>
          <a:xfrm>
            <a:off x="3029936" y="3333983"/>
            <a:ext cx="360040" cy="3368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5" name="Oval 14"/>
          <p:cNvSpPr/>
          <p:nvPr/>
        </p:nvSpPr>
        <p:spPr>
          <a:xfrm>
            <a:off x="3029936" y="3942262"/>
            <a:ext cx="360040" cy="3368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15"/>
              <p:cNvSpPr/>
              <p:nvPr/>
            </p:nvSpPr>
            <p:spPr>
              <a:xfrm>
                <a:off x="3131840" y="6085007"/>
                <a:ext cx="362322" cy="4096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lt-LT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lt-LT" dirty="0"/>
              </a:p>
            </p:txBody>
          </p:sp>
        </mc:Choice>
        <mc:Fallback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840" y="6085007"/>
                <a:ext cx="362322" cy="4096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4745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2881313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51920" y="332656"/>
            <a:ext cx="4680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 smtClean="0"/>
              <a:t>Matricos nepasikeitė, atliekame ketvirtą žingsnį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-30460" y="2725704"/>
                <a:ext cx="8424936" cy="155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5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5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lt-LT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0460" y="2725704"/>
                <a:ext cx="8424936" cy="15534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31386" y="4941168"/>
                <a:ext cx="8424936" cy="155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5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/>
                              <m:e/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/>
                            </m:mr>
                            <m:mr>
                              <m:e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/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/>
                            </m:mr>
                            <m:mr>
                              <m:e/>
                              <m:e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/>
                            </m:mr>
                            <m:mr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/>
                              <m:e/>
                              <m:e/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5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lt-LT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86" y="4941168"/>
                <a:ext cx="8424936" cy="155343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2988817" y="2630173"/>
            <a:ext cx="360040" cy="173206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4" name="Rectangle 13"/>
          <p:cNvSpPr/>
          <p:nvPr/>
        </p:nvSpPr>
        <p:spPr>
          <a:xfrm>
            <a:off x="1738697" y="3631303"/>
            <a:ext cx="2448272" cy="33687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6" name="Oval 5"/>
          <p:cNvSpPr/>
          <p:nvPr/>
        </p:nvSpPr>
        <p:spPr>
          <a:xfrm>
            <a:off x="2267744" y="3631303"/>
            <a:ext cx="360040" cy="3368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3" name="Oval 12"/>
          <p:cNvSpPr/>
          <p:nvPr/>
        </p:nvSpPr>
        <p:spPr>
          <a:xfrm>
            <a:off x="2267744" y="2765964"/>
            <a:ext cx="360040" cy="3368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5" name="Oval 14"/>
          <p:cNvSpPr/>
          <p:nvPr/>
        </p:nvSpPr>
        <p:spPr>
          <a:xfrm>
            <a:off x="3022974" y="2736593"/>
            <a:ext cx="360040" cy="3368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15"/>
              <p:cNvSpPr/>
              <p:nvPr/>
            </p:nvSpPr>
            <p:spPr>
              <a:xfrm>
                <a:off x="2282280" y="4941168"/>
                <a:ext cx="362322" cy="4096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lt-LT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lt-LT" dirty="0"/>
              </a:p>
            </p:txBody>
          </p:sp>
        </mc:Choice>
        <mc:Fallback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2280" y="4941168"/>
                <a:ext cx="362322" cy="4096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8531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2881313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51920" y="332656"/>
            <a:ext cx="4680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 smtClean="0"/>
              <a:t>Matricos nepasikeitė, atliekame ketvirtą žingsnį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-30460" y="2725704"/>
                <a:ext cx="8424936" cy="155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5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5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lt-LT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0460" y="2725704"/>
                <a:ext cx="8424936" cy="15534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31386" y="4941168"/>
                <a:ext cx="8424936" cy="155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5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/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/>
                            </m:mr>
                            <m:mr>
                              <m:e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/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/>
                            </m:mr>
                            <m:mr>
                              <m:e/>
                              <m:e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/>
                            </m:mr>
                            <m:mr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/>
                              <m:e/>
                              <m:e/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5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lt-LT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86" y="4941168"/>
                <a:ext cx="8424936" cy="155343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2988817" y="2630173"/>
            <a:ext cx="360040" cy="173206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4" name="Rectangle 13"/>
          <p:cNvSpPr/>
          <p:nvPr/>
        </p:nvSpPr>
        <p:spPr>
          <a:xfrm>
            <a:off x="1738697" y="3631303"/>
            <a:ext cx="2448272" cy="33687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6" name="Oval 5"/>
          <p:cNvSpPr/>
          <p:nvPr/>
        </p:nvSpPr>
        <p:spPr>
          <a:xfrm>
            <a:off x="2628777" y="3631303"/>
            <a:ext cx="360040" cy="3368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3" name="Oval 12"/>
          <p:cNvSpPr/>
          <p:nvPr/>
        </p:nvSpPr>
        <p:spPr>
          <a:xfrm>
            <a:off x="2662934" y="2789599"/>
            <a:ext cx="360040" cy="3368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5" name="Oval 14"/>
          <p:cNvSpPr/>
          <p:nvPr/>
        </p:nvSpPr>
        <p:spPr>
          <a:xfrm>
            <a:off x="3022974" y="2736593"/>
            <a:ext cx="360040" cy="3368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15"/>
              <p:cNvSpPr/>
              <p:nvPr/>
            </p:nvSpPr>
            <p:spPr>
              <a:xfrm>
                <a:off x="2781672" y="4941168"/>
                <a:ext cx="362322" cy="4096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lt-LT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lt-LT" dirty="0"/>
              </a:p>
            </p:txBody>
          </p:sp>
        </mc:Choice>
        <mc:Fallback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1672" y="4941168"/>
                <a:ext cx="362322" cy="4096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4783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2881313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51920" y="332656"/>
            <a:ext cx="4680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 smtClean="0"/>
              <a:t>Matricos nepasikeitė, atliekame ketvirtą žingsnį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-30460" y="2725704"/>
                <a:ext cx="8424936" cy="155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5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5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lt-LT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0460" y="2725704"/>
                <a:ext cx="8424936" cy="15534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31386" y="4941168"/>
                <a:ext cx="8424936" cy="155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5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/>
                            </m:mr>
                            <m:mr>
                              <m:e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/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/>
                            </m:mr>
                            <m:mr>
                              <m:e/>
                              <m:e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/>
                            </m:mr>
                            <m:mr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/>
                              <m:e/>
                              <m:e/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5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lt-LT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86" y="4941168"/>
                <a:ext cx="8424936" cy="155343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2988817" y="2630173"/>
            <a:ext cx="360040" cy="173206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4" name="Rectangle 13"/>
          <p:cNvSpPr/>
          <p:nvPr/>
        </p:nvSpPr>
        <p:spPr>
          <a:xfrm>
            <a:off x="1738697" y="3631303"/>
            <a:ext cx="2448272" cy="33687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6" name="Oval 5"/>
          <p:cNvSpPr/>
          <p:nvPr/>
        </p:nvSpPr>
        <p:spPr>
          <a:xfrm>
            <a:off x="3476231" y="2790711"/>
            <a:ext cx="360040" cy="3368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3" name="Oval 12"/>
          <p:cNvSpPr/>
          <p:nvPr/>
        </p:nvSpPr>
        <p:spPr>
          <a:xfrm>
            <a:off x="3431197" y="3643106"/>
            <a:ext cx="360040" cy="3368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5" name="Oval 14"/>
          <p:cNvSpPr/>
          <p:nvPr/>
        </p:nvSpPr>
        <p:spPr>
          <a:xfrm>
            <a:off x="3022974" y="2736593"/>
            <a:ext cx="360040" cy="3368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15"/>
              <p:cNvSpPr/>
              <p:nvPr/>
            </p:nvSpPr>
            <p:spPr>
              <a:xfrm>
                <a:off x="3611217" y="4948386"/>
                <a:ext cx="362322" cy="4096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lt-LT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lt-LT" dirty="0"/>
              </a:p>
            </p:txBody>
          </p:sp>
        </mc:Choice>
        <mc:Fallback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1217" y="4948386"/>
                <a:ext cx="362322" cy="4096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8045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2881313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51920" y="332656"/>
            <a:ext cx="4680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 smtClean="0"/>
              <a:t>Matricos nepasikeitė, atliekame ketvirtą žingsnį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-30460" y="2725704"/>
                <a:ext cx="8424936" cy="155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5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5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lt-LT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0460" y="2725704"/>
                <a:ext cx="8424936" cy="15534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31386" y="4941168"/>
                <a:ext cx="8424936" cy="155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5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/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/>
                            </m:mr>
                            <m:mr>
                              <m:e/>
                              <m:e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/>
                            </m:mr>
                            <m:mr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/>
                              <m:e/>
                              <m:e/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5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lt-LT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86" y="4941168"/>
                <a:ext cx="8424936" cy="155343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2988817" y="2630173"/>
            <a:ext cx="360040" cy="173206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4" name="Rectangle 13"/>
          <p:cNvSpPr/>
          <p:nvPr/>
        </p:nvSpPr>
        <p:spPr>
          <a:xfrm>
            <a:off x="1738697" y="3631303"/>
            <a:ext cx="2448272" cy="33687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6" name="Oval 5"/>
          <p:cNvSpPr/>
          <p:nvPr/>
        </p:nvSpPr>
        <p:spPr>
          <a:xfrm>
            <a:off x="3029987" y="3037274"/>
            <a:ext cx="360040" cy="3368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3" name="Oval 12"/>
          <p:cNvSpPr/>
          <p:nvPr/>
        </p:nvSpPr>
        <p:spPr>
          <a:xfrm>
            <a:off x="1852559" y="3057083"/>
            <a:ext cx="360040" cy="3368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5" name="Oval 14"/>
          <p:cNvSpPr/>
          <p:nvPr/>
        </p:nvSpPr>
        <p:spPr>
          <a:xfrm>
            <a:off x="1888713" y="3647250"/>
            <a:ext cx="360040" cy="3368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15"/>
              <p:cNvSpPr/>
              <p:nvPr/>
            </p:nvSpPr>
            <p:spPr>
              <a:xfrm>
                <a:off x="1752092" y="5191960"/>
                <a:ext cx="362322" cy="4096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lt-LT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lt-LT" dirty="0"/>
              </a:p>
            </p:txBody>
          </p:sp>
        </mc:Choice>
        <mc:Fallback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092" y="5191960"/>
                <a:ext cx="362322" cy="4096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1195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2881313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3851920" y="332656"/>
                <a:ext cx="468052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dirty="0" smtClean="0"/>
                  <a:t>Stulpelis lieka tas pats, o eilutę imame vis kitą. Veiksmus atliksime, jei pagrindinis elementas nėra </a:t>
                </a:r>
                <a14:m>
                  <m:oMath xmlns:m="http://schemas.openxmlformats.org/officeDocument/2006/math">
                    <m:r>
                      <m:rPr>
                        <m:brk m:alnAt="7"/>
                      </m:rP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lt-LT" dirty="0" smtClean="0"/>
                  <a:t> ar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lt-LT" dirty="0" smtClean="0"/>
                  <a:t>  </a:t>
                </a:r>
                <a:endParaRPr lang="lt-LT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920" y="332656"/>
                <a:ext cx="4680520" cy="1015663"/>
              </a:xfrm>
              <a:prstGeom prst="rect">
                <a:avLst/>
              </a:prstGeom>
              <a:blipFill>
                <a:blip r:embed="rId3"/>
                <a:stretch>
                  <a:fillRect l="-1432" t="-3614" b="-10241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0" y="2708920"/>
                <a:ext cx="8424936" cy="155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(0)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5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(0)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5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lt-LT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708920"/>
                <a:ext cx="8424936" cy="155343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31386" y="4941168"/>
                <a:ext cx="8424936" cy="155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5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/>
                              <m:e/>
                              <m:e/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e>
                              <m:e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/>
                              <m:e/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/>
                              <m:e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/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e>
                              <m:e/>
                              <m:e/>
                              <m:e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5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lt-LT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86" y="4941168"/>
                <a:ext cx="8424936" cy="155343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1763688" y="2636912"/>
            <a:ext cx="360040" cy="173206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4" name="Rectangle 13"/>
          <p:cNvSpPr/>
          <p:nvPr/>
        </p:nvSpPr>
        <p:spPr>
          <a:xfrm>
            <a:off x="1655676" y="2696522"/>
            <a:ext cx="2448272" cy="33687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6" name="Oval 5"/>
          <p:cNvSpPr/>
          <p:nvPr/>
        </p:nvSpPr>
        <p:spPr>
          <a:xfrm>
            <a:off x="2660120" y="3045798"/>
            <a:ext cx="360040" cy="3368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3" name="Oval 12"/>
          <p:cNvSpPr/>
          <p:nvPr/>
        </p:nvSpPr>
        <p:spPr>
          <a:xfrm>
            <a:off x="1763688" y="3033401"/>
            <a:ext cx="360040" cy="3368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5" name="Oval 14"/>
          <p:cNvSpPr/>
          <p:nvPr/>
        </p:nvSpPr>
        <p:spPr>
          <a:xfrm>
            <a:off x="2660120" y="2719326"/>
            <a:ext cx="360040" cy="3368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31386" y="4940462"/>
                <a:ext cx="8424936" cy="155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5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/>
                              <m:e/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e>
                              <m:e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/>
                              <m:e/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/>
                              <m:e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/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e>
                              <m:e/>
                              <m:e/>
                              <m:e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5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lt-LT" dirty="0"/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86" y="4940462"/>
                <a:ext cx="8424936" cy="155343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4808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2881313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51920" y="332656"/>
            <a:ext cx="4680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 smtClean="0"/>
              <a:t>Matricos nepasikeitė, atliekame ketvirtą žingsnį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-30460" y="2725704"/>
                <a:ext cx="8424936" cy="155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5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5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lt-LT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0460" y="2725704"/>
                <a:ext cx="8424936" cy="15534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31386" y="4941168"/>
                <a:ext cx="8424936" cy="155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5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/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/>
                            </m:mr>
                            <m:mr>
                              <m:e/>
                              <m:e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/>
                            </m:mr>
                            <m:mr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/>
                              <m:e/>
                              <m:e/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5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lt-LT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86" y="4941168"/>
                <a:ext cx="8424936" cy="155343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2988817" y="2630173"/>
            <a:ext cx="360040" cy="173206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4" name="Rectangle 13"/>
          <p:cNvSpPr/>
          <p:nvPr/>
        </p:nvSpPr>
        <p:spPr>
          <a:xfrm>
            <a:off x="1738697" y="3631303"/>
            <a:ext cx="2448272" cy="33687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6" name="Oval 5"/>
          <p:cNvSpPr/>
          <p:nvPr/>
        </p:nvSpPr>
        <p:spPr>
          <a:xfrm>
            <a:off x="3029987" y="3037274"/>
            <a:ext cx="360040" cy="3368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3" name="Oval 12"/>
          <p:cNvSpPr/>
          <p:nvPr/>
        </p:nvSpPr>
        <p:spPr>
          <a:xfrm>
            <a:off x="2628777" y="3050027"/>
            <a:ext cx="360040" cy="3368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5" name="Oval 14"/>
          <p:cNvSpPr/>
          <p:nvPr/>
        </p:nvSpPr>
        <p:spPr>
          <a:xfrm>
            <a:off x="2628777" y="3664685"/>
            <a:ext cx="360040" cy="3368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15"/>
              <p:cNvSpPr/>
              <p:nvPr/>
            </p:nvSpPr>
            <p:spPr>
              <a:xfrm>
                <a:off x="2781672" y="5184742"/>
                <a:ext cx="362322" cy="4096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lt-LT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lt-LT" dirty="0"/>
              </a:p>
            </p:txBody>
          </p:sp>
        </mc:Choice>
        <mc:Fallback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1672" y="5184742"/>
                <a:ext cx="362322" cy="4096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0509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2881313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51920" y="332656"/>
            <a:ext cx="4680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 smtClean="0"/>
              <a:t>Matricos nepasikeitė, atliekame ketvirtą žingsnį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-30460" y="2725704"/>
                <a:ext cx="8424936" cy="155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5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5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lt-LT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0460" y="2725704"/>
                <a:ext cx="8424936" cy="15534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31386" y="4941168"/>
                <a:ext cx="8424936" cy="155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5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/>
                            </m:mr>
                            <m:mr>
                              <m:e/>
                              <m:e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/>
                            </m:mr>
                            <m:mr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/>
                              <m:e/>
                              <m:e/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5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lt-LT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86" y="4941168"/>
                <a:ext cx="8424936" cy="155343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2988817" y="2630173"/>
            <a:ext cx="360040" cy="173206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4" name="Rectangle 13"/>
          <p:cNvSpPr/>
          <p:nvPr/>
        </p:nvSpPr>
        <p:spPr>
          <a:xfrm>
            <a:off x="1738697" y="3631303"/>
            <a:ext cx="2448272" cy="33687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6" name="Oval 5"/>
          <p:cNvSpPr/>
          <p:nvPr/>
        </p:nvSpPr>
        <p:spPr>
          <a:xfrm>
            <a:off x="3029987" y="3037274"/>
            <a:ext cx="360040" cy="3368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3" name="Oval 12"/>
          <p:cNvSpPr/>
          <p:nvPr/>
        </p:nvSpPr>
        <p:spPr>
          <a:xfrm>
            <a:off x="3407873" y="3636945"/>
            <a:ext cx="360040" cy="3368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5" name="Oval 14"/>
          <p:cNvSpPr/>
          <p:nvPr/>
        </p:nvSpPr>
        <p:spPr>
          <a:xfrm>
            <a:off x="3431755" y="3062547"/>
            <a:ext cx="360040" cy="3368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15"/>
              <p:cNvSpPr/>
              <p:nvPr/>
            </p:nvSpPr>
            <p:spPr>
              <a:xfrm>
                <a:off x="3670759" y="5219394"/>
                <a:ext cx="362322" cy="4096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lt-LT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lt-LT" dirty="0"/>
              </a:p>
            </p:txBody>
          </p:sp>
        </mc:Choice>
        <mc:Fallback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0759" y="5219394"/>
                <a:ext cx="362322" cy="4096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4758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2881313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51920" y="332656"/>
            <a:ext cx="4680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 smtClean="0"/>
              <a:t>Matricos nepasikeitė, atliekame ketvirtą žingsnį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-30460" y="2725704"/>
                <a:ext cx="8424936" cy="155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5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5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lt-LT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0460" y="2725704"/>
                <a:ext cx="8424936" cy="15534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31386" y="4941168"/>
                <a:ext cx="8424936" cy="155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5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/>
                              <m:e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/>
                            </m:mr>
                            <m:mr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/>
                              <m:e/>
                              <m:e/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5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lt-LT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86" y="4941168"/>
                <a:ext cx="8424936" cy="155343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2988817" y="2630173"/>
            <a:ext cx="360040" cy="173206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4" name="Rectangle 13"/>
          <p:cNvSpPr/>
          <p:nvPr/>
        </p:nvSpPr>
        <p:spPr>
          <a:xfrm>
            <a:off x="1738697" y="3631303"/>
            <a:ext cx="2448272" cy="33687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6" name="Oval 5"/>
          <p:cNvSpPr/>
          <p:nvPr/>
        </p:nvSpPr>
        <p:spPr>
          <a:xfrm>
            <a:off x="3030266" y="3309590"/>
            <a:ext cx="360040" cy="3368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3" name="Oval 12"/>
          <p:cNvSpPr/>
          <p:nvPr/>
        </p:nvSpPr>
        <p:spPr>
          <a:xfrm>
            <a:off x="1786678" y="3631302"/>
            <a:ext cx="360040" cy="3368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5" name="Oval 14"/>
          <p:cNvSpPr/>
          <p:nvPr/>
        </p:nvSpPr>
        <p:spPr>
          <a:xfrm>
            <a:off x="1832114" y="3320341"/>
            <a:ext cx="360040" cy="3368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15"/>
              <p:cNvSpPr/>
              <p:nvPr/>
            </p:nvSpPr>
            <p:spPr>
              <a:xfrm>
                <a:off x="1784396" y="5513087"/>
                <a:ext cx="362322" cy="4096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lt-LT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lt-LT" dirty="0"/>
              </a:p>
            </p:txBody>
          </p:sp>
        </mc:Choice>
        <mc:Fallback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4396" y="5513087"/>
                <a:ext cx="362322" cy="4096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8551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2881313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51920" y="332656"/>
            <a:ext cx="4680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 smtClean="0"/>
              <a:t>Matricos nepasikeitė, atliekame ketvirtą žingsnį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-30460" y="2725704"/>
                <a:ext cx="8424936" cy="155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5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5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lt-LT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0460" y="2725704"/>
                <a:ext cx="8424936" cy="15534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31386" y="4941168"/>
                <a:ext cx="8424936" cy="155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5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/>
                            </m:mr>
                            <m:mr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/>
                              <m:e/>
                              <m:e/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5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lt-LT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86" y="4941168"/>
                <a:ext cx="8424936" cy="155343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2988817" y="2630173"/>
            <a:ext cx="360040" cy="173206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4" name="Rectangle 13"/>
          <p:cNvSpPr/>
          <p:nvPr/>
        </p:nvSpPr>
        <p:spPr>
          <a:xfrm>
            <a:off x="1738697" y="3631303"/>
            <a:ext cx="2448272" cy="33687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6" name="Oval 5"/>
          <p:cNvSpPr/>
          <p:nvPr/>
        </p:nvSpPr>
        <p:spPr>
          <a:xfrm>
            <a:off x="3030266" y="3309590"/>
            <a:ext cx="360040" cy="3368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3" name="Oval 12"/>
          <p:cNvSpPr/>
          <p:nvPr/>
        </p:nvSpPr>
        <p:spPr>
          <a:xfrm>
            <a:off x="2233847" y="3672851"/>
            <a:ext cx="360040" cy="3368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5" name="Oval 14"/>
          <p:cNvSpPr/>
          <p:nvPr/>
        </p:nvSpPr>
        <p:spPr>
          <a:xfrm>
            <a:off x="2251292" y="3327766"/>
            <a:ext cx="360040" cy="3368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15"/>
              <p:cNvSpPr/>
              <p:nvPr/>
            </p:nvSpPr>
            <p:spPr>
              <a:xfrm>
                <a:off x="2255162" y="5513087"/>
                <a:ext cx="362322" cy="4096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lt-LT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lt-LT" dirty="0"/>
              </a:p>
            </p:txBody>
          </p:sp>
        </mc:Choice>
        <mc:Fallback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5162" y="5513087"/>
                <a:ext cx="362322" cy="4096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4576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2881313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51920" y="332656"/>
            <a:ext cx="4680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 smtClean="0"/>
              <a:t>Matricos nepasikeitė, atliekame ketvirtą žingsnį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-30460" y="2725704"/>
                <a:ext cx="8424936" cy="155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5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5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lt-LT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0460" y="2725704"/>
                <a:ext cx="8424936" cy="15534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31386" y="4941168"/>
                <a:ext cx="8424936" cy="155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5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/>
                            </m:mr>
                            <m:mr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/>
                              <m:e/>
                              <m:e/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5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lt-LT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86" y="4941168"/>
                <a:ext cx="8424936" cy="155343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2988817" y="2630173"/>
            <a:ext cx="360040" cy="173206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4" name="Rectangle 13"/>
          <p:cNvSpPr/>
          <p:nvPr/>
        </p:nvSpPr>
        <p:spPr>
          <a:xfrm>
            <a:off x="1738697" y="3631303"/>
            <a:ext cx="2448272" cy="33687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6" name="Oval 5"/>
          <p:cNvSpPr/>
          <p:nvPr/>
        </p:nvSpPr>
        <p:spPr>
          <a:xfrm>
            <a:off x="3030266" y="3309590"/>
            <a:ext cx="360040" cy="3368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3" name="Oval 12"/>
          <p:cNvSpPr/>
          <p:nvPr/>
        </p:nvSpPr>
        <p:spPr>
          <a:xfrm>
            <a:off x="3431755" y="3643600"/>
            <a:ext cx="360040" cy="3368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5" name="Oval 14"/>
          <p:cNvSpPr/>
          <p:nvPr/>
        </p:nvSpPr>
        <p:spPr>
          <a:xfrm>
            <a:off x="3407873" y="3333983"/>
            <a:ext cx="360040" cy="3368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15"/>
              <p:cNvSpPr/>
              <p:nvPr/>
            </p:nvSpPr>
            <p:spPr>
              <a:xfrm>
                <a:off x="3670759" y="5513087"/>
                <a:ext cx="362322" cy="4096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lt-LT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lt-LT" dirty="0"/>
              </a:p>
            </p:txBody>
          </p:sp>
        </mc:Choice>
        <mc:Fallback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0759" y="5513087"/>
                <a:ext cx="362322" cy="4096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6246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2881313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51920" y="332656"/>
            <a:ext cx="4680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 smtClean="0"/>
              <a:t>Matricos nepasikeitė, atliekame ketvirtą žingsnį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-30460" y="2725704"/>
                <a:ext cx="8424936" cy="155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5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5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lt-LT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0460" y="2725704"/>
                <a:ext cx="8424936" cy="15534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31386" y="4941168"/>
                <a:ext cx="8424936" cy="155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5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/>
                              <m:e/>
                              <m:e/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5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lt-LT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86" y="4941168"/>
                <a:ext cx="8424936" cy="155343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2988817" y="2630173"/>
            <a:ext cx="360040" cy="173206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4" name="Rectangle 13"/>
          <p:cNvSpPr/>
          <p:nvPr/>
        </p:nvSpPr>
        <p:spPr>
          <a:xfrm>
            <a:off x="1738697" y="3631303"/>
            <a:ext cx="2448272" cy="33687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6" name="Oval 5"/>
          <p:cNvSpPr/>
          <p:nvPr/>
        </p:nvSpPr>
        <p:spPr>
          <a:xfrm>
            <a:off x="3030266" y="3981990"/>
            <a:ext cx="360040" cy="3368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3" name="Oval 12"/>
          <p:cNvSpPr/>
          <p:nvPr/>
        </p:nvSpPr>
        <p:spPr>
          <a:xfrm>
            <a:off x="1785648" y="3645111"/>
            <a:ext cx="360040" cy="3368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5" name="Oval 14"/>
          <p:cNvSpPr/>
          <p:nvPr/>
        </p:nvSpPr>
        <p:spPr>
          <a:xfrm>
            <a:off x="1832599" y="3953261"/>
            <a:ext cx="360040" cy="3368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15"/>
              <p:cNvSpPr/>
              <p:nvPr/>
            </p:nvSpPr>
            <p:spPr>
              <a:xfrm>
                <a:off x="1832599" y="6085007"/>
                <a:ext cx="362322" cy="4096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lt-LT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lt-LT" dirty="0"/>
              </a:p>
            </p:txBody>
          </p:sp>
        </mc:Choice>
        <mc:Fallback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2599" y="6085007"/>
                <a:ext cx="362322" cy="4096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7387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2881313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51920" y="332656"/>
            <a:ext cx="4680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 smtClean="0"/>
              <a:t>Matricos nepasikeitė, atliekame ketvirtą žingsnį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-30460" y="2725704"/>
                <a:ext cx="8424936" cy="155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5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5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lt-LT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0460" y="2725704"/>
                <a:ext cx="8424936" cy="15534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31386" y="4941168"/>
                <a:ext cx="8424936" cy="155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5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/>
                              <m:e/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5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lt-LT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86" y="4941168"/>
                <a:ext cx="8424936" cy="155343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2988817" y="2630173"/>
            <a:ext cx="360040" cy="173206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4" name="Rectangle 13"/>
          <p:cNvSpPr/>
          <p:nvPr/>
        </p:nvSpPr>
        <p:spPr>
          <a:xfrm>
            <a:off x="1738697" y="3631303"/>
            <a:ext cx="2448272" cy="33687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6" name="Oval 5"/>
          <p:cNvSpPr/>
          <p:nvPr/>
        </p:nvSpPr>
        <p:spPr>
          <a:xfrm>
            <a:off x="3030266" y="3981990"/>
            <a:ext cx="360040" cy="3368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3" name="Oval 12"/>
          <p:cNvSpPr/>
          <p:nvPr/>
        </p:nvSpPr>
        <p:spPr>
          <a:xfrm>
            <a:off x="2230688" y="3628300"/>
            <a:ext cx="360040" cy="3368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5" name="Oval 14"/>
          <p:cNvSpPr/>
          <p:nvPr/>
        </p:nvSpPr>
        <p:spPr>
          <a:xfrm>
            <a:off x="2215144" y="3952220"/>
            <a:ext cx="360040" cy="3368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15"/>
              <p:cNvSpPr/>
              <p:nvPr/>
            </p:nvSpPr>
            <p:spPr>
              <a:xfrm>
                <a:off x="2230688" y="6085007"/>
                <a:ext cx="362322" cy="4096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lt-LT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lt-LT" dirty="0"/>
              </a:p>
            </p:txBody>
          </p:sp>
        </mc:Choice>
        <mc:Fallback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0688" y="6085007"/>
                <a:ext cx="362322" cy="4096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056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2881313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51920" y="332656"/>
            <a:ext cx="4680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 smtClean="0"/>
              <a:t>Matricos nepasikeitė, atliekame ketvirtą žingsnį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-30460" y="2725704"/>
                <a:ext cx="8424936" cy="155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5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5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lt-LT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0460" y="2725704"/>
                <a:ext cx="8424936" cy="15534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31386" y="4941168"/>
                <a:ext cx="8424936" cy="155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5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/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5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lt-LT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86" y="4941168"/>
                <a:ext cx="8424936" cy="155343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2988817" y="2630173"/>
            <a:ext cx="360040" cy="173206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4" name="Rectangle 13"/>
          <p:cNvSpPr/>
          <p:nvPr/>
        </p:nvSpPr>
        <p:spPr>
          <a:xfrm>
            <a:off x="1738697" y="3631303"/>
            <a:ext cx="2448272" cy="33687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6" name="Oval 5"/>
          <p:cNvSpPr/>
          <p:nvPr/>
        </p:nvSpPr>
        <p:spPr>
          <a:xfrm>
            <a:off x="3030266" y="3981990"/>
            <a:ext cx="360040" cy="3368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3" name="Oval 12"/>
          <p:cNvSpPr/>
          <p:nvPr/>
        </p:nvSpPr>
        <p:spPr>
          <a:xfrm>
            <a:off x="2608053" y="3647515"/>
            <a:ext cx="360040" cy="3368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5" name="Oval 14"/>
          <p:cNvSpPr/>
          <p:nvPr/>
        </p:nvSpPr>
        <p:spPr>
          <a:xfrm>
            <a:off x="2649502" y="3962127"/>
            <a:ext cx="360040" cy="3368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15"/>
              <p:cNvSpPr/>
              <p:nvPr/>
            </p:nvSpPr>
            <p:spPr>
              <a:xfrm>
                <a:off x="2667944" y="6106970"/>
                <a:ext cx="362322" cy="4096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lt-LT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lt-LT" dirty="0"/>
              </a:p>
            </p:txBody>
          </p:sp>
        </mc:Choice>
        <mc:Fallback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944" y="6106970"/>
                <a:ext cx="362322" cy="4096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31058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2881313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51920" y="332656"/>
            <a:ext cx="4680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 smtClean="0"/>
              <a:t>Matricos nepasikeitė, atliekame penktą žingsnį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-30460" y="2725704"/>
                <a:ext cx="8424936" cy="155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5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5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lt-LT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0460" y="2725704"/>
                <a:ext cx="8424936" cy="15534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31386" y="4941168"/>
                <a:ext cx="8424936" cy="155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5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/>
                              <m:e/>
                              <m:e/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/>
                              <m:e/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/>
                              <m:e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/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/>
                              <m:e/>
                              <m:e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5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lt-LT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86" y="4941168"/>
                <a:ext cx="8424936" cy="155343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3491880" y="2609983"/>
            <a:ext cx="360040" cy="173206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4" name="Rectangle 13"/>
          <p:cNvSpPr/>
          <p:nvPr/>
        </p:nvSpPr>
        <p:spPr>
          <a:xfrm>
            <a:off x="1726518" y="3926063"/>
            <a:ext cx="2448272" cy="33687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6" name="Oval 5"/>
          <p:cNvSpPr/>
          <p:nvPr/>
        </p:nvSpPr>
        <p:spPr>
          <a:xfrm>
            <a:off x="2260056" y="2761017"/>
            <a:ext cx="360040" cy="3368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3" name="Oval 12"/>
          <p:cNvSpPr/>
          <p:nvPr/>
        </p:nvSpPr>
        <p:spPr>
          <a:xfrm>
            <a:off x="3491880" y="2753207"/>
            <a:ext cx="360040" cy="3368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5" name="Oval 14"/>
          <p:cNvSpPr/>
          <p:nvPr/>
        </p:nvSpPr>
        <p:spPr>
          <a:xfrm>
            <a:off x="2260056" y="3964647"/>
            <a:ext cx="360040" cy="3368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15"/>
              <p:cNvSpPr/>
              <p:nvPr/>
            </p:nvSpPr>
            <p:spPr>
              <a:xfrm>
                <a:off x="2257774" y="4929423"/>
                <a:ext cx="362322" cy="4096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lt-LT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lt-LT" dirty="0"/>
              </a:p>
            </p:txBody>
          </p:sp>
        </mc:Choice>
        <mc:Fallback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7774" y="4929423"/>
                <a:ext cx="362322" cy="4096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7714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2881313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51920" y="332656"/>
            <a:ext cx="4680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 smtClean="0"/>
              <a:t>Matricos nepasikeitė, atliekame penktą žingsnį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-30460" y="2725704"/>
                <a:ext cx="8424936" cy="155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5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5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lt-LT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0460" y="2725704"/>
                <a:ext cx="8424936" cy="15534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31386" y="4941168"/>
                <a:ext cx="8424936" cy="155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5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/>
                              <m:e/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/>
                              <m:e/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/>
                              <m:e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/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/>
                              <m:e/>
                              <m:e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5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lt-LT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86" y="4941168"/>
                <a:ext cx="8424936" cy="155343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3491880" y="2609983"/>
            <a:ext cx="360040" cy="173206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4" name="Rectangle 13"/>
          <p:cNvSpPr/>
          <p:nvPr/>
        </p:nvSpPr>
        <p:spPr>
          <a:xfrm>
            <a:off x="1726518" y="3926063"/>
            <a:ext cx="2448272" cy="33687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6" name="Oval 5"/>
          <p:cNvSpPr/>
          <p:nvPr/>
        </p:nvSpPr>
        <p:spPr>
          <a:xfrm>
            <a:off x="2658917" y="2746603"/>
            <a:ext cx="360040" cy="3368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3" name="Oval 12"/>
          <p:cNvSpPr/>
          <p:nvPr/>
        </p:nvSpPr>
        <p:spPr>
          <a:xfrm>
            <a:off x="3491880" y="2753207"/>
            <a:ext cx="360040" cy="3368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5" name="Oval 14"/>
          <p:cNvSpPr/>
          <p:nvPr/>
        </p:nvSpPr>
        <p:spPr>
          <a:xfrm>
            <a:off x="2684527" y="3942264"/>
            <a:ext cx="360040" cy="3368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15"/>
              <p:cNvSpPr/>
              <p:nvPr/>
            </p:nvSpPr>
            <p:spPr>
              <a:xfrm>
                <a:off x="2769493" y="4941168"/>
                <a:ext cx="362322" cy="4096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lt-LT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lt-LT" dirty="0"/>
              </a:p>
            </p:txBody>
          </p:sp>
        </mc:Choice>
        <mc:Fallback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9493" y="4941168"/>
                <a:ext cx="362322" cy="4096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val 11"/>
          <p:cNvSpPr/>
          <p:nvPr/>
        </p:nvSpPr>
        <p:spPr>
          <a:xfrm>
            <a:off x="6372200" y="4977528"/>
            <a:ext cx="360040" cy="3368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464781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2881313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3851920" y="332656"/>
                <a:ext cx="468052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dirty="0" smtClean="0"/>
                  <a:t>Stulpelis lieka tas pats, o eilutę imame vis kitą. Veiksmus atliksime, jei pagrindinis elementas nėra </a:t>
                </a:r>
                <a14:m>
                  <m:oMath xmlns:m="http://schemas.openxmlformats.org/officeDocument/2006/math">
                    <m:r>
                      <m:rPr>
                        <m:brk m:alnAt="7"/>
                      </m:rP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lt-LT" dirty="0" smtClean="0"/>
                  <a:t> ar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lt-LT" dirty="0" smtClean="0"/>
                  <a:t>  </a:t>
                </a:r>
                <a:endParaRPr lang="lt-LT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920" y="332656"/>
                <a:ext cx="4680520" cy="1015663"/>
              </a:xfrm>
              <a:prstGeom prst="rect">
                <a:avLst/>
              </a:prstGeom>
              <a:blipFill>
                <a:blip r:embed="rId3"/>
                <a:stretch>
                  <a:fillRect l="-1432" t="-3614" b="-10241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0" y="2708920"/>
                <a:ext cx="8424936" cy="155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(0)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5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(0)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5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lt-LT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708920"/>
                <a:ext cx="8424936" cy="155343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31386" y="4941168"/>
                <a:ext cx="8424936" cy="155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5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/>
                              <m:e/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e>
                              <m:e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/>
                              <m:e/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/>
                              <m:e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/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e>
                              <m:e/>
                              <m:e/>
                              <m:e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5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lt-LT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86" y="4941168"/>
                <a:ext cx="8424936" cy="155343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1763688" y="2636912"/>
            <a:ext cx="360040" cy="173206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4" name="Rectangle 13"/>
          <p:cNvSpPr/>
          <p:nvPr/>
        </p:nvSpPr>
        <p:spPr>
          <a:xfrm>
            <a:off x="1655676" y="2696522"/>
            <a:ext cx="2448272" cy="33687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6" name="Oval 5"/>
          <p:cNvSpPr/>
          <p:nvPr/>
        </p:nvSpPr>
        <p:spPr>
          <a:xfrm>
            <a:off x="3131840" y="3032147"/>
            <a:ext cx="360040" cy="3368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3" name="Oval 12"/>
          <p:cNvSpPr/>
          <p:nvPr/>
        </p:nvSpPr>
        <p:spPr>
          <a:xfrm>
            <a:off x="1763688" y="3033401"/>
            <a:ext cx="360040" cy="3368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5" name="Oval 14"/>
          <p:cNvSpPr/>
          <p:nvPr/>
        </p:nvSpPr>
        <p:spPr>
          <a:xfrm>
            <a:off x="3131840" y="2708920"/>
            <a:ext cx="360040" cy="3368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31386" y="4940462"/>
                <a:ext cx="8424936" cy="155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5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/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e>
                              <m:e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/>
                              <m:e/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/>
                              <m:e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/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e>
                              <m:e/>
                              <m:e/>
                              <m:e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5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lt-LT" dirty="0"/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86" y="4940462"/>
                <a:ext cx="8424936" cy="155343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val 11"/>
          <p:cNvSpPr/>
          <p:nvPr/>
        </p:nvSpPr>
        <p:spPr>
          <a:xfrm>
            <a:off x="6804248" y="5286081"/>
            <a:ext cx="360040" cy="3368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381116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2881313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51920" y="332656"/>
            <a:ext cx="4680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 smtClean="0"/>
              <a:t>Matricos nepasikeitė, atliekame penktą žingsnį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-30460" y="2725704"/>
                <a:ext cx="8424936" cy="155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5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5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lt-LT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0460" y="2725704"/>
                <a:ext cx="8424936" cy="15534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31386" y="4941168"/>
                <a:ext cx="8424936" cy="155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5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/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/>
                              <m:e/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/>
                              <m:e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/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/>
                              <m:e/>
                              <m:e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5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lt-LT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86" y="4941168"/>
                <a:ext cx="8424936" cy="155343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3491880" y="2609983"/>
            <a:ext cx="360040" cy="173206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4" name="Rectangle 13"/>
          <p:cNvSpPr/>
          <p:nvPr/>
        </p:nvSpPr>
        <p:spPr>
          <a:xfrm>
            <a:off x="1726518" y="3926063"/>
            <a:ext cx="2448272" cy="33687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6" name="Oval 5"/>
          <p:cNvSpPr/>
          <p:nvPr/>
        </p:nvSpPr>
        <p:spPr>
          <a:xfrm>
            <a:off x="3081491" y="2746603"/>
            <a:ext cx="360040" cy="3368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3" name="Oval 12"/>
          <p:cNvSpPr/>
          <p:nvPr/>
        </p:nvSpPr>
        <p:spPr>
          <a:xfrm>
            <a:off x="3491880" y="2753207"/>
            <a:ext cx="360040" cy="3368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5" name="Oval 14"/>
          <p:cNvSpPr/>
          <p:nvPr/>
        </p:nvSpPr>
        <p:spPr>
          <a:xfrm>
            <a:off x="3081491" y="3956151"/>
            <a:ext cx="360040" cy="3368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15"/>
              <p:cNvSpPr/>
              <p:nvPr/>
            </p:nvSpPr>
            <p:spPr>
              <a:xfrm>
                <a:off x="3260370" y="4926428"/>
                <a:ext cx="362322" cy="4096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lt-LT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lt-LT" dirty="0"/>
              </a:p>
            </p:txBody>
          </p:sp>
        </mc:Choice>
        <mc:Fallback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0370" y="4926428"/>
                <a:ext cx="362322" cy="4096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val 11"/>
          <p:cNvSpPr/>
          <p:nvPr/>
        </p:nvSpPr>
        <p:spPr>
          <a:xfrm>
            <a:off x="6372200" y="4977528"/>
            <a:ext cx="360040" cy="3368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587247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2881313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51920" y="332656"/>
            <a:ext cx="4680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 smtClean="0"/>
              <a:t>Matricos nepasikeitė, atliekame penktą žingsnį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-30460" y="2725704"/>
                <a:ext cx="8424936" cy="155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5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5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lt-LT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0460" y="2725704"/>
                <a:ext cx="8424936" cy="15534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31386" y="4941168"/>
                <a:ext cx="8424936" cy="155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5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/>
                              <m:e/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/>
                              <m:e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/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/>
                              <m:e/>
                              <m:e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5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lt-LT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86" y="4941168"/>
                <a:ext cx="8424936" cy="155343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3491880" y="2609983"/>
            <a:ext cx="360040" cy="173206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4" name="Rectangle 13"/>
          <p:cNvSpPr/>
          <p:nvPr/>
        </p:nvSpPr>
        <p:spPr>
          <a:xfrm>
            <a:off x="1726518" y="3926063"/>
            <a:ext cx="2448272" cy="33687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6" name="Oval 5"/>
          <p:cNvSpPr/>
          <p:nvPr/>
        </p:nvSpPr>
        <p:spPr>
          <a:xfrm>
            <a:off x="1881858" y="3047043"/>
            <a:ext cx="360040" cy="3368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3" name="Oval 12"/>
          <p:cNvSpPr/>
          <p:nvPr/>
        </p:nvSpPr>
        <p:spPr>
          <a:xfrm>
            <a:off x="3451403" y="3015886"/>
            <a:ext cx="360040" cy="3368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5" name="Oval 14"/>
          <p:cNvSpPr/>
          <p:nvPr/>
        </p:nvSpPr>
        <p:spPr>
          <a:xfrm>
            <a:off x="1865623" y="3919790"/>
            <a:ext cx="360040" cy="3368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15"/>
              <p:cNvSpPr/>
              <p:nvPr/>
            </p:nvSpPr>
            <p:spPr>
              <a:xfrm>
                <a:off x="1771911" y="5245955"/>
                <a:ext cx="362322" cy="4096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lt-LT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lt-LT" dirty="0"/>
              </a:p>
            </p:txBody>
          </p:sp>
        </mc:Choice>
        <mc:Fallback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1911" y="5245955"/>
                <a:ext cx="362322" cy="4096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val 11"/>
          <p:cNvSpPr/>
          <p:nvPr/>
        </p:nvSpPr>
        <p:spPr>
          <a:xfrm>
            <a:off x="6372200" y="4977528"/>
            <a:ext cx="360040" cy="3368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276962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2881313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51920" y="332656"/>
            <a:ext cx="4680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 smtClean="0"/>
              <a:t>Matricos nepasikeitė, atliekame penktą žingsnį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-30460" y="2725704"/>
                <a:ext cx="8424936" cy="155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5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5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lt-LT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0460" y="2725704"/>
                <a:ext cx="8424936" cy="15534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31386" y="4941168"/>
                <a:ext cx="8424936" cy="155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5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/>
                              <m:e/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/>
                              <m:e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/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/>
                              <m:e/>
                              <m:e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5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lt-LT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86" y="4941168"/>
                <a:ext cx="8424936" cy="155343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3491880" y="2609983"/>
            <a:ext cx="360040" cy="173206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4" name="Rectangle 13"/>
          <p:cNvSpPr/>
          <p:nvPr/>
        </p:nvSpPr>
        <p:spPr>
          <a:xfrm>
            <a:off x="1726518" y="3926063"/>
            <a:ext cx="2448272" cy="33687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6" name="Oval 5"/>
          <p:cNvSpPr/>
          <p:nvPr/>
        </p:nvSpPr>
        <p:spPr>
          <a:xfrm>
            <a:off x="2628777" y="3070842"/>
            <a:ext cx="360040" cy="3368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3" name="Oval 12"/>
          <p:cNvSpPr/>
          <p:nvPr/>
        </p:nvSpPr>
        <p:spPr>
          <a:xfrm>
            <a:off x="3451403" y="3015886"/>
            <a:ext cx="360040" cy="3368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5" name="Oval 14"/>
          <p:cNvSpPr/>
          <p:nvPr/>
        </p:nvSpPr>
        <p:spPr>
          <a:xfrm>
            <a:off x="2628777" y="3950364"/>
            <a:ext cx="360040" cy="3368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15"/>
              <p:cNvSpPr/>
              <p:nvPr/>
            </p:nvSpPr>
            <p:spPr>
              <a:xfrm>
                <a:off x="2769493" y="5202574"/>
                <a:ext cx="362322" cy="4096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lt-LT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lt-LT" dirty="0"/>
              </a:p>
            </p:txBody>
          </p:sp>
        </mc:Choice>
        <mc:Fallback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9493" y="5202574"/>
                <a:ext cx="362322" cy="4096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val 11"/>
          <p:cNvSpPr/>
          <p:nvPr/>
        </p:nvSpPr>
        <p:spPr>
          <a:xfrm>
            <a:off x="6372200" y="4977528"/>
            <a:ext cx="360040" cy="3368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7" name="Oval 16"/>
          <p:cNvSpPr/>
          <p:nvPr/>
        </p:nvSpPr>
        <p:spPr>
          <a:xfrm>
            <a:off x="6372200" y="5275295"/>
            <a:ext cx="360040" cy="3368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383209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2881313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51920" y="332656"/>
            <a:ext cx="4680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 smtClean="0"/>
              <a:t>Matricos nepasikeitė, atliekame penktą žingsnį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-30460" y="2725704"/>
                <a:ext cx="8424936" cy="155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5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5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lt-LT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0460" y="2725704"/>
                <a:ext cx="8424936" cy="15534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31386" y="4941168"/>
                <a:ext cx="8424936" cy="155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5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/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/>
                              <m:e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/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/>
                              <m:e/>
                              <m:e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5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lt-LT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86" y="4941168"/>
                <a:ext cx="8424936" cy="155343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3491880" y="2609983"/>
            <a:ext cx="360040" cy="173206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4" name="Rectangle 13"/>
          <p:cNvSpPr/>
          <p:nvPr/>
        </p:nvSpPr>
        <p:spPr>
          <a:xfrm>
            <a:off x="1726518" y="3926063"/>
            <a:ext cx="2448272" cy="33687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6" name="Oval 5"/>
          <p:cNvSpPr/>
          <p:nvPr/>
        </p:nvSpPr>
        <p:spPr>
          <a:xfrm>
            <a:off x="2988990" y="3071648"/>
            <a:ext cx="360040" cy="3368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3" name="Oval 12"/>
          <p:cNvSpPr/>
          <p:nvPr/>
        </p:nvSpPr>
        <p:spPr>
          <a:xfrm>
            <a:off x="3451403" y="3015886"/>
            <a:ext cx="360040" cy="3368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5" name="Oval 14"/>
          <p:cNvSpPr/>
          <p:nvPr/>
        </p:nvSpPr>
        <p:spPr>
          <a:xfrm>
            <a:off x="3048771" y="3920541"/>
            <a:ext cx="360040" cy="3368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15"/>
              <p:cNvSpPr/>
              <p:nvPr/>
            </p:nvSpPr>
            <p:spPr>
              <a:xfrm>
                <a:off x="3249801" y="5202574"/>
                <a:ext cx="362322" cy="4096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lt-LT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lt-LT" dirty="0"/>
              </a:p>
            </p:txBody>
          </p:sp>
        </mc:Choice>
        <mc:Fallback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9801" y="5202574"/>
                <a:ext cx="362322" cy="4096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val 11"/>
          <p:cNvSpPr/>
          <p:nvPr/>
        </p:nvSpPr>
        <p:spPr>
          <a:xfrm>
            <a:off x="6372200" y="4977528"/>
            <a:ext cx="360040" cy="3368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7" name="Oval 16"/>
          <p:cNvSpPr/>
          <p:nvPr/>
        </p:nvSpPr>
        <p:spPr>
          <a:xfrm>
            <a:off x="6372200" y="5275295"/>
            <a:ext cx="360040" cy="3368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8" name="Oval 17"/>
          <p:cNvSpPr/>
          <p:nvPr/>
        </p:nvSpPr>
        <p:spPr>
          <a:xfrm>
            <a:off x="6732240" y="5275295"/>
            <a:ext cx="360040" cy="3368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696539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2881313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51920" y="332656"/>
            <a:ext cx="4680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 smtClean="0"/>
              <a:t>Matricos nepasikeitė, atliekame penktą žingsnį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-30460" y="2725704"/>
                <a:ext cx="8424936" cy="155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5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5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lt-LT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0460" y="2725704"/>
                <a:ext cx="8424936" cy="15534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31386" y="4941168"/>
                <a:ext cx="8424936" cy="155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5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/>
                              <m:e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/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/>
                              <m:e/>
                              <m:e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5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lt-LT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86" y="4941168"/>
                <a:ext cx="8424936" cy="155343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3491880" y="2609983"/>
            <a:ext cx="360040" cy="173206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4" name="Rectangle 13"/>
          <p:cNvSpPr/>
          <p:nvPr/>
        </p:nvSpPr>
        <p:spPr>
          <a:xfrm>
            <a:off x="1726518" y="3926063"/>
            <a:ext cx="2448272" cy="33687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6" name="Oval 5"/>
          <p:cNvSpPr/>
          <p:nvPr/>
        </p:nvSpPr>
        <p:spPr>
          <a:xfrm>
            <a:off x="1835696" y="3357610"/>
            <a:ext cx="360040" cy="3368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3" name="Oval 12"/>
          <p:cNvSpPr/>
          <p:nvPr/>
        </p:nvSpPr>
        <p:spPr>
          <a:xfrm>
            <a:off x="3473295" y="3336435"/>
            <a:ext cx="360040" cy="3368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5" name="Oval 14"/>
          <p:cNvSpPr/>
          <p:nvPr/>
        </p:nvSpPr>
        <p:spPr>
          <a:xfrm>
            <a:off x="1835696" y="3909862"/>
            <a:ext cx="360040" cy="3368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15"/>
              <p:cNvSpPr/>
              <p:nvPr/>
            </p:nvSpPr>
            <p:spPr>
              <a:xfrm>
                <a:off x="1741054" y="5513086"/>
                <a:ext cx="362322" cy="4096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lt-LT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lt-LT" dirty="0"/>
              </a:p>
            </p:txBody>
          </p:sp>
        </mc:Choice>
        <mc:Fallback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1054" y="5513086"/>
                <a:ext cx="362322" cy="4096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val 11"/>
          <p:cNvSpPr/>
          <p:nvPr/>
        </p:nvSpPr>
        <p:spPr>
          <a:xfrm>
            <a:off x="6372200" y="4977528"/>
            <a:ext cx="360040" cy="3368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7" name="Oval 16"/>
          <p:cNvSpPr/>
          <p:nvPr/>
        </p:nvSpPr>
        <p:spPr>
          <a:xfrm>
            <a:off x="6372200" y="5275295"/>
            <a:ext cx="360040" cy="3368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8" name="Oval 17"/>
          <p:cNvSpPr/>
          <p:nvPr/>
        </p:nvSpPr>
        <p:spPr>
          <a:xfrm>
            <a:off x="6732240" y="5275295"/>
            <a:ext cx="360040" cy="3368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9" name="Oval 18"/>
          <p:cNvSpPr/>
          <p:nvPr/>
        </p:nvSpPr>
        <p:spPr>
          <a:xfrm>
            <a:off x="5622565" y="5549447"/>
            <a:ext cx="360040" cy="3368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293138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2881313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51920" y="332656"/>
            <a:ext cx="4680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 smtClean="0"/>
              <a:t>Matricos nepasikeitė, atliekame penktą žingsnį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-30460" y="2725704"/>
                <a:ext cx="8424936" cy="155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5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5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lt-LT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0460" y="2725704"/>
                <a:ext cx="8424936" cy="15534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31386" y="4941168"/>
                <a:ext cx="8424936" cy="155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5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/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/>
                              <m:e/>
                              <m:e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5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lt-LT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86" y="4941168"/>
                <a:ext cx="8424936" cy="155343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3491880" y="2609983"/>
            <a:ext cx="360040" cy="173206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4" name="Rectangle 13"/>
          <p:cNvSpPr/>
          <p:nvPr/>
        </p:nvSpPr>
        <p:spPr>
          <a:xfrm>
            <a:off x="1726518" y="3926063"/>
            <a:ext cx="2448272" cy="33687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6" name="Oval 5"/>
          <p:cNvSpPr/>
          <p:nvPr/>
        </p:nvSpPr>
        <p:spPr>
          <a:xfrm>
            <a:off x="2263670" y="3345633"/>
            <a:ext cx="360040" cy="3368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3" name="Oval 12"/>
          <p:cNvSpPr/>
          <p:nvPr/>
        </p:nvSpPr>
        <p:spPr>
          <a:xfrm>
            <a:off x="3473295" y="3336435"/>
            <a:ext cx="360040" cy="3368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5" name="Oval 14"/>
          <p:cNvSpPr/>
          <p:nvPr/>
        </p:nvSpPr>
        <p:spPr>
          <a:xfrm>
            <a:off x="2249159" y="3934617"/>
            <a:ext cx="360040" cy="3368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15"/>
              <p:cNvSpPr/>
              <p:nvPr/>
            </p:nvSpPr>
            <p:spPr>
              <a:xfrm>
                <a:off x="2270997" y="5513086"/>
                <a:ext cx="362322" cy="4096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lt-LT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lt-LT" dirty="0"/>
              </a:p>
            </p:txBody>
          </p:sp>
        </mc:Choice>
        <mc:Fallback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0997" y="5513086"/>
                <a:ext cx="362322" cy="4096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val 11"/>
          <p:cNvSpPr/>
          <p:nvPr/>
        </p:nvSpPr>
        <p:spPr>
          <a:xfrm>
            <a:off x="6372200" y="4977528"/>
            <a:ext cx="360040" cy="3368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7" name="Oval 16"/>
          <p:cNvSpPr/>
          <p:nvPr/>
        </p:nvSpPr>
        <p:spPr>
          <a:xfrm>
            <a:off x="6372200" y="5275295"/>
            <a:ext cx="360040" cy="3368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8" name="Oval 17"/>
          <p:cNvSpPr/>
          <p:nvPr/>
        </p:nvSpPr>
        <p:spPr>
          <a:xfrm>
            <a:off x="6732240" y="5275295"/>
            <a:ext cx="360040" cy="3368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9" name="Oval 18"/>
          <p:cNvSpPr/>
          <p:nvPr/>
        </p:nvSpPr>
        <p:spPr>
          <a:xfrm>
            <a:off x="5622565" y="5549447"/>
            <a:ext cx="360040" cy="3368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0" name="Oval 19"/>
          <p:cNvSpPr/>
          <p:nvPr/>
        </p:nvSpPr>
        <p:spPr>
          <a:xfrm>
            <a:off x="5982605" y="5566204"/>
            <a:ext cx="360040" cy="3368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651921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2881313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51920" y="332656"/>
            <a:ext cx="4680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 smtClean="0"/>
              <a:t>Matricos nepasikeitė, atliekame penktą žingsnį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-30460" y="2725704"/>
                <a:ext cx="8424936" cy="155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5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5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lt-LT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0460" y="2725704"/>
                <a:ext cx="8424936" cy="15534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31386" y="4941168"/>
                <a:ext cx="8424936" cy="155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5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/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/>
                              <m:e/>
                              <m:e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5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lt-LT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86" y="4941168"/>
                <a:ext cx="8424936" cy="155343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3491880" y="2609983"/>
            <a:ext cx="360040" cy="173206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4" name="Rectangle 13"/>
          <p:cNvSpPr/>
          <p:nvPr/>
        </p:nvSpPr>
        <p:spPr>
          <a:xfrm>
            <a:off x="1726518" y="3926063"/>
            <a:ext cx="2448272" cy="33687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6" name="Oval 5"/>
          <p:cNvSpPr/>
          <p:nvPr/>
        </p:nvSpPr>
        <p:spPr>
          <a:xfrm>
            <a:off x="3002850" y="3362884"/>
            <a:ext cx="360040" cy="3368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3" name="Oval 12"/>
          <p:cNvSpPr/>
          <p:nvPr/>
        </p:nvSpPr>
        <p:spPr>
          <a:xfrm>
            <a:off x="3473295" y="3336435"/>
            <a:ext cx="360040" cy="3368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5" name="Oval 14"/>
          <p:cNvSpPr/>
          <p:nvPr/>
        </p:nvSpPr>
        <p:spPr>
          <a:xfrm>
            <a:off x="2988990" y="3973717"/>
            <a:ext cx="360040" cy="3368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15"/>
              <p:cNvSpPr/>
              <p:nvPr/>
            </p:nvSpPr>
            <p:spPr>
              <a:xfrm>
                <a:off x="3235379" y="5513086"/>
                <a:ext cx="362322" cy="4096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lt-LT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lt-LT" dirty="0"/>
              </a:p>
            </p:txBody>
          </p:sp>
        </mc:Choice>
        <mc:Fallback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379" y="5513086"/>
                <a:ext cx="362322" cy="4096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val 11"/>
          <p:cNvSpPr/>
          <p:nvPr/>
        </p:nvSpPr>
        <p:spPr>
          <a:xfrm>
            <a:off x="6372200" y="4977528"/>
            <a:ext cx="360040" cy="3368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7" name="Oval 16"/>
          <p:cNvSpPr/>
          <p:nvPr/>
        </p:nvSpPr>
        <p:spPr>
          <a:xfrm>
            <a:off x="6372200" y="5275295"/>
            <a:ext cx="360040" cy="3368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8" name="Oval 17"/>
          <p:cNvSpPr/>
          <p:nvPr/>
        </p:nvSpPr>
        <p:spPr>
          <a:xfrm>
            <a:off x="6732240" y="5275295"/>
            <a:ext cx="360040" cy="3368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9" name="Oval 18"/>
          <p:cNvSpPr/>
          <p:nvPr/>
        </p:nvSpPr>
        <p:spPr>
          <a:xfrm>
            <a:off x="5622565" y="5549447"/>
            <a:ext cx="360040" cy="3368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0" name="Oval 19"/>
          <p:cNvSpPr/>
          <p:nvPr/>
        </p:nvSpPr>
        <p:spPr>
          <a:xfrm>
            <a:off x="5982605" y="5566204"/>
            <a:ext cx="360040" cy="3368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1" name="Oval 20"/>
          <p:cNvSpPr/>
          <p:nvPr/>
        </p:nvSpPr>
        <p:spPr>
          <a:xfrm>
            <a:off x="6732240" y="5573062"/>
            <a:ext cx="360040" cy="3368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56424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2881313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51920" y="332656"/>
            <a:ext cx="4680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 smtClean="0"/>
              <a:t>Matricos nepasikeitė, atliekame penktą žingsnį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-30460" y="2725704"/>
                <a:ext cx="8424936" cy="155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5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5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lt-LT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0460" y="2725704"/>
                <a:ext cx="8424936" cy="15534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31386" y="4941168"/>
                <a:ext cx="8424936" cy="155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5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/>
                              <m:e/>
                              <m:e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5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lt-LT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86" y="4941168"/>
                <a:ext cx="8424936" cy="155343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3491880" y="2609983"/>
            <a:ext cx="360040" cy="173206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4" name="Rectangle 13"/>
          <p:cNvSpPr/>
          <p:nvPr/>
        </p:nvSpPr>
        <p:spPr>
          <a:xfrm>
            <a:off x="1726518" y="3926063"/>
            <a:ext cx="2448272" cy="33687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6" name="Oval 5"/>
          <p:cNvSpPr/>
          <p:nvPr/>
        </p:nvSpPr>
        <p:spPr>
          <a:xfrm>
            <a:off x="1862851" y="3609677"/>
            <a:ext cx="360040" cy="3368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3" name="Oval 12"/>
          <p:cNvSpPr/>
          <p:nvPr/>
        </p:nvSpPr>
        <p:spPr>
          <a:xfrm>
            <a:off x="3439505" y="3622546"/>
            <a:ext cx="360040" cy="3368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5" name="Oval 14"/>
          <p:cNvSpPr/>
          <p:nvPr/>
        </p:nvSpPr>
        <p:spPr>
          <a:xfrm>
            <a:off x="1907704" y="3935157"/>
            <a:ext cx="360040" cy="3368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15"/>
              <p:cNvSpPr/>
              <p:nvPr/>
            </p:nvSpPr>
            <p:spPr>
              <a:xfrm>
                <a:off x="1860569" y="5755704"/>
                <a:ext cx="362322" cy="4096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lt-LT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lt-LT" dirty="0"/>
              </a:p>
            </p:txBody>
          </p:sp>
        </mc:Choice>
        <mc:Fallback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0569" y="5755704"/>
                <a:ext cx="362322" cy="4096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val 11"/>
          <p:cNvSpPr/>
          <p:nvPr/>
        </p:nvSpPr>
        <p:spPr>
          <a:xfrm>
            <a:off x="6372200" y="4977528"/>
            <a:ext cx="360040" cy="3368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7" name="Oval 16"/>
          <p:cNvSpPr/>
          <p:nvPr/>
        </p:nvSpPr>
        <p:spPr>
          <a:xfrm>
            <a:off x="6372200" y="5275295"/>
            <a:ext cx="360040" cy="3368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8" name="Oval 17"/>
          <p:cNvSpPr/>
          <p:nvPr/>
        </p:nvSpPr>
        <p:spPr>
          <a:xfrm>
            <a:off x="6732240" y="5275295"/>
            <a:ext cx="360040" cy="3368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9" name="Oval 18"/>
          <p:cNvSpPr/>
          <p:nvPr/>
        </p:nvSpPr>
        <p:spPr>
          <a:xfrm>
            <a:off x="5622565" y="5549447"/>
            <a:ext cx="360040" cy="3368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0" name="Oval 19"/>
          <p:cNvSpPr/>
          <p:nvPr/>
        </p:nvSpPr>
        <p:spPr>
          <a:xfrm>
            <a:off x="5982605" y="5566204"/>
            <a:ext cx="360040" cy="3368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1" name="Oval 20"/>
          <p:cNvSpPr/>
          <p:nvPr/>
        </p:nvSpPr>
        <p:spPr>
          <a:xfrm>
            <a:off x="6732240" y="5573062"/>
            <a:ext cx="360040" cy="3368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541612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2881313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51920" y="332656"/>
            <a:ext cx="4680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 smtClean="0"/>
              <a:t>Matricos nepasikeitė, atliekame penktą žingsnį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-30460" y="2725704"/>
                <a:ext cx="8424936" cy="155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5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5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lt-LT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0460" y="2725704"/>
                <a:ext cx="8424936" cy="15534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31386" y="4941168"/>
                <a:ext cx="8424936" cy="155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5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/>
                              <m:e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5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lt-LT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86" y="4941168"/>
                <a:ext cx="8424936" cy="155343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3491880" y="2609983"/>
            <a:ext cx="360040" cy="173206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4" name="Rectangle 13"/>
          <p:cNvSpPr/>
          <p:nvPr/>
        </p:nvSpPr>
        <p:spPr>
          <a:xfrm>
            <a:off x="1726518" y="3926063"/>
            <a:ext cx="2448272" cy="33687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6" name="Oval 5"/>
          <p:cNvSpPr/>
          <p:nvPr/>
        </p:nvSpPr>
        <p:spPr>
          <a:xfrm>
            <a:off x="2234448" y="3648284"/>
            <a:ext cx="360040" cy="3368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3" name="Oval 12"/>
          <p:cNvSpPr/>
          <p:nvPr/>
        </p:nvSpPr>
        <p:spPr>
          <a:xfrm>
            <a:off x="3439505" y="3622546"/>
            <a:ext cx="360040" cy="3368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5" name="Oval 14"/>
          <p:cNvSpPr/>
          <p:nvPr/>
        </p:nvSpPr>
        <p:spPr>
          <a:xfrm>
            <a:off x="2249467" y="3945071"/>
            <a:ext cx="360040" cy="3368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15"/>
              <p:cNvSpPr/>
              <p:nvPr/>
            </p:nvSpPr>
            <p:spPr>
              <a:xfrm>
                <a:off x="2265752" y="5805264"/>
                <a:ext cx="362322" cy="4096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lt-LT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lt-LT" dirty="0"/>
              </a:p>
            </p:txBody>
          </p:sp>
        </mc:Choice>
        <mc:Fallback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5752" y="5805264"/>
                <a:ext cx="362322" cy="4096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val 11"/>
          <p:cNvSpPr/>
          <p:nvPr/>
        </p:nvSpPr>
        <p:spPr>
          <a:xfrm>
            <a:off x="6257850" y="4958909"/>
            <a:ext cx="360040" cy="3368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7" name="Oval 16"/>
          <p:cNvSpPr/>
          <p:nvPr/>
        </p:nvSpPr>
        <p:spPr>
          <a:xfrm>
            <a:off x="6279157" y="5295788"/>
            <a:ext cx="360040" cy="3368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8" name="Oval 17"/>
          <p:cNvSpPr/>
          <p:nvPr/>
        </p:nvSpPr>
        <p:spPr>
          <a:xfrm>
            <a:off x="6643799" y="5260192"/>
            <a:ext cx="360040" cy="3368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9" name="Oval 18"/>
          <p:cNvSpPr/>
          <p:nvPr/>
        </p:nvSpPr>
        <p:spPr>
          <a:xfrm>
            <a:off x="5551357" y="5575605"/>
            <a:ext cx="360040" cy="3368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0" name="Oval 19"/>
          <p:cNvSpPr/>
          <p:nvPr/>
        </p:nvSpPr>
        <p:spPr>
          <a:xfrm>
            <a:off x="5897810" y="5573062"/>
            <a:ext cx="360040" cy="3368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1" name="Oval 20"/>
          <p:cNvSpPr/>
          <p:nvPr/>
        </p:nvSpPr>
        <p:spPr>
          <a:xfrm>
            <a:off x="6669708" y="5573062"/>
            <a:ext cx="360040" cy="3368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2" name="Oval 21"/>
          <p:cNvSpPr/>
          <p:nvPr/>
        </p:nvSpPr>
        <p:spPr>
          <a:xfrm>
            <a:off x="5919117" y="5865394"/>
            <a:ext cx="360040" cy="3368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573333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2881313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51920" y="332656"/>
            <a:ext cx="4680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 smtClean="0"/>
              <a:t>Matricos nepasikeitė, atliekame penktą žingsnį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-30460" y="2725704"/>
                <a:ext cx="8424936" cy="155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5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5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lt-LT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0460" y="2725704"/>
                <a:ext cx="8424936" cy="15534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31386" y="4941168"/>
                <a:ext cx="8424936" cy="155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5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5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lt-LT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86" y="4941168"/>
                <a:ext cx="8424936" cy="155343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3491880" y="2609983"/>
            <a:ext cx="360040" cy="173206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4" name="Rectangle 13"/>
          <p:cNvSpPr/>
          <p:nvPr/>
        </p:nvSpPr>
        <p:spPr>
          <a:xfrm>
            <a:off x="1726518" y="3926063"/>
            <a:ext cx="2448272" cy="33687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6" name="Oval 5"/>
          <p:cNvSpPr/>
          <p:nvPr/>
        </p:nvSpPr>
        <p:spPr>
          <a:xfrm>
            <a:off x="2628777" y="3648284"/>
            <a:ext cx="360040" cy="3368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3" name="Oval 12"/>
          <p:cNvSpPr/>
          <p:nvPr/>
        </p:nvSpPr>
        <p:spPr>
          <a:xfrm>
            <a:off x="3439505" y="3622546"/>
            <a:ext cx="360040" cy="3368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5" name="Oval 14"/>
          <p:cNvSpPr/>
          <p:nvPr/>
        </p:nvSpPr>
        <p:spPr>
          <a:xfrm>
            <a:off x="2647914" y="3955613"/>
            <a:ext cx="360040" cy="3368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15"/>
              <p:cNvSpPr/>
              <p:nvPr/>
            </p:nvSpPr>
            <p:spPr>
              <a:xfrm>
                <a:off x="2756463" y="5829033"/>
                <a:ext cx="362322" cy="4096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lt-LT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lt-LT" dirty="0"/>
              </a:p>
            </p:txBody>
          </p:sp>
        </mc:Choice>
        <mc:Fallback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6463" y="5829033"/>
                <a:ext cx="362322" cy="4096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val 11"/>
          <p:cNvSpPr/>
          <p:nvPr/>
        </p:nvSpPr>
        <p:spPr>
          <a:xfrm>
            <a:off x="6257850" y="4958909"/>
            <a:ext cx="360040" cy="3368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7" name="Oval 16"/>
          <p:cNvSpPr/>
          <p:nvPr/>
        </p:nvSpPr>
        <p:spPr>
          <a:xfrm>
            <a:off x="6279157" y="5295788"/>
            <a:ext cx="360040" cy="3368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8" name="Oval 17"/>
          <p:cNvSpPr/>
          <p:nvPr/>
        </p:nvSpPr>
        <p:spPr>
          <a:xfrm>
            <a:off x="6643799" y="5260192"/>
            <a:ext cx="360040" cy="3368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9" name="Oval 18"/>
          <p:cNvSpPr/>
          <p:nvPr/>
        </p:nvSpPr>
        <p:spPr>
          <a:xfrm>
            <a:off x="5492824" y="5576015"/>
            <a:ext cx="360040" cy="3368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0" name="Oval 19"/>
          <p:cNvSpPr/>
          <p:nvPr/>
        </p:nvSpPr>
        <p:spPr>
          <a:xfrm>
            <a:off x="5897810" y="5573062"/>
            <a:ext cx="360040" cy="3368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1" name="Oval 20"/>
          <p:cNvSpPr/>
          <p:nvPr/>
        </p:nvSpPr>
        <p:spPr>
          <a:xfrm>
            <a:off x="6669708" y="5573062"/>
            <a:ext cx="360040" cy="3368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2" name="Oval 21"/>
          <p:cNvSpPr/>
          <p:nvPr/>
        </p:nvSpPr>
        <p:spPr>
          <a:xfrm>
            <a:off x="5919117" y="5865394"/>
            <a:ext cx="360040" cy="3368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3" name="Oval 22"/>
          <p:cNvSpPr/>
          <p:nvPr/>
        </p:nvSpPr>
        <p:spPr>
          <a:xfrm>
            <a:off x="6243415" y="5865394"/>
            <a:ext cx="360040" cy="3368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721338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2881313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3851920" y="332656"/>
                <a:ext cx="468052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dirty="0" smtClean="0"/>
                  <a:t>Stulpelis lieka tas pats, o eilutę imame vis kitą. Veiksmus atliksime, jei pagrindinis elementas nėra </a:t>
                </a:r>
                <a14:m>
                  <m:oMath xmlns:m="http://schemas.openxmlformats.org/officeDocument/2006/math">
                    <m:r>
                      <m:rPr>
                        <m:brk m:alnAt="7"/>
                      </m:rP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lt-LT" dirty="0" smtClean="0"/>
                  <a:t> ar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lt-LT" dirty="0" smtClean="0"/>
                  <a:t>  </a:t>
                </a:r>
                <a:endParaRPr lang="lt-LT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920" y="332656"/>
                <a:ext cx="4680520" cy="1015663"/>
              </a:xfrm>
              <a:prstGeom prst="rect">
                <a:avLst/>
              </a:prstGeom>
              <a:blipFill>
                <a:blip r:embed="rId3"/>
                <a:stretch>
                  <a:fillRect l="-1432" t="-3614" b="-10241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0" y="2708920"/>
                <a:ext cx="8424936" cy="155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(0)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5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(0)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5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lt-LT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708920"/>
                <a:ext cx="8424936" cy="155343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31386" y="4941168"/>
                <a:ext cx="8424936" cy="155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5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/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e>
                              <m:e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/>
                              <m:e/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/>
                              <m:e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/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e>
                              <m:e/>
                              <m:e/>
                              <m:e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5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lt-LT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86" y="4941168"/>
                <a:ext cx="8424936" cy="155343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1763688" y="2636912"/>
            <a:ext cx="360040" cy="173206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4" name="Rectangle 13"/>
          <p:cNvSpPr/>
          <p:nvPr/>
        </p:nvSpPr>
        <p:spPr>
          <a:xfrm>
            <a:off x="1655676" y="2696522"/>
            <a:ext cx="2448272" cy="33687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6" name="Oval 5"/>
          <p:cNvSpPr/>
          <p:nvPr/>
        </p:nvSpPr>
        <p:spPr>
          <a:xfrm>
            <a:off x="3599384" y="3033400"/>
            <a:ext cx="360040" cy="3368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3" name="Oval 12"/>
          <p:cNvSpPr/>
          <p:nvPr/>
        </p:nvSpPr>
        <p:spPr>
          <a:xfrm>
            <a:off x="1763688" y="3033401"/>
            <a:ext cx="360040" cy="3368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5" name="Oval 14"/>
          <p:cNvSpPr/>
          <p:nvPr/>
        </p:nvSpPr>
        <p:spPr>
          <a:xfrm>
            <a:off x="3617894" y="2708920"/>
            <a:ext cx="360040" cy="3368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36719" y="4940462"/>
                <a:ext cx="8424936" cy="155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5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e>
                              <m:e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/>
                              <m:e/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/>
                              <m:e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/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e>
                              <m:e/>
                              <m:e/>
                              <m:e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5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lt-LT" dirty="0"/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19" y="4940462"/>
                <a:ext cx="8424936" cy="155343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val 11"/>
          <p:cNvSpPr/>
          <p:nvPr/>
        </p:nvSpPr>
        <p:spPr>
          <a:xfrm>
            <a:off x="6804248" y="5286081"/>
            <a:ext cx="360040" cy="3368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580783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2881313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51920" y="332656"/>
            <a:ext cx="4680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 smtClean="0"/>
              <a:t>Apibrauktus elementus keičiame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31386" y="4941168"/>
                <a:ext cx="8424936" cy="155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5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5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lt-LT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86" y="4941168"/>
                <a:ext cx="8424936" cy="15534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val 11"/>
          <p:cNvSpPr/>
          <p:nvPr/>
        </p:nvSpPr>
        <p:spPr>
          <a:xfrm>
            <a:off x="6257850" y="4958909"/>
            <a:ext cx="360040" cy="3368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7" name="Oval 16"/>
          <p:cNvSpPr/>
          <p:nvPr/>
        </p:nvSpPr>
        <p:spPr>
          <a:xfrm>
            <a:off x="6279157" y="5295788"/>
            <a:ext cx="360040" cy="3368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8" name="Oval 17"/>
          <p:cNvSpPr/>
          <p:nvPr/>
        </p:nvSpPr>
        <p:spPr>
          <a:xfrm>
            <a:off x="6643799" y="5260192"/>
            <a:ext cx="360040" cy="3368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9" name="Oval 18"/>
          <p:cNvSpPr/>
          <p:nvPr/>
        </p:nvSpPr>
        <p:spPr>
          <a:xfrm>
            <a:off x="5492824" y="5576015"/>
            <a:ext cx="360040" cy="3368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0" name="Oval 19"/>
          <p:cNvSpPr/>
          <p:nvPr/>
        </p:nvSpPr>
        <p:spPr>
          <a:xfrm>
            <a:off x="5897810" y="5573062"/>
            <a:ext cx="360040" cy="3368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1" name="Oval 20"/>
          <p:cNvSpPr/>
          <p:nvPr/>
        </p:nvSpPr>
        <p:spPr>
          <a:xfrm>
            <a:off x="6669708" y="5573062"/>
            <a:ext cx="360040" cy="3368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2" name="Oval 21"/>
          <p:cNvSpPr/>
          <p:nvPr/>
        </p:nvSpPr>
        <p:spPr>
          <a:xfrm>
            <a:off x="5919117" y="5865394"/>
            <a:ext cx="360040" cy="3368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3" name="Oval 22"/>
          <p:cNvSpPr/>
          <p:nvPr/>
        </p:nvSpPr>
        <p:spPr>
          <a:xfrm>
            <a:off x="6243415" y="5865394"/>
            <a:ext cx="360040" cy="3368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/>
              <p:cNvSpPr txBox="1"/>
              <p:nvPr/>
            </p:nvSpPr>
            <p:spPr>
              <a:xfrm>
                <a:off x="-108520" y="2680652"/>
                <a:ext cx="8424936" cy="155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5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5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lt-LT" dirty="0"/>
              </a:p>
            </p:txBody>
          </p:sp>
        </mc:Choice>
        <mc:Fallback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8520" y="2680652"/>
                <a:ext cx="8424936" cy="155343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8382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2881313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51920" y="332656"/>
            <a:ext cx="4680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 smtClean="0"/>
              <a:t>Kaip skaityti gautas matricas?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/>
              <p:cNvSpPr txBox="1"/>
              <p:nvPr/>
            </p:nvSpPr>
            <p:spPr>
              <a:xfrm>
                <a:off x="-108520" y="2680652"/>
                <a:ext cx="8424936" cy="155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5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5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lt-LT" dirty="0"/>
              </a:p>
            </p:txBody>
          </p:sp>
        </mc:Choice>
        <mc:Fallback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8520" y="2680652"/>
                <a:ext cx="8424936" cy="15534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611560" y="4869160"/>
                <a:ext cx="756084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dirty="0" smtClean="0"/>
                  <a:t>Matrica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smtClean="0"/>
                  <a:t>saugo </a:t>
                </a:r>
                <a:r>
                  <a:rPr lang="en-US" dirty="0" err="1" smtClean="0"/>
                  <a:t>atstumus</a:t>
                </a:r>
                <a:r>
                  <a:rPr lang="en-US" dirty="0" smtClean="0"/>
                  <a:t>, 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 smtClean="0"/>
                  <a:t> – </a:t>
                </a:r>
                <a:r>
                  <a:rPr lang="lt-LT" dirty="0" smtClean="0"/>
                  <a:t>informaciją apie </a:t>
                </a:r>
                <a:r>
                  <a:rPr lang="lt-LT" dirty="0" err="1" smtClean="0"/>
                  <a:t>marštutus</a:t>
                </a:r>
                <a:r>
                  <a:rPr lang="lt-LT" dirty="0" smtClean="0"/>
                  <a:t>. Pavyzdžiui, iš 4 viršūnės į 2 reikia keliauti per 5.</a:t>
                </a:r>
                <a:r>
                  <a:rPr lang="lt-LT" dirty="0" smtClean="0"/>
                  <a:t> </a:t>
                </a:r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4869160"/>
                <a:ext cx="7560840" cy="707886"/>
              </a:xfrm>
              <a:prstGeom prst="rect">
                <a:avLst/>
              </a:prstGeom>
              <a:blipFill>
                <a:blip r:embed="rId4"/>
                <a:stretch>
                  <a:fillRect l="-806" t="-5172" b="-14655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Oval 14"/>
          <p:cNvSpPr/>
          <p:nvPr/>
        </p:nvSpPr>
        <p:spPr>
          <a:xfrm>
            <a:off x="5724128" y="3573016"/>
            <a:ext cx="360040" cy="3368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6" name="Oval 15"/>
          <p:cNvSpPr/>
          <p:nvPr/>
        </p:nvSpPr>
        <p:spPr>
          <a:xfrm>
            <a:off x="6840252" y="3612456"/>
            <a:ext cx="360040" cy="3368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5" name="TextBox 24"/>
          <p:cNvSpPr txBox="1"/>
          <p:nvPr/>
        </p:nvSpPr>
        <p:spPr>
          <a:xfrm>
            <a:off x="611560" y="5733256"/>
            <a:ext cx="7560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 smtClean="0"/>
              <a:t>Iš 4 viršūnės į 5 keliaujama tiesiogiai (nulis matricoje)</a:t>
            </a:r>
            <a:endParaRPr lang="lt-LT" dirty="0" smtClean="0"/>
          </a:p>
        </p:txBody>
      </p:sp>
    </p:spTree>
    <p:extLst>
      <p:ext uri="{BB962C8B-B14F-4D97-AF65-F5344CB8AC3E}">
        <p14:creationId xmlns:p14="http://schemas.microsoft.com/office/powerpoint/2010/main" val="653418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16" grpId="0" animBg="1"/>
      <p:bldP spid="25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755576" y="620688"/>
            <a:ext cx="75608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 smtClean="0"/>
              <a:t>Pastaba. </a:t>
            </a:r>
          </a:p>
          <a:p>
            <a:endParaRPr lang="lt-LT" dirty="0"/>
          </a:p>
          <a:p>
            <a:r>
              <a:rPr lang="lt-LT" dirty="0" smtClean="0"/>
              <a:t>Algoritmas tinka ir tais atvejais, jei turime orientuotą grafą</a:t>
            </a:r>
          </a:p>
        </p:txBody>
      </p:sp>
    </p:spTree>
    <p:extLst>
      <p:ext uri="{BB962C8B-B14F-4D97-AF65-F5344CB8AC3E}">
        <p14:creationId xmlns:p14="http://schemas.microsoft.com/office/powerpoint/2010/main" val="603967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2881313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3851920" y="332656"/>
                <a:ext cx="468052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dirty="0" smtClean="0"/>
                  <a:t>Stulpelis lieka tas pats, o eilutę imame vis kitą. Veiksmus atliksime, jei pagrindinis elementas nėra </a:t>
                </a:r>
                <a14:m>
                  <m:oMath xmlns:m="http://schemas.openxmlformats.org/officeDocument/2006/math">
                    <m:r>
                      <m:rPr>
                        <m:brk m:alnAt="7"/>
                      </m:rP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lt-LT" dirty="0" smtClean="0"/>
                  <a:t> ar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lt-LT" dirty="0" smtClean="0"/>
                  <a:t>  </a:t>
                </a:r>
                <a:endParaRPr lang="lt-LT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920" y="332656"/>
                <a:ext cx="4680520" cy="1015663"/>
              </a:xfrm>
              <a:prstGeom prst="rect">
                <a:avLst/>
              </a:prstGeom>
              <a:blipFill>
                <a:blip r:embed="rId3"/>
                <a:stretch>
                  <a:fillRect l="-1432" t="-3614" b="-10241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0" y="2708920"/>
                <a:ext cx="8424936" cy="155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(0)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5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(0)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5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lt-LT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708920"/>
                <a:ext cx="8424936" cy="155343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31386" y="4941168"/>
                <a:ext cx="8424936" cy="155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5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e>
                              <m:e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/>
                              <m:e/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/>
                              <m:e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/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e>
                              <m:e/>
                              <m:e/>
                              <m:e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5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lt-LT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86" y="4941168"/>
                <a:ext cx="8424936" cy="155343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1763688" y="2636912"/>
            <a:ext cx="360040" cy="173206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4" name="Rectangle 13"/>
          <p:cNvSpPr/>
          <p:nvPr/>
        </p:nvSpPr>
        <p:spPr>
          <a:xfrm>
            <a:off x="1655676" y="2696522"/>
            <a:ext cx="2448272" cy="33687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6" name="Oval 5"/>
          <p:cNvSpPr/>
          <p:nvPr/>
        </p:nvSpPr>
        <p:spPr>
          <a:xfrm>
            <a:off x="2228510" y="3640086"/>
            <a:ext cx="360040" cy="3368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3" name="Oval 12"/>
          <p:cNvSpPr/>
          <p:nvPr/>
        </p:nvSpPr>
        <p:spPr>
          <a:xfrm>
            <a:off x="1763688" y="3627688"/>
            <a:ext cx="360040" cy="3368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5" name="Oval 14"/>
          <p:cNvSpPr/>
          <p:nvPr/>
        </p:nvSpPr>
        <p:spPr>
          <a:xfrm>
            <a:off x="2228510" y="2725524"/>
            <a:ext cx="360040" cy="3368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32725" y="4940462"/>
                <a:ext cx="8424936" cy="155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5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e>
                              <m:e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/>
                              <m:e/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/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e>
                              <m:e/>
                              <m:e/>
                              <m:e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5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lt-LT" dirty="0"/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25" y="4940462"/>
                <a:ext cx="8424936" cy="155343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val 11"/>
          <p:cNvSpPr/>
          <p:nvPr/>
        </p:nvSpPr>
        <p:spPr>
          <a:xfrm>
            <a:off x="6804248" y="5286081"/>
            <a:ext cx="360040" cy="3368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7" name="Oval 16"/>
          <p:cNvSpPr/>
          <p:nvPr/>
        </p:nvSpPr>
        <p:spPr>
          <a:xfrm>
            <a:off x="6012160" y="5877272"/>
            <a:ext cx="360040" cy="3368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626690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2881313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3851920" y="332656"/>
                <a:ext cx="468052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dirty="0" smtClean="0"/>
                  <a:t>Stulpelis lieka tas pats, o eilutę imame vis kitą. Veiksmus atliksime, jei pagrindinis elementas nėra </a:t>
                </a:r>
                <a14:m>
                  <m:oMath xmlns:m="http://schemas.openxmlformats.org/officeDocument/2006/math">
                    <m:r>
                      <m:rPr>
                        <m:brk m:alnAt="7"/>
                      </m:rP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lt-LT" dirty="0" smtClean="0"/>
                  <a:t> ar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lt-LT" dirty="0" smtClean="0"/>
                  <a:t>  </a:t>
                </a:r>
                <a:endParaRPr lang="lt-LT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920" y="332656"/>
                <a:ext cx="4680520" cy="1015663"/>
              </a:xfrm>
              <a:prstGeom prst="rect">
                <a:avLst/>
              </a:prstGeom>
              <a:blipFill>
                <a:blip r:embed="rId3"/>
                <a:stretch>
                  <a:fillRect l="-1432" t="-3614" b="-10241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0" y="2708920"/>
                <a:ext cx="8424936" cy="155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(0)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5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(0)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5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lt-LT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708920"/>
                <a:ext cx="8424936" cy="155343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31386" y="4941168"/>
                <a:ext cx="8424936" cy="155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5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e>
                              <m:e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/>
                              <m:e/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/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e>
                              <m:e/>
                              <m:e/>
                              <m:e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5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lt-LT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86" y="4941168"/>
                <a:ext cx="8424936" cy="155343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1763688" y="2636912"/>
            <a:ext cx="360040" cy="173206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4" name="Rectangle 13"/>
          <p:cNvSpPr/>
          <p:nvPr/>
        </p:nvSpPr>
        <p:spPr>
          <a:xfrm>
            <a:off x="1655676" y="2696522"/>
            <a:ext cx="2448272" cy="33687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6" name="Oval 5"/>
          <p:cNvSpPr/>
          <p:nvPr/>
        </p:nvSpPr>
        <p:spPr>
          <a:xfrm>
            <a:off x="2699792" y="3640086"/>
            <a:ext cx="360040" cy="3368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3" name="Oval 12"/>
          <p:cNvSpPr/>
          <p:nvPr/>
        </p:nvSpPr>
        <p:spPr>
          <a:xfrm>
            <a:off x="1763688" y="3627688"/>
            <a:ext cx="360040" cy="3368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5" name="Oval 14"/>
          <p:cNvSpPr/>
          <p:nvPr/>
        </p:nvSpPr>
        <p:spPr>
          <a:xfrm>
            <a:off x="2699792" y="2725524"/>
            <a:ext cx="360040" cy="3368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31386" y="4940462"/>
                <a:ext cx="8424936" cy="155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5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e>
                              <m:e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/>
                              <m:e/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/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e>
                              <m:e/>
                              <m:e/>
                              <m:e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5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lt-LT" dirty="0"/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86" y="4940462"/>
                <a:ext cx="8424936" cy="155343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val 11"/>
          <p:cNvSpPr/>
          <p:nvPr/>
        </p:nvSpPr>
        <p:spPr>
          <a:xfrm>
            <a:off x="6804248" y="5286081"/>
            <a:ext cx="360040" cy="3368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8" name="Oval 17"/>
          <p:cNvSpPr/>
          <p:nvPr/>
        </p:nvSpPr>
        <p:spPr>
          <a:xfrm>
            <a:off x="6012160" y="5877272"/>
            <a:ext cx="360040" cy="3368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974709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2881313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3851920" y="332656"/>
                <a:ext cx="468052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dirty="0" smtClean="0"/>
                  <a:t>Stulpelis lieka tas pats, o eilutę imame vis kitą. Veiksmus atliksime, jei pagrindinis elementas nėra </a:t>
                </a:r>
                <a14:m>
                  <m:oMath xmlns:m="http://schemas.openxmlformats.org/officeDocument/2006/math">
                    <m:r>
                      <m:rPr>
                        <m:brk m:alnAt="7"/>
                      </m:rP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lt-LT" dirty="0" smtClean="0"/>
                  <a:t> ar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lt-LT" dirty="0" smtClean="0"/>
                  <a:t>  </a:t>
                </a:r>
                <a:endParaRPr lang="lt-LT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920" y="332656"/>
                <a:ext cx="4680520" cy="1015663"/>
              </a:xfrm>
              <a:prstGeom prst="rect">
                <a:avLst/>
              </a:prstGeom>
              <a:blipFill>
                <a:blip r:embed="rId3"/>
                <a:stretch>
                  <a:fillRect l="-1432" t="-3614" b="-10241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0" y="2708920"/>
                <a:ext cx="8424936" cy="155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(0)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5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(0)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5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lt-LT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708920"/>
                <a:ext cx="8424936" cy="155343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31386" y="4941168"/>
                <a:ext cx="8424936" cy="155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5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e>
                              <m:e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/>
                              <m:e/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/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e>
                              <m:e/>
                              <m:e/>
                              <m:e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5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lt-LT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86" y="4941168"/>
                <a:ext cx="8424936" cy="155343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1763688" y="2636912"/>
            <a:ext cx="360040" cy="173206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4" name="Rectangle 13"/>
          <p:cNvSpPr/>
          <p:nvPr/>
        </p:nvSpPr>
        <p:spPr>
          <a:xfrm>
            <a:off x="1655676" y="2696522"/>
            <a:ext cx="2448272" cy="33687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6" name="Oval 5"/>
          <p:cNvSpPr/>
          <p:nvPr/>
        </p:nvSpPr>
        <p:spPr>
          <a:xfrm>
            <a:off x="3671900" y="3604884"/>
            <a:ext cx="360040" cy="3368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3" name="Oval 12"/>
          <p:cNvSpPr/>
          <p:nvPr/>
        </p:nvSpPr>
        <p:spPr>
          <a:xfrm>
            <a:off x="1763688" y="3627688"/>
            <a:ext cx="360040" cy="3368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5" name="Oval 14"/>
          <p:cNvSpPr/>
          <p:nvPr/>
        </p:nvSpPr>
        <p:spPr>
          <a:xfrm>
            <a:off x="3671900" y="2708214"/>
            <a:ext cx="360040" cy="3368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35421" y="4936615"/>
                <a:ext cx="8424936" cy="155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5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e>
                              <m:e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/>
                              <m:e/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lt-LT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e>
                              <m:e/>
                              <m:e/>
                              <m:e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5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lt-LT" dirty="0"/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21" y="4936615"/>
                <a:ext cx="8424936" cy="155343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val 11"/>
          <p:cNvSpPr/>
          <p:nvPr/>
        </p:nvSpPr>
        <p:spPr>
          <a:xfrm>
            <a:off x="6804248" y="5286081"/>
            <a:ext cx="360040" cy="3368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7" name="Oval 16"/>
          <p:cNvSpPr/>
          <p:nvPr/>
        </p:nvSpPr>
        <p:spPr>
          <a:xfrm>
            <a:off x="6012160" y="5877272"/>
            <a:ext cx="360040" cy="3368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134457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3747</TotalTime>
  <Words>713</Words>
  <Application>Microsoft Office PowerPoint</Application>
  <PresentationFormat>On-screen Show (4:3)</PresentationFormat>
  <Paragraphs>243</Paragraphs>
  <Slides>62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6" baseType="lpstr">
      <vt:lpstr>Times New Roman</vt:lpstr>
      <vt:lpstr>Arial</vt:lpstr>
      <vt:lpstr>Calibri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Olga Suboč</dc:creator>
  <cp:lastModifiedBy>Olga Suboč</cp:lastModifiedBy>
  <cp:revision>174</cp:revision>
  <dcterms:created xsi:type="dcterms:W3CDTF">1601-01-01T00:00:00Z</dcterms:created>
  <dcterms:modified xsi:type="dcterms:W3CDTF">2018-03-24T12:31:36Z</dcterms:modified>
</cp:coreProperties>
</file>