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7" r:id="rId3"/>
    <p:sldId id="275" r:id="rId4"/>
    <p:sldId id="289" r:id="rId5"/>
    <p:sldId id="291" r:id="rId6"/>
    <p:sldId id="292" r:id="rId7"/>
    <p:sldId id="293" r:id="rId8"/>
    <p:sldId id="290" r:id="rId9"/>
    <p:sldId id="277" r:id="rId10"/>
    <p:sldId id="278" r:id="rId11"/>
    <p:sldId id="279" r:id="rId12"/>
    <p:sldId id="294" r:id="rId13"/>
    <p:sldId id="296" r:id="rId14"/>
    <p:sldId id="295" r:id="rId15"/>
    <p:sldId id="298" r:id="rId16"/>
    <p:sldId id="280" r:id="rId17"/>
    <p:sldId id="281" r:id="rId18"/>
    <p:sldId id="282" r:id="rId19"/>
    <p:sldId id="283" r:id="rId20"/>
    <p:sldId id="284" r:id="rId21"/>
    <p:sldId id="285" r:id="rId22"/>
    <p:sldId id="286" r:id="rId23"/>
    <p:sldId id="287" r:id="rId24"/>
    <p:sldId id="28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338" autoAdjust="0"/>
    <p:restoredTop sz="94660"/>
  </p:normalViewPr>
  <p:slideViewPr>
    <p:cSldViewPr>
      <p:cViewPr>
        <p:scale>
          <a:sx n="100" d="100"/>
          <a:sy n="100" d="100"/>
        </p:scale>
        <p:origin x="2160" y="2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78ECB2-4323-4F4C-8E2A-B49D2248030C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8636890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4E7B6-03C0-46B0-AB33-0119F2C7BBF7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3058667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F9CD3B-0C60-4780-A055-1DD878F98B9B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676860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BB22B4-B209-41CD-90B9-E92C16CA5BC4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284137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BE6144-CC58-4152-83F3-471EB75BF666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835617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1204E6B-CA8C-4E30-B80D-9ADB43B447C3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822842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50844-318B-4A3A-96E6-DC9430D2D6FC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1339195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B76D0E-F754-4790-B998-756B2B89DDA7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823497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838DE9-598C-4B12-BE07-6EBC79724F0A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8083282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A3193F-AAA7-492F-8C97-F7C0F94EA549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25496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387568-DF8C-469C-8339-1C9F4400689B}" type="slidenum">
              <a:rPr lang="lt-LT" altLang="en-US"/>
              <a:pPr/>
              <a:t>‹#›</a:t>
            </a:fld>
            <a:endParaRPr lang="lt-LT" altLang="en-US"/>
          </a:p>
        </p:txBody>
      </p:sp>
    </p:spTree>
    <p:extLst>
      <p:ext uri="{BB962C8B-B14F-4D97-AF65-F5344CB8AC3E}">
        <p14:creationId xmlns:p14="http://schemas.microsoft.com/office/powerpoint/2010/main" val="355841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altLang="en-US" smtClean="0"/>
              <a:t>Click to edit Master text styles</a:t>
            </a:r>
          </a:p>
          <a:p>
            <a:pPr lvl="1"/>
            <a:r>
              <a:rPr lang="lt-LT" altLang="en-US" smtClean="0"/>
              <a:t>Second level</a:t>
            </a:r>
          </a:p>
          <a:p>
            <a:pPr lvl="2"/>
            <a:r>
              <a:rPr lang="lt-LT" altLang="en-US" smtClean="0"/>
              <a:t>Third level</a:t>
            </a:r>
          </a:p>
          <a:p>
            <a:pPr lvl="3"/>
            <a:r>
              <a:rPr lang="lt-LT" altLang="en-US" smtClean="0"/>
              <a:t>Fourth level</a:t>
            </a:r>
          </a:p>
          <a:p>
            <a:pPr lvl="4"/>
            <a:r>
              <a:rPr lang="lt-LT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t-L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52C210-0FDF-455F-A93D-4ED25031E402}" type="slidenum">
              <a:rPr lang="lt-LT" altLang="en-US"/>
              <a:pPr/>
              <a:t>‹#›</a:t>
            </a:fld>
            <a:endParaRPr lang="lt-L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0" y="2133600"/>
            <a:ext cx="7772400" cy="1470025"/>
          </a:xfrm>
        </p:spPr>
        <p:txBody>
          <a:bodyPr/>
          <a:lstStyle/>
          <a:p>
            <a:pPr eaLnBrk="1" hangingPunct="1"/>
            <a:r>
              <a:rPr lang="en-US" altLang="en-US" smtClean="0"/>
              <a:t>Med</a:t>
            </a:r>
            <a:r>
              <a:rPr lang="lt-LT" altLang="en-US" smtClean="0"/>
              <a:t>žiai ir miškai</a:t>
            </a:r>
            <a:br>
              <a:rPr lang="lt-LT" altLang="en-US" smtClean="0"/>
            </a:br>
            <a:endParaRPr lang="lt-LT" altLang="en-US" sz="4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saugojimas masyvo pavidalu</a:t>
            </a:r>
            <a:endParaRPr lang="en-US" altLang="en-US" sz="2800" b="1" i="1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Nusvirusios </a:t>
            </a:r>
            <a:r>
              <a:rPr lang="lt-LT" altLang="en-US" sz="2000" dirty="0"/>
              <a:t>viršūnės turi numerius </a:t>
            </a:r>
            <a:r>
              <a:rPr lang="lt-LT" altLang="en-US" sz="2000" b="1" dirty="0"/>
              <a:t>5, 7, 8, </a:t>
            </a:r>
            <a:r>
              <a:rPr lang="lt-LT" altLang="en-US" sz="2000" b="1" dirty="0" smtClean="0"/>
              <a:t>9</a:t>
            </a:r>
            <a:r>
              <a:rPr lang="en-US" altLang="en-US" sz="2000" dirty="0" smtClean="0"/>
              <a:t>.</a:t>
            </a:r>
            <a:endParaRPr lang="lt-LT" altLang="en-US" sz="2000" b="1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951163" y="3408363"/>
            <a:ext cx="307022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Tęsiame. Išrašykime visas </a:t>
            </a:r>
            <a:r>
              <a:rPr lang="lt-LT" altLang="en-US" sz="2000" dirty="0" smtClean="0"/>
              <a:t>nusvirusias </a:t>
            </a:r>
            <a:r>
              <a:rPr lang="lt-LT" altLang="en-US" sz="2000" dirty="0"/>
              <a:t>viršūnes. Jos turi numerius </a:t>
            </a:r>
            <a:r>
              <a:rPr lang="lt-LT" altLang="en-US" sz="2000" b="1" dirty="0"/>
              <a:t>6, 7, 8, </a:t>
            </a:r>
            <a:r>
              <a:rPr lang="lt-LT" altLang="en-US" sz="2000" b="1" dirty="0" smtClean="0"/>
              <a:t>9</a:t>
            </a:r>
            <a:r>
              <a:rPr lang="en-US" altLang="en-US" sz="2000" b="1" dirty="0" smtClean="0"/>
              <a:t>.</a:t>
            </a:r>
            <a:endParaRPr lang="lt-LT" altLang="en-US" sz="2000" b="1" dirty="0"/>
          </a:p>
        </p:txBody>
      </p: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682625" y="3422650"/>
            <a:ext cx="1771650" cy="2701925"/>
            <a:chOff x="6783372" y="392343"/>
            <a:chExt cx="1770782" cy="2701870"/>
          </a:xfrm>
        </p:grpSpPr>
        <p:grpSp>
          <p:nvGrpSpPr>
            <p:cNvPr id="7206" name="Group 82"/>
            <p:cNvGrpSpPr>
              <a:grpSpLocks/>
            </p:cNvGrpSpPr>
            <p:nvPr/>
          </p:nvGrpSpPr>
          <p:grpSpPr bwMode="auto">
            <a:xfrm>
              <a:off x="6783372" y="392343"/>
              <a:ext cx="1770782" cy="2701870"/>
              <a:chOff x="6783372" y="411163"/>
              <a:chExt cx="1770782" cy="2701870"/>
            </a:xfrm>
          </p:grpSpPr>
          <p:grpSp>
            <p:nvGrpSpPr>
              <p:cNvPr id="7209" name="Group 85"/>
              <p:cNvGrpSpPr>
                <a:grpSpLocks/>
              </p:cNvGrpSpPr>
              <p:nvPr/>
            </p:nvGrpSpPr>
            <p:grpSpPr bwMode="auto">
              <a:xfrm>
                <a:off x="6783372" y="411163"/>
                <a:ext cx="1770782" cy="2231552"/>
                <a:chOff x="6846985" y="404664"/>
                <a:chExt cx="1770782" cy="2231552"/>
              </a:xfrm>
            </p:grpSpPr>
            <p:grpSp>
              <p:nvGrpSpPr>
                <p:cNvPr id="7212" name="Group 89"/>
                <p:cNvGrpSpPr>
                  <a:grpSpLocks/>
                </p:cNvGrpSpPr>
                <p:nvPr/>
              </p:nvGrpSpPr>
              <p:grpSpPr bwMode="auto">
                <a:xfrm>
                  <a:off x="6846985" y="404664"/>
                  <a:ext cx="1770782" cy="2231552"/>
                  <a:chOff x="5291385" y="3429347"/>
                  <a:chExt cx="1770782" cy="2231552"/>
                </a:xfrm>
              </p:grpSpPr>
              <p:sp>
                <p:nvSpPr>
                  <p:cNvPr id="94" name="Oval 93"/>
                  <p:cNvSpPr/>
                  <p:nvPr/>
                </p:nvSpPr>
                <p:spPr bwMode="auto">
                  <a:xfrm>
                    <a:off x="6624232" y="3429347"/>
                    <a:ext cx="28719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5" name="Oval 94"/>
                  <p:cNvSpPr/>
                  <p:nvPr/>
                </p:nvSpPr>
                <p:spPr bwMode="auto">
                  <a:xfrm>
                    <a:off x="6774971" y="4400877"/>
                    <a:ext cx="287196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97" name="Straight Connector 96"/>
                  <p:cNvCxnSpPr>
                    <a:stCxn id="99" idx="7"/>
                    <a:endCxn id="95" idx="4"/>
                  </p:cNvCxnSpPr>
                  <p:nvPr/>
                </p:nvCxnSpPr>
                <p:spPr bwMode="auto">
                  <a:xfrm flipV="1">
                    <a:off x="6581391" y="4689797"/>
                    <a:ext cx="336385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Oval 97"/>
                  <p:cNvSpPr/>
                  <p:nvPr/>
                </p:nvSpPr>
                <p:spPr bwMode="auto">
                  <a:xfrm>
                    <a:off x="5291385" y="4856481"/>
                    <a:ext cx="287197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99" name="Oval 98"/>
                  <p:cNvSpPr/>
                  <p:nvPr/>
                </p:nvSpPr>
                <p:spPr bwMode="auto">
                  <a:xfrm>
                    <a:off x="6337035" y="5373996"/>
                    <a:ext cx="287196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00" name="Straight Connector 99"/>
                  <p:cNvCxnSpPr>
                    <a:stCxn id="94" idx="5"/>
                    <a:endCxn id="95" idx="0"/>
                  </p:cNvCxnSpPr>
                  <p:nvPr/>
                </p:nvCxnSpPr>
                <p:spPr bwMode="auto">
                  <a:xfrm>
                    <a:off x="6868587" y="3675405"/>
                    <a:ext cx="49189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1" name="Straight Connector 90"/>
                <p:cNvCxnSpPr>
                  <a:stCxn id="98" idx="5"/>
                  <a:endCxn id="99" idx="1"/>
                </p:cNvCxnSpPr>
                <p:nvPr/>
              </p:nvCxnSpPr>
              <p:spPr bwMode="auto">
                <a:xfrm>
                  <a:off x="7092927" y="2077855"/>
                  <a:ext cx="840963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8" name="Oval 87"/>
              <p:cNvSpPr/>
              <p:nvPr/>
            </p:nvSpPr>
            <p:spPr bwMode="auto">
              <a:xfrm>
                <a:off x="8217769" y="2825702"/>
                <a:ext cx="287197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89" name="Straight Connector 88"/>
              <p:cNvCxnSpPr>
                <a:stCxn id="99" idx="5"/>
                <a:endCxn id="88" idx="1"/>
              </p:cNvCxnSpPr>
              <p:nvPr/>
            </p:nvCxnSpPr>
            <p:spPr bwMode="auto">
              <a:xfrm>
                <a:off x="8073378" y="2600281"/>
                <a:ext cx="185646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84" name="Oval 83"/>
            <p:cNvSpPr/>
            <p:nvPr/>
          </p:nvSpPr>
          <p:spPr bwMode="auto">
            <a:xfrm>
              <a:off x="7070569" y="2624323"/>
              <a:ext cx="287196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85" name="Straight Connector 84"/>
            <p:cNvCxnSpPr>
              <a:endCxn id="99" idx="3"/>
            </p:cNvCxnSpPr>
            <p:nvPr/>
          </p:nvCxnSpPr>
          <p:spPr bwMode="auto">
            <a:xfrm flipV="1">
              <a:off x="7286363" y="2581461"/>
              <a:ext cx="583914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7176" name="Group 65"/>
          <p:cNvGrpSpPr>
            <a:grpSpLocks/>
          </p:cNvGrpSpPr>
          <p:nvPr/>
        </p:nvGrpSpPr>
        <p:grpSpPr bwMode="auto">
          <a:xfrm>
            <a:off x="6865938" y="557213"/>
            <a:ext cx="2057400" cy="2701925"/>
            <a:chOff x="6496035" y="392343"/>
            <a:chExt cx="2058119" cy="2701870"/>
          </a:xfrm>
        </p:grpSpPr>
        <p:grpSp>
          <p:nvGrpSpPr>
            <p:cNvPr id="7190" name="Group 66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7193" name="Group 100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7196" name="Group 103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106" name="Oval 105"/>
                  <p:cNvSpPr/>
                  <p:nvPr/>
                </p:nvSpPr>
                <p:spPr bwMode="auto">
                  <a:xfrm>
                    <a:off x="5004048" y="3429347"/>
                    <a:ext cx="287437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107" name="Oval 106"/>
                  <p:cNvSpPr/>
                  <p:nvPr/>
                </p:nvSpPr>
                <p:spPr bwMode="auto">
                  <a:xfrm>
                    <a:off x="6623864" y="3429347"/>
                    <a:ext cx="287437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08" name="Oval 107"/>
                  <p:cNvSpPr/>
                  <p:nvPr/>
                </p:nvSpPr>
                <p:spPr bwMode="auto">
                  <a:xfrm>
                    <a:off x="6774729" y="4400877"/>
                    <a:ext cx="287438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09" name="Straight Connector 108"/>
                  <p:cNvCxnSpPr>
                    <a:stCxn id="106" idx="6"/>
                    <a:endCxn id="107" idx="2"/>
                  </p:cNvCxnSpPr>
                  <p:nvPr/>
                </p:nvCxnSpPr>
                <p:spPr bwMode="auto">
                  <a:xfrm>
                    <a:off x="5291485" y="3573806"/>
                    <a:ext cx="133237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0" name="Straight Connector 109"/>
                  <p:cNvCxnSpPr>
                    <a:stCxn id="112" idx="7"/>
                    <a:endCxn id="108" idx="4"/>
                  </p:cNvCxnSpPr>
                  <p:nvPr/>
                </p:nvCxnSpPr>
                <p:spPr bwMode="auto">
                  <a:xfrm flipV="1">
                    <a:off x="6582574" y="4689797"/>
                    <a:ext cx="336668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1" name="Oval 110"/>
                  <p:cNvSpPr/>
                  <p:nvPr/>
                </p:nvSpPr>
                <p:spPr bwMode="auto">
                  <a:xfrm>
                    <a:off x="5291485" y="4856480"/>
                    <a:ext cx="287438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12" name="Oval 111"/>
                  <p:cNvSpPr/>
                  <p:nvPr/>
                </p:nvSpPr>
                <p:spPr bwMode="auto">
                  <a:xfrm>
                    <a:off x="6336425" y="5373995"/>
                    <a:ext cx="287438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13" name="Straight Connector 112"/>
                  <p:cNvCxnSpPr>
                    <a:stCxn id="107" idx="5"/>
                    <a:endCxn id="108" idx="0"/>
                  </p:cNvCxnSpPr>
                  <p:nvPr/>
                </p:nvCxnSpPr>
                <p:spPr bwMode="auto">
                  <a:xfrm>
                    <a:off x="6870012" y="3675404"/>
                    <a:ext cx="49230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5" name="Straight Connector 104"/>
                <p:cNvCxnSpPr>
                  <a:stCxn id="111" idx="5"/>
                  <a:endCxn id="112" idx="1"/>
                </p:cNvCxnSpPr>
                <p:nvPr/>
              </p:nvCxnSpPr>
              <p:spPr bwMode="auto">
                <a:xfrm>
                  <a:off x="7091646" y="2077855"/>
                  <a:ext cx="843258" cy="3127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2" name="Oval 101"/>
              <p:cNvSpPr/>
              <p:nvPr/>
            </p:nvSpPr>
            <p:spPr bwMode="auto">
              <a:xfrm>
                <a:off x="8217486" y="2825701"/>
                <a:ext cx="287437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103" name="Straight Connector 102"/>
              <p:cNvCxnSpPr>
                <a:stCxn id="112" idx="5"/>
                <a:endCxn id="102" idx="1"/>
              </p:cNvCxnSpPr>
              <p:nvPr/>
            </p:nvCxnSpPr>
            <p:spPr bwMode="auto">
              <a:xfrm>
                <a:off x="8074561" y="2600280"/>
                <a:ext cx="185802" cy="2682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87" name="Oval 86"/>
            <p:cNvSpPr/>
            <p:nvPr/>
          </p:nvSpPr>
          <p:spPr bwMode="auto">
            <a:xfrm>
              <a:off x="7070911" y="2624323"/>
              <a:ext cx="287437" cy="28733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92" name="Straight Connector 91"/>
            <p:cNvCxnSpPr>
              <a:endCxn id="112" idx="3"/>
            </p:cNvCxnSpPr>
            <p:nvPr/>
          </p:nvCxnSpPr>
          <p:spPr bwMode="auto">
            <a:xfrm flipV="1">
              <a:off x="7286886" y="2581460"/>
              <a:ext cx="584404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4" name="Group 113"/>
          <p:cNvGrpSpPr>
            <a:grpSpLocks/>
          </p:cNvGrpSpPr>
          <p:nvPr/>
        </p:nvGrpSpPr>
        <p:grpSpPr bwMode="auto">
          <a:xfrm>
            <a:off x="6697663" y="4725988"/>
            <a:ext cx="1771650" cy="1730375"/>
            <a:chOff x="6783372" y="1364451"/>
            <a:chExt cx="1770782" cy="1729762"/>
          </a:xfrm>
        </p:grpSpPr>
        <p:grpSp>
          <p:nvGrpSpPr>
            <p:cNvPr id="7178" name="Group 114"/>
            <p:cNvGrpSpPr>
              <a:grpSpLocks/>
            </p:cNvGrpSpPr>
            <p:nvPr/>
          </p:nvGrpSpPr>
          <p:grpSpPr bwMode="auto">
            <a:xfrm>
              <a:off x="6783372" y="1364451"/>
              <a:ext cx="1770782" cy="1729762"/>
              <a:chOff x="6783372" y="1383271"/>
              <a:chExt cx="1770782" cy="1729762"/>
            </a:xfrm>
          </p:grpSpPr>
          <p:grpSp>
            <p:nvGrpSpPr>
              <p:cNvPr id="7181" name="Group 117"/>
              <p:cNvGrpSpPr>
                <a:grpSpLocks/>
              </p:cNvGrpSpPr>
              <p:nvPr/>
            </p:nvGrpSpPr>
            <p:grpSpPr bwMode="auto">
              <a:xfrm>
                <a:off x="6783372" y="1383271"/>
                <a:ext cx="1770782" cy="1259444"/>
                <a:chOff x="6846985" y="1376772"/>
                <a:chExt cx="1770782" cy="1259444"/>
              </a:xfrm>
            </p:grpSpPr>
            <p:grpSp>
              <p:nvGrpSpPr>
                <p:cNvPr id="7184" name="Group 120"/>
                <p:cNvGrpSpPr>
                  <a:grpSpLocks/>
                </p:cNvGrpSpPr>
                <p:nvPr/>
              </p:nvGrpSpPr>
              <p:grpSpPr bwMode="auto">
                <a:xfrm>
                  <a:off x="6846985" y="1376772"/>
                  <a:ext cx="1770782" cy="1259444"/>
                  <a:chOff x="5291385" y="4401455"/>
                  <a:chExt cx="1770782" cy="1259444"/>
                </a:xfrm>
              </p:grpSpPr>
              <p:sp>
                <p:nvSpPr>
                  <p:cNvPr id="124" name="Oval 123"/>
                  <p:cNvSpPr/>
                  <p:nvPr/>
                </p:nvSpPr>
                <p:spPr bwMode="auto">
                  <a:xfrm>
                    <a:off x="6774970" y="4401455"/>
                    <a:ext cx="287197" cy="28723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25" name="Straight Connector 124"/>
                  <p:cNvCxnSpPr>
                    <a:stCxn id="127" idx="7"/>
                    <a:endCxn id="124" idx="4"/>
                  </p:cNvCxnSpPr>
                  <p:nvPr/>
                </p:nvCxnSpPr>
                <p:spPr bwMode="auto">
                  <a:xfrm flipV="1">
                    <a:off x="6581390" y="4688690"/>
                    <a:ext cx="336385" cy="72681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6" name="Oval 125"/>
                  <p:cNvSpPr/>
                  <p:nvPr/>
                </p:nvSpPr>
                <p:spPr bwMode="auto">
                  <a:xfrm>
                    <a:off x="5291385" y="4856906"/>
                    <a:ext cx="287196" cy="28723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27" name="Oval 126"/>
                  <p:cNvSpPr/>
                  <p:nvPr/>
                </p:nvSpPr>
                <p:spPr bwMode="auto">
                  <a:xfrm>
                    <a:off x="6337034" y="5374248"/>
                    <a:ext cx="287197" cy="28723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</p:grpSp>
            <p:cxnSp>
              <p:nvCxnSpPr>
                <p:cNvPr id="122" name="Straight Connector 121"/>
                <p:cNvCxnSpPr>
                  <a:stCxn id="126" idx="5"/>
                  <a:endCxn id="127" idx="1"/>
                </p:cNvCxnSpPr>
                <p:nvPr/>
              </p:nvCxnSpPr>
              <p:spPr bwMode="auto">
                <a:xfrm>
                  <a:off x="7092926" y="2078199"/>
                  <a:ext cx="840963" cy="3126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Oval 118"/>
              <p:cNvSpPr/>
              <p:nvPr/>
            </p:nvSpPr>
            <p:spPr bwMode="auto">
              <a:xfrm>
                <a:off x="8217769" y="2825797"/>
                <a:ext cx="287196" cy="287236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120" name="Straight Connector 119"/>
              <p:cNvCxnSpPr>
                <a:stCxn id="127" idx="5"/>
                <a:endCxn id="119" idx="1"/>
              </p:cNvCxnSpPr>
              <p:nvPr/>
            </p:nvCxnSpPr>
            <p:spPr bwMode="auto">
              <a:xfrm>
                <a:off x="8073377" y="2600452"/>
                <a:ext cx="185647" cy="2666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16" name="Oval 115"/>
            <p:cNvSpPr/>
            <p:nvPr/>
          </p:nvSpPr>
          <p:spPr bwMode="auto">
            <a:xfrm>
              <a:off x="7070568" y="2624479"/>
              <a:ext cx="287197" cy="28723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117" name="Straight Connector 116"/>
            <p:cNvCxnSpPr>
              <a:endCxn id="127" idx="3"/>
            </p:cNvCxnSpPr>
            <p:nvPr/>
          </p:nvCxnSpPr>
          <p:spPr bwMode="auto">
            <a:xfrm flipV="1">
              <a:off x="7286362" y="2581632"/>
              <a:ext cx="583914" cy="2221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188969" y="1519238"/>
            <a:ext cx="55451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Randame </a:t>
            </a:r>
            <a:r>
              <a:rPr lang="lt-LT" altLang="en-US" sz="2000" dirty="0"/>
              <a:t>viršūnę, turinčią mažiausią indeksą. Šiuo atveju tai </a:t>
            </a:r>
            <a:r>
              <a:rPr lang="lt-LT" altLang="en-US" sz="2000" b="1" i="1" dirty="0"/>
              <a:t>5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6.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6.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5 </a:t>
            </a:r>
            <a:r>
              <a:rPr lang="lt-LT" altLang="en-US" sz="2000" b="1" i="1" dirty="0" smtClean="0"/>
              <a:t>šaliname</a:t>
            </a:r>
            <a:endParaRPr lang="en-US" altLang="en-US" sz="2000" dirty="0"/>
          </a:p>
        </p:txBody>
      </p:sp>
      <p:grpSp>
        <p:nvGrpSpPr>
          <p:cNvPr id="53" name="Group 65"/>
          <p:cNvGrpSpPr>
            <a:grpSpLocks/>
          </p:cNvGrpSpPr>
          <p:nvPr/>
        </p:nvGrpSpPr>
        <p:grpSpPr bwMode="auto">
          <a:xfrm>
            <a:off x="6865938" y="550069"/>
            <a:ext cx="2057400" cy="2701925"/>
            <a:chOff x="6496035" y="392343"/>
            <a:chExt cx="2058119" cy="2701870"/>
          </a:xfrm>
        </p:grpSpPr>
        <p:grpSp>
          <p:nvGrpSpPr>
            <p:cNvPr id="54" name="Group 66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57" name="Group 100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60" name="Group 103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62" name="Oval 61"/>
                  <p:cNvSpPr/>
                  <p:nvPr/>
                </p:nvSpPr>
                <p:spPr bwMode="auto">
                  <a:xfrm>
                    <a:off x="5004048" y="3429347"/>
                    <a:ext cx="287437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63" name="Oval 62"/>
                  <p:cNvSpPr/>
                  <p:nvPr/>
                </p:nvSpPr>
                <p:spPr bwMode="auto">
                  <a:xfrm>
                    <a:off x="6623864" y="3429347"/>
                    <a:ext cx="287437" cy="287331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 bwMode="auto">
                  <a:xfrm>
                    <a:off x="6774729" y="4400877"/>
                    <a:ext cx="287438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65" name="Straight Connector 64"/>
                  <p:cNvCxnSpPr>
                    <a:stCxn id="62" idx="6"/>
                    <a:endCxn id="63" idx="2"/>
                  </p:cNvCxnSpPr>
                  <p:nvPr/>
                </p:nvCxnSpPr>
                <p:spPr bwMode="auto">
                  <a:xfrm>
                    <a:off x="5291485" y="3573806"/>
                    <a:ext cx="133237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6" name="Straight Connector 65"/>
                  <p:cNvCxnSpPr>
                    <a:stCxn id="68" idx="7"/>
                    <a:endCxn id="64" idx="4"/>
                  </p:cNvCxnSpPr>
                  <p:nvPr/>
                </p:nvCxnSpPr>
                <p:spPr bwMode="auto">
                  <a:xfrm flipV="1">
                    <a:off x="6582574" y="4689797"/>
                    <a:ext cx="336668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7" name="Oval 66"/>
                  <p:cNvSpPr/>
                  <p:nvPr/>
                </p:nvSpPr>
                <p:spPr bwMode="auto">
                  <a:xfrm>
                    <a:off x="5291485" y="4856480"/>
                    <a:ext cx="287438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68" name="Oval 67"/>
                  <p:cNvSpPr/>
                  <p:nvPr/>
                </p:nvSpPr>
                <p:spPr bwMode="auto">
                  <a:xfrm>
                    <a:off x="6336425" y="5373995"/>
                    <a:ext cx="287438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69" name="Straight Connector 68"/>
                  <p:cNvCxnSpPr>
                    <a:stCxn id="63" idx="5"/>
                    <a:endCxn id="64" idx="0"/>
                  </p:cNvCxnSpPr>
                  <p:nvPr/>
                </p:nvCxnSpPr>
                <p:spPr bwMode="auto">
                  <a:xfrm>
                    <a:off x="6870012" y="3675404"/>
                    <a:ext cx="49230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1" name="Straight Connector 60"/>
                <p:cNvCxnSpPr>
                  <a:stCxn id="67" idx="5"/>
                  <a:endCxn id="68" idx="1"/>
                </p:cNvCxnSpPr>
                <p:nvPr/>
              </p:nvCxnSpPr>
              <p:spPr bwMode="auto">
                <a:xfrm>
                  <a:off x="7091646" y="2077855"/>
                  <a:ext cx="843258" cy="3127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8" name="Oval 57"/>
              <p:cNvSpPr/>
              <p:nvPr/>
            </p:nvSpPr>
            <p:spPr bwMode="auto">
              <a:xfrm>
                <a:off x="8217486" y="2825701"/>
                <a:ext cx="287437" cy="2873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59" name="Straight Connector 58"/>
              <p:cNvCxnSpPr>
                <a:stCxn id="68" idx="5"/>
                <a:endCxn id="58" idx="1"/>
              </p:cNvCxnSpPr>
              <p:nvPr/>
            </p:nvCxnSpPr>
            <p:spPr bwMode="auto">
              <a:xfrm>
                <a:off x="8074561" y="2600280"/>
                <a:ext cx="185802" cy="2682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5" name="Oval 54"/>
            <p:cNvSpPr/>
            <p:nvPr/>
          </p:nvSpPr>
          <p:spPr bwMode="auto">
            <a:xfrm>
              <a:off x="7070911" y="2624323"/>
              <a:ext cx="287437" cy="28733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6" name="Straight Connector 55"/>
            <p:cNvCxnSpPr>
              <a:stCxn id="55" idx="6"/>
              <a:endCxn id="68" idx="3"/>
            </p:cNvCxnSpPr>
            <p:nvPr/>
          </p:nvCxnSpPr>
          <p:spPr bwMode="auto">
            <a:xfrm flipV="1">
              <a:off x="7358348" y="2582243"/>
              <a:ext cx="512159" cy="1857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>
            <a:grpSpLocks/>
          </p:cNvGrpSpPr>
          <p:nvPr/>
        </p:nvGrpSpPr>
        <p:grpSpPr bwMode="auto">
          <a:xfrm>
            <a:off x="682625" y="3422650"/>
            <a:ext cx="1771650" cy="2701925"/>
            <a:chOff x="6783372" y="392343"/>
            <a:chExt cx="1770782" cy="2701870"/>
          </a:xfrm>
        </p:grpSpPr>
        <p:grpSp>
          <p:nvGrpSpPr>
            <p:cNvPr id="71" name="Group 82"/>
            <p:cNvGrpSpPr>
              <a:grpSpLocks/>
            </p:cNvGrpSpPr>
            <p:nvPr/>
          </p:nvGrpSpPr>
          <p:grpSpPr bwMode="auto">
            <a:xfrm>
              <a:off x="6783372" y="392343"/>
              <a:ext cx="1770782" cy="2701870"/>
              <a:chOff x="6783372" y="411163"/>
              <a:chExt cx="1770782" cy="2701870"/>
            </a:xfrm>
          </p:grpSpPr>
          <p:grpSp>
            <p:nvGrpSpPr>
              <p:cNvPr id="74" name="Group 85"/>
              <p:cNvGrpSpPr>
                <a:grpSpLocks/>
              </p:cNvGrpSpPr>
              <p:nvPr/>
            </p:nvGrpSpPr>
            <p:grpSpPr bwMode="auto">
              <a:xfrm>
                <a:off x="6783372" y="411163"/>
                <a:ext cx="1770782" cy="2231552"/>
                <a:chOff x="6846985" y="404664"/>
                <a:chExt cx="1770782" cy="2231552"/>
              </a:xfrm>
            </p:grpSpPr>
            <p:grpSp>
              <p:nvGrpSpPr>
                <p:cNvPr id="77" name="Group 89"/>
                <p:cNvGrpSpPr>
                  <a:grpSpLocks/>
                </p:cNvGrpSpPr>
                <p:nvPr/>
              </p:nvGrpSpPr>
              <p:grpSpPr bwMode="auto">
                <a:xfrm>
                  <a:off x="6846985" y="404664"/>
                  <a:ext cx="1770782" cy="2231552"/>
                  <a:chOff x="5291385" y="3429347"/>
                  <a:chExt cx="1770782" cy="2231552"/>
                </a:xfrm>
              </p:grpSpPr>
              <p:sp>
                <p:nvSpPr>
                  <p:cNvPr id="79" name="Oval 78"/>
                  <p:cNvSpPr/>
                  <p:nvPr/>
                </p:nvSpPr>
                <p:spPr bwMode="auto">
                  <a:xfrm>
                    <a:off x="6624232" y="3429347"/>
                    <a:ext cx="287197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 bwMode="auto">
                  <a:xfrm>
                    <a:off x="6774971" y="4400877"/>
                    <a:ext cx="287196" cy="288919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83" name="Straight Connector 82"/>
                  <p:cNvCxnSpPr>
                    <a:stCxn id="90" idx="7"/>
                    <a:endCxn id="80" idx="4"/>
                  </p:cNvCxnSpPr>
                  <p:nvPr/>
                </p:nvCxnSpPr>
                <p:spPr bwMode="auto">
                  <a:xfrm flipV="1">
                    <a:off x="6581391" y="4689797"/>
                    <a:ext cx="336385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86" name="Oval 85"/>
                  <p:cNvSpPr/>
                  <p:nvPr/>
                </p:nvSpPr>
                <p:spPr bwMode="auto">
                  <a:xfrm>
                    <a:off x="5291385" y="4856481"/>
                    <a:ext cx="287197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90" name="Oval 89"/>
                  <p:cNvSpPr/>
                  <p:nvPr/>
                </p:nvSpPr>
                <p:spPr bwMode="auto">
                  <a:xfrm>
                    <a:off x="6337035" y="5373996"/>
                    <a:ext cx="287196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93" name="Straight Connector 92"/>
                  <p:cNvCxnSpPr>
                    <a:stCxn id="79" idx="5"/>
                    <a:endCxn id="80" idx="0"/>
                  </p:cNvCxnSpPr>
                  <p:nvPr/>
                </p:nvCxnSpPr>
                <p:spPr bwMode="auto">
                  <a:xfrm>
                    <a:off x="6868587" y="3675405"/>
                    <a:ext cx="49189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8" name="Straight Connector 77"/>
                <p:cNvCxnSpPr>
                  <a:stCxn id="86" idx="5"/>
                  <a:endCxn id="90" idx="1"/>
                </p:cNvCxnSpPr>
                <p:nvPr/>
              </p:nvCxnSpPr>
              <p:spPr bwMode="auto">
                <a:xfrm>
                  <a:off x="7092927" y="2077855"/>
                  <a:ext cx="840963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5" name="Oval 74"/>
              <p:cNvSpPr/>
              <p:nvPr/>
            </p:nvSpPr>
            <p:spPr bwMode="auto">
              <a:xfrm>
                <a:off x="8217769" y="2825702"/>
                <a:ext cx="287197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76" name="Straight Connector 75"/>
              <p:cNvCxnSpPr>
                <a:stCxn id="90" idx="5"/>
                <a:endCxn id="75" idx="1"/>
              </p:cNvCxnSpPr>
              <p:nvPr/>
            </p:nvCxnSpPr>
            <p:spPr bwMode="auto">
              <a:xfrm>
                <a:off x="8073378" y="2600281"/>
                <a:ext cx="185646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72" name="Oval 71"/>
            <p:cNvSpPr/>
            <p:nvPr/>
          </p:nvSpPr>
          <p:spPr bwMode="auto">
            <a:xfrm>
              <a:off x="7070569" y="2624323"/>
              <a:ext cx="287196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73" name="Straight Connector 72"/>
            <p:cNvCxnSpPr>
              <a:stCxn id="72" idx="6"/>
              <a:endCxn id="90" idx="3"/>
            </p:cNvCxnSpPr>
            <p:nvPr/>
          </p:nvCxnSpPr>
          <p:spPr bwMode="auto">
            <a:xfrm flipV="1">
              <a:off x="7357765" y="2582243"/>
              <a:ext cx="513316" cy="1857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55073" y="4517371"/>
            <a:ext cx="3070225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Randame </a:t>
            </a:r>
            <a:r>
              <a:rPr lang="lt-LT" altLang="en-US" sz="2000" dirty="0"/>
              <a:t>viršūnę, turinčią mažiausią indeksą. Šiuo atveju tai </a:t>
            </a:r>
            <a:r>
              <a:rPr lang="lt-LT" altLang="en-US" sz="2000" b="1" i="1" dirty="0"/>
              <a:t>6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0.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0.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6 </a:t>
            </a:r>
            <a:r>
              <a:rPr lang="lt-LT" altLang="en-US" sz="2000" b="1" i="1" dirty="0" smtClean="0"/>
              <a:t>šaliname</a:t>
            </a:r>
            <a:r>
              <a:rPr lang="en-US" altLang="en-US" sz="2000" b="1" i="1" dirty="0" smtClean="0"/>
              <a:t>.</a:t>
            </a:r>
            <a:r>
              <a:rPr lang="lt-LT" altLang="en-US" sz="2000" dirty="0" smtClean="0"/>
              <a:t> </a:t>
            </a:r>
            <a:endParaRPr lang="en-US" altLang="en-US" sz="20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Box 100"/>
              <p:cNvSpPr txBox="1">
                <a:spLocks noChangeArrowheads="1"/>
              </p:cNvSpPr>
              <p:nvPr/>
            </p:nvSpPr>
            <p:spPr bwMode="auto">
              <a:xfrm>
                <a:off x="3203848" y="2732881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[3]=6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03848" y="2732881"/>
                <a:ext cx="1800225" cy="400050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4" name="TextBox 103"/>
              <p:cNvSpPr txBox="1">
                <a:spLocks noChangeArrowheads="1"/>
              </p:cNvSpPr>
              <p:nvPr/>
            </p:nvSpPr>
            <p:spPr bwMode="auto">
              <a:xfrm>
                <a:off x="6542591" y="3762375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[4]=0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542591" y="3762375"/>
                <a:ext cx="1800225" cy="400050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52" grpId="0"/>
      <p:bldP spid="96" grpId="0"/>
      <p:bldP spid="101" grpId="0"/>
      <p:bldP spid="10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saugojimas masyvo pavidalu</a:t>
            </a:r>
            <a:endParaRPr lang="en-US" altLang="en-US" sz="2800" b="1" i="1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993775"/>
            <a:ext cx="6048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Nusvirusios </a:t>
            </a:r>
            <a:r>
              <a:rPr lang="lt-LT" altLang="en-US" sz="2000" dirty="0"/>
              <a:t>viršūnės turi numerius </a:t>
            </a:r>
            <a:r>
              <a:rPr lang="lt-LT" altLang="en-US" sz="2000" b="1" dirty="0"/>
              <a:t>0, 7, 8, </a:t>
            </a:r>
            <a:r>
              <a:rPr lang="lt-LT" altLang="en-US" sz="2000" b="1" dirty="0" smtClean="0"/>
              <a:t>9</a:t>
            </a:r>
            <a:r>
              <a:rPr lang="en-US" altLang="en-US" sz="2000" b="1" dirty="0" smtClean="0"/>
              <a:t>.</a:t>
            </a:r>
            <a:endParaRPr lang="en-US" altLang="en-US" sz="2000" dirty="0"/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195513" y="2722563"/>
            <a:ext cx="3070225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Dabar </a:t>
            </a:r>
            <a:r>
              <a:rPr lang="lt-LT" altLang="en-US" sz="2000" dirty="0" smtClean="0"/>
              <a:t>nusvirusios </a:t>
            </a:r>
            <a:r>
              <a:rPr lang="lt-LT" altLang="en-US" sz="2000" dirty="0"/>
              <a:t>viršūnes turi numerius </a:t>
            </a:r>
            <a:r>
              <a:rPr lang="lt-LT" altLang="en-US" sz="2000" b="1" dirty="0"/>
              <a:t>7, 8, 9</a:t>
            </a:r>
            <a:r>
              <a:rPr lang="lt-LT" altLang="en-US" sz="2000" b="1" dirty="0" smtClean="0"/>
              <a:t>.</a:t>
            </a:r>
            <a:r>
              <a:rPr lang="lt-LT" altLang="en-US" sz="2000" dirty="0" smtClean="0"/>
              <a:t> </a:t>
            </a:r>
            <a:endParaRPr lang="en-US" altLang="en-US" sz="2000" b="1" i="1" dirty="0"/>
          </a:p>
        </p:txBody>
      </p:sp>
      <p:grpSp>
        <p:nvGrpSpPr>
          <p:cNvPr id="8199" name="Group 113"/>
          <p:cNvGrpSpPr>
            <a:grpSpLocks/>
          </p:cNvGrpSpPr>
          <p:nvPr/>
        </p:nvGrpSpPr>
        <p:grpSpPr bwMode="auto">
          <a:xfrm>
            <a:off x="6496050" y="292100"/>
            <a:ext cx="1770063" cy="1730375"/>
            <a:chOff x="6783372" y="1364451"/>
            <a:chExt cx="1770782" cy="1729762"/>
          </a:xfrm>
        </p:grpSpPr>
        <p:grpSp>
          <p:nvGrpSpPr>
            <p:cNvPr id="8226" name="Group 114"/>
            <p:cNvGrpSpPr>
              <a:grpSpLocks/>
            </p:cNvGrpSpPr>
            <p:nvPr/>
          </p:nvGrpSpPr>
          <p:grpSpPr bwMode="auto">
            <a:xfrm>
              <a:off x="6783372" y="1364451"/>
              <a:ext cx="1770782" cy="1729762"/>
              <a:chOff x="6783372" y="1383271"/>
              <a:chExt cx="1770782" cy="1729762"/>
            </a:xfrm>
          </p:grpSpPr>
          <p:grpSp>
            <p:nvGrpSpPr>
              <p:cNvPr id="8229" name="Group 117"/>
              <p:cNvGrpSpPr>
                <a:grpSpLocks/>
              </p:cNvGrpSpPr>
              <p:nvPr/>
            </p:nvGrpSpPr>
            <p:grpSpPr bwMode="auto">
              <a:xfrm>
                <a:off x="6783372" y="1383271"/>
                <a:ext cx="1770782" cy="1259444"/>
                <a:chOff x="6846985" y="1376772"/>
                <a:chExt cx="1770782" cy="1259444"/>
              </a:xfrm>
            </p:grpSpPr>
            <p:grpSp>
              <p:nvGrpSpPr>
                <p:cNvPr id="8232" name="Group 120"/>
                <p:cNvGrpSpPr>
                  <a:grpSpLocks/>
                </p:cNvGrpSpPr>
                <p:nvPr/>
              </p:nvGrpSpPr>
              <p:grpSpPr bwMode="auto">
                <a:xfrm>
                  <a:off x="6846985" y="1376772"/>
                  <a:ext cx="1770782" cy="1259444"/>
                  <a:chOff x="5291385" y="4401455"/>
                  <a:chExt cx="1770782" cy="1259444"/>
                </a:xfrm>
              </p:grpSpPr>
              <p:sp>
                <p:nvSpPr>
                  <p:cNvPr id="124" name="Oval 123"/>
                  <p:cNvSpPr/>
                  <p:nvPr/>
                </p:nvSpPr>
                <p:spPr bwMode="auto">
                  <a:xfrm>
                    <a:off x="6774712" y="4401455"/>
                    <a:ext cx="287455" cy="287236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25" name="Straight Connector 124"/>
                  <p:cNvCxnSpPr>
                    <a:stCxn id="127" idx="7"/>
                    <a:endCxn id="124" idx="4"/>
                  </p:cNvCxnSpPr>
                  <p:nvPr/>
                </p:nvCxnSpPr>
                <p:spPr bwMode="auto">
                  <a:xfrm flipV="1">
                    <a:off x="6582547" y="4688691"/>
                    <a:ext cx="336687" cy="72681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6" name="Oval 125"/>
                  <p:cNvSpPr/>
                  <p:nvPr/>
                </p:nvSpPr>
                <p:spPr bwMode="auto">
                  <a:xfrm>
                    <a:off x="5291385" y="4856907"/>
                    <a:ext cx="287455" cy="28723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27" name="Oval 126"/>
                  <p:cNvSpPr/>
                  <p:nvPr/>
                </p:nvSpPr>
                <p:spPr bwMode="auto">
                  <a:xfrm>
                    <a:off x="6336384" y="5374249"/>
                    <a:ext cx="287455" cy="28723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</p:grpSp>
            <p:cxnSp>
              <p:nvCxnSpPr>
                <p:cNvPr id="122" name="Straight Connector 121"/>
                <p:cNvCxnSpPr>
                  <a:stCxn id="126" idx="5"/>
                  <a:endCxn id="127" idx="1"/>
                </p:cNvCxnSpPr>
                <p:nvPr/>
              </p:nvCxnSpPr>
              <p:spPr bwMode="auto">
                <a:xfrm>
                  <a:off x="7091559" y="2078199"/>
                  <a:ext cx="843305" cy="31262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9" name="Oval 118"/>
              <p:cNvSpPr/>
              <p:nvPr/>
            </p:nvSpPr>
            <p:spPr bwMode="auto">
              <a:xfrm>
                <a:off x="8217467" y="2825798"/>
                <a:ext cx="287454" cy="28723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120" name="Straight Connector 119"/>
              <p:cNvCxnSpPr>
                <a:stCxn id="127" idx="5"/>
                <a:endCxn id="119" idx="1"/>
              </p:cNvCxnSpPr>
              <p:nvPr/>
            </p:nvCxnSpPr>
            <p:spPr bwMode="auto">
              <a:xfrm>
                <a:off x="8074534" y="2600453"/>
                <a:ext cx="185812" cy="2666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16" name="Oval 115"/>
            <p:cNvSpPr/>
            <p:nvPr/>
          </p:nvSpPr>
          <p:spPr bwMode="auto">
            <a:xfrm>
              <a:off x="7070827" y="2624479"/>
              <a:ext cx="287454" cy="28723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117" name="Straight Connector 116"/>
            <p:cNvCxnSpPr>
              <a:endCxn id="127" idx="3"/>
            </p:cNvCxnSpPr>
            <p:nvPr/>
          </p:nvCxnSpPr>
          <p:spPr bwMode="auto">
            <a:xfrm flipV="1">
              <a:off x="7286814" y="2581633"/>
              <a:ext cx="584437" cy="2221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3" name="Group 52"/>
          <p:cNvGrpSpPr>
            <a:grpSpLocks/>
          </p:cNvGrpSpPr>
          <p:nvPr/>
        </p:nvGrpSpPr>
        <p:grpSpPr bwMode="auto">
          <a:xfrm>
            <a:off x="6680200" y="2760663"/>
            <a:ext cx="1720850" cy="1274762"/>
            <a:chOff x="6783372" y="1838745"/>
            <a:chExt cx="1721557" cy="1274288"/>
          </a:xfrm>
        </p:grpSpPr>
        <p:grpSp>
          <p:nvGrpSpPr>
            <p:cNvPr id="8219" name="Group 55"/>
            <p:cNvGrpSpPr>
              <a:grpSpLocks/>
            </p:cNvGrpSpPr>
            <p:nvPr/>
          </p:nvGrpSpPr>
          <p:grpSpPr bwMode="auto">
            <a:xfrm>
              <a:off x="6783372" y="1838745"/>
              <a:ext cx="1332631" cy="803970"/>
              <a:chOff x="6846985" y="1832246"/>
              <a:chExt cx="1332631" cy="803970"/>
            </a:xfrm>
          </p:grpSpPr>
          <p:grpSp>
            <p:nvGrpSpPr>
              <p:cNvPr id="8222" name="Group 58"/>
              <p:cNvGrpSpPr>
                <a:grpSpLocks/>
              </p:cNvGrpSpPr>
              <p:nvPr/>
            </p:nvGrpSpPr>
            <p:grpSpPr bwMode="auto">
              <a:xfrm>
                <a:off x="6846985" y="1832246"/>
                <a:ext cx="1332631" cy="803970"/>
                <a:chOff x="5291385" y="4856929"/>
                <a:chExt cx="1332631" cy="803970"/>
              </a:xfrm>
            </p:grpSpPr>
            <p:sp>
              <p:nvSpPr>
                <p:cNvPr id="63" name="Oval 62"/>
                <p:cNvSpPr/>
                <p:nvPr/>
              </p:nvSpPr>
              <p:spPr bwMode="auto">
                <a:xfrm>
                  <a:off x="5291385" y="4856929"/>
                  <a:ext cx="287456" cy="28723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8</a:t>
                  </a:r>
                  <a:endParaRPr lang="en-US" dirty="0"/>
                </a:p>
              </p:txBody>
            </p:sp>
            <p:sp>
              <p:nvSpPr>
                <p:cNvPr id="64" name="Oval 63"/>
                <p:cNvSpPr/>
                <p:nvPr/>
              </p:nvSpPr>
              <p:spPr bwMode="auto">
                <a:xfrm>
                  <a:off x="6336389" y="5374262"/>
                  <a:ext cx="287456" cy="287230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4</a:t>
                  </a:r>
                  <a:endParaRPr lang="en-US" dirty="0"/>
                </a:p>
              </p:txBody>
            </p:sp>
          </p:grpSp>
          <p:cxnSp>
            <p:nvCxnSpPr>
              <p:cNvPr id="60" name="Straight Connector 59"/>
              <p:cNvCxnSpPr>
                <a:stCxn id="63" idx="5"/>
                <a:endCxn id="64" idx="1"/>
              </p:cNvCxnSpPr>
              <p:nvPr/>
            </p:nvCxnSpPr>
            <p:spPr bwMode="auto">
              <a:xfrm>
                <a:off x="7091560" y="2078217"/>
                <a:ext cx="843309" cy="3126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7" name="Oval 56"/>
            <p:cNvSpPr/>
            <p:nvPr/>
          </p:nvSpPr>
          <p:spPr bwMode="auto">
            <a:xfrm>
              <a:off x="8217474" y="2825803"/>
              <a:ext cx="287455" cy="28723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9</a:t>
              </a:r>
              <a:endParaRPr lang="en-US" dirty="0"/>
            </a:p>
          </p:txBody>
        </p:sp>
        <p:cxnSp>
          <p:nvCxnSpPr>
            <p:cNvPr id="58" name="Straight Connector 57"/>
            <p:cNvCxnSpPr>
              <a:stCxn id="64" idx="5"/>
              <a:endCxn id="57" idx="1"/>
            </p:cNvCxnSpPr>
            <p:nvPr/>
          </p:nvCxnSpPr>
          <p:spPr bwMode="auto">
            <a:xfrm>
              <a:off x="8074540" y="2600462"/>
              <a:ext cx="185813" cy="2666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5" name="Group 64"/>
          <p:cNvGrpSpPr>
            <a:grpSpLocks/>
          </p:cNvGrpSpPr>
          <p:nvPr/>
        </p:nvGrpSpPr>
        <p:grpSpPr bwMode="auto">
          <a:xfrm>
            <a:off x="228600" y="2905125"/>
            <a:ext cx="1720850" cy="1274763"/>
            <a:chOff x="6783372" y="1819925"/>
            <a:chExt cx="1721557" cy="1274288"/>
          </a:xfrm>
        </p:grpSpPr>
        <p:grpSp>
          <p:nvGrpSpPr>
            <p:cNvPr id="8209" name="Group 67"/>
            <p:cNvGrpSpPr>
              <a:grpSpLocks/>
            </p:cNvGrpSpPr>
            <p:nvPr/>
          </p:nvGrpSpPr>
          <p:grpSpPr bwMode="auto">
            <a:xfrm>
              <a:off x="6783372" y="1819925"/>
              <a:ext cx="1721557" cy="1274288"/>
              <a:chOff x="6783372" y="1838745"/>
              <a:chExt cx="1721557" cy="1274288"/>
            </a:xfrm>
          </p:grpSpPr>
          <p:grpSp>
            <p:nvGrpSpPr>
              <p:cNvPr id="8212" name="Group 70"/>
              <p:cNvGrpSpPr>
                <a:grpSpLocks/>
              </p:cNvGrpSpPr>
              <p:nvPr/>
            </p:nvGrpSpPr>
            <p:grpSpPr bwMode="auto">
              <a:xfrm>
                <a:off x="6783372" y="1838745"/>
                <a:ext cx="1332631" cy="803970"/>
                <a:chOff x="6846985" y="1832246"/>
                <a:chExt cx="1332631" cy="803970"/>
              </a:xfrm>
            </p:grpSpPr>
            <p:grpSp>
              <p:nvGrpSpPr>
                <p:cNvPr id="8215" name="Group 73"/>
                <p:cNvGrpSpPr>
                  <a:grpSpLocks/>
                </p:cNvGrpSpPr>
                <p:nvPr/>
              </p:nvGrpSpPr>
              <p:grpSpPr bwMode="auto">
                <a:xfrm>
                  <a:off x="6846985" y="1832246"/>
                  <a:ext cx="1332631" cy="803970"/>
                  <a:chOff x="5291385" y="4856929"/>
                  <a:chExt cx="1332631" cy="803970"/>
                </a:xfrm>
              </p:grpSpPr>
              <p:sp>
                <p:nvSpPr>
                  <p:cNvPr id="76" name="Oval 75"/>
                  <p:cNvSpPr/>
                  <p:nvPr/>
                </p:nvSpPr>
                <p:spPr bwMode="auto">
                  <a:xfrm>
                    <a:off x="5291385" y="4856929"/>
                    <a:ext cx="287456" cy="2872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77" name="Oval 76"/>
                  <p:cNvSpPr/>
                  <p:nvPr/>
                </p:nvSpPr>
                <p:spPr bwMode="auto">
                  <a:xfrm>
                    <a:off x="6336389" y="5374261"/>
                    <a:ext cx="287456" cy="2872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</p:grpSp>
            <p:cxnSp>
              <p:nvCxnSpPr>
                <p:cNvPr id="75" name="Straight Connector 74"/>
                <p:cNvCxnSpPr>
                  <a:stCxn id="76" idx="5"/>
                  <a:endCxn id="77" idx="1"/>
                </p:cNvCxnSpPr>
                <p:nvPr/>
              </p:nvCxnSpPr>
              <p:spPr bwMode="auto">
                <a:xfrm>
                  <a:off x="7091560" y="2078217"/>
                  <a:ext cx="843309" cy="3126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2" name="Oval 71"/>
              <p:cNvSpPr/>
              <p:nvPr/>
            </p:nvSpPr>
            <p:spPr bwMode="auto">
              <a:xfrm>
                <a:off x="8217474" y="2825802"/>
                <a:ext cx="287455" cy="2872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73" name="Straight Connector 72"/>
              <p:cNvCxnSpPr>
                <a:stCxn id="77" idx="5"/>
                <a:endCxn id="72" idx="1"/>
              </p:cNvCxnSpPr>
              <p:nvPr/>
            </p:nvCxnSpPr>
            <p:spPr bwMode="auto">
              <a:xfrm>
                <a:off x="8074540" y="2600461"/>
                <a:ext cx="185813" cy="26660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69" name="Oval 68"/>
            <p:cNvSpPr/>
            <p:nvPr/>
          </p:nvSpPr>
          <p:spPr bwMode="auto">
            <a:xfrm>
              <a:off x="7070828" y="2624488"/>
              <a:ext cx="287455" cy="28723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70" name="Straight Connector 69"/>
            <p:cNvCxnSpPr>
              <a:endCxn id="77" idx="3"/>
            </p:cNvCxnSpPr>
            <p:nvPr/>
          </p:nvCxnSpPr>
          <p:spPr bwMode="auto">
            <a:xfrm flipV="1">
              <a:off x="7286817" y="2581641"/>
              <a:ext cx="584440" cy="22216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5291138" y="4289425"/>
            <a:ext cx="3887787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Mažiausią indeksą turi </a:t>
            </a:r>
            <a:r>
              <a:rPr lang="lt-LT" altLang="en-US" sz="2000" b="1" i="1" dirty="0"/>
              <a:t>8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4.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4.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8 šaliname</a:t>
            </a:r>
            <a:endParaRPr lang="en-US" altLang="en-US" sz="20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 </a:t>
            </a:r>
            <a:endParaRPr lang="en-US" altLang="en-US" sz="2000" b="1" i="1" dirty="0"/>
          </a:p>
        </p:txBody>
      </p: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488950" y="5848350"/>
            <a:ext cx="676275" cy="757238"/>
            <a:chOff x="7828666" y="2355378"/>
            <a:chExt cx="676263" cy="757655"/>
          </a:xfrm>
        </p:grpSpPr>
        <p:sp>
          <p:nvSpPr>
            <p:cNvPr id="131" name="Oval 130"/>
            <p:cNvSpPr/>
            <p:nvPr/>
          </p:nvSpPr>
          <p:spPr bwMode="auto">
            <a:xfrm>
              <a:off x="7828666" y="2355378"/>
              <a:ext cx="287333" cy="28749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4</a:t>
              </a:r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8217597" y="2825537"/>
              <a:ext cx="287332" cy="287496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9</a:t>
              </a:r>
              <a:endParaRPr lang="en-US" dirty="0"/>
            </a:p>
          </p:txBody>
        </p:sp>
        <p:cxnSp>
          <p:nvCxnSpPr>
            <p:cNvPr id="123" name="Straight Connector 122"/>
            <p:cNvCxnSpPr>
              <a:stCxn id="131" idx="5"/>
              <a:endCxn id="96" idx="1"/>
            </p:cNvCxnSpPr>
            <p:nvPr/>
          </p:nvCxnSpPr>
          <p:spPr bwMode="auto">
            <a:xfrm>
              <a:off x="8073137" y="2599988"/>
              <a:ext cx="187322" cy="26843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328738" y="5961063"/>
            <a:ext cx="388778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Liko tik dvi viršūnės. Į masyvą daugiau nieko nerašysime</a:t>
            </a:r>
            <a:endParaRPr lang="en-US" altLang="en-US" sz="2000" b="1" i="1" dirty="0"/>
          </a:p>
        </p:txBody>
      </p:sp>
      <p:grpSp>
        <p:nvGrpSpPr>
          <p:cNvPr id="46" name="Group 113"/>
          <p:cNvGrpSpPr>
            <a:grpSpLocks/>
          </p:cNvGrpSpPr>
          <p:nvPr/>
        </p:nvGrpSpPr>
        <p:grpSpPr bwMode="auto">
          <a:xfrm>
            <a:off x="6496050" y="285750"/>
            <a:ext cx="1770063" cy="1730375"/>
            <a:chOff x="6783372" y="1364451"/>
            <a:chExt cx="1770782" cy="1729762"/>
          </a:xfrm>
        </p:grpSpPr>
        <p:grpSp>
          <p:nvGrpSpPr>
            <p:cNvPr id="47" name="Group 114"/>
            <p:cNvGrpSpPr>
              <a:grpSpLocks/>
            </p:cNvGrpSpPr>
            <p:nvPr/>
          </p:nvGrpSpPr>
          <p:grpSpPr bwMode="auto">
            <a:xfrm>
              <a:off x="6783372" y="1364451"/>
              <a:ext cx="1770782" cy="1729762"/>
              <a:chOff x="6783372" y="1383271"/>
              <a:chExt cx="1770782" cy="1729762"/>
            </a:xfrm>
          </p:grpSpPr>
          <p:grpSp>
            <p:nvGrpSpPr>
              <p:cNvPr id="50" name="Group 117"/>
              <p:cNvGrpSpPr>
                <a:grpSpLocks/>
              </p:cNvGrpSpPr>
              <p:nvPr/>
            </p:nvGrpSpPr>
            <p:grpSpPr bwMode="auto">
              <a:xfrm>
                <a:off x="6783372" y="1383271"/>
                <a:ext cx="1770782" cy="1259444"/>
                <a:chOff x="6846985" y="1376772"/>
                <a:chExt cx="1770782" cy="1259444"/>
              </a:xfrm>
            </p:grpSpPr>
            <p:grpSp>
              <p:nvGrpSpPr>
                <p:cNvPr id="54" name="Group 120"/>
                <p:cNvGrpSpPr>
                  <a:grpSpLocks/>
                </p:cNvGrpSpPr>
                <p:nvPr/>
              </p:nvGrpSpPr>
              <p:grpSpPr bwMode="auto">
                <a:xfrm>
                  <a:off x="6846985" y="1376772"/>
                  <a:ext cx="1770782" cy="1259444"/>
                  <a:chOff x="5291385" y="4401455"/>
                  <a:chExt cx="1770782" cy="1259444"/>
                </a:xfrm>
              </p:grpSpPr>
              <p:sp>
                <p:nvSpPr>
                  <p:cNvPr id="56" name="Oval 55"/>
                  <p:cNvSpPr/>
                  <p:nvPr/>
                </p:nvSpPr>
                <p:spPr bwMode="auto">
                  <a:xfrm>
                    <a:off x="6774712" y="4401455"/>
                    <a:ext cx="287455" cy="287236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59" name="Straight Connector 58"/>
                  <p:cNvCxnSpPr>
                    <a:stCxn id="62" idx="7"/>
                    <a:endCxn id="56" idx="4"/>
                  </p:cNvCxnSpPr>
                  <p:nvPr/>
                </p:nvCxnSpPr>
                <p:spPr bwMode="auto">
                  <a:xfrm flipV="1">
                    <a:off x="6582547" y="4688691"/>
                    <a:ext cx="336687" cy="72681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1" name="Oval 60"/>
                  <p:cNvSpPr/>
                  <p:nvPr/>
                </p:nvSpPr>
                <p:spPr bwMode="auto">
                  <a:xfrm>
                    <a:off x="5291385" y="4856907"/>
                    <a:ext cx="287455" cy="287235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62" name="Oval 61"/>
                  <p:cNvSpPr/>
                  <p:nvPr/>
                </p:nvSpPr>
                <p:spPr bwMode="auto">
                  <a:xfrm>
                    <a:off x="6336384" y="5374249"/>
                    <a:ext cx="287455" cy="287235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</p:grpSp>
            <p:cxnSp>
              <p:nvCxnSpPr>
                <p:cNvPr id="55" name="Straight Connector 54"/>
                <p:cNvCxnSpPr>
                  <a:stCxn id="61" idx="5"/>
                  <a:endCxn id="62" idx="1"/>
                </p:cNvCxnSpPr>
                <p:nvPr/>
              </p:nvCxnSpPr>
              <p:spPr bwMode="auto">
                <a:xfrm>
                  <a:off x="7091559" y="2078199"/>
                  <a:ext cx="843305" cy="312627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1" name="Oval 50"/>
              <p:cNvSpPr/>
              <p:nvPr/>
            </p:nvSpPr>
            <p:spPr bwMode="auto">
              <a:xfrm>
                <a:off x="8217467" y="2825798"/>
                <a:ext cx="287454" cy="287235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52" name="Straight Connector 51"/>
              <p:cNvCxnSpPr>
                <a:stCxn id="62" idx="5"/>
                <a:endCxn id="51" idx="1"/>
              </p:cNvCxnSpPr>
              <p:nvPr/>
            </p:nvCxnSpPr>
            <p:spPr bwMode="auto">
              <a:xfrm>
                <a:off x="8074534" y="2600453"/>
                <a:ext cx="185812" cy="26660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48" name="Oval 47"/>
            <p:cNvSpPr/>
            <p:nvPr/>
          </p:nvSpPr>
          <p:spPr bwMode="auto">
            <a:xfrm>
              <a:off x="7070827" y="2624479"/>
              <a:ext cx="287454" cy="287236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49" name="Straight Connector 48"/>
            <p:cNvCxnSpPr>
              <a:stCxn id="48" idx="6"/>
              <a:endCxn id="62" idx="3"/>
            </p:cNvCxnSpPr>
            <p:nvPr/>
          </p:nvCxnSpPr>
          <p:spPr bwMode="auto">
            <a:xfrm flipV="1">
              <a:off x="7358280" y="2582414"/>
              <a:ext cx="512188" cy="18568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6" name="Group 65"/>
          <p:cNvGrpSpPr>
            <a:grpSpLocks/>
          </p:cNvGrpSpPr>
          <p:nvPr/>
        </p:nvGrpSpPr>
        <p:grpSpPr bwMode="auto">
          <a:xfrm>
            <a:off x="228600" y="2905216"/>
            <a:ext cx="1720850" cy="1274763"/>
            <a:chOff x="6783372" y="1819925"/>
            <a:chExt cx="1721557" cy="1274288"/>
          </a:xfrm>
        </p:grpSpPr>
        <p:grpSp>
          <p:nvGrpSpPr>
            <p:cNvPr id="67" name="Group 67"/>
            <p:cNvGrpSpPr>
              <a:grpSpLocks/>
            </p:cNvGrpSpPr>
            <p:nvPr/>
          </p:nvGrpSpPr>
          <p:grpSpPr bwMode="auto">
            <a:xfrm>
              <a:off x="6783372" y="1819925"/>
              <a:ext cx="1721557" cy="1274288"/>
              <a:chOff x="6783372" y="1838745"/>
              <a:chExt cx="1721557" cy="1274288"/>
            </a:xfrm>
          </p:grpSpPr>
          <p:grpSp>
            <p:nvGrpSpPr>
              <p:cNvPr id="74" name="Group 70"/>
              <p:cNvGrpSpPr>
                <a:grpSpLocks/>
              </p:cNvGrpSpPr>
              <p:nvPr/>
            </p:nvGrpSpPr>
            <p:grpSpPr bwMode="auto">
              <a:xfrm>
                <a:off x="6783372" y="1838745"/>
                <a:ext cx="1332631" cy="803970"/>
                <a:chOff x="6846985" y="1832246"/>
                <a:chExt cx="1332631" cy="803970"/>
              </a:xfrm>
            </p:grpSpPr>
            <p:grpSp>
              <p:nvGrpSpPr>
                <p:cNvPr id="84" name="Group 73"/>
                <p:cNvGrpSpPr>
                  <a:grpSpLocks/>
                </p:cNvGrpSpPr>
                <p:nvPr/>
              </p:nvGrpSpPr>
              <p:grpSpPr bwMode="auto">
                <a:xfrm>
                  <a:off x="6846985" y="1832246"/>
                  <a:ext cx="1332631" cy="803970"/>
                  <a:chOff x="5291385" y="4856929"/>
                  <a:chExt cx="1332631" cy="803970"/>
                </a:xfrm>
              </p:grpSpPr>
              <p:sp>
                <p:nvSpPr>
                  <p:cNvPr id="86" name="Oval 85"/>
                  <p:cNvSpPr/>
                  <p:nvPr/>
                </p:nvSpPr>
                <p:spPr bwMode="auto">
                  <a:xfrm>
                    <a:off x="5291385" y="4856929"/>
                    <a:ext cx="287456" cy="2872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87" name="Oval 86"/>
                  <p:cNvSpPr/>
                  <p:nvPr/>
                </p:nvSpPr>
                <p:spPr bwMode="auto">
                  <a:xfrm>
                    <a:off x="6336389" y="5374261"/>
                    <a:ext cx="287456" cy="287231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</p:grpSp>
            <p:cxnSp>
              <p:nvCxnSpPr>
                <p:cNvPr id="85" name="Straight Connector 84"/>
                <p:cNvCxnSpPr>
                  <a:stCxn id="86" idx="5"/>
                  <a:endCxn id="87" idx="1"/>
                </p:cNvCxnSpPr>
                <p:nvPr/>
              </p:nvCxnSpPr>
              <p:spPr bwMode="auto">
                <a:xfrm>
                  <a:off x="7091560" y="2078217"/>
                  <a:ext cx="843309" cy="312620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2" name="Oval 81"/>
              <p:cNvSpPr/>
              <p:nvPr/>
            </p:nvSpPr>
            <p:spPr bwMode="auto">
              <a:xfrm>
                <a:off x="8217474" y="2825802"/>
                <a:ext cx="287455" cy="2872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83" name="Straight Connector 82"/>
              <p:cNvCxnSpPr>
                <a:stCxn id="87" idx="5"/>
                <a:endCxn id="82" idx="1"/>
              </p:cNvCxnSpPr>
              <p:nvPr/>
            </p:nvCxnSpPr>
            <p:spPr bwMode="auto">
              <a:xfrm>
                <a:off x="8074540" y="2600461"/>
                <a:ext cx="185813" cy="26660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68" name="Oval 67"/>
            <p:cNvSpPr/>
            <p:nvPr/>
          </p:nvSpPr>
          <p:spPr bwMode="auto">
            <a:xfrm>
              <a:off x="7070828" y="2624488"/>
              <a:ext cx="287455" cy="28723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71" name="Straight Connector 70"/>
            <p:cNvCxnSpPr>
              <a:stCxn id="68" idx="6"/>
              <a:endCxn id="87" idx="3"/>
            </p:cNvCxnSpPr>
            <p:nvPr/>
          </p:nvCxnSpPr>
          <p:spPr bwMode="auto">
            <a:xfrm flipV="1">
              <a:off x="7358283" y="2582424"/>
              <a:ext cx="512190" cy="18568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8" name="Group 87"/>
          <p:cNvGrpSpPr>
            <a:grpSpLocks/>
          </p:cNvGrpSpPr>
          <p:nvPr/>
        </p:nvGrpSpPr>
        <p:grpSpPr bwMode="auto">
          <a:xfrm>
            <a:off x="6680200" y="2760663"/>
            <a:ext cx="1720850" cy="1274762"/>
            <a:chOff x="6783372" y="1838745"/>
            <a:chExt cx="1721557" cy="1274288"/>
          </a:xfrm>
        </p:grpSpPr>
        <p:grpSp>
          <p:nvGrpSpPr>
            <p:cNvPr id="89" name="Group 55"/>
            <p:cNvGrpSpPr>
              <a:grpSpLocks/>
            </p:cNvGrpSpPr>
            <p:nvPr/>
          </p:nvGrpSpPr>
          <p:grpSpPr bwMode="auto">
            <a:xfrm>
              <a:off x="6783372" y="1838745"/>
              <a:ext cx="1332631" cy="803970"/>
              <a:chOff x="6846985" y="1832246"/>
              <a:chExt cx="1332631" cy="803970"/>
            </a:xfrm>
          </p:grpSpPr>
          <p:grpSp>
            <p:nvGrpSpPr>
              <p:cNvPr id="92" name="Group 58"/>
              <p:cNvGrpSpPr>
                <a:grpSpLocks/>
              </p:cNvGrpSpPr>
              <p:nvPr/>
            </p:nvGrpSpPr>
            <p:grpSpPr bwMode="auto">
              <a:xfrm>
                <a:off x="6846985" y="1832246"/>
                <a:ext cx="1332631" cy="803970"/>
                <a:chOff x="5291385" y="4856929"/>
                <a:chExt cx="1332631" cy="803970"/>
              </a:xfrm>
            </p:grpSpPr>
            <p:sp>
              <p:nvSpPr>
                <p:cNvPr id="94" name="Oval 93"/>
                <p:cNvSpPr/>
                <p:nvPr/>
              </p:nvSpPr>
              <p:spPr bwMode="auto">
                <a:xfrm>
                  <a:off x="5291385" y="4856929"/>
                  <a:ext cx="287456" cy="287230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8</a:t>
                  </a:r>
                  <a:endParaRPr lang="en-US" dirty="0"/>
                </a:p>
              </p:txBody>
            </p:sp>
            <p:sp>
              <p:nvSpPr>
                <p:cNvPr id="95" name="Oval 94"/>
                <p:cNvSpPr/>
                <p:nvPr/>
              </p:nvSpPr>
              <p:spPr bwMode="auto">
                <a:xfrm>
                  <a:off x="6336389" y="5374262"/>
                  <a:ext cx="287456" cy="287230"/>
                </a:xfrm>
                <a:prstGeom prst="ellipse">
                  <a:avLst/>
                </a:prstGeom>
                <a:solidFill>
                  <a:srgbClr val="92D05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4</a:t>
                  </a:r>
                  <a:endParaRPr lang="en-US" dirty="0"/>
                </a:p>
              </p:txBody>
            </p:sp>
          </p:grpSp>
          <p:cxnSp>
            <p:nvCxnSpPr>
              <p:cNvPr id="93" name="Straight Connector 92"/>
              <p:cNvCxnSpPr>
                <a:stCxn id="94" idx="5"/>
                <a:endCxn id="95" idx="1"/>
              </p:cNvCxnSpPr>
              <p:nvPr/>
            </p:nvCxnSpPr>
            <p:spPr bwMode="auto">
              <a:xfrm>
                <a:off x="7091560" y="2078217"/>
                <a:ext cx="843309" cy="31262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90" name="Oval 89"/>
            <p:cNvSpPr/>
            <p:nvPr/>
          </p:nvSpPr>
          <p:spPr bwMode="auto">
            <a:xfrm>
              <a:off x="8217474" y="2825803"/>
              <a:ext cx="287455" cy="28723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9</a:t>
              </a:r>
              <a:endParaRPr lang="en-US" dirty="0"/>
            </a:p>
          </p:txBody>
        </p:sp>
        <p:cxnSp>
          <p:nvCxnSpPr>
            <p:cNvPr id="91" name="Straight Connector 90"/>
            <p:cNvCxnSpPr>
              <a:stCxn id="95" idx="5"/>
              <a:endCxn id="90" idx="1"/>
            </p:cNvCxnSpPr>
            <p:nvPr/>
          </p:nvCxnSpPr>
          <p:spPr bwMode="auto">
            <a:xfrm>
              <a:off x="8074540" y="2600462"/>
              <a:ext cx="185813" cy="26660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145842" y="1465005"/>
            <a:ext cx="588427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Randame </a:t>
            </a:r>
            <a:r>
              <a:rPr lang="lt-LT" altLang="en-US" sz="2000" dirty="0"/>
              <a:t>viršūnę, turinčią mažiausią indeksą. Šiuo atveju tai </a:t>
            </a:r>
            <a:r>
              <a:rPr lang="lt-LT" altLang="en-US" sz="2000" b="1" i="1" dirty="0"/>
              <a:t>0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4.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4.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</a:t>
            </a:r>
            <a:r>
              <a:rPr lang="en-US" altLang="en-US" sz="2000" b="1" i="1" dirty="0" smtClean="0"/>
              <a:t>0</a:t>
            </a:r>
            <a:r>
              <a:rPr lang="lt-LT" altLang="en-US" sz="2000" b="1" i="1" dirty="0" smtClean="0"/>
              <a:t> </a:t>
            </a:r>
            <a:r>
              <a:rPr lang="lt-LT" altLang="en-US" sz="2000" b="1" i="1" dirty="0"/>
              <a:t>šaliname</a:t>
            </a:r>
            <a:endParaRPr lang="en-US" altLang="en-US" sz="20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8" name="TextBox 97"/>
              <p:cNvSpPr txBox="1">
                <a:spLocks noChangeArrowheads="1"/>
              </p:cNvSpPr>
              <p:nvPr/>
            </p:nvSpPr>
            <p:spPr bwMode="auto">
              <a:xfrm>
                <a:off x="6600825" y="2126457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𝑇𝑟𝑒𝑒</m:t>
                    </m:r>
                    <m:r>
                      <a:rPr lang="en-US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[5]=</m:t>
                    </m:r>
                  </m:oMath>
                </a14:m>
                <a:r>
                  <a:rPr lang="en-US" altLang="en-US" sz="2000" i="1" dirty="0" smtClean="0">
                    <a:solidFill>
                      <a:srgbClr val="FF0000"/>
                    </a:solidFill>
                  </a:rPr>
                  <a:t>4</a:t>
                </a:r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00825" y="2126457"/>
                <a:ext cx="1800225" cy="400050"/>
              </a:xfrm>
              <a:prstGeom prst="rect">
                <a:avLst/>
              </a:prstGeom>
              <a:blipFill>
                <a:blip r:embed="rId2"/>
                <a:stretch>
                  <a:fillRect t="-9231" b="-2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TextBox 98"/>
          <p:cNvSpPr txBox="1">
            <a:spLocks noChangeArrowheads="1"/>
          </p:cNvSpPr>
          <p:nvPr/>
        </p:nvSpPr>
        <p:spPr bwMode="auto">
          <a:xfrm>
            <a:off x="2185987" y="3346450"/>
            <a:ext cx="3070225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Mažiausią </a:t>
            </a:r>
            <a:r>
              <a:rPr lang="lt-LT" altLang="en-US" sz="2000" dirty="0"/>
              <a:t>indeksą turi </a:t>
            </a:r>
            <a:r>
              <a:rPr lang="lt-LT" altLang="en-US" sz="2000" b="1" i="1" dirty="0"/>
              <a:t>7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4.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4.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7 </a:t>
            </a:r>
            <a:r>
              <a:rPr lang="lt-LT" altLang="en-US" sz="2000" b="1" i="1" dirty="0" smtClean="0"/>
              <a:t>šaliname</a:t>
            </a:r>
            <a:r>
              <a:rPr lang="en-US" altLang="en-US" sz="2000" b="1" i="1" dirty="0" smtClean="0"/>
              <a:t>.</a:t>
            </a:r>
            <a:r>
              <a:rPr lang="lt-LT" altLang="en-US" sz="2000" dirty="0" smtClean="0"/>
              <a:t> </a:t>
            </a:r>
            <a:endParaRPr lang="en-US" altLang="en-US" sz="20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0" name="TextBox 99"/>
              <p:cNvSpPr txBox="1">
                <a:spLocks noChangeArrowheads="1"/>
              </p:cNvSpPr>
              <p:nvPr/>
            </p:nvSpPr>
            <p:spPr bwMode="auto">
              <a:xfrm>
                <a:off x="619125" y="4977666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𝑇𝑟𝑒𝑒</m:t>
                    </m:r>
                    <m:r>
                      <a:rPr lang="en-US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[6]=</m:t>
                    </m:r>
                  </m:oMath>
                </a14:m>
                <a:r>
                  <a:rPr lang="en-US" altLang="en-US" sz="2000" i="1" dirty="0" smtClean="0">
                    <a:solidFill>
                      <a:srgbClr val="FF0000"/>
                    </a:solidFill>
                  </a:rPr>
                  <a:t>4</a:t>
                </a:r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0" name="TextBox 9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19125" y="4977666"/>
                <a:ext cx="1800225" cy="400050"/>
              </a:xfrm>
              <a:prstGeom prst="rect">
                <a:avLst/>
              </a:prstGeom>
              <a:blipFill>
                <a:blip r:embed="rId3"/>
                <a:stretch>
                  <a:fillRect t="-9231" b="-2769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1" name="TextBox 100"/>
              <p:cNvSpPr txBox="1">
                <a:spLocks noChangeArrowheads="1"/>
              </p:cNvSpPr>
              <p:nvPr/>
            </p:nvSpPr>
            <p:spPr bwMode="auto">
              <a:xfrm>
                <a:off x="6600825" y="5598318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 xmlns:m="http://schemas.openxmlformats.org/officeDocument/2006/math">
                    <m:r>
                      <a:rPr lang="en-US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𝑇𝑟𝑒𝑒</m:t>
                    </m:r>
                    <m:r>
                      <a:rPr lang="en-US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[7]=</m:t>
                    </m:r>
                  </m:oMath>
                </a14:m>
                <a:r>
                  <a:rPr lang="en-US" altLang="en-US" sz="2000" i="1" dirty="0" smtClean="0">
                    <a:solidFill>
                      <a:srgbClr val="FF0000"/>
                    </a:solidFill>
                  </a:rPr>
                  <a:t>4</a:t>
                </a:r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600825" y="5598318"/>
                <a:ext cx="1800225" cy="400050"/>
              </a:xfrm>
              <a:prstGeom prst="rect">
                <a:avLst/>
              </a:prstGeom>
              <a:blipFill>
                <a:blip r:embed="rId4"/>
                <a:stretch>
                  <a:fillRect t="-7576" b="-2575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78" grpId="0"/>
      <p:bldP spid="132" grpId="0"/>
      <p:bldP spid="97" grpId="0"/>
      <p:bldP spid="98" grpId="0"/>
      <p:bldP spid="99" grpId="0"/>
      <p:bldP spid="100" grpId="0"/>
      <p:bldP spid="1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saugojimas masyvo pavidalu</a:t>
            </a:r>
            <a:endParaRPr lang="en-US" altLang="en-US" sz="2800" b="1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1979712" y="1412246"/>
                <a:ext cx="1519108" cy="4001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lt-LT" alt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𝑟𝑒𝑒</m:t>
                      </m:r>
                      <m:d>
                        <m:dPr>
                          <m:begChr m:val="["/>
                          <m:endChr m:val="]"/>
                          <m:ctrlPr>
                            <a:rPr lang="lt-LT" alt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79712" y="1412246"/>
                <a:ext cx="1519108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5969000" y="209550"/>
            <a:ext cx="2560638" cy="2701925"/>
            <a:chOff x="5992326" y="392343"/>
            <a:chExt cx="2561828" cy="2701870"/>
          </a:xfrm>
        </p:grpSpPr>
        <p:grpSp>
          <p:nvGrpSpPr>
            <p:cNvPr id="5148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5151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5157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>
                <a:stCxn id="42" idx="7"/>
                <a:endCxn id="8" idx="3"/>
              </p:cNvCxnSpPr>
              <p:nvPr/>
            </p:nvCxnSpPr>
            <p:spPr bwMode="auto">
              <a:xfrm flipV="1">
                <a:off x="7532111" y="656416"/>
                <a:ext cx="625789" cy="26195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81" name="TextBox 80"/>
              <p:cNvSpPr txBox="1">
                <a:spLocks noChangeArrowheads="1"/>
              </p:cNvSpPr>
              <p:nvPr/>
            </p:nvSpPr>
            <p:spPr bwMode="auto">
              <a:xfrm>
                <a:off x="1839153" y="1839954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[1]=6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9153" y="1839954"/>
                <a:ext cx="1800225" cy="400050"/>
              </a:xfrm>
              <a:prstGeom prst="rect">
                <a:avLst/>
              </a:prstGeom>
              <a:blipFill>
                <a:blip r:embed="rId3"/>
                <a:stretch>
                  <a:fillRect b="-16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2" name="TextBox 81"/>
              <p:cNvSpPr txBox="1">
                <a:spLocks noChangeArrowheads="1"/>
              </p:cNvSpPr>
              <p:nvPr/>
            </p:nvSpPr>
            <p:spPr bwMode="auto">
              <a:xfrm>
                <a:off x="1839153" y="2266950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[2]=0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9153" y="2266950"/>
                <a:ext cx="1800225" cy="40005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3" name="TextBox 82"/>
              <p:cNvSpPr txBox="1">
                <a:spLocks noChangeArrowheads="1"/>
              </p:cNvSpPr>
              <p:nvPr/>
            </p:nvSpPr>
            <p:spPr bwMode="auto">
              <a:xfrm>
                <a:off x="1839153" y="2693946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[3]=6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9153" y="2693946"/>
                <a:ext cx="1800225" cy="400050"/>
              </a:xfrm>
              <a:prstGeom prst="rect">
                <a:avLst/>
              </a:prstGeom>
              <a:blipFill>
                <a:blip r:embed="rId5"/>
                <a:stretch>
                  <a:fillRect b="-151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4" name="TextBox 83"/>
              <p:cNvSpPr txBox="1">
                <a:spLocks noChangeArrowheads="1"/>
              </p:cNvSpPr>
              <p:nvPr/>
            </p:nvSpPr>
            <p:spPr bwMode="auto">
              <a:xfrm>
                <a:off x="1839152" y="3120942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[4]=0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9152" y="3120942"/>
                <a:ext cx="1800225" cy="400050"/>
              </a:xfrm>
              <a:prstGeom prst="rect">
                <a:avLst/>
              </a:prstGeom>
              <a:blipFill>
                <a:blip r:embed="rId6"/>
                <a:stretch>
                  <a:fillRect b="-151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7" name="TextBox 86"/>
              <p:cNvSpPr txBox="1">
                <a:spLocks noChangeArrowheads="1"/>
              </p:cNvSpPr>
              <p:nvPr/>
            </p:nvSpPr>
            <p:spPr bwMode="auto">
              <a:xfrm>
                <a:off x="1842600" y="3552576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[5]=4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7" name="TextBox 8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42600" y="3552576"/>
                <a:ext cx="1800225" cy="400050"/>
              </a:xfrm>
              <a:prstGeom prst="rect">
                <a:avLst/>
              </a:prstGeom>
              <a:blipFill>
                <a:blip r:embed="rId7"/>
                <a:stretch>
                  <a:fillRect b="-1692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8" name="TextBox 87"/>
              <p:cNvSpPr txBox="1">
                <a:spLocks noChangeArrowheads="1"/>
              </p:cNvSpPr>
              <p:nvPr/>
            </p:nvSpPr>
            <p:spPr bwMode="auto">
              <a:xfrm>
                <a:off x="1839152" y="3977253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[6]=4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8" name="TextBox 8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9152" y="3977253"/>
                <a:ext cx="1800225" cy="400050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9" name="TextBox 88"/>
              <p:cNvSpPr txBox="1">
                <a:spLocks noChangeArrowheads="1"/>
              </p:cNvSpPr>
              <p:nvPr/>
            </p:nvSpPr>
            <p:spPr bwMode="auto">
              <a:xfrm>
                <a:off x="1839152" y="4401930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[7]=4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89" name="TextBox 8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39152" y="4401930"/>
                <a:ext cx="1800225" cy="400050"/>
              </a:xfrm>
              <a:prstGeom prst="rect">
                <a:avLst/>
              </a:prstGeom>
              <a:blipFill>
                <a:blip r:embed="rId9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428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81" grpId="0"/>
      <p:bldP spid="82" grpId="0"/>
      <p:bldP spid="83" grpId="0"/>
      <p:bldP spid="84" grpId="0"/>
      <p:bldP spid="87" grpId="0"/>
      <p:bldP spid="88" grpId="0"/>
      <p:bldP spid="8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361205" y="377825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 dirty="0" smtClean="0"/>
              <a:t>Pavyzdys</a:t>
            </a:r>
            <a:endParaRPr lang="en-US" altLang="en-US" sz="2800" b="1" i="1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Užrašykime masyvo pavidalu dar vieną medį</a:t>
            </a:r>
            <a:endParaRPr lang="en-US" altLang="en-US" sz="2000" dirty="0"/>
          </a:p>
        </p:txBody>
      </p:sp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5940152" y="260648"/>
            <a:ext cx="2606980" cy="1878456"/>
            <a:chOff x="7286740" y="-94333"/>
            <a:chExt cx="2608192" cy="1878417"/>
          </a:xfrm>
        </p:grpSpPr>
        <p:grpSp>
          <p:nvGrpSpPr>
            <p:cNvPr id="5148" name="Group 49"/>
            <p:cNvGrpSpPr>
              <a:grpSpLocks/>
            </p:cNvGrpSpPr>
            <p:nvPr/>
          </p:nvGrpSpPr>
          <p:grpSpPr bwMode="auto">
            <a:xfrm>
              <a:off x="7286740" y="-94333"/>
              <a:ext cx="2379006" cy="1861613"/>
              <a:chOff x="7286740" y="-75513"/>
              <a:chExt cx="2379006" cy="1861613"/>
            </a:xfrm>
          </p:grpSpPr>
          <p:grpSp>
            <p:nvGrpSpPr>
              <p:cNvPr id="5151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5157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5"/>
                    <a:endCxn id="8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58" idx="2"/>
                    <a:endCxn id="10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284724" y="430047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6"/>
                    <a:endCxn id="45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3"/>
                  <a:endCxn id="45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2"/>
                </p:cNvCxnSpPr>
                <p:nvPr/>
              </p:nvCxnSpPr>
              <p:spPr bwMode="auto">
                <a:xfrm flipV="1">
                  <a:off x="8779063" y="1424703"/>
                  <a:ext cx="333327" cy="21123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8427979" y="1498769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>
                <a:endCxn id="8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0" idx="0"/>
                <a:endCxn id="45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9" name="Straight Connector 58"/>
            <p:cNvCxnSpPr>
              <a:stCxn id="8" idx="4"/>
              <a:endCxn id="16" idx="0"/>
            </p:cNvCxnSpPr>
            <p:nvPr/>
          </p:nvCxnSpPr>
          <p:spPr bwMode="auto">
            <a:xfrm flipH="1">
              <a:off x="7920447" y="679675"/>
              <a:ext cx="339089" cy="583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3" name="Group 60"/>
          <p:cNvGrpSpPr>
            <a:grpSpLocks/>
          </p:cNvGrpSpPr>
          <p:nvPr/>
        </p:nvGrpSpPr>
        <p:grpSpPr bwMode="auto">
          <a:xfrm>
            <a:off x="5940152" y="260648"/>
            <a:ext cx="2606980" cy="1878456"/>
            <a:chOff x="7286740" y="-94333"/>
            <a:chExt cx="2608192" cy="1878417"/>
          </a:xfrm>
        </p:grpSpPr>
        <p:grpSp>
          <p:nvGrpSpPr>
            <p:cNvPr id="84" name="Group 49"/>
            <p:cNvGrpSpPr>
              <a:grpSpLocks/>
            </p:cNvGrpSpPr>
            <p:nvPr/>
          </p:nvGrpSpPr>
          <p:grpSpPr bwMode="auto">
            <a:xfrm>
              <a:off x="7286740" y="-94333"/>
              <a:ext cx="2379006" cy="1861613"/>
              <a:chOff x="7286740" y="-75513"/>
              <a:chExt cx="2379006" cy="1861613"/>
            </a:xfrm>
          </p:grpSpPr>
          <p:grpSp>
            <p:nvGrpSpPr>
              <p:cNvPr id="87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93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96" name="Oval 95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97" name="Oval 96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8" name="Oval 97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99" name="Straight Connector 98"/>
                  <p:cNvCxnSpPr>
                    <a:stCxn id="96" idx="5"/>
                    <a:endCxn id="97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0" name="Straight Connector 99"/>
                  <p:cNvCxnSpPr>
                    <a:stCxn id="85" idx="2"/>
                    <a:endCxn id="98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01" name="Oval 100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02" name="Oval 101"/>
                  <p:cNvSpPr/>
                  <p:nvPr/>
                </p:nvSpPr>
                <p:spPr bwMode="auto">
                  <a:xfrm>
                    <a:off x="6284724" y="4300471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03" name="Straight Connector 102"/>
                  <p:cNvCxnSpPr>
                    <a:stCxn id="97" idx="6"/>
                    <a:endCxn id="91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4" name="Straight Connector 93"/>
                <p:cNvCxnSpPr>
                  <a:stCxn id="101" idx="3"/>
                  <a:endCxn id="91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95" name="Straight Connector 94"/>
                <p:cNvCxnSpPr>
                  <a:stCxn id="88" idx="6"/>
                  <a:endCxn id="98" idx="2"/>
                </p:cNvCxnSpPr>
                <p:nvPr/>
              </p:nvCxnSpPr>
              <p:spPr bwMode="auto">
                <a:xfrm flipV="1">
                  <a:off x="8779063" y="1424703"/>
                  <a:ext cx="333327" cy="21123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8" name="Oval 87"/>
              <p:cNvSpPr/>
              <p:nvPr/>
            </p:nvSpPr>
            <p:spPr bwMode="auto">
              <a:xfrm>
                <a:off x="8427979" y="1498769"/>
                <a:ext cx="287472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89" name="Oval 88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90" name="Straight Connector 89"/>
              <p:cNvCxnSpPr>
                <a:stCxn id="89" idx="7"/>
                <a:endCxn id="97" idx="3"/>
              </p:cNvCxnSpPr>
              <p:nvPr/>
            </p:nvCxnSpPr>
            <p:spPr bwMode="auto">
              <a:xfrm flipV="1">
                <a:off x="7532111" y="656416"/>
                <a:ext cx="625789" cy="26195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91" name="Oval 90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92" name="Straight Connector 91"/>
              <p:cNvCxnSpPr>
                <a:stCxn id="98" idx="0"/>
                <a:endCxn id="91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85" name="Oval 84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86" name="Straight Connector 85"/>
            <p:cNvCxnSpPr>
              <a:stCxn id="97" idx="4"/>
              <a:endCxn id="102" idx="0"/>
            </p:cNvCxnSpPr>
            <p:nvPr/>
          </p:nvCxnSpPr>
          <p:spPr bwMode="auto">
            <a:xfrm flipH="1">
              <a:off x="7920447" y="679675"/>
              <a:ext cx="339089" cy="583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05" name="Group 60"/>
          <p:cNvGrpSpPr>
            <a:grpSpLocks/>
          </p:cNvGrpSpPr>
          <p:nvPr/>
        </p:nvGrpSpPr>
        <p:grpSpPr bwMode="auto">
          <a:xfrm>
            <a:off x="281869" y="1777622"/>
            <a:ext cx="2285829" cy="1878456"/>
            <a:chOff x="7608040" y="-94333"/>
            <a:chExt cx="2286892" cy="1878417"/>
          </a:xfrm>
        </p:grpSpPr>
        <p:grpSp>
          <p:nvGrpSpPr>
            <p:cNvPr id="106" name="Group 49"/>
            <p:cNvGrpSpPr>
              <a:grpSpLocks/>
            </p:cNvGrpSpPr>
            <p:nvPr/>
          </p:nvGrpSpPr>
          <p:grpSpPr bwMode="auto">
            <a:xfrm>
              <a:off x="7608040" y="-94333"/>
              <a:ext cx="2057706" cy="1861613"/>
              <a:chOff x="7608040" y="-75513"/>
              <a:chExt cx="2057706" cy="1861613"/>
            </a:xfrm>
          </p:grpSpPr>
          <p:grpSp>
            <p:nvGrpSpPr>
              <p:cNvPr id="109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115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118" name="Oval 117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119" name="Oval 118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20" name="Oval 119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21" name="Straight Connector 120"/>
                  <p:cNvCxnSpPr>
                    <a:stCxn id="118" idx="5"/>
                    <a:endCxn id="119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Straight Connector 121"/>
                  <p:cNvCxnSpPr>
                    <a:stCxn id="107" idx="2"/>
                    <a:endCxn id="120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3" name="Oval 122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24" name="Oval 123"/>
                  <p:cNvSpPr/>
                  <p:nvPr/>
                </p:nvSpPr>
                <p:spPr bwMode="auto">
                  <a:xfrm>
                    <a:off x="6284724" y="430047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25" name="Straight Connector 124"/>
                  <p:cNvCxnSpPr>
                    <a:stCxn id="119" idx="6"/>
                    <a:endCxn id="113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16" name="Straight Connector 115"/>
                <p:cNvCxnSpPr>
                  <a:stCxn id="123" idx="3"/>
                  <a:endCxn id="113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/>
                <p:cNvCxnSpPr>
                  <a:stCxn id="110" idx="6"/>
                  <a:endCxn id="120" idx="2"/>
                </p:cNvCxnSpPr>
                <p:nvPr/>
              </p:nvCxnSpPr>
              <p:spPr bwMode="auto">
                <a:xfrm flipV="1">
                  <a:off x="8779063" y="1424703"/>
                  <a:ext cx="333327" cy="21123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0" name="Oval 109"/>
              <p:cNvSpPr/>
              <p:nvPr/>
            </p:nvSpPr>
            <p:spPr bwMode="auto">
              <a:xfrm>
                <a:off x="8427979" y="1498769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113" name="Oval 112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114" name="Straight Connector 113"/>
              <p:cNvCxnSpPr>
                <a:stCxn id="120" idx="0"/>
                <a:endCxn id="113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07" name="Oval 106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108" name="Straight Connector 107"/>
            <p:cNvCxnSpPr>
              <a:stCxn id="119" idx="4"/>
              <a:endCxn id="124" idx="0"/>
            </p:cNvCxnSpPr>
            <p:nvPr/>
          </p:nvCxnSpPr>
          <p:spPr bwMode="auto">
            <a:xfrm flipH="1">
              <a:off x="7920447" y="679675"/>
              <a:ext cx="339089" cy="583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26" name="TextBox 125"/>
              <p:cNvSpPr txBox="1">
                <a:spLocks noChangeArrowheads="1"/>
              </p:cNvSpPr>
              <p:nvPr/>
            </p:nvSpPr>
            <p:spPr bwMode="auto">
              <a:xfrm>
                <a:off x="6470112" y="2354194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[0]=6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26" name="TextBox 1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70112" y="2354194"/>
                <a:ext cx="1800225" cy="400050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7" name="Group 60"/>
          <p:cNvGrpSpPr>
            <a:grpSpLocks/>
          </p:cNvGrpSpPr>
          <p:nvPr/>
        </p:nvGrpSpPr>
        <p:grpSpPr bwMode="auto">
          <a:xfrm>
            <a:off x="287752" y="1777622"/>
            <a:ext cx="2285829" cy="1878456"/>
            <a:chOff x="7608040" y="-94333"/>
            <a:chExt cx="2286892" cy="1878417"/>
          </a:xfrm>
        </p:grpSpPr>
        <p:grpSp>
          <p:nvGrpSpPr>
            <p:cNvPr id="128" name="Group 49"/>
            <p:cNvGrpSpPr>
              <a:grpSpLocks/>
            </p:cNvGrpSpPr>
            <p:nvPr/>
          </p:nvGrpSpPr>
          <p:grpSpPr bwMode="auto">
            <a:xfrm>
              <a:off x="7608040" y="-94333"/>
              <a:ext cx="2057706" cy="1861613"/>
              <a:chOff x="7608040" y="-75513"/>
              <a:chExt cx="2057706" cy="1861613"/>
            </a:xfrm>
          </p:grpSpPr>
          <p:grpSp>
            <p:nvGrpSpPr>
              <p:cNvPr id="131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135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138" name="Oval 137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139" name="Oval 138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40" name="Oval 139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41" name="Straight Connector 140"/>
                  <p:cNvCxnSpPr>
                    <a:stCxn id="138" idx="5"/>
                    <a:endCxn id="139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2" name="Straight Connector 141"/>
                  <p:cNvCxnSpPr>
                    <a:stCxn id="129" idx="2"/>
                    <a:endCxn id="140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43" name="Oval 142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44" name="Oval 143"/>
                  <p:cNvSpPr/>
                  <p:nvPr/>
                </p:nvSpPr>
                <p:spPr bwMode="auto">
                  <a:xfrm>
                    <a:off x="6284724" y="4300471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45" name="Straight Connector 144"/>
                  <p:cNvCxnSpPr>
                    <a:stCxn id="139" idx="6"/>
                    <a:endCxn id="133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36" name="Straight Connector 135"/>
                <p:cNvCxnSpPr>
                  <a:stCxn id="143" idx="3"/>
                  <a:endCxn id="133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/>
                <p:cNvCxnSpPr>
                  <a:stCxn id="132" idx="6"/>
                  <a:endCxn id="140" idx="2"/>
                </p:cNvCxnSpPr>
                <p:nvPr/>
              </p:nvCxnSpPr>
              <p:spPr bwMode="auto">
                <a:xfrm flipV="1">
                  <a:off x="8779063" y="1424703"/>
                  <a:ext cx="333327" cy="211234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32" name="Oval 131"/>
              <p:cNvSpPr/>
              <p:nvPr/>
            </p:nvSpPr>
            <p:spPr bwMode="auto">
              <a:xfrm>
                <a:off x="8427979" y="1498769"/>
                <a:ext cx="287472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133" name="Oval 132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134" name="Straight Connector 133"/>
              <p:cNvCxnSpPr>
                <a:stCxn id="140" idx="0"/>
                <a:endCxn id="133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29" name="Oval 128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130" name="Straight Connector 129"/>
            <p:cNvCxnSpPr>
              <a:stCxn id="139" idx="4"/>
              <a:endCxn id="144" idx="0"/>
            </p:cNvCxnSpPr>
            <p:nvPr/>
          </p:nvCxnSpPr>
          <p:spPr bwMode="auto">
            <a:xfrm flipH="1">
              <a:off x="7920447" y="679675"/>
              <a:ext cx="339089" cy="583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46" name="Group 60"/>
          <p:cNvGrpSpPr>
            <a:grpSpLocks/>
          </p:cNvGrpSpPr>
          <p:nvPr/>
        </p:nvGrpSpPr>
        <p:grpSpPr bwMode="auto">
          <a:xfrm>
            <a:off x="3120434" y="1915056"/>
            <a:ext cx="2285829" cy="1878456"/>
            <a:chOff x="7608040" y="-94333"/>
            <a:chExt cx="2286892" cy="1878417"/>
          </a:xfrm>
        </p:grpSpPr>
        <p:grpSp>
          <p:nvGrpSpPr>
            <p:cNvPr id="147" name="Group 49"/>
            <p:cNvGrpSpPr>
              <a:grpSpLocks/>
            </p:cNvGrpSpPr>
            <p:nvPr/>
          </p:nvGrpSpPr>
          <p:grpSpPr bwMode="auto">
            <a:xfrm>
              <a:off x="7608040" y="-94333"/>
              <a:ext cx="2057706" cy="1734751"/>
              <a:chOff x="7608040" y="-75513"/>
              <a:chExt cx="2057706" cy="1734751"/>
            </a:xfrm>
          </p:grpSpPr>
          <p:grpSp>
            <p:nvGrpSpPr>
              <p:cNvPr id="150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154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157" name="Oval 156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158" name="Oval 15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59" name="Oval 158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60" name="Straight Connector 159"/>
                  <p:cNvCxnSpPr>
                    <a:stCxn id="157" idx="5"/>
                    <a:endCxn id="158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1" name="Straight Connector 160"/>
                  <p:cNvCxnSpPr>
                    <a:stCxn id="148" idx="2"/>
                    <a:endCxn id="159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2" name="Oval 161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3" name="Oval 162"/>
                  <p:cNvSpPr/>
                  <p:nvPr/>
                </p:nvSpPr>
                <p:spPr bwMode="auto">
                  <a:xfrm>
                    <a:off x="6284724" y="430047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64" name="Straight Connector 163"/>
                  <p:cNvCxnSpPr>
                    <a:stCxn id="158" idx="6"/>
                    <a:endCxn id="152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55" name="Straight Connector 154"/>
                <p:cNvCxnSpPr>
                  <a:stCxn id="162" idx="3"/>
                  <a:endCxn id="152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52" name="Oval 151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153" name="Straight Connector 152"/>
              <p:cNvCxnSpPr>
                <a:stCxn id="159" idx="0"/>
                <a:endCxn id="152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48" name="Oval 147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149" name="Straight Connector 148"/>
            <p:cNvCxnSpPr>
              <a:stCxn id="158" idx="4"/>
              <a:endCxn id="163" idx="0"/>
            </p:cNvCxnSpPr>
            <p:nvPr/>
          </p:nvCxnSpPr>
          <p:spPr bwMode="auto">
            <a:xfrm flipH="1">
              <a:off x="7920447" y="679675"/>
              <a:ext cx="339089" cy="583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165" name="TextBox 164"/>
              <p:cNvSpPr txBox="1">
                <a:spLocks noChangeArrowheads="1"/>
              </p:cNvSpPr>
              <p:nvPr/>
            </p:nvSpPr>
            <p:spPr bwMode="auto">
              <a:xfrm>
                <a:off x="241781" y="3898124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[1]=0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65" name="TextBox 1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41781" y="3898124"/>
                <a:ext cx="1800225" cy="400050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2" name="Group 60"/>
          <p:cNvGrpSpPr>
            <a:grpSpLocks/>
          </p:cNvGrpSpPr>
          <p:nvPr/>
        </p:nvGrpSpPr>
        <p:grpSpPr bwMode="auto">
          <a:xfrm>
            <a:off x="3114551" y="1915056"/>
            <a:ext cx="2285829" cy="1878456"/>
            <a:chOff x="7608040" y="-94333"/>
            <a:chExt cx="2286892" cy="1878417"/>
          </a:xfrm>
        </p:grpSpPr>
        <p:grpSp>
          <p:nvGrpSpPr>
            <p:cNvPr id="203" name="Group 49"/>
            <p:cNvGrpSpPr>
              <a:grpSpLocks/>
            </p:cNvGrpSpPr>
            <p:nvPr/>
          </p:nvGrpSpPr>
          <p:grpSpPr bwMode="auto">
            <a:xfrm>
              <a:off x="7608040" y="-94333"/>
              <a:ext cx="2057706" cy="1734751"/>
              <a:chOff x="7608040" y="-75513"/>
              <a:chExt cx="2057706" cy="1734751"/>
            </a:xfrm>
          </p:grpSpPr>
          <p:grpSp>
            <p:nvGrpSpPr>
              <p:cNvPr id="206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209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211" name="Oval 210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212" name="Oval 211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213" name="Oval 212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214" name="Straight Connector 213"/>
                  <p:cNvCxnSpPr>
                    <a:stCxn id="211" idx="5"/>
                    <a:endCxn id="212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15" name="Straight Connector 214"/>
                  <p:cNvCxnSpPr>
                    <a:stCxn id="204" idx="2"/>
                    <a:endCxn id="213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16" name="Oval 215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217" name="Oval 216"/>
                  <p:cNvSpPr/>
                  <p:nvPr/>
                </p:nvSpPr>
                <p:spPr bwMode="auto">
                  <a:xfrm>
                    <a:off x="6284724" y="4300471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218" name="Straight Connector 217"/>
                  <p:cNvCxnSpPr>
                    <a:stCxn id="212" idx="6"/>
                    <a:endCxn id="207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10" name="Straight Connector 209"/>
                <p:cNvCxnSpPr>
                  <a:stCxn id="216" idx="3"/>
                  <a:endCxn id="207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07" name="Oval 206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208" name="Straight Connector 207"/>
              <p:cNvCxnSpPr>
                <a:stCxn id="213" idx="0"/>
                <a:endCxn id="207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04" name="Oval 203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205" name="Straight Connector 204"/>
            <p:cNvCxnSpPr>
              <a:stCxn id="212" idx="4"/>
              <a:endCxn id="217" idx="0"/>
            </p:cNvCxnSpPr>
            <p:nvPr/>
          </p:nvCxnSpPr>
          <p:spPr bwMode="auto">
            <a:xfrm flipH="1">
              <a:off x="7920447" y="679675"/>
              <a:ext cx="339089" cy="58379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19" name="TextBox 218"/>
              <p:cNvSpPr txBox="1">
                <a:spLocks noChangeArrowheads="1"/>
              </p:cNvSpPr>
              <p:nvPr/>
            </p:nvSpPr>
            <p:spPr bwMode="auto">
              <a:xfrm>
                <a:off x="3283144" y="3974519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[2]=6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19" name="TextBox 2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83144" y="3974519"/>
                <a:ext cx="1800225" cy="400050"/>
              </a:xfrm>
              <a:prstGeom prst="rect">
                <a:avLst/>
              </a:prstGeom>
              <a:blipFill>
                <a:blip r:embed="rId4"/>
                <a:stretch>
                  <a:fillRect b="-151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0" name="Group 60"/>
          <p:cNvGrpSpPr>
            <a:grpSpLocks/>
          </p:cNvGrpSpPr>
          <p:nvPr/>
        </p:nvGrpSpPr>
        <p:grpSpPr bwMode="auto">
          <a:xfrm>
            <a:off x="372734" y="4709281"/>
            <a:ext cx="2285829" cy="1878456"/>
            <a:chOff x="7608040" y="-94333"/>
            <a:chExt cx="2286892" cy="1878417"/>
          </a:xfrm>
        </p:grpSpPr>
        <p:grpSp>
          <p:nvGrpSpPr>
            <p:cNvPr id="221" name="Group 49"/>
            <p:cNvGrpSpPr>
              <a:grpSpLocks/>
            </p:cNvGrpSpPr>
            <p:nvPr/>
          </p:nvGrpSpPr>
          <p:grpSpPr bwMode="auto">
            <a:xfrm>
              <a:off x="7608040" y="-94333"/>
              <a:ext cx="2057706" cy="1734751"/>
              <a:chOff x="7608040" y="-75513"/>
              <a:chExt cx="2057706" cy="1734751"/>
            </a:xfrm>
          </p:grpSpPr>
          <p:grpSp>
            <p:nvGrpSpPr>
              <p:cNvPr id="223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226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228" name="Oval 227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229" name="Oval 228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230" name="Oval 229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231" name="Straight Connector 230"/>
                  <p:cNvCxnSpPr>
                    <a:stCxn id="228" idx="5"/>
                    <a:endCxn id="229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32" name="Straight Connector 231"/>
                  <p:cNvCxnSpPr>
                    <a:stCxn id="222" idx="2"/>
                    <a:endCxn id="230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33" name="Oval 232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234" name="Straight Connector 233"/>
                  <p:cNvCxnSpPr>
                    <a:stCxn id="229" idx="6"/>
                    <a:endCxn id="224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27" name="Straight Connector 226"/>
                <p:cNvCxnSpPr>
                  <a:stCxn id="233" idx="3"/>
                  <a:endCxn id="224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24" name="Oval 223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225" name="Straight Connector 224"/>
              <p:cNvCxnSpPr>
                <a:stCxn id="230" idx="0"/>
                <a:endCxn id="224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22" name="Oval 221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</p:grpSp>
      <p:grpSp>
        <p:nvGrpSpPr>
          <p:cNvPr id="235" name="Group 60"/>
          <p:cNvGrpSpPr>
            <a:grpSpLocks/>
          </p:cNvGrpSpPr>
          <p:nvPr/>
        </p:nvGrpSpPr>
        <p:grpSpPr bwMode="auto">
          <a:xfrm>
            <a:off x="381278" y="4712202"/>
            <a:ext cx="2285829" cy="1878456"/>
            <a:chOff x="7608040" y="-94333"/>
            <a:chExt cx="2286892" cy="1878417"/>
          </a:xfrm>
        </p:grpSpPr>
        <p:grpSp>
          <p:nvGrpSpPr>
            <p:cNvPr id="236" name="Group 49"/>
            <p:cNvGrpSpPr>
              <a:grpSpLocks/>
            </p:cNvGrpSpPr>
            <p:nvPr/>
          </p:nvGrpSpPr>
          <p:grpSpPr bwMode="auto">
            <a:xfrm>
              <a:off x="7608040" y="-94333"/>
              <a:ext cx="2057706" cy="1734751"/>
              <a:chOff x="7608040" y="-75513"/>
              <a:chExt cx="2057706" cy="1734751"/>
            </a:xfrm>
          </p:grpSpPr>
          <p:grpSp>
            <p:nvGrpSpPr>
              <p:cNvPr id="238" name="Group 2"/>
              <p:cNvGrpSpPr>
                <a:grpSpLocks/>
              </p:cNvGrpSpPr>
              <p:nvPr/>
            </p:nvGrpSpPr>
            <p:grpSpPr bwMode="auto">
              <a:xfrm>
                <a:off x="7608040" y="-75513"/>
                <a:ext cx="2057706" cy="1734751"/>
                <a:chOff x="7671653" y="-82012"/>
                <a:chExt cx="2057706" cy="1734751"/>
              </a:xfrm>
            </p:grpSpPr>
            <p:grpSp>
              <p:nvGrpSpPr>
                <p:cNvPr id="241" name="Group 3"/>
                <p:cNvGrpSpPr>
                  <a:grpSpLocks/>
                </p:cNvGrpSpPr>
                <p:nvPr/>
              </p:nvGrpSpPr>
              <p:grpSpPr bwMode="auto">
                <a:xfrm>
                  <a:off x="7671653" y="-82012"/>
                  <a:ext cx="2057706" cy="1734751"/>
                  <a:chOff x="6116053" y="2942671"/>
                  <a:chExt cx="2057706" cy="1734751"/>
                </a:xfrm>
              </p:grpSpPr>
              <p:sp>
                <p:nvSpPr>
                  <p:cNvPr id="243" name="Oval 242"/>
                  <p:cNvSpPr/>
                  <p:nvPr/>
                </p:nvSpPr>
                <p:spPr bwMode="auto">
                  <a:xfrm>
                    <a:off x="6116053" y="2942671"/>
                    <a:ext cx="287471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244" name="Oval 243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245" name="Oval 244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246" name="Straight Connector 245"/>
                  <p:cNvCxnSpPr>
                    <a:stCxn id="243" idx="5"/>
                    <a:endCxn id="244" idx="1"/>
                  </p:cNvCxnSpPr>
                  <p:nvPr/>
                </p:nvCxnSpPr>
                <p:spPr bwMode="auto">
                  <a:xfrm>
                    <a:off x="6361424" y="3187924"/>
                    <a:ext cx="304488" cy="28350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47" name="Straight Connector 246"/>
                  <p:cNvCxnSpPr>
                    <a:stCxn id="237" idx="2"/>
                    <a:endCxn id="245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48" name="Oval 247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249" name="Straight Connector 248"/>
                  <p:cNvCxnSpPr>
                    <a:stCxn id="244" idx="6"/>
                    <a:endCxn id="239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2" name="Straight Connector 241"/>
                <p:cNvCxnSpPr>
                  <a:stCxn id="248" idx="3"/>
                  <a:endCxn id="239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39" name="Oval 238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240" name="Straight Connector 239"/>
              <p:cNvCxnSpPr>
                <a:stCxn id="245" idx="0"/>
                <a:endCxn id="239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37" name="Oval 236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50" name="TextBox 249"/>
              <p:cNvSpPr txBox="1">
                <a:spLocks noChangeArrowheads="1"/>
              </p:cNvSpPr>
              <p:nvPr/>
            </p:nvSpPr>
            <p:spPr bwMode="auto">
              <a:xfrm>
                <a:off x="189922" y="6244043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[3]=6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50" name="TextBox 2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9922" y="6244043"/>
                <a:ext cx="1800225" cy="400050"/>
              </a:xfrm>
              <a:prstGeom prst="rect">
                <a:avLst/>
              </a:prstGeom>
              <a:blipFill>
                <a:blip r:embed="rId5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1" name="Group 60"/>
          <p:cNvGrpSpPr>
            <a:grpSpLocks/>
          </p:cNvGrpSpPr>
          <p:nvPr/>
        </p:nvGrpSpPr>
        <p:grpSpPr bwMode="auto">
          <a:xfrm>
            <a:off x="5646240" y="4775497"/>
            <a:ext cx="1020472" cy="1444812"/>
            <a:chOff x="8873985" y="339302"/>
            <a:chExt cx="1020947" cy="1444782"/>
          </a:xfrm>
        </p:grpSpPr>
        <p:grpSp>
          <p:nvGrpSpPr>
            <p:cNvPr id="252" name="Group 49"/>
            <p:cNvGrpSpPr>
              <a:grpSpLocks/>
            </p:cNvGrpSpPr>
            <p:nvPr/>
          </p:nvGrpSpPr>
          <p:grpSpPr bwMode="auto">
            <a:xfrm>
              <a:off x="8873985" y="339302"/>
              <a:ext cx="791761" cy="1301116"/>
              <a:chOff x="8873985" y="358122"/>
              <a:chExt cx="791761" cy="1301116"/>
            </a:xfrm>
          </p:grpSpPr>
          <p:grpSp>
            <p:nvGrpSpPr>
              <p:cNvPr id="254" name="Group 2"/>
              <p:cNvGrpSpPr>
                <a:grpSpLocks/>
              </p:cNvGrpSpPr>
              <p:nvPr/>
            </p:nvGrpSpPr>
            <p:grpSpPr bwMode="auto">
              <a:xfrm>
                <a:off x="9048777" y="358122"/>
                <a:ext cx="616969" cy="1301116"/>
                <a:chOff x="9112390" y="351623"/>
                <a:chExt cx="616969" cy="1301116"/>
              </a:xfrm>
            </p:grpSpPr>
            <p:grpSp>
              <p:nvGrpSpPr>
                <p:cNvPr id="257" name="Group 3"/>
                <p:cNvGrpSpPr>
                  <a:grpSpLocks/>
                </p:cNvGrpSpPr>
                <p:nvPr/>
              </p:nvGrpSpPr>
              <p:grpSpPr bwMode="auto">
                <a:xfrm>
                  <a:off x="9112390" y="351623"/>
                  <a:ext cx="616969" cy="1301116"/>
                  <a:chOff x="7556790" y="3376306"/>
                  <a:chExt cx="616969" cy="1301116"/>
                </a:xfrm>
              </p:grpSpPr>
              <p:sp>
                <p:nvSpPr>
                  <p:cNvPr id="260" name="Oval 259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261" name="Straight Connector 260"/>
                  <p:cNvCxnSpPr>
                    <a:stCxn id="253" idx="2"/>
                    <a:endCxn id="260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62" name="Oval 261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</p:grpSp>
            <p:cxnSp>
              <p:nvCxnSpPr>
                <p:cNvPr id="258" name="Straight Connector 257"/>
                <p:cNvCxnSpPr>
                  <a:stCxn id="262" idx="3"/>
                  <a:endCxn id="255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55" name="Oval 254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256" name="Straight Connector 255"/>
              <p:cNvCxnSpPr>
                <a:stCxn id="260" idx="0"/>
                <a:endCxn id="255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53" name="Oval 252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</p:grpSp>
      <p:grpSp>
        <p:nvGrpSpPr>
          <p:cNvPr id="264" name="Group 60"/>
          <p:cNvGrpSpPr>
            <a:grpSpLocks/>
          </p:cNvGrpSpPr>
          <p:nvPr/>
        </p:nvGrpSpPr>
        <p:grpSpPr bwMode="auto">
          <a:xfrm>
            <a:off x="3313645" y="4791487"/>
            <a:ext cx="1778305" cy="1444812"/>
            <a:chOff x="8115800" y="339302"/>
            <a:chExt cx="1779132" cy="1444782"/>
          </a:xfrm>
        </p:grpSpPr>
        <p:grpSp>
          <p:nvGrpSpPr>
            <p:cNvPr id="265" name="Group 49"/>
            <p:cNvGrpSpPr>
              <a:grpSpLocks/>
            </p:cNvGrpSpPr>
            <p:nvPr/>
          </p:nvGrpSpPr>
          <p:grpSpPr bwMode="auto">
            <a:xfrm>
              <a:off x="8115800" y="339302"/>
              <a:ext cx="1549946" cy="1301116"/>
              <a:chOff x="8115800" y="358122"/>
              <a:chExt cx="1549946" cy="1301116"/>
            </a:xfrm>
          </p:grpSpPr>
          <p:grpSp>
            <p:nvGrpSpPr>
              <p:cNvPr id="267" name="Group 2"/>
              <p:cNvGrpSpPr>
                <a:grpSpLocks/>
              </p:cNvGrpSpPr>
              <p:nvPr/>
            </p:nvGrpSpPr>
            <p:grpSpPr bwMode="auto">
              <a:xfrm>
                <a:off x="8115800" y="358122"/>
                <a:ext cx="1549946" cy="1301116"/>
                <a:chOff x="8179413" y="351623"/>
                <a:chExt cx="1549946" cy="1301116"/>
              </a:xfrm>
            </p:grpSpPr>
            <p:grpSp>
              <p:nvGrpSpPr>
                <p:cNvPr id="270" name="Group 3"/>
                <p:cNvGrpSpPr>
                  <a:grpSpLocks/>
                </p:cNvGrpSpPr>
                <p:nvPr/>
              </p:nvGrpSpPr>
              <p:grpSpPr bwMode="auto">
                <a:xfrm>
                  <a:off x="8179413" y="351623"/>
                  <a:ext cx="1549946" cy="1301116"/>
                  <a:chOff x="6623813" y="3376306"/>
                  <a:chExt cx="1549946" cy="1301116"/>
                </a:xfrm>
              </p:grpSpPr>
              <p:sp>
                <p:nvSpPr>
                  <p:cNvPr id="272" name="Oval 271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273" name="Oval 272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274" name="Straight Connector 273"/>
                  <p:cNvCxnSpPr>
                    <a:stCxn id="266" idx="2"/>
                    <a:endCxn id="273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275" name="Oval 274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276" name="Straight Connector 275"/>
                  <p:cNvCxnSpPr>
                    <a:stCxn id="272" idx="6"/>
                    <a:endCxn id="268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1" name="Straight Connector 270"/>
                <p:cNvCxnSpPr>
                  <a:stCxn id="275" idx="3"/>
                  <a:endCxn id="268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8" name="Oval 267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269" name="Straight Connector 268"/>
              <p:cNvCxnSpPr>
                <a:stCxn id="273" idx="0"/>
                <a:endCxn id="268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66" name="Oval 265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</p:grpSp>
      <p:grpSp>
        <p:nvGrpSpPr>
          <p:cNvPr id="185" name="Group 60"/>
          <p:cNvGrpSpPr>
            <a:grpSpLocks/>
          </p:cNvGrpSpPr>
          <p:nvPr/>
        </p:nvGrpSpPr>
        <p:grpSpPr bwMode="auto">
          <a:xfrm>
            <a:off x="3318074" y="4794596"/>
            <a:ext cx="1778305" cy="1444812"/>
            <a:chOff x="8115800" y="339302"/>
            <a:chExt cx="1779132" cy="1444782"/>
          </a:xfrm>
        </p:grpSpPr>
        <p:grpSp>
          <p:nvGrpSpPr>
            <p:cNvPr id="186" name="Group 49"/>
            <p:cNvGrpSpPr>
              <a:grpSpLocks/>
            </p:cNvGrpSpPr>
            <p:nvPr/>
          </p:nvGrpSpPr>
          <p:grpSpPr bwMode="auto">
            <a:xfrm>
              <a:off x="8115800" y="339302"/>
              <a:ext cx="1549946" cy="1301116"/>
              <a:chOff x="8115800" y="358122"/>
              <a:chExt cx="1549946" cy="1301116"/>
            </a:xfrm>
          </p:grpSpPr>
          <p:grpSp>
            <p:nvGrpSpPr>
              <p:cNvPr id="189" name="Group 2"/>
              <p:cNvGrpSpPr>
                <a:grpSpLocks/>
              </p:cNvGrpSpPr>
              <p:nvPr/>
            </p:nvGrpSpPr>
            <p:grpSpPr bwMode="auto">
              <a:xfrm>
                <a:off x="8115800" y="358122"/>
                <a:ext cx="1549946" cy="1301116"/>
                <a:chOff x="8179413" y="351623"/>
                <a:chExt cx="1549946" cy="1301116"/>
              </a:xfrm>
            </p:grpSpPr>
            <p:grpSp>
              <p:nvGrpSpPr>
                <p:cNvPr id="192" name="Group 3"/>
                <p:cNvGrpSpPr>
                  <a:grpSpLocks/>
                </p:cNvGrpSpPr>
                <p:nvPr/>
              </p:nvGrpSpPr>
              <p:grpSpPr bwMode="auto">
                <a:xfrm>
                  <a:off x="8179413" y="351623"/>
                  <a:ext cx="1549946" cy="1301116"/>
                  <a:chOff x="6623813" y="3376306"/>
                  <a:chExt cx="1549946" cy="1301116"/>
                </a:xfrm>
              </p:grpSpPr>
              <p:sp>
                <p:nvSpPr>
                  <p:cNvPr id="195" name="Oval 194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96" name="Oval 195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98" name="Straight Connector 197"/>
                  <p:cNvCxnSpPr>
                    <a:stCxn id="187" idx="2"/>
                    <a:endCxn id="196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9" name="Oval 198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201" name="Straight Connector 200"/>
                  <p:cNvCxnSpPr>
                    <a:stCxn id="195" idx="6"/>
                    <a:endCxn id="190" idx="1"/>
                  </p:cNvCxnSpPr>
                  <p:nvPr/>
                </p:nvCxnSpPr>
                <p:spPr bwMode="auto">
                  <a:xfrm>
                    <a:off x="6911283" y="3573013"/>
                    <a:ext cx="512814" cy="283541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93" name="Straight Connector 192"/>
                <p:cNvCxnSpPr>
                  <a:stCxn id="199" idx="3"/>
                  <a:endCxn id="190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90" name="Oval 189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  <a:solidFill>
                <a:srgbClr val="92D05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191" name="Straight Connector 190"/>
              <p:cNvCxnSpPr>
                <a:stCxn id="196" idx="0"/>
                <a:endCxn id="190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87" name="Oval 186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90" name="TextBox 289"/>
              <p:cNvSpPr txBox="1">
                <a:spLocks noChangeArrowheads="1"/>
              </p:cNvSpPr>
              <p:nvPr/>
            </p:nvSpPr>
            <p:spPr bwMode="auto">
              <a:xfrm>
                <a:off x="3083738" y="6230419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[4]=1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90" name="TextBox 2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083738" y="6230419"/>
                <a:ext cx="1800225" cy="400050"/>
              </a:xfrm>
              <a:prstGeom prst="rect">
                <a:avLst/>
              </a:prstGeom>
              <a:blipFill>
                <a:blip r:embed="rId6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2" name="Group 49"/>
          <p:cNvGrpSpPr>
            <a:grpSpLocks/>
          </p:cNvGrpSpPr>
          <p:nvPr/>
        </p:nvGrpSpPr>
        <p:grpSpPr bwMode="auto">
          <a:xfrm>
            <a:off x="7771917" y="5597237"/>
            <a:ext cx="791393" cy="725515"/>
            <a:chOff x="8873985" y="358122"/>
            <a:chExt cx="791761" cy="725500"/>
          </a:xfrm>
        </p:grpSpPr>
        <p:grpSp>
          <p:nvGrpSpPr>
            <p:cNvPr id="294" name="Group 2"/>
            <p:cNvGrpSpPr>
              <a:grpSpLocks/>
            </p:cNvGrpSpPr>
            <p:nvPr/>
          </p:nvGrpSpPr>
          <p:grpSpPr bwMode="auto">
            <a:xfrm>
              <a:off x="9119356" y="358122"/>
              <a:ext cx="546390" cy="480248"/>
              <a:chOff x="9182969" y="351623"/>
              <a:chExt cx="546390" cy="480248"/>
            </a:xfrm>
          </p:grpSpPr>
          <p:sp>
            <p:nvSpPr>
              <p:cNvPr id="301" name="Oval 300"/>
              <p:cNvSpPr/>
              <p:nvPr/>
            </p:nvSpPr>
            <p:spPr bwMode="auto">
              <a:xfrm>
                <a:off x="9441887" y="351623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8</a:t>
                </a:r>
                <a:endParaRPr lang="en-US" dirty="0"/>
              </a:p>
            </p:txBody>
          </p:sp>
          <p:cxnSp>
            <p:nvCxnSpPr>
              <p:cNvPr id="298" name="Straight Connector 297"/>
              <p:cNvCxnSpPr>
                <a:stCxn id="301" idx="3"/>
                <a:endCxn id="295" idx="7"/>
              </p:cNvCxnSpPr>
              <p:nvPr/>
            </p:nvCxnSpPr>
            <p:spPr bwMode="auto">
              <a:xfrm flipH="1">
                <a:off x="9182969" y="596875"/>
                <a:ext cx="301018" cy="2349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95" name="Oval 294"/>
            <p:cNvSpPr/>
            <p:nvPr/>
          </p:nvSpPr>
          <p:spPr bwMode="auto">
            <a:xfrm>
              <a:off x="8873985" y="796291"/>
              <a:ext cx="287471" cy="28733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1</a:t>
              </a:r>
              <a:endParaRPr lang="en-US" dirty="0"/>
            </a:p>
          </p:txBody>
        </p:sp>
      </p:grpSp>
      <p:grpSp>
        <p:nvGrpSpPr>
          <p:cNvPr id="302" name="Group 60"/>
          <p:cNvGrpSpPr>
            <a:grpSpLocks/>
          </p:cNvGrpSpPr>
          <p:nvPr/>
        </p:nvGrpSpPr>
        <p:grpSpPr bwMode="auto">
          <a:xfrm>
            <a:off x="5648836" y="4775497"/>
            <a:ext cx="1020472" cy="1444812"/>
            <a:chOff x="8873985" y="339302"/>
            <a:chExt cx="1020947" cy="1444782"/>
          </a:xfrm>
        </p:grpSpPr>
        <p:grpSp>
          <p:nvGrpSpPr>
            <p:cNvPr id="303" name="Group 49"/>
            <p:cNvGrpSpPr>
              <a:grpSpLocks/>
            </p:cNvGrpSpPr>
            <p:nvPr/>
          </p:nvGrpSpPr>
          <p:grpSpPr bwMode="auto">
            <a:xfrm>
              <a:off x="8873985" y="339302"/>
              <a:ext cx="791761" cy="1301116"/>
              <a:chOff x="8873985" y="358122"/>
              <a:chExt cx="791761" cy="1301116"/>
            </a:xfrm>
          </p:grpSpPr>
          <p:grpSp>
            <p:nvGrpSpPr>
              <p:cNvPr id="305" name="Group 2"/>
              <p:cNvGrpSpPr>
                <a:grpSpLocks/>
              </p:cNvGrpSpPr>
              <p:nvPr/>
            </p:nvGrpSpPr>
            <p:grpSpPr bwMode="auto">
              <a:xfrm>
                <a:off x="9048777" y="358122"/>
                <a:ext cx="616969" cy="1301116"/>
                <a:chOff x="9112390" y="351623"/>
                <a:chExt cx="616969" cy="1301116"/>
              </a:xfrm>
            </p:grpSpPr>
            <p:grpSp>
              <p:nvGrpSpPr>
                <p:cNvPr id="308" name="Group 3"/>
                <p:cNvGrpSpPr>
                  <a:grpSpLocks/>
                </p:cNvGrpSpPr>
                <p:nvPr/>
              </p:nvGrpSpPr>
              <p:grpSpPr bwMode="auto">
                <a:xfrm>
                  <a:off x="9112390" y="351623"/>
                  <a:ext cx="616969" cy="1301116"/>
                  <a:chOff x="7556790" y="3376306"/>
                  <a:chExt cx="616969" cy="1301116"/>
                </a:xfrm>
              </p:grpSpPr>
              <p:sp>
                <p:nvSpPr>
                  <p:cNvPr id="310" name="Oval 309"/>
                  <p:cNvSpPr/>
                  <p:nvPr/>
                </p:nvSpPr>
                <p:spPr bwMode="auto">
                  <a:xfrm>
                    <a:off x="7556790" y="4304926"/>
                    <a:ext cx="287472" cy="288919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311" name="Straight Connector 310"/>
                  <p:cNvCxnSpPr>
                    <a:stCxn id="304" idx="2"/>
                    <a:endCxn id="310" idx="6"/>
                  </p:cNvCxnSpPr>
                  <p:nvPr/>
                </p:nvCxnSpPr>
                <p:spPr bwMode="auto">
                  <a:xfrm flipH="1" flipV="1">
                    <a:off x="7844262" y="4449386"/>
                    <a:ext cx="271212" cy="22803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312" name="Oval 311"/>
                  <p:cNvSpPr/>
                  <p:nvPr/>
                </p:nvSpPr>
                <p:spPr bwMode="auto">
                  <a:xfrm>
                    <a:off x="7886287" y="3376306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</p:grpSp>
            <p:cxnSp>
              <p:nvCxnSpPr>
                <p:cNvPr id="309" name="Straight Connector 308"/>
                <p:cNvCxnSpPr>
                  <a:stCxn id="312" idx="3"/>
                  <a:endCxn id="306" idx="7"/>
                </p:cNvCxnSpPr>
                <p:nvPr/>
              </p:nvCxnSpPr>
              <p:spPr bwMode="auto">
                <a:xfrm flipH="1">
                  <a:off x="9182969" y="596875"/>
                  <a:ext cx="301018" cy="23499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06" name="Oval 305"/>
              <p:cNvSpPr/>
              <p:nvPr/>
            </p:nvSpPr>
            <p:spPr bwMode="auto">
              <a:xfrm>
                <a:off x="8873985" y="796291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 smtClean="0"/>
                  <a:t>1</a:t>
                </a:r>
                <a:endParaRPr lang="en-US" dirty="0"/>
              </a:p>
            </p:txBody>
          </p:sp>
          <p:cxnSp>
            <p:nvCxnSpPr>
              <p:cNvPr id="307" name="Straight Connector 306"/>
              <p:cNvCxnSpPr>
                <a:stCxn id="310" idx="0"/>
                <a:endCxn id="306" idx="5"/>
              </p:cNvCxnSpPr>
              <p:nvPr/>
            </p:nvCxnSpPr>
            <p:spPr bwMode="auto">
              <a:xfrm flipH="1" flipV="1">
                <a:off x="9119356" y="1041543"/>
                <a:ext cx="73157" cy="245199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04" name="Oval 303"/>
            <p:cNvSpPr/>
            <p:nvPr/>
          </p:nvSpPr>
          <p:spPr bwMode="auto">
            <a:xfrm>
              <a:off x="9607461" y="1496752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13" name="TextBox 312"/>
              <p:cNvSpPr txBox="1">
                <a:spLocks noChangeArrowheads="1"/>
              </p:cNvSpPr>
              <p:nvPr/>
            </p:nvSpPr>
            <p:spPr bwMode="auto">
              <a:xfrm>
                <a:off x="5155049" y="6263145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[5]=0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13" name="TextBox 3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55049" y="6263145"/>
                <a:ext cx="1800225" cy="400050"/>
              </a:xfrm>
              <a:prstGeom prst="rect">
                <a:avLst/>
              </a:prstGeom>
              <a:blipFill>
                <a:blip r:embed="rId7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22" name="Group 49"/>
          <p:cNvGrpSpPr>
            <a:grpSpLocks/>
          </p:cNvGrpSpPr>
          <p:nvPr/>
        </p:nvGrpSpPr>
        <p:grpSpPr bwMode="auto">
          <a:xfrm>
            <a:off x="7388727" y="3325106"/>
            <a:ext cx="791393" cy="1217564"/>
            <a:chOff x="8873985" y="358122"/>
            <a:chExt cx="791761" cy="1217539"/>
          </a:xfrm>
        </p:grpSpPr>
        <p:grpSp>
          <p:nvGrpSpPr>
            <p:cNvPr id="323" name="Group 2"/>
            <p:cNvGrpSpPr>
              <a:grpSpLocks/>
            </p:cNvGrpSpPr>
            <p:nvPr/>
          </p:nvGrpSpPr>
          <p:grpSpPr bwMode="auto">
            <a:xfrm>
              <a:off x="9048777" y="358122"/>
              <a:ext cx="616969" cy="1217539"/>
              <a:chOff x="9112390" y="351623"/>
              <a:chExt cx="616969" cy="1217539"/>
            </a:xfrm>
          </p:grpSpPr>
          <p:grpSp>
            <p:nvGrpSpPr>
              <p:cNvPr id="326" name="Group 3"/>
              <p:cNvGrpSpPr>
                <a:grpSpLocks/>
              </p:cNvGrpSpPr>
              <p:nvPr/>
            </p:nvGrpSpPr>
            <p:grpSpPr bwMode="auto">
              <a:xfrm>
                <a:off x="9112390" y="351623"/>
                <a:ext cx="616969" cy="1217539"/>
                <a:chOff x="7556790" y="3376306"/>
                <a:chExt cx="616969" cy="1217539"/>
              </a:xfrm>
            </p:grpSpPr>
            <p:sp>
              <p:nvSpPr>
                <p:cNvPr id="328" name="Oval 327"/>
                <p:cNvSpPr/>
                <p:nvPr/>
              </p:nvSpPr>
              <p:spPr bwMode="auto">
                <a:xfrm>
                  <a:off x="7556790" y="4304926"/>
                  <a:ext cx="287472" cy="288919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0</a:t>
                  </a:r>
                  <a:endParaRPr lang="en-US" dirty="0"/>
                </a:p>
              </p:txBody>
            </p:sp>
            <p:sp>
              <p:nvSpPr>
                <p:cNvPr id="329" name="Oval 328"/>
                <p:cNvSpPr/>
                <p:nvPr/>
              </p:nvSpPr>
              <p:spPr bwMode="auto">
                <a:xfrm>
                  <a:off x="7886287" y="3376306"/>
                  <a:ext cx="287472" cy="287331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8</a:t>
                  </a:r>
                  <a:endParaRPr lang="en-US" dirty="0"/>
                </a:p>
              </p:txBody>
            </p:sp>
          </p:grpSp>
          <p:cxnSp>
            <p:nvCxnSpPr>
              <p:cNvPr id="327" name="Straight Connector 326"/>
              <p:cNvCxnSpPr>
                <a:stCxn id="329" idx="3"/>
                <a:endCxn id="324" idx="7"/>
              </p:cNvCxnSpPr>
              <p:nvPr/>
            </p:nvCxnSpPr>
            <p:spPr bwMode="auto">
              <a:xfrm flipH="1">
                <a:off x="9182969" y="596875"/>
                <a:ext cx="301018" cy="2349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4" name="Oval 323"/>
            <p:cNvSpPr/>
            <p:nvPr/>
          </p:nvSpPr>
          <p:spPr bwMode="auto">
            <a:xfrm>
              <a:off x="8873985" y="796291"/>
              <a:ext cx="287471" cy="28733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1</a:t>
              </a:r>
              <a:endParaRPr lang="en-US" dirty="0"/>
            </a:p>
          </p:txBody>
        </p:sp>
        <p:cxnSp>
          <p:nvCxnSpPr>
            <p:cNvPr id="325" name="Straight Connector 324"/>
            <p:cNvCxnSpPr>
              <a:stCxn id="328" idx="0"/>
              <a:endCxn id="324" idx="5"/>
            </p:cNvCxnSpPr>
            <p:nvPr/>
          </p:nvCxnSpPr>
          <p:spPr bwMode="auto">
            <a:xfrm flipH="1" flipV="1">
              <a:off x="9119356" y="1041543"/>
              <a:ext cx="73157" cy="2451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314" name="Group 49"/>
          <p:cNvGrpSpPr>
            <a:grpSpLocks/>
          </p:cNvGrpSpPr>
          <p:nvPr/>
        </p:nvGrpSpPr>
        <p:grpSpPr bwMode="auto">
          <a:xfrm>
            <a:off x="7388727" y="3325156"/>
            <a:ext cx="791393" cy="1217564"/>
            <a:chOff x="8873985" y="358122"/>
            <a:chExt cx="791761" cy="1217539"/>
          </a:xfrm>
        </p:grpSpPr>
        <p:grpSp>
          <p:nvGrpSpPr>
            <p:cNvPr id="315" name="Group 2"/>
            <p:cNvGrpSpPr>
              <a:grpSpLocks/>
            </p:cNvGrpSpPr>
            <p:nvPr/>
          </p:nvGrpSpPr>
          <p:grpSpPr bwMode="auto">
            <a:xfrm>
              <a:off x="9048777" y="358122"/>
              <a:ext cx="616969" cy="1217539"/>
              <a:chOff x="9112390" y="351623"/>
              <a:chExt cx="616969" cy="1217539"/>
            </a:xfrm>
          </p:grpSpPr>
          <p:grpSp>
            <p:nvGrpSpPr>
              <p:cNvPr id="318" name="Group 3"/>
              <p:cNvGrpSpPr>
                <a:grpSpLocks/>
              </p:cNvGrpSpPr>
              <p:nvPr/>
            </p:nvGrpSpPr>
            <p:grpSpPr bwMode="auto">
              <a:xfrm>
                <a:off x="9112390" y="351623"/>
                <a:ext cx="616969" cy="1217539"/>
                <a:chOff x="7556790" y="3376306"/>
                <a:chExt cx="616969" cy="1217539"/>
              </a:xfrm>
            </p:grpSpPr>
            <p:sp>
              <p:nvSpPr>
                <p:cNvPr id="320" name="Oval 319"/>
                <p:cNvSpPr/>
                <p:nvPr/>
              </p:nvSpPr>
              <p:spPr bwMode="auto">
                <a:xfrm>
                  <a:off x="7556790" y="4304926"/>
                  <a:ext cx="287472" cy="288919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0</a:t>
                  </a:r>
                  <a:endParaRPr lang="en-US" dirty="0"/>
                </a:p>
              </p:txBody>
            </p:sp>
            <p:sp>
              <p:nvSpPr>
                <p:cNvPr id="321" name="Oval 320"/>
                <p:cNvSpPr/>
                <p:nvPr/>
              </p:nvSpPr>
              <p:spPr bwMode="auto">
                <a:xfrm>
                  <a:off x="7886287" y="3376306"/>
                  <a:ext cx="287472" cy="287331"/>
                </a:xfrm>
                <a:prstGeom prst="ellipse">
                  <a:avLst/>
                </a:prstGeom>
                <a:solidFill>
                  <a:srgbClr val="FF0000"/>
                </a:solidFill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8</a:t>
                  </a:r>
                  <a:endParaRPr lang="en-US" dirty="0"/>
                </a:p>
              </p:txBody>
            </p:sp>
          </p:grpSp>
          <p:cxnSp>
            <p:nvCxnSpPr>
              <p:cNvPr id="319" name="Straight Connector 318"/>
              <p:cNvCxnSpPr>
                <a:stCxn id="321" idx="3"/>
                <a:endCxn id="316" idx="7"/>
              </p:cNvCxnSpPr>
              <p:nvPr/>
            </p:nvCxnSpPr>
            <p:spPr bwMode="auto">
              <a:xfrm flipH="1">
                <a:off x="9182969" y="596875"/>
                <a:ext cx="301018" cy="23499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16" name="Oval 315"/>
            <p:cNvSpPr/>
            <p:nvPr/>
          </p:nvSpPr>
          <p:spPr bwMode="auto">
            <a:xfrm>
              <a:off x="8873985" y="796291"/>
              <a:ext cx="287471" cy="287331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1</a:t>
              </a:r>
              <a:endParaRPr lang="en-US" dirty="0"/>
            </a:p>
          </p:txBody>
        </p:sp>
        <p:cxnSp>
          <p:nvCxnSpPr>
            <p:cNvPr id="317" name="Straight Connector 316"/>
            <p:cNvCxnSpPr>
              <a:stCxn id="320" idx="0"/>
              <a:endCxn id="316" idx="5"/>
            </p:cNvCxnSpPr>
            <p:nvPr/>
          </p:nvCxnSpPr>
          <p:spPr bwMode="auto">
            <a:xfrm flipH="1" flipV="1">
              <a:off x="9119356" y="1041543"/>
              <a:ext cx="73157" cy="2451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330" name="TextBox 329"/>
              <p:cNvSpPr txBox="1">
                <a:spLocks noChangeArrowheads="1"/>
              </p:cNvSpPr>
              <p:nvPr/>
            </p:nvSpPr>
            <p:spPr bwMode="auto">
              <a:xfrm>
                <a:off x="6969564" y="4659611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[6]=1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30" name="TextBox 3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969564" y="4659611"/>
                <a:ext cx="1800225" cy="400050"/>
              </a:xfrm>
              <a:prstGeom prst="rect">
                <a:avLst/>
              </a:prstGeom>
              <a:blipFill>
                <a:blip r:embed="rId8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2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" grpId="0"/>
      <p:bldP spid="165" grpId="0"/>
      <p:bldP spid="219" grpId="0"/>
      <p:bldP spid="250" grpId="0"/>
      <p:bldP spid="290" grpId="0"/>
      <p:bldP spid="313" grpId="0"/>
      <p:bldP spid="3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8"/>
          <p:cNvGrpSpPr>
            <a:grpSpLocks/>
          </p:cNvGrpSpPr>
          <p:nvPr/>
        </p:nvGrpSpPr>
        <p:grpSpPr bwMode="auto">
          <a:xfrm>
            <a:off x="781050" y="765175"/>
            <a:ext cx="1368425" cy="1760538"/>
            <a:chOff x="780257" y="764704"/>
            <a:chExt cx="1368425" cy="1761667"/>
          </a:xfrm>
        </p:grpSpPr>
        <p:sp>
          <p:nvSpPr>
            <p:cNvPr id="2" name="Oval 1"/>
            <p:cNvSpPr/>
            <p:nvPr/>
          </p:nvSpPr>
          <p:spPr bwMode="auto">
            <a:xfrm>
              <a:off x="780257" y="764704"/>
              <a:ext cx="287338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1</a:t>
              </a:r>
              <a:endParaRPr lang="en-US" dirty="0"/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1861345" y="7647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3</a:t>
              </a:r>
              <a:endParaRPr lang="en-US" dirty="0"/>
            </a:p>
          </p:txBody>
        </p:sp>
        <p:sp>
          <p:nvSpPr>
            <p:cNvPr id="4" name="Oval 3"/>
            <p:cNvSpPr/>
            <p:nvPr/>
          </p:nvSpPr>
          <p:spPr bwMode="auto">
            <a:xfrm>
              <a:off x="780257" y="1846485"/>
              <a:ext cx="287338" cy="28752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2</a:t>
              </a:r>
              <a:endParaRPr lang="en-US" dirty="0"/>
            </a:p>
          </p:txBody>
        </p:sp>
        <p:sp>
          <p:nvSpPr>
            <p:cNvPr id="5" name="Oval 4"/>
            <p:cNvSpPr/>
            <p:nvPr/>
          </p:nvSpPr>
          <p:spPr bwMode="auto">
            <a:xfrm>
              <a:off x="1861345" y="1857604"/>
              <a:ext cx="287337" cy="289110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 smtClean="0"/>
                <a:t>4</a:t>
              </a:r>
              <a:endParaRPr lang="en-US" dirty="0"/>
            </a:p>
          </p:txBody>
        </p:sp>
        <p:cxnSp>
          <p:nvCxnSpPr>
            <p:cNvPr id="6" name="Straight Connector 5"/>
            <p:cNvCxnSpPr>
              <a:stCxn id="2" idx="6"/>
              <a:endCxn id="3" idx="2"/>
            </p:cNvCxnSpPr>
            <p:nvPr/>
          </p:nvCxnSpPr>
          <p:spPr bwMode="auto">
            <a:xfrm>
              <a:off x="1067595" y="909260"/>
              <a:ext cx="79375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>
              <a:stCxn id="4" idx="7"/>
              <a:endCxn id="3" idx="3"/>
            </p:cNvCxnSpPr>
            <p:nvPr/>
          </p:nvCxnSpPr>
          <p:spPr bwMode="auto">
            <a:xfrm flipV="1">
              <a:off x="1026320" y="1010925"/>
              <a:ext cx="876300" cy="87686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5177" name="TextBox 27"/>
            <p:cNvSpPr txBox="1">
              <a:spLocks noChangeArrowheads="1"/>
            </p:cNvSpPr>
            <p:nvPr/>
          </p:nvSpPr>
          <p:spPr bwMode="auto">
            <a:xfrm>
              <a:off x="1319934" y="2126316"/>
              <a:ext cx="288004" cy="4000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lt-LT" altLang="en-US" sz="2000"/>
                <a:t>G</a:t>
              </a:r>
              <a:endParaRPr lang="en-US" altLang="en-US" sz="2000"/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2004220" y="1047460"/>
              <a:ext cx="0" cy="79267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125" name="TextBox 21"/>
              <p:cNvSpPr txBox="1">
                <a:spLocks noChangeArrowheads="1"/>
              </p:cNvSpPr>
              <p:nvPr/>
            </p:nvSpPr>
            <p:spPr bwMode="auto">
              <a:xfrm>
                <a:off x="3458369" y="692696"/>
                <a:ext cx="5256584" cy="9541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800" dirty="0" smtClean="0"/>
                  <a:t>Medis </a:t>
                </a:r>
                <a14:m>
                  <m:oMath xmlns:m="http://schemas.openxmlformats.org/officeDocument/2006/math">
                    <m:r>
                      <a:rPr lang="lt-LT" altLang="en-US" sz="28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lt-LT" altLang="en-US" sz="2800" dirty="0" smtClean="0"/>
                  <a:t> užrašytas masyvo pavidalu. </a:t>
                </a:r>
                <a:r>
                  <a:rPr lang="lt-LT" altLang="en-US" sz="2800" dirty="0" smtClean="0"/>
                  <a:t>Masyvas atrodys taip:</a:t>
                </a:r>
                <a:endParaRPr lang="en-US" altLang="en-US" sz="2800" dirty="0"/>
              </a:p>
            </p:txBody>
          </p:sp>
        </mc:Choice>
        <mc:Fallback>
          <p:sp>
            <p:nvSpPr>
              <p:cNvPr id="5125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458369" y="692696"/>
                <a:ext cx="5256584" cy="954107"/>
              </a:xfrm>
              <a:prstGeom prst="rect">
                <a:avLst/>
              </a:prstGeom>
              <a:blipFill>
                <a:blip r:embed="rId2"/>
                <a:stretch>
                  <a:fillRect l="-2317" t="-7051" b="-173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Oval 52"/>
          <p:cNvSpPr/>
          <p:nvPr/>
        </p:nvSpPr>
        <p:spPr bwMode="auto">
          <a:xfrm>
            <a:off x="5268913" y="5616575"/>
            <a:ext cx="287337" cy="28733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C</a:t>
            </a:r>
          </a:p>
        </p:txBody>
      </p:sp>
      <p:sp>
        <p:nvSpPr>
          <p:cNvPr id="54" name="Oval 53"/>
          <p:cNvSpPr/>
          <p:nvPr/>
        </p:nvSpPr>
        <p:spPr bwMode="auto">
          <a:xfrm>
            <a:off x="1252538" y="5622925"/>
            <a:ext cx="287337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A</a:t>
            </a:r>
          </a:p>
        </p:txBody>
      </p:sp>
      <p:sp>
        <p:nvSpPr>
          <p:cNvPr id="55" name="Oval 54"/>
          <p:cNvSpPr/>
          <p:nvPr/>
        </p:nvSpPr>
        <p:spPr bwMode="auto">
          <a:xfrm>
            <a:off x="3314700" y="5626100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B</a:t>
            </a:r>
          </a:p>
        </p:txBody>
      </p:sp>
      <p:sp>
        <p:nvSpPr>
          <p:cNvPr id="56" name="Oval 55"/>
          <p:cNvSpPr/>
          <p:nvPr/>
        </p:nvSpPr>
        <p:spPr bwMode="auto">
          <a:xfrm>
            <a:off x="7445375" y="5626100"/>
            <a:ext cx="287338" cy="28733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/>
              <a:t>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3568" y="4984750"/>
            <a:ext cx="7703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 smtClean="0"/>
              <a:t>[1,2,3,4]	      [1,2]	        </a:t>
            </a:r>
            <a:r>
              <a:rPr lang="lt-LT" sz="2800" dirty="0" smtClean="0"/>
              <a:t>[3,3] 		[3,3,3]   </a:t>
            </a:r>
          </a:p>
        </p:txBody>
      </p:sp>
    </p:spTree>
    <p:extLst>
      <p:ext uri="{BB962C8B-B14F-4D97-AF65-F5344CB8AC3E}">
        <p14:creationId xmlns:p14="http://schemas.microsoft.com/office/powerpoint/2010/main" val="1370769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54" grpId="0" animBg="1"/>
      <p:bldP spid="55" grpId="0" animBg="1"/>
      <p:bldP spid="5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404664"/>
            <a:ext cx="85689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Atstatykime</a:t>
            </a:r>
            <a:r>
              <a:rPr lang="en-US" sz="2800" dirty="0" smtClean="0"/>
              <a:t> </a:t>
            </a:r>
            <a:r>
              <a:rPr lang="lt-LT" sz="2800" dirty="0" smtClean="0"/>
              <a:t>į</a:t>
            </a:r>
            <a:r>
              <a:rPr lang="en-US" sz="2800" dirty="0" smtClean="0"/>
              <a:t> </a:t>
            </a:r>
            <a:r>
              <a:rPr lang="en-US" sz="2800" dirty="0" err="1" smtClean="0"/>
              <a:t>masyv</a:t>
            </a:r>
            <a:r>
              <a:rPr lang="lt-LT" sz="2800" dirty="0" smtClean="0"/>
              <a:t>ą surašytus medžius ir palyginkime rezultatą su pradiniais medžiais</a:t>
            </a:r>
            <a:endParaRPr lang="lt-LT" sz="2800" dirty="0"/>
          </a:p>
        </p:txBody>
      </p:sp>
    </p:spTree>
    <p:extLst>
      <p:ext uri="{BB962C8B-B14F-4D97-AF65-F5344CB8AC3E}">
        <p14:creationId xmlns:p14="http://schemas.microsoft.com/office/powerpoint/2010/main" val="2319255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419725" y="527050"/>
            <a:ext cx="3500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5, 6, 0, 6, 0, 4, 4, 4</a:t>
            </a:r>
          </a:p>
        </p:txBody>
      </p:sp>
      <p:grpSp>
        <p:nvGrpSpPr>
          <p:cNvPr id="80" name="Group 79"/>
          <p:cNvGrpSpPr>
            <a:grpSpLocks/>
          </p:cNvGrpSpPr>
          <p:nvPr/>
        </p:nvGrpSpPr>
        <p:grpSpPr bwMode="auto">
          <a:xfrm>
            <a:off x="8287775" y="5162738"/>
            <a:ext cx="676275" cy="758825"/>
            <a:chOff x="7828666" y="2355378"/>
            <a:chExt cx="676263" cy="757655"/>
          </a:xfrm>
        </p:grpSpPr>
        <p:sp>
          <p:nvSpPr>
            <p:cNvPr id="131" name="Oval 130"/>
            <p:cNvSpPr/>
            <p:nvPr/>
          </p:nvSpPr>
          <p:spPr bwMode="auto">
            <a:xfrm>
              <a:off x="7828666" y="2355378"/>
              <a:ext cx="287333" cy="286895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1</a:t>
              </a:r>
              <a:endParaRPr lang="en-US" dirty="0"/>
            </a:p>
          </p:txBody>
        </p:sp>
        <p:sp>
          <p:nvSpPr>
            <p:cNvPr id="96" name="Oval 95"/>
            <p:cNvSpPr/>
            <p:nvPr/>
          </p:nvSpPr>
          <p:spPr bwMode="auto">
            <a:xfrm>
              <a:off x="8217597" y="2826139"/>
              <a:ext cx="287332" cy="286894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5</a:t>
              </a:r>
              <a:endParaRPr lang="en-US" dirty="0"/>
            </a:p>
          </p:txBody>
        </p:sp>
        <p:cxnSp>
          <p:nvCxnSpPr>
            <p:cNvPr id="123" name="Straight Connector 122"/>
            <p:cNvCxnSpPr>
              <a:stCxn id="131" idx="5"/>
              <a:endCxn id="96" idx="1"/>
            </p:cNvCxnSpPr>
            <p:nvPr/>
          </p:nvCxnSpPr>
          <p:spPr bwMode="auto">
            <a:xfrm>
              <a:off x="8073137" y="2601062"/>
              <a:ext cx="187322" cy="26628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539750" y="1268413"/>
            <a:ext cx="80645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Pradedame nuo lentelės pildymo. Paskaičiuosime, kiek kartų kiekviena viršūnė yra masyve. Tokį skaičių į lentelę ir surašysime</a:t>
            </a:r>
            <a:endParaRPr lang="en-US" altLang="en-US" sz="2000" b="1" i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33413" y="2133600"/>
          <a:ext cx="3938586" cy="7413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684213" y="3213100"/>
            <a:ext cx="8064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Pridedame po vienetą prie kiekvieno skaičiaus</a:t>
            </a:r>
            <a:endParaRPr lang="en-US" altLang="en-US" sz="2000" b="1" i="1"/>
          </a:p>
        </p:txBody>
      </p:sp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633413" y="3933825"/>
          <a:ext cx="3938586" cy="1111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417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5651500" y="2205038"/>
            <a:ext cx="338455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Nuskaitome pirmą masyvo elementą, tai </a:t>
            </a:r>
            <a:r>
              <a:rPr lang="lt-LT" altLang="en-US" sz="2000" b="1" i="1" dirty="0">
                <a:solidFill>
                  <a:srgbClr val="FF0000"/>
                </a:solidFill>
              </a:rPr>
              <a:t>5</a:t>
            </a:r>
            <a:r>
              <a:rPr lang="lt-LT" altLang="en-US" sz="2000" dirty="0"/>
              <a:t>. </a:t>
            </a:r>
            <a:r>
              <a:rPr lang="lt-LT" altLang="en-US" sz="2000" dirty="0" smtClean="0"/>
              <a:t>Randame stulpelį numeriu </a:t>
            </a:r>
            <a:r>
              <a:rPr lang="lt-LT" altLang="en-US" sz="2000" b="1" dirty="0" smtClean="0">
                <a:solidFill>
                  <a:srgbClr val="FF0000"/>
                </a:solidFill>
              </a:rPr>
              <a:t>5</a:t>
            </a:r>
            <a:r>
              <a:rPr lang="lt-LT" altLang="en-US" sz="2000" dirty="0" smtClean="0"/>
              <a:t> ir pasižymime ten esantį elementą</a:t>
            </a:r>
            <a:endParaRPr lang="en-US" altLang="en-US" sz="2000" b="1" i="1" dirty="0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346183" y="5893970"/>
            <a:ext cx="777557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Lentelės elementus, esančius </a:t>
            </a:r>
            <a:r>
              <a:rPr lang="lt-LT" altLang="en-US" sz="2000" b="1" i="1" dirty="0" smtClean="0"/>
              <a:t>pažymėtuose </a:t>
            </a:r>
            <a:r>
              <a:rPr lang="lt-LT" altLang="en-US" sz="2000" dirty="0" smtClean="0"/>
              <a:t>stulpeliuose </a:t>
            </a:r>
            <a:r>
              <a:rPr lang="lt-LT" altLang="en-US" sz="2000" dirty="0"/>
              <a:t>mažiname vienetu ir kartojame procedūrą</a:t>
            </a:r>
            <a:endParaRPr lang="en-US" altLang="en-US" sz="2000" b="1" i="1" dirty="0"/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634178" y="3907091"/>
            <a:ext cx="33845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Ieškome </a:t>
            </a:r>
            <a:r>
              <a:rPr lang="lt-LT" altLang="en-US" sz="2000" dirty="0"/>
              <a:t>lentelėje pirmo vieneto, tai stulpelis numeriu </a:t>
            </a:r>
            <a:r>
              <a:rPr lang="lt-LT" altLang="en-US" sz="2000" b="1" i="1" dirty="0"/>
              <a:t>1</a:t>
            </a:r>
            <a:r>
              <a:rPr lang="lt-LT" altLang="en-US" sz="2000" dirty="0"/>
              <a:t>. </a:t>
            </a:r>
            <a:r>
              <a:rPr lang="lt-LT" altLang="en-US" sz="2000" dirty="0" smtClean="0"/>
              <a:t>Pasižymime jame esantį elementą</a:t>
            </a:r>
            <a:endParaRPr lang="en-US" altLang="en-US" sz="2000" b="1" i="1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86383"/>
              </p:ext>
            </p:extLst>
          </p:nvPr>
        </p:nvGraphicFramePr>
        <p:xfrm>
          <a:off x="633413" y="3933824"/>
          <a:ext cx="3938586" cy="1111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417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22656"/>
              </p:ext>
            </p:extLst>
          </p:nvPr>
        </p:nvGraphicFramePr>
        <p:xfrm>
          <a:off x="633413" y="3933823"/>
          <a:ext cx="3938586" cy="11112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417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824344"/>
              </p:ext>
            </p:extLst>
          </p:nvPr>
        </p:nvGraphicFramePr>
        <p:xfrm>
          <a:off x="633413" y="3933822"/>
          <a:ext cx="3938586" cy="1481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417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rgbClr val="FF0000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417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00B050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rgbClr val="00B05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rgbClr val="FF0000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668" marB="45668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7363809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77976" y="5229637"/>
            <a:ext cx="2487561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Bus </a:t>
            </a:r>
            <a:r>
              <a:rPr lang="lt-LT" altLang="en-US" sz="2000" dirty="0"/>
              <a:t>briauna {1,5}. Braižome ją.</a:t>
            </a:r>
            <a:endParaRPr lang="en-US" altLang="en-US" sz="20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0" grpId="0"/>
      <p:bldP spid="51" grpId="0"/>
      <p:bldP spid="14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419725" y="527050"/>
            <a:ext cx="35004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6, 0, 6, 0, 4, 4, 4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250825" y="1068388"/>
            <a:ext cx="4681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6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49250" y="1628775"/>
          <a:ext cx="3940174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92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5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8097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61" marR="91461" marT="45700" marB="457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00650" y="1125538"/>
            <a:ext cx="3870325" cy="1014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2</a:t>
            </a:r>
            <a:r>
              <a:rPr lang="lt-LT" altLang="en-US" sz="2000"/>
              <a:t>. T.y. bus briauna {2,6}. Braižome ją.</a:t>
            </a:r>
            <a:endParaRPr lang="en-US" altLang="en-US" sz="2000" b="1" i="1"/>
          </a:p>
        </p:txBody>
      </p:sp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249238" y="3284538"/>
            <a:ext cx="86439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Lentelės elementus, esančius </a:t>
            </a:r>
            <a:r>
              <a:rPr lang="lt-LT" altLang="en-US" sz="2000" b="1" i="1"/>
              <a:t>2 </a:t>
            </a:r>
            <a:r>
              <a:rPr lang="lt-LT" altLang="en-US" sz="2000"/>
              <a:t>ir </a:t>
            </a:r>
            <a:r>
              <a:rPr lang="lt-LT" altLang="en-US" sz="2000" b="1" i="1"/>
              <a:t>6 </a:t>
            </a:r>
            <a:r>
              <a:rPr lang="lt-LT" altLang="en-US" sz="2000"/>
              <a:t> stulpeliuose mažiname vienetu ir kartojame </a:t>
            </a:r>
            <a:endParaRPr lang="en-US" altLang="en-US" sz="2000" b="1" i="1"/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6011863" y="2341563"/>
            <a:ext cx="1495425" cy="836612"/>
            <a:chOff x="6012160" y="2340995"/>
            <a:chExt cx="1495771" cy="837548"/>
          </a:xfrm>
        </p:grpSpPr>
        <p:grpSp>
          <p:nvGrpSpPr>
            <p:cNvPr id="10400" name="Group 13"/>
            <p:cNvGrpSpPr>
              <a:grpSpLocks/>
            </p:cNvGrpSpPr>
            <p:nvPr/>
          </p:nvGrpSpPr>
          <p:grpSpPr bwMode="auto">
            <a:xfrm>
              <a:off x="6012160" y="2420888"/>
              <a:ext cx="676263" cy="757655"/>
              <a:chOff x="7828666" y="2355378"/>
              <a:chExt cx="676263" cy="757655"/>
            </a:xfrm>
          </p:grpSpPr>
          <p:sp>
            <p:nvSpPr>
              <p:cNvPr id="15" name="Oval 14"/>
              <p:cNvSpPr/>
              <p:nvPr/>
            </p:nvSpPr>
            <p:spPr bwMode="auto">
              <a:xfrm>
                <a:off x="7828666" y="2354949"/>
                <a:ext cx="287403" cy="28765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1</a:t>
                </a:r>
                <a:endParaRPr lang="en-US" dirty="0"/>
              </a:p>
            </p:txBody>
          </p:sp>
          <p:sp>
            <p:nvSpPr>
              <p:cNvPr id="16" name="Oval 15"/>
              <p:cNvSpPr/>
              <p:nvPr/>
            </p:nvSpPr>
            <p:spPr bwMode="auto">
              <a:xfrm>
                <a:off x="8217693" y="2825374"/>
                <a:ext cx="287404" cy="28765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17" name="Straight Connector 16"/>
              <p:cNvCxnSpPr>
                <a:stCxn id="15" idx="5"/>
                <a:endCxn id="16" idx="1"/>
              </p:cNvCxnSpPr>
              <p:nvPr/>
            </p:nvCxnSpPr>
            <p:spPr bwMode="auto">
              <a:xfrm>
                <a:off x="8073197" y="2599697"/>
                <a:ext cx="187368" cy="268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10401" name="Group 17"/>
            <p:cNvGrpSpPr>
              <a:grpSpLocks/>
            </p:cNvGrpSpPr>
            <p:nvPr/>
          </p:nvGrpSpPr>
          <p:grpSpPr bwMode="auto">
            <a:xfrm>
              <a:off x="6831668" y="2340995"/>
              <a:ext cx="676263" cy="757655"/>
              <a:chOff x="7828666" y="2355378"/>
              <a:chExt cx="676263" cy="757655"/>
            </a:xfrm>
          </p:grpSpPr>
          <p:sp>
            <p:nvSpPr>
              <p:cNvPr id="19" name="Oval 18"/>
              <p:cNvSpPr/>
              <p:nvPr/>
            </p:nvSpPr>
            <p:spPr bwMode="auto">
              <a:xfrm>
                <a:off x="7828498" y="2355378"/>
                <a:ext cx="287403" cy="28765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sp>
            <p:nvSpPr>
              <p:cNvPr id="20" name="Oval 19"/>
              <p:cNvSpPr/>
              <p:nvPr/>
            </p:nvSpPr>
            <p:spPr bwMode="auto">
              <a:xfrm>
                <a:off x="8217525" y="2825804"/>
                <a:ext cx="287404" cy="287659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6</a:t>
                </a:r>
                <a:endParaRPr lang="en-US" dirty="0"/>
              </a:p>
            </p:txBody>
          </p:sp>
          <p:cxnSp>
            <p:nvCxnSpPr>
              <p:cNvPr id="21" name="Straight Connector 20"/>
              <p:cNvCxnSpPr>
                <a:stCxn id="19" idx="5"/>
                <a:endCxn id="20" idx="1"/>
              </p:cNvCxnSpPr>
              <p:nvPr/>
            </p:nvCxnSpPr>
            <p:spPr bwMode="auto">
              <a:xfrm>
                <a:off x="8073029" y="2600127"/>
                <a:ext cx="187368" cy="268587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511800" y="3694113"/>
            <a:ext cx="35020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0, 6, 0, 4, 4, 4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250825" y="3694113"/>
            <a:ext cx="46815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0</a:t>
            </a:r>
            <a:endParaRPr lang="en-US" altLang="en-US" sz="2000" b="1" i="1"/>
          </a:p>
        </p:txBody>
      </p:sp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323850" y="4365625"/>
          <a:ext cx="3938587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4895850" y="4221163"/>
            <a:ext cx="3870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3</a:t>
            </a:r>
            <a:r>
              <a:rPr lang="lt-LT" altLang="en-US" sz="2000"/>
              <a:t>. T.y. bus briauna {0,3}. Braižome ją.</a:t>
            </a:r>
            <a:endParaRPr lang="en-US" altLang="en-US" sz="2000" b="1" i="1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511800" y="5516563"/>
            <a:ext cx="2538413" cy="901700"/>
            <a:chOff x="5512213" y="5517232"/>
            <a:chExt cx="2537687" cy="901323"/>
          </a:xfrm>
        </p:grpSpPr>
        <p:grpSp>
          <p:nvGrpSpPr>
            <p:cNvPr id="10388" name="Group 27"/>
            <p:cNvGrpSpPr>
              <a:grpSpLocks/>
            </p:cNvGrpSpPr>
            <p:nvPr/>
          </p:nvGrpSpPr>
          <p:grpSpPr bwMode="auto">
            <a:xfrm>
              <a:off x="5512213" y="5597125"/>
              <a:ext cx="676263" cy="757655"/>
              <a:chOff x="7828666" y="2355378"/>
              <a:chExt cx="676263" cy="757655"/>
            </a:xfrm>
          </p:grpSpPr>
          <p:sp>
            <p:nvSpPr>
              <p:cNvPr id="33" name="Oval 32"/>
              <p:cNvSpPr/>
              <p:nvPr/>
            </p:nvSpPr>
            <p:spPr bwMode="auto">
              <a:xfrm>
                <a:off x="7828666" y="2354827"/>
                <a:ext cx="287256" cy="28721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1</a:t>
                </a:r>
                <a:endParaRPr lang="en-US" dirty="0"/>
              </a:p>
            </p:txBody>
          </p:sp>
          <p:sp>
            <p:nvSpPr>
              <p:cNvPr id="34" name="Oval 33"/>
              <p:cNvSpPr/>
              <p:nvPr/>
            </p:nvSpPr>
            <p:spPr bwMode="auto">
              <a:xfrm>
                <a:off x="8217493" y="2826117"/>
                <a:ext cx="287255" cy="28721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5</a:t>
                </a:r>
                <a:endParaRPr lang="en-US" dirty="0"/>
              </a:p>
            </p:txBody>
          </p:sp>
          <p:cxnSp>
            <p:nvCxnSpPr>
              <p:cNvPr id="35" name="Straight Connector 34"/>
              <p:cNvCxnSpPr>
                <a:stCxn id="33" idx="5"/>
                <a:endCxn id="34" idx="1"/>
              </p:cNvCxnSpPr>
              <p:nvPr/>
            </p:nvCxnSpPr>
            <p:spPr bwMode="auto">
              <a:xfrm>
                <a:off x="8073071" y="2600786"/>
                <a:ext cx="187272" cy="26658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10389" name="Group 28"/>
            <p:cNvGrpSpPr>
              <a:grpSpLocks/>
            </p:cNvGrpSpPr>
            <p:nvPr/>
          </p:nvGrpSpPr>
          <p:grpSpPr bwMode="auto">
            <a:xfrm>
              <a:off x="6331721" y="5517232"/>
              <a:ext cx="676263" cy="757655"/>
              <a:chOff x="7828666" y="2355378"/>
              <a:chExt cx="676263" cy="757655"/>
            </a:xfrm>
          </p:grpSpPr>
          <p:sp>
            <p:nvSpPr>
              <p:cNvPr id="30" name="Oval 29"/>
              <p:cNvSpPr/>
              <p:nvPr/>
            </p:nvSpPr>
            <p:spPr bwMode="auto">
              <a:xfrm>
                <a:off x="7828074" y="2355378"/>
                <a:ext cx="287256" cy="28721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sp>
            <p:nvSpPr>
              <p:cNvPr id="31" name="Oval 30"/>
              <p:cNvSpPr/>
              <p:nvPr/>
            </p:nvSpPr>
            <p:spPr bwMode="auto">
              <a:xfrm>
                <a:off x="8216901" y="2825081"/>
                <a:ext cx="287255" cy="28721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6</a:t>
                </a:r>
                <a:endParaRPr lang="en-US" dirty="0"/>
              </a:p>
            </p:txBody>
          </p:sp>
          <p:cxnSp>
            <p:nvCxnSpPr>
              <p:cNvPr id="32" name="Straight Connector 31"/>
              <p:cNvCxnSpPr>
                <a:stCxn id="30" idx="5"/>
                <a:endCxn id="31" idx="1"/>
              </p:cNvCxnSpPr>
              <p:nvPr/>
            </p:nvCxnSpPr>
            <p:spPr bwMode="auto">
              <a:xfrm>
                <a:off x="8072479" y="2599751"/>
                <a:ext cx="187272" cy="26817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grpSp>
          <p:nvGrpSpPr>
            <p:cNvPr id="10390" name="Group 35"/>
            <p:cNvGrpSpPr>
              <a:grpSpLocks/>
            </p:cNvGrpSpPr>
            <p:nvPr/>
          </p:nvGrpSpPr>
          <p:grpSpPr bwMode="auto">
            <a:xfrm>
              <a:off x="7373637" y="5660900"/>
              <a:ext cx="676263" cy="757655"/>
              <a:chOff x="7828666" y="2355378"/>
              <a:chExt cx="676263" cy="757655"/>
            </a:xfrm>
          </p:grpSpPr>
          <p:sp>
            <p:nvSpPr>
              <p:cNvPr id="37" name="Oval 36"/>
              <p:cNvSpPr/>
              <p:nvPr/>
            </p:nvSpPr>
            <p:spPr bwMode="auto">
              <a:xfrm>
                <a:off x="7828847" y="2356112"/>
                <a:ext cx="287255" cy="28721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0</a:t>
                </a:r>
                <a:endParaRPr lang="en-US" dirty="0"/>
              </a:p>
            </p:txBody>
          </p:sp>
          <p:sp>
            <p:nvSpPr>
              <p:cNvPr id="38" name="Oval 37"/>
              <p:cNvSpPr/>
              <p:nvPr/>
            </p:nvSpPr>
            <p:spPr bwMode="auto">
              <a:xfrm>
                <a:off x="8217673" y="2825815"/>
                <a:ext cx="287256" cy="28721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cxnSp>
            <p:nvCxnSpPr>
              <p:cNvPr id="39" name="Straight Connector 38"/>
              <p:cNvCxnSpPr>
                <a:stCxn id="37" idx="5"/>
                <a:endCxn id="38" idx="1"/>
              </p:cNvCxnSpPr>
              <p:nvPr/>
            </p:nvCxnSpPr>
            <p:spPr bwMode="auto">
              <a:xfrm>
                <a:off x="8073252" y="2600484"/>
                <a:ext cx="187272" cy="268176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1" grpId="0"/>
      <p:bldP spid="23" grpId="0"/>
      <p:bldP spid="24" grpId="0"/>
      <p:bldP spid="2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538788" y="931863"/>
            <a:ext cx="350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6, 0, 4, 4, 4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79388" y="1131888"/>
            <a:ext cx="467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6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6413" y="2276475"/>
          <a:ext cx="3938586" cy="22256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87963" y="1700213"/>
            <a:ext cx="3870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5</a:t>
            </a:r>
            <a:r>
              <a:rPr lang="lt-LT" altLang="en-US" sz="2000"/>
              <a:t>. T.y. bus briauna {5,6}. Braižome ją.</a:t>
            </a:r>
            <a:endParaRPr lang="en-US" altLang="en-US" sz="2000" b="1" i="1"/>
          </a:p>
        </p:txBody>
      </p:sp>
      <p:grpSp>
        <p:nvGrpSpPr>
          <p:cNvPr id="8" name="Group 7"/>
          <p:cNvGrpSpPr>
            <a:grpSpLocks/>
          </p:cNvGrpSpPr>
          <p:nvPr/>
        </p:nvGrpSpPr>
        <p:grpSpPr bwMode="auto">
          <a:xfrm>
            <a:off x="5870575" y="3500438"/>
            <a:ext cx="2538413" cy="901700"/>
            <a:chOff x="5595471" y="2348880"/>
            <a:chExt cx="2537687" cy="901323"/>
          </a:xfrm>
        </p:grpSpPr>
        <p:grpSp>
          <p:nvGrpSpPr>
            <p:cNvPr id="11358" name="Group 39"/>
            <p:cNvGrpSpPr>
              <a:grpSpLocks/>
            </p:cNvGrpSpPr>
            <p:nvPr/>
          </p:nvGrpSpPr>
          <p:grpSpPr bwMode="auto">
            <a:xfrm>
              <a:off x="5595471" y="2348880"/>
              <a:ext cx="2537687" cy="901323"/>
              <a:chOff x="5512213" y="5517232"/>
              <a:chExt cx="2537687" cy="901323"/>
            </a:xfrm>
          </p:grpSpPr>
          <p:grpSp>
            <p:nvGrpSpPr>
              <p:cNvPr id="11360" name="Group 40"/>
              <p:cNvGrpSpPr>
                <a:grpSpLocks/>
              </p:cNvGrpSpPr>
              <p:nvPr/>
            </p:nvGrpSpPr>
            <p:grpSpPr bwMode="auto">
              <a:xfrm>
                <a:off x="5512213" y="5597125"/>
                <a:ext cx="676263" cy="757655"/>
                <a:chOff x="7828666" y="2355378"/>
                <a:chExt cx="676263" cy="757655"/>
              </a:xfrm>
            </p:grpSpPr>
            <p:sp>
              <p:nvSpPr>
                <p:cNvPr id="52" name="Oval 51"/>
                <p:cNvSpPr/>
                <p:nvPr/>
              </p:nvSpPr>
              <p:spPr bwMode="auto">
                <a:xfrm>
                  <a:off x="7828666" y="2354827"/>
                  <a:ext cx="287256" cy="28721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1</a:t>
                  </a:r>
                  <a:endParaRPr lang="en-US" dirty="0"/>
                </a:p>
              </p:txBody>
            </p:sp>
            <p:sp>
              <p:nvSpPr>
                <p:cNvPr id="53" name="Oval 52"/>
                <p:cNvSpPr/>
                <p:nvPr/>
              </p:nvSpPr>
              <p:spPr bwMode="auto">
                <a:xfrm>
                  <a:off x="8217493" y="2826117"/>
                  <a:ext cx="287255" cy="28721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5</a:t>
                  </a:r>
                  <a:endParaRPr lang="en-US" dirty="0"/>
                </a:p>
              </p:txBody>
            </p:sp>
            <p:cxnSp>
              <p:nvCxnSpPr>
                <p:cNvPr id="54" name="Straight Connector 53"/>
                <p:cNvCxnSpPr>
                  <a:stCxn id="52" idx="5"/>
                  <a:endCxn id="53" idx="1"/>
                </p:cNvCxnSpPr>
                <p:nvPr/>
              </p:nvCxnSpPr>
              <p:spPr bwMode="auto">
                <a:xfrm>
                  <a:off x="8073071" y="2600786"/>
                  <a:ext cx="187272" cy="26658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61" name="Group 41"/>
              <p:cNvGrpSpPr>
                <a:grpSpLocks/>
              </p:cNvGrpSpPr>
              <p:nvPr/>
            </p:nvGrpSpPr>
            <p:grpSpPr bwMode="auto">
              <a:xfrm>
                <a:off x="6331721" y="5517232"/>
                <a:ext cx="676263" cy="757655"/>
                <a:chOff x="7828666" y="2355378"/>
                <a:chExt cx="676263" cy="757655"/>
              </a:xfrm>
            </p:grpSpPr>
            <p:sp>
              <p:nvSpPr>
                <p:cNvPr id="47" name="Oval 46"/>
                <p:cNvSpPr/>
                <p:nvPr/>
              </p:nvSpPr>
              <p:spPr bwMode="auto">
                <a:xfrm>
                  <a:off x="7828074" y="2355378"/>
                  <a:ext cx="287256" cy="28721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2</a:t>
                  </a:r>
                  <a:endParaRPr lang="en-US" dirty="0"/>
                </a:p>
              </p:txBody>
            </p:sp>
            <p:sp>
              <p:nvSpPr>
                <p:cNvPr id="49" name="Oval 48"/>
                <p:cNvSpPr/>
                <p:nvPr/>
              </p:nvSpPr>
              <p:spPr bwMode="auto">
                <a:xfrm>
                  <a:off x="8216901" y="2825081"/>
                  <a:ext cx="287255" cy="28721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6</a:t>
                  </a:r>
                  <a:endParaRPr lang="en-US" dirty="0"/>
                </a:p>
              </p:txBody>
            </p:sp>
            <p:cxnSp>
              <p:nvCxnSpPr>
                <p:cNvPr id="50" name="Straight Connector 49"/>
                <p:cNvCxnSpPr>
                  <a:stCxn id="47" idx="5"/>
                  <a:endCxn id="49" idx="1"/>
                </p:cNvCxnSpPr>
                <p:nvPr/>
              </p:nvCxnSpPr>
              <p:spPr bwMode="auto">
                <a:xfrm>
                  <a:off x="8072479" y="2599751"/>
                  <a:ext cx="187272" cy="268175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362" name="Group 42"/>
              <p:cNvGrpSpPr>
                <a:grpSpLocks/>
              </p:cNvGrpSpPr>
              <p:nvPr/>
            </p:nvGrpSpPr>
            <p:grpSpPr bwMode="auto">
              <a:xfrm>
                <a:off x="7373637" y="5660900"/>
                <a:ext cx="676263" cy="757655"/>
                <a:chOff x="7828666" y="2355378"/>
                <a:chExt cx="676263" cy="757655"/>
              </a:xfrm>
            </p:grpSpPr>
            <p:sp>
              <p:nvSpPr>
                <p:cNvPr id="44" name="Oval 43"/>
                <p:cNvSpPr/>
                <p:nvPr/>
              </p:nvSpPr>
              <p:spPr bwMode="auto">
                <a:xfrm>
                  <a:off x="7828847" y="2356112"/>
                  <a:ext cx="287255" cy="28721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0</a:t>
                  </a:r>
                  <a:endParaRPr lang="en-US" dirty="0"/>
                </a:p>
              </p:txBody>
            </p:sp>
            <p:sp>
              <p:nvSpPr>
                <p:cNvPr id="45" name="Oval 44"/>
                <p:cNvSpPr/>
                <p:nvPr/>
              </p:nvSpPr>
              <p:spPr bwMode="auto">
                <a:xfrm>
                  <a:off x="8217673" y="2825815"/>
                  <a:ext cx="287256" cy="287218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3</a:t>
                  </a:r>
                  <a:endParaRPr lang="en-US" dirty="0"/>
                </a:p>
              </p:txBody>
            </p:sp>
            <p:cxnSp>
              <p:nvCxnSpPr>
                <p:cNvPr id="46" name="Straight Connector 45"/>
                <p:cNvCxnSpPr>
                  <a:stCxn id="44" idx="5"/>
                  <a:endCxn id="45" idx="1"/>
                </p:cNvCxnSpPr>
                <p:nvPr/>
              </p:nvCxnSpPr>
              <p:spPr bwMode="auto">
                <a:xfrm>
                  <a:off x="8073252" y="2600484"/>
                  <a:ext cx="187272" cy="26817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</p:grpSp>
        <p:cxnSp>
          <p:nvCxnSpPr>
            <p:cNvPr id="55" name="Straight Connector 54"/>
            <p:cNvCxnSpPr>
              <a:stCxn id="53" idx="6"/>
              <a:endCxn id="49" idx="2"/>
            </p:cNvCxnSpPr>
            <p:nvPr/>
          </p:nvCxnSpPr>
          <p:spPr bwMode="auto">
            <a:xfrm flipV="1">
              <a:off x="6271553" y="2962985"/>
              <a:ext cx="531661" cy="7934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747838" y="5805488"/>
            <a:ext cx="6516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Sumažiname vienetu atitinkamus elementus</a:t>
            </a:r>
            <a:endParaRPr lang="en-US" altLang="en-US" sz="2000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538788" y="931863"/>
            <a:ext cx="350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0, 4, 4, 4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79388" y="1131888"/>
            <a:ext cx="467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0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6413" y="2276475"/>
          <a:ext cx="3938586" cy="25955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795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95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14" marB="457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87963" y="1700213"/>
            <a:ext cx="3870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6</a:t>
            </a:r>
            <a:r>
              <a:rPr lang="lt-LT" altLang="en-US" sz="2000"/>
              <a:t>. T.y. bus briauna {0,6}. Braižome ją.</a:t>
            </a:r>
            <a:endParaRPr lang="en-US" altLang="en-US" sz="2000" b="1" i="1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747838" y="5805488"/>
            <a:ext cx="6516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Sumažiname vienetu atitinkamus elementus</a:t>
            </a:r>
            <a:endParaRPr lang="en-US" altLang="en-US" sz="2000" b="1" i="1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5870575" y="3500438"/>
            <a:ext cx="2538413" cy="901700"/>
            <a:chOff x="5870758" y="3501008"/>
            <a:chExt cx="2537687" cy="901323"/>
          </a:xfrm>
        </p:grpSpPr>
        <p:grpSp>
          <p:nvGrpSpPr>
            <p:cNvPr id="12394" name="Group 7"/>
            <p:cNvGrpSpPr>
              <a:grpSpLocks/>
            </p:cNvGrpSpPr>
            <p:nvPr/>
          </p:nvGrpSpPr>
          <p:grpSpPr bwMode="auto">
            <a:xfrm>
              <a:off x="5870758" y="3501008"/>
              <a:ext cx="2537687" cy="901323"/>
              <a:chOff x="5595471" y="2348880"/>
              <a:chExt cx="2537687" cy="901323"/>
            </a:xfrm>
          </p:grpSpPr>
          <p:grpSp>
            <p:nvGrpSpPr>
              <p:cNvPr id="12396" name="Group 39"/>
              <p:cNvGrpSpPr>
                <a:grpSpLocks/>
              </p:cNvGrpSpPr>
              <p:nvPr/>
            </p:nvGrpSpPr>
            <p:grpSpPr bwMode="auto">
              <a:xfrm>
                <a:off x="5595471" y="2348880"/>
                <a:ext cx="2537687" cy="901323"/>
                <a:chOff x="5512213" y="5517232"/>
                <a:chExt cx="2537687" cy="901323"/>
              </a:xfrm>
            </p:grpSpPr>
            <p:grpSp>
              <p:nvGrpSpPr>
                <p:cNvPr id="12398" name="Group 40"/>
                <p:cNvGrpSpPr>
                  <a:grpSpLocks/>
                </p:cNvGrpSpPr>
                <p:nvPr/>
              </p:nvGrpSpPr>
              <p:grpSpPr bwMode="auto">
                <a:xfrm>
                  <a:off x="5512213" y="5597125"/>
                  <a:ext cx="676263" cy="757655"/>
                  <a:chOff x="7828666" y="2355378"/>
                  <a:chExt cx="676263" cy="757655"/>
                </a:xfrm>
              </p:grpSpPr>
              <p:sp>
                <p:nvSpPr>
                  <p:cNvPr id="52" name="Oval 51"/>
                  <p:cNvSpPr/>
                  <p:nvPr/>
                </p:nvSpPr>
                <p:spPr bwMode="auto">
                  <a:xfrm>
                    <a:off x="7828666" y="2354827"/>
                    <a:ext cx="287256" cy="287217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 bwMode="auto">
                  <a:xfrm>
                    <a:off x="8217493" y="2826117"/>
                    <a:ext cx="287255" cy="28721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cxnSp>
                <p:nvCxnSpPr>
                  <p:cNvPr id="54" name="Straight Connector 53"/>
                  <p:cNvCxnSpPr>
                    <a:stCxn id="52" idx="5"/>
                    <a:endCxn id="53" idx="1"/>
                  </p:cNvCxnSpPr>
                  <p:nvPr/>
                </p:nvCxnSpPr>
                <p:spPr bwMode="auto">
                  <a:xfrm>
                    <a:off x="8073071" y="2600786"/>
                    <a:ext cx="187272" cy="266588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399" name="Group 41"/>
                <p:cNvGrpSpPr>
                  <a:grpSpLocks/>
                </p:cNvGrpSpPr>
                <p:nvPr/>
              </p:nvGrpSpPr>
              <p:grpSpPr bwMode="auto">
                <a:xfrm>
                  <a:off x="6331721" y="5517232"/>
                  <a:ext cx="676263" cy="757655"/>
                  <a:chOff x="7828666" y="2355378"/>
                  <a:chExt cx="676263" cy="757655"/>
                </a:xfrm>
              </p:grpSpPr>
              <p:sp>
                <p:nvSpPr>
                  <p:cNvPr id="47" name="Oval 46"/>
                  <p:cNvSpPr/>
                  <p:nvPr/>
                </p:nvSpPr>
                <p:spPr bwMode="auto">
                  <a:xfrm>
                    <a:off x="7828074" y="2355378"/>
                    <a:ext cx="287256" cy="287217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2</a:t>
                    </a:r>
                    <a:endParaRPr lang="en-US" dirty="0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 bwMode="auto">
                  <a:xfrm>
                    <a:off x="8216901" y="2825081"/>
                    <a:ext cx="287255" cy="287217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cxnSp>
                <p:nvCxnSpPr>
                  <p:cNvPr id="50" name="Straight Connector 49"/>
                  <p:cNvCxnSpPr>
                    <a:stCxn id="47" idx="5"/>
                    <a:endCxn id="49" idx="1"/>
                  </p:cNvCxnSpPr>
                  <p:nvPr/>
                </p:nvCxnSpPr>
                <p:spPr bwMode="auto">
                  <a:xfrm>
                    <a:off x="8072479" y="2599751"/>
                    <a:ext cx="187272" cy="268175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grpSp>
              <p:nvGrpSpPr>
                <p:cNvPr id="12400" name="Group 42"/>
                <p:cNvGrpSpPr>
                  <a:grpSpLocks/>
                </p:cNvGrpSpPr>
                <p:nvPr/>
              </p:nvGrpSpPr>
              <p:grpSpPr bwMode="auto">
                <a:xfrm>
                  <a:off x="7373637" y="5660900"/>
                  <a:ext cx="676263" cy="757655"/>
                  <a:chOff x="7828666" y="2355378"/>
                  <a:chExt cx="676263" cy="757655"/>
                </a:xfrm>
              </p:grpSpPr>
              <p:sp>
                <p:nvSpPr>
                  <p:cNvPr id="44" name="Oval 43"/>
                  <p:cNvSpPr/>
                  <p:nvPr/>
                </p:nvSpPr>
                <p:spPr bwMode="auto">
                  <a:xfrm>
                    <a:off x="7828847" y="2356112"/>
                    <a:ext cx="287255" cy="28721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sp>
                <p:nvSpPr>
                  <p:cNvPr id="45" name="Oval 44"/>
                  <p:cNvSpPr/>
                  <p:nvPr/>
                </p:nvSpPr>
                <p:spPr bwMode="auto">
                  <a:xfrm>
                    <a:off x="8217673" y="2825815"/>
                    <a:ext cx="287256" cy="28721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3</a:t>
                    </a:r>
                    <a:endParaRPr lang="en-US" dirty="0"/>
                  </a:p>
                </p:txBody>
              </p:sp>
              <p:cxnSp>
                <p:nvCxnSpPr>
                  <p:cNvPr id="46" name="Straight Connector 45"/>
                  <p:cNvCxnSpPr>
                    <a:stCxn id="44" idx="5"/>
                    <a:endCxn id="45" idx="1"/>
                  </p:cNvCxnSpPr>
                  <p:nvPr/>
                </p:nvCxnSpPr>
                <p:spPr bwMode="auto">
                  <a:xfrm>
                    <a:off x="8073252" y="2600484"/>
                    <a:ext cx="187272" cy="26817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</p:grpSp>
          <p:cxnSp>
            <p:nvCxnSpPr>
              <p:cNvPr id="55" name="Straight Connector 54"/>
              <p:cNvCxnSpPr>
                <a:stCxn id="53" idx="6"/>
                <a:endCxn id="49" idx="2"/>
              </p:cNvCxnSpPr>
              <p:nvPr/>
            </p:nvCxnSpPr>
            <p:spPr bwMode="auto">
              <a:xfrm flipV="1">
                <a:off x="6271553" y="2962985"/>
                <a:ext cx="531661" cy="7934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24" name="Straight Connector 23"/>
            <p:cNvCxnSpPr>
              <a:stCxn id="49" idx="7"/>
              <a:endCxn id="44" idx="3"/>
            </p:cNvCxnSpPr>
            <p:nvPr/>
          </p:nvCxnSpPr>
          <p:spPr bwMode="auto">
            <a:xfrm flipV="1">
              <a:off x="7324492" y="3889782"/>
              <a:ext cx="449135" cy="12377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Medžiai ir miškai</a:t>
            </a:r>
            <a:endParaRPr lang="en-US" altLang="en-US" sz="2800" b="1" i="1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/>
              <a:t>Jungusis ir neturintis ciklų (</a:t>
            </a:r>
            <a:r>
              <a:rPr lang="lt-LT" altLang="en-US" sz="2800" dirty="0" err="1"/>
              <a:t>aciklinis</a:t>
            </a:r>
            <a:r>
              <a:rPr lang="lt-LT" altLang="en-US" sz="2800" dirty="0"/>
              <a:t>) grafas vadinamas </a:t>
            </a:r>
            <a:r>
              <a:rPr lang="lt-LT" altLang="en-US" sz="2800" b="1" i="1" dirty="0"/>
              <a:t>medžiu. </a:t>
            </a:r>
          </a:p>
        </p:txBody>
      </p:sp>
      <p:grpSp>
        <p:nvGrpSpPr>
          <p:cNvPr id="3078" name="Group 60"/>
          <p:cNvGrpSpPr>
            <a:grpSpLocks/>
          </p:cNvGrpSpPr>
          <p:nvPr/>
        </p:nvGrpSpPr>
        <p:grpSpPr bwMode="auto">
          <a:xfrm>
            <a:off x="6012160" y="556418"/>
            <a:ext cx="2560638" cy="2701925"/>
            <a:chOff x="5992326" y="392343"/>
            <a:chExt cx="2561828" cy="2701870"/>
          </a:xfrm>
        </p:grpSpPr>
        <p:grpSp>
          <p:nvGrpSpPr>
            <p:cNvPr id="3079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3082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3088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44" name="Straight Connector 43"/>
              <p:cNvCxnSpPr>
                <a:endCxn id="8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107504" y="3789040"/>
            <a:ext cx="554513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dirty="0" smtClean="0"/>
              <a:t>Jeigu </a:t>
            </a:r>
            <a:r>
              <a:rPr lang="lt-LT" altLang="en-US" sz="2800" dirty="0" err="1"/>
              <a:t>aciklinis</a:t>
            </a:r>
            <a:r>
              <a:rPr lang="lt-LT" altLang="en-US" sz="2800" dirty="0"/>
              <a:t> grafas turi k jungiųjų komponenčių, jis vadinamas </a:t>
            </a:r>
            <a:r>
              <a:rPr lang="lt-LT" altLang="en-US" sz="2800" b="1" i="1" dirty="0"/>
              <a:t>mišku.</a:t>
            </a:r>
            <a:endParaRPr lang="en-US" altLang="en-US" sz="2800" dirty="0"/>
          </a:p>
        </p:txBody>
      </p:sp>
      <p:grpSp>
        <p:nvGrpSpPr>
          <p:cNvPr id="30" name="Group 60"/>
          <p:cNvGrpSpPr>
            <a:grpSpLocks/>
          </p:cNvGrpSpPr>
          <p:nvPr/>
        </p:nvGrpSpPr>
        <p:grpSpPr bwMode="auto">
          <a:xfrm>
            <a:off x="6012160" y="3846594"/>
            <a:ext cx="2560638" cy="2701925"/>
            <a:chOff x="5992326" y="392343"/>
            <a:chExt cx="2561828" cy="2701870"/>
          </a:xfrm>
        </p:grpSpPr>
        <p:grpSp>
          <p:nvGrpSpPr>
            <p:cNvPr id="31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34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980"/>
                <a:chOff x="6055939" y="404664"/>
                <a:chExt cx="2561828" cy="2231980"/>
              </a:xfrm>
            </p:grpSpPr>
            <p:grpSp>
              <p:nvGrpSpPr>
                <p:cNvPr id="40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980"/>
                  <a:chOff x="4500339" y="3429347"/>
                  <a:chExt cx="2561828" cy="2231980"/>
                </a:xfrm>
              </p:grpSpPr>
              <p:sp>
                <p:nvSpPr>
                  <p:cNvPr id="48" name="Oval 47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50" name="Oval 49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52" name="Straight Connector 51"/>
                  <p:cNvCxnSpPr>
                    <a:stCxn id="48" idx="6"/>
                    <a:endCxn id="49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>
                    <a:stCxn id="56" idx="7"/>
                    <a:endCxn id="51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>
                    <a:stCxn id="50" idx="0"/>
                    <a:endCxn id="48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Oval 5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56" name="Oval 5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</p:grpSp>
            <p:cxnSp>
              <p:nvCxnSpPr>
                <p:cNvPr id="46" name="Straight Connector 45"/>
                <p:cNvCxnSpPr>
                  <a:stCxn id="35" idx="6"/>
                  <a:endCxn id="51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5" name="Oval 34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36" name="Oval 35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37" name="Straight Connector 36"/>
              <p:cNvCxnSpPr>
                <a:endCxn id="49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8" name="Oval 37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39" name="Straight Connector 38"/>
              <p:cNvCxnSpPr>
                <a:stCxn id="56" idx="5"/>
                <a:endCxn id="38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2" name="Oval 31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33" name="Straight Connector 32"/>
            <p:cNvCxnSpPr>
              <a:endCxn id="5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76604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538788" y="931863"/>
            <a:ext cx="350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4, 4, 4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79388" y="1131888"/>
            <a:ext cx="467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4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6413" y="2276475"/>
          <a:ext cx="3938586" cy="296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80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80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87963" y="1700213"/>
            <a:ext cx="3870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0</a:t>
            </a:r>
            <a:r>
              <a:rPr lang="lt-LT" altLang="en-US" sz="2000"/>
              <a:t>. T.y. bus briauna {4,0}. Braižome ją.</a:t>
            </a:r>
            <a:endParaRPr lang="en-US" altLang="en-US" sz="2000" b="1" i="1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747838" y="5805488"/>
            <a:ext cx="6516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Sumažiname vienetu atitinkamus elementus</a:t>
            </a:r>
            <a:endParaRPr lang="en-US" altLang="en-US" sz="2000" b="1" i="1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5870575" y="3144838"/>
            <a:ext cx="2538413" cy="1257300"/>
            <a:chOff x="5870758" y="3145404"/>
            <a:chExt cx="2537687" cy="1256927"/>
          </a:xfrm>
        </p:grpSpPr>
        <p:grpSp>
          <p:nvGrpSpPr>
            <p:cNvPr id="13430" name="Group 4"/>
            <p:cNvGrpSpPr>
              <a:grpSpLocks/>
            </p:cNvGrpSpPr>
            <p:nvPr/>
          </p:nvGrpSpPr>
          <p:grpSpPr bwMode="auto">
            <a:xfrm>
              <a:off x="5870758" y="3501008"/>
              <a:ext cx="2537687" cy="901323"/>
              <a:chOff x="5870758" y="3501008"/>
              <a:chExt cx="2537687" cy="901323"/>
            </a:xfrm>
          </p:grpSpPr>
          <p:grpSp>
            <p:nvGrpSpPr>
              <p:cNvPr id="13433" name="Group 7"/>
              <p:cNvGrpSpPr>
                <a:grpSpLocks/>
              </p:cNvGrpSpPr>
              <p:nvPr/>
            </p:nvGrpSpPr>
            <p:grpSpPr bwMode="auto">
              <a:xfrm>
                <a:off x="5870758" y="3501008"/>
                <a:ext cx="2537687" cy="901323"/>
                <a:chOff x="5595471" y="2348880"/>
                <a:chExt cx="2537687" cy="901323"/>
              </a:xfrm>
            </p:grpSpPr>
            <p:grpSp>
              <p:nvGrpSpPr>
                <p:cNvPr id="13435" name="Group 39"/>
                <p:cNvGrpSpPr>
                  <a:grpSpLocks/>
                </p:cNvGrpSpPr>
                <p:nvPr/>
              </p:nvGrpSpPr>
              <p:grpSpPr bwMode="auto">
                <a:xfrm>
                  <a:off x="5595471" y="2348880"/>
                  <a:ext cx="2537687" cy="901323"/>
                  <a:chOff x="5512213" y="5517232"/>
                  <a:chExt cx="2537687" cy="901323"/>
                </a:xfrm>
              </p:grpSpPr>
              <p:grpSp>
                <p:nvGrpSpPr>
                  <p:cNvPr id="13437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5512213" y="5597125"/>
                    <a:ext cx="676263" cy="757655"/>
                    <a:chOff x="7828666" y="2355378"/>
                    <a:chExt cx="676263" cy="757655"/>
                  </a:xfrm>
                </p:grpSpPr>
                <p:sp>
                  <p:nvSpPr>
                    <p:cNvPr id="52" name="Oval 51"/>
                    <p:cNvSpPr/>
                    <p:nvPr/>
                  </p:nvSpPr>
                  <p:spPr bwMode="auto">
                    <a:xfrm>
                      <a:off x="7828666" y="2354726"/>
                      <a:ext cx="287256" cy="287252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1</a:t>
                      </a:r>
                      <a:endParaRPr lang="en-US" dirty="0"/>
                    </a:p>
                  </p:txBody>
                </p:sp>
                <p:sp>
                  <p:nvSpPr>
                    <p:cNvPr id="53" name="Oval 52"/>
                    <p:cNvSpPr/>
                    <p:nvPr/>
                  </p:nvSpPr>
                  <p:spPr bwMode="auto">
                    <a:xfrm>
                      <a:off x="8217493" y="2826074"/>
                      <a:ext cx="287255" cy="28725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5</a:t>
                      </a:r>
                      <a:endParaRPr lang="en-US" dirty="0"/>
                    </a:p>
                  </p:txBody>
                </p:sp>
                <p:cxnSp>
                  <p:nvCxnSpPr>
                    <p:cNvPr id="54" name="Straight Connector 53"/>
                    <p:cNvCxnSpPr>
                      <a:stCxn id="52" idx="5"/>
                      <a:endCxn id="53" idx="1"/>
                    </p:cNvCxnSpPr>
                    <p:nvPr/>
                  </p:nvCxnSpPr>
                  <p:spPr bwMode="auto">
                    <a:xfrm>
                      <a:off x="8073071" y="2600715"/>
                      <a:ext cx="187272" cy="266621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438" name="Group 41"/>
                  <p:cNvGrpSpPr>
                    <a:grpSpLocks/>
                  </p:cNvGrpSpPr>
                  <p:nvPr/>
                </p:nvGrpSpPr>
                <p:grpSpPr bwMode="auto">
                  <a:xfrm>
                    <a:off x="6331721" y="5517232"/>
                    <a:ext cx="676263" cy="757655"/>
                    <a:chOff x="7828666" y="2355378"/>
                    <a:chExt cx="676263" cy="757655"/>
                  </a:xfrm>
                </p:grpSpPr>
                <p:sp>
                  <p:nvSpPr>
                    <p:cNvPr id="47" name="Oval 46"/>
                    <p:cNvSpPr/>
                    <p:nvPr/>
                  </p:nvSpPr>
                  <p:spPr bwMode="auto">
                    <a:xfrm>
                      <a:off x="7828074" y="2355268"/>
                      <a:ext cx="287256" cy="287252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2</a:t>
                      </a:r>
                      <a:endParaRPr lang="en-US" dirty="0"/>
                    </a:p>
                  </p:txBody>
                </p:sp>
                <p:sp>
                  <p:nvSpPr>
                    <p:cNvPr id="49" name="Oval 48"/>
                    <p:cNvSpPr/>
                    <p:nvPr/>
                  </p:nvSpPr>
                  <p:spPr bwMode="auto">
                    <a:xfrm>
                      <a:off x="8216901" y="2825029"/>
                      <a:ext cx="287255" cy="287252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6</a:t>
                      </a:r>
                      <a:endParaRPr lang="en-US" dirty="0"/>
                    </a:p>
                  </p:txBody>
                </p:sp>
                <p:cxnSp>
                  <p:nvCxnSpPr>
                    <p:cNvPr id="50" name="Straight Connector 49"/>
                    <p:cNvCxnSpPr>
                      <a:stCxn id="47" idx="5"/>
                      <a:endCxn id="49" idx="1"/>
                    </p:cNvCxnSpPr>
                    <p:nvPr/>
                  </p:nvCxnSpPr>
                  <p:spPr bwMode="auto">
                    <a:xfrm>
                      <a:off x="8072479" y="2599671"/>
                      <a:ext cx="187272" cy="268208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13439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7373637" y="5660900"/>
                    <a:ext cx="676263" cy="757655"/>
                    <a:chOff x="7828666" y="2355378"/>
                    <a:chExt cx="676263" cy="757655"/>
                  </a:xfrm>
                </p:grpSpPr>
                <p:sp>
                  <p:nvSpPr>
                    <p:cNvPr id="44" name="Oval 43"/>
                    <p:cNvSpPr/>
                    <p:nvPr/>
                  </p:nvSpPr>
                  <p:spPr bwMode="auto">
                    <a:xfrm>
                      <a:off x="7828847" y="2356019"/>
                      <a:ext cx="287255" cy="28725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0</a:t>
                      </a:r>
                      <a:endParaRPr lang="en-US" dirty="0"/>
                    </a:p>
                  </p:txBody>
                </p:sp>
                <p:sp>
                  <p:nvSpPr>
                    <p:cNvPr id="45" name="Oval 44"/>
                    <p:cNvSpPr/>
                    <p:nvPr/>
                  </p:nvSpPr>
                  <p:spPr bwMode="auto">
                    <a:xfrm>
                      <a:off x="8217673" y="2825780"/>
                      <a:ext cx="287256" cy="287253"/>
                    </a:xfrm>
                    <a:prstGeom prst="ellipse">
                      <a:avLst/>
                    </a:prstGeom>
                  </p:spPr>
                  <p:style>
                    <a:lnRef idx="2">
                      <a:schemeClr val="dk1">
                        <a:shade val="50000"/>
                      </a:schemeClr>
                    </a:lnRef>
                    <a:fillRef idx="1">
                      <a:schemeClr val="dk1"/>
                    </a:fillRef>
                    <a:effectRef idx="0">
                      <a:schemeClr val="dk1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lt-LT" dirty="0"/>
                        <a:t>3</a:t>
                      </a:r>
                      <a:endParaRPr lang="en-US" dirty="0"/>
                    </a:p>
                  </p:txBody>
                </p:sp>
                <p:cxnSp>
                  <p:nvCxnSpPr>
                    <p:cNvPr id="46" name="Straight Connector 45"/>
                    <p:cNvCxnSpPr>
                      <a:stCxn id="44" idx="5"/>
                      <a:endCxn id="45" idx="1"/>
                    </p:cNvCxnSpPr>
                    <p:nvPr/>
                  </p:nvCxnSpPr>
                  <p:spPr bwMode="auto">
                    <a:xfrm>
                      <a:off x="8073252" y="2600422"/>
                      <a:ext cx="187272" cy="268209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</p:grpSp>
            <p:cxnSp>
              <p:nvCxnSpPr>
                <p:cNvPr id="55" name="Straight Connector 54"/>
                <p:cNvCxnSpPr>
                  <a:stCxn id="53" idx="6"/>
                  <a:endCxn id="49" idx="2"/>
                </p:cNvCxnSpPr>
                <p:nvPr/>
              </p:nvCxnSpPr>
              <p:spPr bwMode="auto">
                <a:xfrm flipV="1">
                  <a:off x="6271553" y="2962950"/>
                  <a:ext cx="531661" cy="7935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4" name="Straight Connector 23"/>
              <p:cNvCxnSpPr>
                <a:stCxn id="49" idx="6"/>
                <a:endCxn id="44" idx="3"/>
              </p:cNvCxnSpPr>
              <p:nvPr/>
            </p:nvCxnSpPr>
            <p:spPr bwMode="auto">
              <a:xfrm flipV="1">
                <a:off x="7365755" y="3889720"/>
                <a:ext cx="407871" cy="22535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6" name="Oval 25"/>
            <p:cNvSpPr/>
            <p:nvPr/>
          </p:nvSpPr>
          <p:spPr bwMode="auto">
            <a:xfrm>
              <a:off x="7443521" y="3145404"/>
              <a:ext cx="287255" cy="28725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4</a:t>
              </a:r>
              <a:endParaRPr lang="en-US" dirty="0"/>
            </a:p>
          </p:txBody>
        </p:sp>
        <p:cxnSp>
          <p:nvCxnSpPr>
            <p:cNvPr id="27" name="Straight Connector 26"/>
            <p:cNvCxnSpPr>
              <a:stCxn id="26" idx="5"/>
              <a:endCxn id="44" idx="1"/>
            </p:cNvCxnSpPr>
            <p:nvPr/>
          </p:nvCxnSpPr>
          <p:spPr bwMode="auto">
            <a:xfrm>
              <a:off x="7689513" y="3391393"/>
              <a:ext cx="84114" cy="295187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538788" y="931863"/>
            <a:ext cx="350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4, 4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79388" y="1131888"/>
            <a:ext cx="467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4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6413" y="2276475"/>
          <a:ext cx="3938586" cy="33385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33" marB="45733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87963" y="1700213"/>
            <a:ext cx="3870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7</a:t>
            </a:r>
            <a:r>
              <a:rPr lang="lt-LT" altLang="en-US" sz="2000"/>
              <a:t>. T.y. bus briauna {4,7}. Braižome ją.</a:t>
            </a:r>
            <a:endParaRPr lang="en-US" altLang="en-US" sz="2000" b="1" i="1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747838" y="5805488"/>
            <a:ext cx="6516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Sumažiname vienetu atitinkamus elementus</a:t>
            </a:r>
            <a:endParaRPr lang="en-US" altLang="en-US" sz="2000" b="1" i="1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5870575" y="2997200"/>
            <a:ext cx="2538413" cy="1404938"/>
            <a:chOff x="5870758" y="2996951"/>
            <a:chExt cx="2537687" cy="1405380"/>
          </a:xfrm>
        </p:grpSpPr>
        <p:grpSp>
          <p:nvGrpSpPr>
            <p:cNvPr id="14466" name="Group 8"/>
            <p:cNvGrpSpPr>
              <a:grpSpLocks/>
            </p:cNvGrpSpPr>
            <p:nvPr/>
          </p:nvGrpSpPr>
          <p:grpSpPr bwMode="auto">
            <a:xfrm>
              <a:off x="5870758" y="3145404"/>
              <a:ext cx="2537687" cy="1256927"/>
              <a:chOff x="5870758" y="3145404"/>
              <a:chExt cx="2537687" cy="1256927"/>
            </a:xfrm>
          </p:grpSpPr>
          <p:grpSp>
            <p:nvGrpSpPr>
              <p:cNvPr id="14469" name="Group 4"/>
              <p:cNvGrpSpPr>
                <a:grpSpLocks/>
              </p:cNvGrpSpPr>
              <p:nvPr/>
            </p:nvGrpSpPr>
            <p:grpSpPr bwMode="auto">
              <a:xfrm>
                <a:off x="5870758" y="3501008"/>
                <a:ext cx="2537687" cy="901323"/>
                <a:chOff x="5870758" y="3501008"/>
                <a:chExt cx="2537687" cy="901323"/>
              </a:xfrm>
            </p:grpSpPr>
            <p:grpSp>
              <p:nvGrpSpPr>
                <p:cNvPr id="14472" name="Group 7"/>
                <p:cNvGrpSpPr>
                  <a:grpSpLocks/>
                </p:cNvGrpSpPr>
                <p:nvPr/>
              </p:nvGrpSpPr>
              <p:grpSpPr bwMode="auto">
                <a:xfrm>
                  <a:off x="5870758" y="3501008"/>
                  <a:ext cx="2537687" cy="901323"/>
                  <a:chOff x="5595471" y="2348880"/>
                  <a:chExt cx="2537687" cy="901323"/>
                </a:xfrm>
              </p:grpSpPr>
              <p:grpSp>
                <p:nvGrpSpPr>
                  <p:cNvPr id="1447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5595471" y="2348880"/>
                    <a:ext cx="2537687" cy="901323"/>
                    <a:chOff x="5512213" y="5517232"/>
                    <a:chExt cx="2537687" cy="901323"/>
                  </a:xfrm>
                </p:grpSpPr>
                <p:grpSp>
                  <p:nvGrpSpPr>
                    <p:cNvPr id="14476" name="Group 4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512213" y="5597125"/>
                      <a:ext cx="676263" cy="757655"/>
                      <a:chOff x="7828666" y="2355378"/>
                      <a:chExt cx="676263" cy="757655"/>
                    </a:xfrm>
                  </p:grpSpPr>
                  <p:sp>
                    <p:nvSpPr>
                      <p:cNvPr id="52" name="Oval 51"/>
                      <p:cNvSpPr/>
                      <p:nvPr/>
                    </p:nvSpPr>
                    <p:spPr bwMode="auto">
                      <a:xfrm>
                        <a:off x="7828666" y="2351049"/>
                        <a:ext cx="287256" cy="290603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lt-LT" dirty="0"/>
                          <a:t>1</a:t>
                        </a:r>
                        <a:endParaRPr lang="en-US" dirty="0"/>
                      </a:p>
                    </p:txBody>
                  </p:sp>
                  <p:sp>
                    <p:nvSpPr>
                      <p:cNvPr id="53" name="Oval 52"/>
                      <p:cNvSpPr/>
                      <p:nvPr/>
                    </p:nvSpPr>
                    <p:spPr bwMode="auto">
                      <a:xfrm>
                        <a:off x="8217493" y="2825860"/>
                        <a:ext cx="287255" cy="287428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lt-LT" dirty="0"/>
                          <a:t>5</a:t>
                        </a:r>
                        <a:endParaRPr lang="en-US" dirty="0"/>
                      </a:p>
                    </p:txBody>
                  </p:sp>
                  <p:cxnSp>
                    <p:nvCxnSpPr>
                      <p:cNvPr id="54" name="Straight Connector 53"/>
                      <p:cNvCxnSpPr>
                        <a:stCxn id="52" idx="5"/>
                        <a:endCxn id="53" idx="1"/>
                      </p:cNvCxnSpPr>
                      <p:nvPr/>
                    </p:nvCxnSpPr>
                    <p:spPr bwMode="auto">
                      <a:xfrm>
                        <a:off x="8073071" y="2600364"/>
                        <a:ext cx="187272" cy="266784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77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6331721" y="5517232"/>
                      <a:ext cx="676263" cy="757655"/>
                      <a:chOff x="7828666" y="2355378"/>
                      <a:chExt cx="676263" cy="757655"/>
                    </a:xfrm>
                  </p:grpSpPr>
                  <p:sp>
                    <p:nvSpPr>
                      <p:cNvPr id="47" name="Oval 46"/>
                      <p:cNvSpPr/>
                      <p:nvPr/>
                    </p:nvSpPr>
                    <p:spPr bwMode="auto">
                      <a:xfrm>
                        <a:off x="7828074" y="2354718"/>
                        <a:ext cx="287256" cy="287427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lt-LT" dirty="0"/>
                          <a:t>2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9" name="Oval 48"/>
                      <p:cNvSpPr/>
                      <p:nvPr/>
                    </p:nvSpPr>
                    <p:spPr bwMode="auto">
                      <a:xfrm>
                        <a:off x="8216901" y="2824765"/>
                        <a:ext cx="287255" cy="284251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lt-LT" dirty="0"/>
                          <a:t>6</a:t>
                        </a:r>
                        <a:endParaRPr lang="en-US" dirty="0"/>
                      </a:p>
                    </p:txBody>
                  </p:sp>
                  <p:cxnSp>
                    <p:nvCxnSpPr>
                      <p:cNvPr id="50" name="Straight Connector 49"/>
                      <p:cNvCxnSpPr>
                        <a:stCxn id="47" idx="5"/>
                        <a:endCxn id="49" idx="1"/>
                      </p:cNvCxnSpPr>
                      <p:nvPr/>
                    </p:nvCxnSpPr>
                    <p:spPr bwMode="auto">
                      <a:xfrm>
                        <a:off x="8072479" y="2599270"/>
                        <a:ext cx="187272" cy="268371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  <p:grpSp>
                  <p:nvGrpSpPr>
                    <p:cNvPr id="14478" name="Group 42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373637" y="5660900"/>
                      <a:ext cx="676263" cy="757655"/>
                      <a:chOff x="7828666" y="2355378"/>
                      <a:chExt cx="676263" cy="757655"/>
                    </a:xfrm>
                  </p:grpSpPr>
                  <p:sp>
                    <p:nvSpPr>
                      <p:cNvPr id="44" name="Oval 43"/>
                      <p:cNvSpPr/>
                      <p:nvPr/>
                    </p:nvSpPr>
                    <p:spPr bwMode="auto">
                      <a:xfrm>
                        <a:off x="7828847" y="2355557"/>
                        <a:ext cx="287255" cy="287428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lt-LT" dirty="0"/>
                          <a:t>0</a:t>
                        </a:r>
                        <a:endParaRPr lang="en-US" dirty="0"/>
                      </a:p>
                    </p:txBody>
                  </p:sp>
                  <p:sp>
                    <p:nvSpPr>
                      <p:cNvPr id="45" name="Oval 44"/>
                      <p:cNvSpPr/>
                      <p:nvPr/>
                    </p:nvSpPr>
                    <p:spPr bwMode="auto">
                      <a:xfrm>
                        <a:off x="8217673" y="2825605"/>
                        <a:ext cx="287256" cy="287428"/>
                      </a:xfrm>
                      <a:prstGeom prst="ellipse">
                        <a:avLst/>
                      </a:prstGeom>
                    </p:spPr>
                    <p:style>
                      <a:lnRef idx="2">
                        <a:schemeClr val="dk1">
                          <a:shade val="50000"/>
                        </a:schemeClr>
                      </a:lnRef>
                      <a:fillRef idx="1">
                        <a:schemeClr val="dk1"/>
                      </a:fillRef>
                      <a:effectRef idx="0">
                        <a:schemeClr val="dk1"/>
                      </a:effectRef>
                      <a:fontRef idx="minor">
                        <a:schemeClr val="lt1"/>
                      </a:fontRef>
                    </p:style>
                    <p:txBody>
                      <a:bodyPr anchor="ctr"/>
                      <a:lstStyle/>
                      <a:p>
                        <a:pPr algn="ctr">
                          <a:defRPr/>
                        </a:pPr>
                        <a:r>
                          <a:rPr lang="lt-LT" dirty="0"/>
                          <a:t>3</a:t>
                        </a:r>
                        <a:endParaRPr lang="en-US" dirty="0"/>
                      </a:p>
                    </p:txBody>
                  </p:sp>
                  <p:cxnSp>
                    <p:nvCxnSpPr>
                      <p:cNvPr id="46" name="Straight Connector 45"/>
                      <p:cNvCxnSpPr>
                        <a:stCxn id="44" idx="5"/>
                        <a:endCxn id="45" idx="1"/>
                      </p:cNvCxnSpPr>
                      <p:nvPr/>
                    </p:nvCxnSpPr>
                    <p:spPr bwMode="auto">
                      <a:xfrm>
                        <a:off x="8073252" y="2600109"/>
                        <a:ext cx="187272" cy="268372"/>
                      </a:xfrm>
                      <a:prstGeom prst="line">
                        <a:avLst/>
                      </a:prstGeom>
                      <a:ln w="1905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4"/>
                      </a:lnRef>
                      <a:fillRef idx="0">
                        <a:schemeClr val="accent4"/>
                      </a:fillRef>
                      <a:effectRef idx="0">
                        <a:schemeClr val="accent4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cxnSp>
                <p:nvCxnSpPr>
                  <p:cNvPr id="55" name="Straight Connector 54"/>
                  <p:cNvCxnSpPr>
                    <a:stCxn id="53" idx="6"/>
                    <a:endCxn id="49" idx="2"/>
                  </p:cNvCxnSpPr>
                  <p:nvPr/>
                </p:nvCxnSpPr>
                <p:spPr bwMode="auto">
                  <a:xfrm flipV="1">
                    <a:off x="6271553" y="2962775"/>
                    <a:ext cx="531661" cy="7940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4" name="Straight Connector 23"/>
                <p:cNvCxnSpPr>
                  <a:stCxn id="44" idx="3"/>
                </p:cNvCxnSpPr>
                <p:nvPr/>
              </p:nvCxnSpPr>
              <p:spPr bwMode="auto">
                <a:xfrm flipH="1">
                  <a:off x="7362581" y="3889407"/>
                  <a:ext cx="411045" cy="21279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Oval 25"/>
              <p:cNvSpPr/>
              <p:nvPr/>
            </p:nvSpPr>
            <p:spPr bwMode="auto">
              <a:xfrm>
                <a:off x="7443521" y="3144636"/>
                <a:ext cx="287255" cy="287427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4</a:t>
                </a:r>
                <a:endParaRPr lang="en-US" dirty="0"/>
              </a:p>
            </p:txBody>
          </p:sp>
          <p:cxnSp>
            <p:nvCxnSpPr>
              <p:cNvPr id="27" name="Straight Connector 26"/>
              <p:cNvCxnSpPr>
                <a:stCxn id="26" idx="5"/>
                <a:endCxn id="44" idx="1"/>
              </p:cNvCxnSpPr>
              <p:nvPr/>
            </p:nvCxnSpPr>
            <p:spPr bwMode="auto">
              <a:xfrm>
                <a:off x="7689513" y="3390775"/>
                <a:ext cx="84114" cy="295368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29" name="Oval 28"/>
            <p:cNvSpPr/>
            <p:nvPr/>
          </p:nvSpPr>
          <p:spPr bwMode="auto">
            <a:xfrm>
              <a:off x="6892816" y="2996951"/>
              <a:ext cx="287256" cy="287428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30" name="Straight Connector 29"/>
            <p:cNvCxnSpPr>
              <a:stCxn id="29" idx="5"/>
              <a:endCxn id="26" idx="2"/>
            </p:cNvCxnSpPr>
            <p:nvPr/>
          </p:nvCxnSpPr>
          <p:spPr bwMode="auto">
            <a:xfrm>
              <a:off x="7137221" y="3241503"/>
              <a:ext cx="306300" cy="4764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5538788" y="931863"/>
            <a:ext cx="350043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/>
              <a:t>Masyvas:  4</a:t>
            </a:r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79388" y="1131888"/>
            <a:ext cx="467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Nuskaitome sekantį masyvo elementą, tai 4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8313" y="1662113"/>
          <a:ext cx="3938586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87963" y="1700213"/>
            <a:ext cx="387032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Ieškome lentelėje pirmo vieneto, tai stulpelis numeriu </a:t>
            </a:r>
            <a:r>
              <a:rPr lang="lt-LT" altLang="en-US" sz="2000" b="1" i="1"/>
              <a:t>8</a:t>
            </a:r>
            <a:r>
              <a:rPr lang="lt-LT" altLang="en-US" sz="2000"/>
              <a:t>. T.y. bus briauna {4,8}. Braižome ją.</a:t>
            </a:r>
            <a:endParaRPr lang="en-US" altLang="en-US" sz="2000" b="1" i="1"/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747838" y="5805488"/>
            <a:ext cx="65166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Sumažiname vienetu atitinkamus elementus</a:t>
            </a:r>
            <a:endParaRPr lang="en-US" altLang="en-US" sz="2000" b="1" i="1"/>
          </a:p>
        </p:txBody>
      </p: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5870575" y="2997200"/>
            <a:ext cx="2538413" cy="1404938"/>
            <a:chOff x="5870758" y="2996951"/>
            <a:chExt cx="2537687" cy="1405380"/>
          </a:xfrm>
        </p:grpSpPr>
        <p:grpSp>
          <p:nvGrpSpPr>
            <p:cNvPr id="15502" name="Group 6"/>
            <p:cNvGrpSpPr>
              <a:grpSpLocks/>
            </p:cNvGrpSpPr>
            <p:nvPr/>
          </p:nvGrpSpPr>
          <p:grpSpPr bwMode="auto">
            <a:xfrm>
              <a:off x="5870758" y="2996951"/>
              <a:ext cx="2537687" cy="1405380"/>
              <a:chOff x="5870758" y="2996951"/>
              <a:chExt cx="2537687" cy="1405380"/>
            </a:xfrm>
          </p:grpSpPr>
          <p:grpSp>
            <p:nvGrpSpPr>
              <p:cNvPr id="15504" name="Group 8"/>
              <p:cNvGrpSpPr>
                <a:grpSpLocks/>
              </p:cNvGrpSpPr>
              <p:nvPr/>
            </p:nvGrpSpPr>
            <p:grpSpPr bwMode="auto">
              <a:xfrm>
                <a:off x="5870758" y="2996952"/>
                <a:ext cx="2537687" cy="1405379"/>
                <a:chOff x="5870758" y="2996952"/>
                <a:chExt cx="2537687" cy="1405379"/>
              </a:xfrm>
            </p:grpSpPr>
            <p:grpSp>
              <p:nvGrpSpPr>
                <p:cNvPr id="15507" name="Group 4"/>
                <p:cNvGrpSpPr>
                  <a:grpSpLocks/>
                </p:cNvGrpSpPr>
                <p:nvPr/>
              </p:nvGrpSpPr>
              <p:grpSpPr bwMode="auto">
                <a:xfrm>
                  <a:off x="5870758" y="2996952"/>
                  <a:ext cx="2537687" cy="1405379"/>
                  <a:chOff x="5870758" y="2996952"/>
                  <a:chExt cx="2537687" cy="1405379"/>
                </a:xfrm>
              </p:grpSpPr>
              <p:grpSp>
                <p:nvGrpSpPr>
                  <p:cNvPr id="15510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5870758" y="3501008"/>
                    <a:ext cx="2537687" cy="901323"/>
                    <a:chOff x="5595471" y="2348880"/>
                    <a:chExt cx="2537687" cy="901323"/>
                  </a:xfrm>
                </p:grpSpPr>
                <p:grpSp>
                  <p:nvGrpSpPr>
                    <p:cNvPr id="15513" name="Group 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595471" y="2348880"/>
                      <a:ext cx="2537687" cy="901323"/>
                      <a:chOff x="5512213" y="5517232"/>
                      <a:chExt cx="2537687" cy="901323"/>
                    </a:xfrm>
                  </p:grpSpPr>
                  <p:grpSp>
                    <p:nvGrpSpPr>
                      <p:cNvPr id="15515" name="Group 4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512213" y="5597125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52" name="Oval 51"/>
                        <p:cNvSpPr/>
                        <p:nvPr/>
                      </p:nvSpPr>
                      <p:spPr bwMode="auto">
                        <a:xfrm>
                          <a:off x="7828666" y="2351049"/>
                          <a:ext cx="287256" cy="290603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1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53" name="Oval 52"/>
                        <p:cNvSpPr/>
                        <p:nvPr/>
                      </p:nvSpPr>
                      <p:spPr bwMode="auto">
                        <a:xfrm>
                          <a:off x="8217493" y="2825860"/>
                          <a:ext cx="287255" cy="287428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5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54" name="Straight Connector 53"/>
                        <p:cNvCxnSpPr>
                          <a:stCxn id="52" idx="5"/>
                          <a:endCxn id="53" idx="1"/>
                        </p:cNvCxnSpPr>
                        <p:nvPr/>
                      </p:nvCxnSpPr>
                      <p:spPr bwMode="auto">
                        <a:xfrm>
                          <a:off x="8073071" y="2600364"/>
                          <a:ext cx="187272" cy="266784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5516" name="Group 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331721" y="5517232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47" name="Oval 46"/>
                        <p:cNvSpPr/>
                        <p:nvPr/>
                      </p:nvSpPr>
                      <p:spPr bwMode="auto">
                        <a:xfrm>
                          <a:off x="7828074" y="2354718"/>
                          <a:ext cx="287256" cy="287427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2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49" name="Oval 48"/>
                        <p:cNvSpPr/>
                        <p:nvPr/>
                      </p:nvSpPr>
                      <p:spPr bwMode="auto">
                        <a:xfrm>
                          <a:off x="8216901" y="2824765"/>
                          <a:ext cx="287255" cy="284251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6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50" name="Straight Connector 49"/>
                        <p:cNvCxnSpPr>
                          <a:stCxn id="47" idx="5"/>
                          <a:endCxn id="49" idx="1"/>
                        </p:cNvCxnSpPr>
                        <p:nvPr/>
                      </p:nvCxnSpPr>
                      <p:spPr bwMode="auto">
                        <a:xfrm>
                          <a:off x="8072479" y="2599270"/>
                          <a:ext cx="187272" cy="268371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5517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373637" y="5660900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44" name="Oval 43"/>
                        <p:cNvSpPr/>
                        <p:nvPr/>
                      </p:nvSpPr>
                      <p:spPr bwMode="auto">
                        <a:xfrm>
                          <a:off x="7828847" y="2355557"/>
                          <a:ext cx="287255" cy="287428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45" name="Oval 44"/>
                        <p:cNvSpPr/>
                        <p:nvPr/>
                      </p:nvSpPr>
                      <p:spPr bwMode="auto">
                        <a:xfrm>
                          <a:off x="8217673" y="2825605"/>
                          <a:ext cx="287256" cy="287428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3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46" name="Straight Connector 45"/>
                        <p:cNvCxnSpPr>
                          <a:stCxn id="44" idx="5"/>
                          <a:endCxn id="45" idx="1"/>
                        </p:cNvCxnSpPr>
                        <p:nvPr/>
                      </p:nvCxnSpPr>
                      <p:spPr bwMode="auto">
                        <a:xfrm>
                          <a:off x="8073252" y="2600109"/>
                          <a:ext cx="187272" cy="268372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55" name="Straight Connector 54"/>
                    <p:cNvCxnSpPr>
                      <a:stCxn id="53" idx="6"/>
                      <a:endCxn id="49" idx="2"/>
                    </p:cNvCxnSpPr>
                    <p:nvPr/>
                  </p:nvCxnSpPr>
                  <p:spPr bwMode="auto">
                    <a:xfrm flipV="1">
                      <a:off x="6271553" y="2962775"/>
                      <a:ext cx="531661" cy="79400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" name="Oval 22"/>
                  <p:cNvSpPr/>
                  <p:nvPr/>
                </p:nvSpPr>
                <p:spPr bwMode="auto">
                  <a:xfrm>
                    <a:off x="8019618" y="2996951"/>
                    <a:ext cx="287256" cy="287428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24" name="Straight Connector 23"/>
                  <p:cNvCxnSpPr>
                    <a:stCxn id="44" idx="3"/>
                  </p:cNvCxnSpPr>
                  <p:nvPr/>
                </p:nvCxnSpPr>
                <p:spPr bwMode="auto">
                  <a:xfrm flipH="1">
                    <a:off x="7365755" y="3889407"/>
                    <a:ext cx="407871" cy="265196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Oval 25"/>
                <p:cNvSpPr/>
                <p:nvPr/>
              </p:nvSpPr>
              <p:spPr bwMode="auto">
                <a:xfrm>
                  <a:off x="7443521" y="3144635"/>
                  <a:ext cx="287255" cy="287427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4</a:t>
                  </a:r>
                  <a:endParaRPr lang="en-US" dirty="0"/>
                </a:p>
              </p:txBody>
            </p:sp>
            <p:cxnSp>
              <p:nvCxnSpPr>
                <p:cNvPr id="27" name="Straight Connector 26"/>
                <p:cNvCxnSpPr>
                  <a:stCxn id="26" idx="5"/>
                  <a:endCxn id="44" idx="1"/>
                </p:cNvCxnSpPr>
                <p:nvPr/>
              </p:nvCxnSpPr>
              <p:spPr bwMode="auto">
                <a:xfrm>
                  <a:off x="7689513" y="3390775"/>
                  <a:ext cx="84114" cy="295368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Oval 28"/>
              <p:cNvSpPr/>
              <p:nvPr/>
            </p:nvSpPr>
            <p:spPr bwMode="auto">
              <a:xfrm>
                <a:off x="6892816" y="2996951"/>
                <a:ext cx="287256" cy="287428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7</a:t>
                </a:r>
                <a:endParaRPr lang="en-US" dirty="0"/>
              </a:p>
            </p:txBody>
          </p:sp>
          <p:cxnSp>
            <p:nvCxnSpPr>
              <p:cNvPr id="30" name="Straight Connector 29"/>
              <p:cNvCxnSpPr>
                <a:stCxn id="29" idx="5"/>
                <a:endCxn id="26" idx="2"/>
              </p:cNvCxnSpPr>
              <p:nvPr/>
            </p:nvCxnSpPr>
            <p:spPr bwMode="auto">
              <a:xfrm>
                <a:off x="7137221" y="3241503"/>
                <a:ext cx="306300" cy="47640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/>
            <p:cNvCxnSpPr>
              <a:endCxn id="23" idx="2"/>
            </p:cNvCxnSpPr>
            <p:nvPr/>
          </p:nvCxnSpPr>
          <p:spPr bwMode="auto">
            <a:xfrm flipV="1">
              <a:off x="7727602" y="3139871"/>
              <a:ext cx="292016" cy="8892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32" grpId="0"/>
      <p:bldP spid="48" grpId="0"/>
      <p:bldP spid="5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„atstatymas“ iš masyvo</a:t>
            </a:r>
            <a:endParaRPr lang="en-US" altLang="en-US" sz="2800" b="1" i="1"/>
          </a:p>
        </p:txBody>
      </p: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179388" y="1131888"/>
            <a:ext cx="46799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Masyve neliko elementų</a:t>
            </a:r>
            <a:endParaRPr lang="en-US" altLang="en-US" sz="2000" b="1" i="1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68313" y="1662113"/>
          <a:ext cx="3938586" cy="4078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8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287981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753"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Viršūnė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Skaičius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753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lt-LT" sz="1800" b="1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5287963" y="1700213"/>
            <a:ext cx="387032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Lentelėje liko du vienetai, 4 ir 9 stulpeliuose. Bus briauna {4,9}</a:t>
            </a:r>
            <a:endParaRPr lang="en-US" altLang="en-US" sz="2000" b="1" i="1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5870575" y="2455863"/>
            <a:ext cx="2538413" cy="1946275"/>
            <a:chOff x="5870758" y="2456080"/>
            <a:chExt cx="2537687" cy="1946251"/>
          </a:xfrm>
        </p:grpSpPr>
        <p:grpSp>
          <p:nvGrpSpPr>
            <p:cNvPr id="16536" name="Group 6"/>
            <p:cNvGrpSpPr>
              <a:grpSpLocks/>
            </p:cNvGrpSpPr>
            <p:nvPr/>
          </p:nvGrpSpPr>
          <p:grpSpPr bwMode="auto">
            <a:xfrm>
              <a:off x="5870758" y="2996951"/>
              <a:ext cx="2537687" cy="1405380"/>
              <a:chOff x="5870758" y="2996951"/>
              <a:chExt cx="2537687" cy="1405380"/>
            </a:xfrm>
          </p:grpSpPr>
          <p:grpSp>
            <p:nvGrpSpPr>
              <p:cNvPr id="16540" name="Group 8"/>
              <p:cNvGrpSpPr>
                <a:grpSpLocks/>
              </p:cNvGrpSpPr>
              <p:nvPr/>
            </p:nvGrpSpPr>
            <p:grpSpPr bwMode="auto">
              <a:xfrm>
                <a:off x="5870758" y="2996952"/>
                <a:ext cx="2537687" cy="1405379"/>
                <a:chOff x="5870758" y="2996952"/>
                <a:chExt cx="2537687" cy="1405379"/>
              </a:xfrm>
            </p:grpSpPr>
            <p:grpSp>
              <p:nvGrpSpPr>
                <p:cNvPr id="16543" name="Group 4"/>
                <p:cNvGrpSpPr>
                  <a:grpSpLocks/>
                </p:cNvGrpSpPr>
                <p:nvPr/>
              </p:nvGrpSpPr>
              <p:grpSpPr bwMode="auto">
                <a:xfrm>
                  <a:off x="5870758" y="2996952"/>
                  <a:ext cx="2537687" cy="1405379"/>
                  <a:chOff x="5870758" y="2996952"/>
                  <a:chExt cx="2537687" cy="1405379"/>
                </a:xfrm>
              </p:grpSpPr>
              <p:grpSp>
                <p:nvGrpSpPr>
                  <p:cNvPr id="16546" name="Group 7"/>
                  <p:cNvGrpSpPr>
                    <a:grpSpLocks/>
                  </p:cNvGrpSpPr>
                  <p:nvPr/>
                </p:nvGrpSpPr>
                <p:grpSpPr bwMode="auto">
                  <a:xfrm>
                    <a:off x="5870758" y="3501008"/>
                    <a:ext cx="2537687" cy="901323"/>
                    <a:chOff x="5595471" y="2348880"/>
                    <a:chExt cx="2537687" cy="901323"/>
                  </a:xfrm>
                </p:grpSpPr>
                <p:grpSp>
                  <p:nvGrpSpPr>
                    <p:cNvPr id="16549" name="Group 3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595471" y="2348880"/>
                      <a:ext cx="2537687" cy="901323"/>
                      <a:chOff x="5512213" y="5517232"/>
                      <a:chExt cx="2537687" cy="901323"/>
                    </a:xfrm>
                  </p:grpSpPr>
                  <p:grpSp>
                    <p:nvGrpSpPr>
                      <p:cNvPr id="16551" name="Group 4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512213" y="5597125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52" name="Oval 51"/>
                        <p:cNvSpPr/>
                        <p:nvPr/>
                      </p:nvSpPr>
                      <p:spPr bwMode="auto">
                        <a:xfrm>
                          <a:off x="7828666" y="2351318"/>
                          <a:ext cx="287256" cy="290509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1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53" name="Oval 52"/>
                        <p:cNvSpPr/>
                        <p:nvPr/>
                      </p:nvSpPr>
                      <p:spPr bwMode="auto">
                        <a:xfrm>
                          <a:off x="8217493" y="2825974"/>
                          <a:ext cx="287255" cy="28733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5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54" name="Straight Connector 53"/>
                        <p:cNvCxnSpPr>
                          <a:stCxn id="52" idx="5"/>
                          <a:endCxn id="53" idx="1"/>
                        </p:cNvCxnSpPr>
                        <p:nvPr/>
                      </p:nvCxnSpPr>
                      <p:spPr bwMode="auto">
                        <a:xfrm>
                          <a:off x="8073071" y="2600552"/>
                          <a:ext cx="187272" cy="26669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6552" name="Group 4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331721" y="5517232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47" name="Oval 46"/>
                        <p:cNvSpPr/>
                        <p:nvPr/>
                      </p:nvSpPr>
                      <p:spPr bwMode="auto">
                        <a:xfrm>
                          <a:off x="7828074" y="2355012"/>
                          <a:ext cx="287256" cy="28733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2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49" name="Oval 48"/>
                        <p:cNvSpPr/>
                        <p:nvPr/>
                      </p:nvSpPr>
                      <p:spPr bwMode="auto">
                        <a:xfrm>
                          <a:off x="8216901" y="2824906"/>
                          <a:ext cx="287255" cy="28733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6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50" name="Straight Connector 49"/>
                        <p:cNvCxnSpPr>
                          <a:stCxn id="47" idx="5"/>
                          <a:endCxn id="49" idx="1"/>
                        </p:cNvCxnSpPr>
                        <p:nvPr/>
                      </p:nvCxnSpPr>
                      <p:spPr bwMode="auto">
                        <a:xfrm>
                          <a:off x="8072479" y="2599484"/>
                          <a:ext cx="187272" cy="268284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6553" name="Group 42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373637" y="5660900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44" name="Oval 43"/>
                        <p:cNvSpPr/>
                        <p:nvPr/>
                      </p:nvSpPr>
                      <p:spPr bwMode="auto">
                        <a:xfrm>
                          <a:off x="7828847" y="2355804"/>
                          <a:ext cx="287255" cy="28733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45" name="Oval 44"/>
                        <p:cNvSpPr/>
                        <p:nvPr/>
                      </p:nvSpPr>
                      <p:spPr bwMode="auto">
                        <a:xfrm>
                          <a:off x="8217673" y="2825698"/>
                          <a:ext cx="287256" cy="28733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3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46" name="Straight Connector 45"/>
                        <p:cNvCxnSpPr>
                          <a:stCxn id="44" idx="5"/>
                          <a:endCxn id="45" idx="1"/>
                        </p:cNvCxnSpPr>
                        <p:nvPr/>
                      </p:nvCxnSpPr>
                      <p:spPr bwMode="auto">
                        <a:xfrm>
                          <a:off x="8073252" y="2600276"/>
                          <a:ext cx="187272" cy="268285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55" name="Straight Connector 54"/>
                    <p:cNvCxnSpPr>
                      <a:stCxn id="53" idx="6"/>
                      <a:endCxn id="49" idx="2"/>
                    </p:cNvCxnSpPr>
                    <p:nvPr/>
                  </p:nvCxnSpPr>
                  <p:spPr bwMode="auto">
                    <a:xfrm flipV="1">
                      <a:off x="6271553" y="2962869"/>
                      <a:ext cx="531661" cy="7937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" name="Oval 22"/>
                  <p:cNvSpPr/>
                  <p:nvPr/>
                </p:nvSpPr>
                <p:spPr bwMode="auto">
                  <a:xfrm>
                    <a:off x="8019618" y="2997410"/>
                    <a:ext cx="287256" cy="28733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24" name="Straight Connector 23"/>
                  <p:cNvCxnSpPr>
                    <a:stCxn id="44" idx="3"/>
                  </p:cNvCxnSpPr>
                  <p:nvPr/>
                </p:nvCxnSpPr>
                <p:spPr bwMode="auto">
                  <a:xfrm flipH="1">
                    <a:off x="7365755" y="3889574"/>
                    <a:ext cx="407871" cy="26511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6" name="Oval 25"/>
                <p:cNvSpPr/>
                <p:nvPr/>
              </p:nvSpPr>
              <p:spPr bwMode="auto">
                <a:xfrm>
                  <a:off x="7443521" y="3145046"/>
                  <a:ext cx="287255" cy="28733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4</a:t>
                  </a:r>
                  <a:endParaRPr lang="en-US" dirty="0"/>
                </a:p>
              </p:txBody>
            </p:sp>
            <p:cxnSp>
              <p:nvCxnSpPr>
                <p:cNvPr id="27" name="Straight Connector 26"/>
                <p:cNvCxnSpPr>
                  <a:stCxn id="26" idx="5"/>
                  <a:endCxn id="44" idx="1"/>
                </p:cNvCxnSpPr>
                <p:nvPr/>
              </p:nvCxnSpPr>
              <p:spPr bwMode="auto">
                <a:xfrm>
                  <a:off x="7689513" y="3391105"/>
                  <a:ext cx="84114" cy="29527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9" name="Oval 28"/>
              <p:cNvSpPr/>
              <p:nvPr/>
            </p:nvSpPr>
            <p:spPr bwMode="auto">
              <a:xfrm>
                <a:off x="6892816" y="2997410"/>
                <a:ext cx="287256" cy="28733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7</a:t>
                </a:r>
                <a:endParaRPr lang="en-US" dirty="0"/>
              </a:p>
            </p:txBody>
          </p:sp>
          <p:cxnSp>
            <p:nvCxnSpPr>
              <p:cNvPr id="30" name="Straight Connector 29"/>
              <p:cNvCxnSpPr>
                <a:stCxn id="29" idx="5"/>
                <a:endCxn id="26" idx="2"/>
              </p:cNvCxnSpPr>
              <p:nvPr/>
            </p:nvCxnSpPr>
            <p:spPr bwMode="auto">
              <a:xfrm>
                <a:off x="7137221" y="3241882"/>
                <a:ext cx="306300" cy="476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71" name="Straight Connector 70"/>
            <p:cNvCxnSpPr>
              <a:endCxn id="23" idx="2"/>
            </p:cNvCxnSpPr>
            <p:nvPr/>
          </p:nvCxnSpPr>
          <p:spPr bwMode="auto">
            <a:xfrm flipV="1">
              <a:off x="7727602" y="3140284"/>
              <a:ext cx="292016" cy="888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 bwMode="auto">
            <a:xfrm>
              <a:off x="7440347" y="2456080"/>
              <a:ext cx="287255" cy="2873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9</a:t>
              </a:r>
              <a:endParaRPr lang="en-US" dirty="0"/>
            </a:p>
          </p:txBody>
        </p:sp>
        <p:cxnSp>
          <p:nvCxnSpPr>
            <p:cNvPr id="34" name="Straight Connector 33"/>
            <p:cNvCxnSpPr>
              <a:endCxn id="26" idx="0"/>
            </p:cNvCxnSpPr>
            <p:nvPr/>
          </p:nvCxnSpPr>
          <p:spPr bwMode="auto">
            <a:xfrm flipH="1">
              <a:off x="7587942" y="2727539"/>
              <a:ext cx="1588" cy="4175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4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539750" y="660400"/>
            <a:ext cx="7416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Palyginkime rezultatus</a:t>
            </a:r>
            <a:endParaRPr lang="en-US" altLang="en-US" sz="2000"/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611188" y="1484313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Atstatytas medis:</a:t>
            </a:r>
            <a:endParaRPr lang="en-US" altLang="en-US" sz="2000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611188" y="3078163"/>
            <a:ext cx="2538412" cy="1946275"/>
            <a:chOff x="5870758" y="2456080"/>
            <a:chExt cx="2537687" cy="1946251"/>
          </a:xfrm>
        </p:grpSpPr>
        <p:grpSp>
          <p:nvGrpSpPr>
            <p:cNvPr id="17437" name="Group 4"/>
            <p:cNvGrpSpPr>
              <a:grpSpLocks/>
            </p:cNvGrpSpPr>
            <p:nvPr/>
          </p:nvGrpSpPr>
          <p:grpSpPr bwMode="auto">
            <a:xfrm>
              <a:off x="5870758" y="2996951"/>
              <a:ext cx="2537687" cy="1405380"/>
              <a:chOff x="5870758" y="2996951"/>
              <a:chExt cx="2537687" cy="1405380"/>
            </a:xfrm>
          </p:grpSpPr>
          <p:grpSp>
            <p:nvGrpSpPr>
              <p:cNvPr id="17441" name="Group 8"/>
              <p:cNvGrpSpPr>
                <a:grpSpLocks/>
              </p:cNvGrpSpPr>
              <p:nvPr/>
            </p:nvGrpSpPr>
            <p:grpSpPr bwMode="auto">
              <a:xfrm>
                <a:off x="5870758" y="2996952"/>
                <a:ext cx="2537687" cy="1405379"/>
                <a:chOff x="5870758" y="2996952"/>
                <a:chExt cx="2537687" cy="1405379"/>
              </a:xfrm>
            </p:grpSpPr>
            <p:grpSp>
              <p:nvGrpSpPr>
                <p:cNvPr id="17444" name="Group 11"/>
                <p:cNvGrpSpPr>
                  <a:grpSpLocks/>
                </p:cNvGrpSpPr>
                <p:nvPr/>
              </p:nvGrpSpPr>
              <p:grpSpPr bwMode="auto">
                <a:xfrm>
                  <a:off x="5870758" y="2996952"/>
                  <a:ext cx="2537687" cy="1405379"/>
                  <a:chOff x="5870758" y="2996952"/>
                  <a:chExt cx="2537687" cy="1405379"/>
                </a:xfrm>
              </p:grpSpPr>
              <p:grpSp>
                <p:nvGrpSpPr>
                  <p:cNvPr id="17447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5870758" y="3501008"/>
                    <a:ext cx="2537687" cy="901323"/>
                    <a:chOff x="5595471" y="2348880"/>
                    <a:chExt cx="2537687" cy="901323"/>
                  </a:xfrm>
                </p:grpSpPr>
                <p:grpSp>
                  <p:nvGrpSpPr>
                    <p:cNvPr id="17450" name="Group 1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5595471" y="2348880"/>
                      <a:ext cx="2537687" cy="901323"/>
                      <a:chOff x="5512213" y="5517232"/>
                      <a:chExt cx="2537687" cy="901323"/>
                    </a:xfrm>
                  </p:grpSpPr>
                  <p:grpSp>
                    <p:nvGrpSpPr>
                      <p:cNvPr id="17452" name="Group 19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5512213" y="5597125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29" name="Oval 28"/>
                        <p:cNvSpPr/>
                        <p:nvPr/>
                      </p:nvSpPr>
                      <p:spPr bwMode="auto">
                        <a:xfrm>
                          <a:off x="7828666" y="2351318"/>
                          <a:ext cx="287255" cy="290509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1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30" name="Oval 29"/>
                        <p:cNvSpPr/>
                        <p:nvPr/>
                      </p:nvSpPr>
                      <p:spPr bwMode="auto">
                        <a:xfrm>
                          <a:off x="8217492" y="2825974"/>
                          <a:ext cx="287256" cy="28733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5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31" name="Straight Connector 30"/>
                        <p:cNvCxnSpPr>
                          <a:stCxn id="29" idx="5"/>
                          <a:endCxn id="30" idx="1"/>
                        </p:cNvCxnSpPr>
                        <p:nvPr/>
                      </p:nvCxnSpPr>
                      <p:spPr bwMode="auto">
                        <a:xfrm>
                          <a:off x="8073071" y="2600552"/>
                          <a:ext cx="187272" cy="266697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7453" name="Group 20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6331721" y="5517232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26" name="Oval 25"/>
                        <p:cNvSpPr/>
                        <p:nvPr/>
                      </p:nvSpPr>
                      <p:spPr bwMode="auto">
                        <a:xfrm>
                          <a:off x="7828074" y="2355012"/>
                          <a:ext cx="287255" cy="28733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2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27" name="Oval 26"/>
                        <p:cNvSpPr/>
                        <p:nvPr/>
                      </p:nvSpPr>
                      <p:spPr bwMode="auto">
                        <a:xfrm>
                          <a:off x="8216900" y="2824906"/>
                          <a:ext cx="287256" cy="287334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6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28" name="Straight Connector 27"/>
                        <p:cNvCxnSpPr>
                          <a:stCxn id="26" idx="5"/>
                          <a:endCxn id="27" idx="1"/>
                        </p:cNvCxnSpPr>
                        <p:nvPr/>
                      </p:nvCxnSpPr>
                      <p:spPr bwMode="auto">
                        <a:xfrm>
                          <a:off x="8072479" y="2599484"/>
                          <a:ext cx="187272" cy="268284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grpSp>
                    <p:nvGrpSpPr>
                      <p:cNvPr id="17454" name="Group 21"/>
                      <p:cNvGrpSpPr>
                        <a:grpSpLocks/>
                      </p:cNvGrpSpPr>
                      <p:nvPr/>
                    </p:nvGrpSpPr>
                    <p:grpSpPr bwMode="auto">
                      <a:xfrm>
                        <a:off x="7373637" y="5660900"/>
                        <a:ext cx="676263" cy="757655"/>
                        <a:chOff x="7828666" y="2355378"/>
                        <a:chExt cx="676263" cy="757655"/>
                      </a:xfrm>
                    </p:grpSpPr>
                    <p:sp>
                      <p:nvSpPr>
                        <p:cNvPr id="23" name="Oval 22"/>
                        <p:cNvSpPr/>
                        <p:nvPr/>
                      </p:nvSpPr>
                      <p:spPr bwMode="auto">
                        <a:xfrm>
                          <a:off x="7828847" y="2355804"/>
                          <a:ext cx="287256" cy="28733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0</a:t>
                          </a:r>
                          <a:endParaRPr lang="en-US" dirty="0"/>
                        </a:p>
                      </p:txBody>
                    </p:sp>
                    <p:sp>
                      <p:nvSpPr>
                        <p:cNvPr id="24" name="Oval 23"/>
                        <p:cNvSpPr/>
                        <p:nvPr/>
                      </p:nvSpPr>
                      <p:spPr bwMode="auto">
                        <a:xfrm>
                          <a:off x="8217674" y="2825698"/>
                          <a:ext cx="287255" cy="287335"/>
                        </a:xfrm>
                        <a:prstGeom prst="ellipse">
                          <a:avLst/>
                        </a:prstGeom>
                      </p:spPr>
                      <p:style>
                        <a:lnRef idx="2">
                          <a:schemeClr val="dk1">
                            <a:shade val="50000"/>
                          </a:schemeClr>
                        </a:lnRef>
                        <a:fillRef idx="1">
                          <a:schemeClr val="dk1"/>
                        </a:fillRef>
                        <a:effectRef idx="0">
                          <a:schemeClr val="dk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anchor="ctr"/>
                        <a:lstStyle/>
                        <a:p>
                          <a:pPr algn="ctr">
                            <a:defRPr/>
                          </a:pPr>
                          <a:r>
                            <a:rPr lang="lt-LT" dirty="0"/>
                            <a:t>3</a:t>
                          </a:r>
                          <a:endParaRPr lang="en-US" dirty="0"/>
                        </a:p>
                      </p:txBody>
                    </p:sp>
                    <p:cxnSp>
                      <p:nvCxnSpPr>
                        <p:cNvPr id="25" name="Straight Connector 24"/>
                        <p:cNvCxnSpPr>
                          <a:stCxn id="23" idx="5"/>
                          <a:endCxn id="24" idx="1"/>
                        </p:cNvCxnSpPr>
                        <p:nvPr/>
                      </p:nvCxnSpPr>
                      <p:spPr bwMode="auto">
                        <a:xfrm>
                          <a:off x="8073252" y="2600276"/>
                          <a:ext cx="187272" cy="268285"/>
                        </a:xfrm>
                        <a:prstGeom prst="line">
                          <a:avLst/>
                        </a:prstGeom>
                        <a:ln w="19050">
                          <a:solidFill>
                            <a:schemeClr val="tx1"/>
                          </a:solidFill>
                        </a:ln>
                      </p:spPr>
                      <p:style>
                        <a:lnRef idx="1">
                          <a:schemeClr val="accent4"/>
                        </a:lnRef>
                        <a:fillRef idx="0">
                          <a:schemeClr val="accent4"/>
                        </a:fillRef>
                        <a:effectRef idx="0">
                          <a:schemeClr val="accent4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</p:grpSp>
                <p:cxnSp>
                  <p:nvCxnSpPr>
                    <p:cNvPr id="19" name="Straight Connector 18"/>
                    <p:cNvCxnSpPr>
                      <a:stCxn id="30" idx="6"/>
                      <a:endCxn id="27" idx="2"/>
                    </p:cNvCxnSpPr>
                    <p:nvPr/>
                  </p:nvCxnSpPr>
                  <p:spPr bwMode="auto">
                    <a:xfrm flipV="1">
                      <a:off x="6271553" y="2962869"/>
                      <a:ext cx="531660" cy="79374"/>
                    </a:xfrm>
                    <a:prstGeom prst="line">
                      <a:avLst/>
                    </a:prstGeom>
                    <a:ln w="19050">
                      <a:solidFill>
                        <a:schemeClr val="tx1"/>
                      </a:solidFill>
                    </a:ln>
                  </p:spPr>
                  <p:style>
                    <a:lnRef idx="1">
                      <a:schemeClr val="accent4"/>
                    </a:lnRef>
                    <a:fillRef idx="0">
                      <a:schemeClr val="accent4"/>
                    </a:fillRef>
                    <a:effectRef idx="0">
                      <a:schemeClr val="accent4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8019619" y="2997410"/>
                    <a:ext cx="287255" cy="287335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23" idx="3"/>
                  </p:cNvCxnSpPr>
                  <p:nvPr/>
                </p:nvCxnSpPr>
                <p:spPr bwMode="auto">
                  <a:xfrm flipH="1">
                    <a:off x="7365756" y="3889574"/>
                    <a:ext cx="407870" cy="26511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13" name="Oval 12"/>
                <p:cNvSpPr/>
                <p:nvPr/>
              </p:nvSpPr>
              <p:spPr bwMode="auto">
                <a:xfrm>
                  <a:off x="7443521" y="3145046"/>
                  <a:ext cx="287256" cy="287334"/>
                </a:xfrm>
                <a:prstGeom prst="ellipse">
                  <a:avLst/>
                </a:prstGeom>
              </p:spPr>
              <p:style>
                <a:lnRef idx="2">
                  <a:schemeClr val="dk1">
                    <a:shade val="50000"/>
                  </a:schemeClr>
                </a:lnRef>
                <a:fillRef idx="1">
                  <a:schemeClr val="dk1"/>
                </a:fillRef>
                <a:effectRef idx="0">
                  <a:schemeClr val="dk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r>
                    <a:rPr lang="lt-LT" dirty="0"/>
                    <a:t>4</a:t>
                  </a:r>
                  <a:endParaRPr lang="en-US" dirty="0"/>
                </a:p>
              </p:txBody>
            </p:sp>
            <p:cxnSp>
              <p:nvCxnSpPr>
                <p:cNvPr id="14" name="Straight Connector 13"/>
                <p:cNvCxnSpPr>
                  <a:stCxn id="13" idx="5"/>
                  <a:endCxn id="23" idx="1"/>
                </p:cNvCxnSpPr>
                <p:nvPr/>
              </p:nvCxnSpPr>
              <p:spPr bwMode="auto">
                <a:xfrm>
                  <a:off x="7689513" y="3391105"/>
                  <a:ext cx="84113" cy="29527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0" name="Oval 9"/>
              <p:cNvSpPr/>
              <p:nvPr/>
            </p:nvSpPr>
            <p:spPr bwMode="auto">
              <a:xfrm>
                <a:off x="6892816" y="2997410"/>
                <a:ext cx="287255" cy="287335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7</a:t>
                </a:r>
                <a:endParaRPr lang="en-US" dirty="0"/>
              </a:p>
            </p:txBody>
          </p:sp>
          <p:cxnSp>
            <p:nvCxnSpPr>
              <p:cNvPr id="11" name="Straight Connector 10"/>
              <p:cNvCxnSpPr>
                <a:stCxn id="10" idx="5"/>
                <a:endCxn id="13" idx="2"/>
              </p:cNvCxnSpPr>
              <p:nvPr/>
            </p:nvCxnSpPr>
            <p:spPr bwMode="auto">
              <a:xfrm>
                <a:off x="7137221" y="3241882"/>
                <a:ext cx="306299" cy="47624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cxnSp>
          <p:nvCxnSpPr>
            <p:cNvPr id="6" name="Straight Connector 5"/>
            <p:cNvCxnSpPr>
              <a:endCxn id="16" idx="2"/>
            </p:cNvCxnSpPr>
            <p:nvPr/>
          </p:nvCxnSpPr>
          <p:spPr bwMode="auto">
            <a:xfrm flipV="1">
              <a:off x="7727603" y="3140284"/>
              <a:ext cx="292017" cy="8889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  <p:sp>
          <p:nvSpPr>
            <p:cNvPr id="7" name="Oval 6"/>
            <p:cNvSpPr/>
            <p:nvPr/>
          </p:nvSpPr>
          <p:spPr bwMode="auto">
            <a:xfrm>
              <a:off x="7440347" y="2456080"/>
              <a:ext cx="287256" cy="287333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9</a:t>
              </a:r>
              <a:endParaRPr lang="en-US" dirty="0"/>
            </a:p>
          </p:txBody>
        </p:sp>
        <p:cxnSp>
          <p:nvCxnSpPr>
            <p:cNvPr id="8" name="Straight Connector 7"/>
            <p:cNvCxnSpPr>
              <a:endCxn id="13" idx="0"/>
            </p:cNvCxnSpPr>
            <p:nvPr/>
          </p:nvCxnSpPr>
          <p:spPr bwMode="auto">
            <a:xfrm flipH="1">
              <a:off x="7587942" y="2727539"/>
              <a:ext cx="1587" cy="4175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5724525" y="1484313"/>
            <a:ext cx="20161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/>
              <a:t>Pradinis medis:</a:t>
            </a:r>
            <a:endParaRPr lang="en-US" altLang="en-US" sz="2000"/>
          </a:p>
        </p:txBody>
      </p:sp>
      <p:grpSp>
        <p:nvGrpSpPr>
          <p:cNvPr id="33" name="Group 32"/>
          <p:cNvGrpSpPr>
            <a:grpSpLocks/>
          </p:cNvGrpSpPr>
          <p:nvPr/>
        </p:nvGrpSpPr>
        <p:grpSpPr bwMode="auto">
          <a:xfrm>
            <a:off x="5265738" y="2789238"/>
            <a:ext cx="2562225" cy="2701925"/>
            <a:chOff x="5992326" y="392343"/>
            <a:chExt cx="2561828" cy="2701870"/>
          </a:xfrm>
        </p:grpSpPr>
        <p:grpSp>
          <p:nvGrpSpPr>
            <p:cNvPr id="17415" name="Group 33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17418" name="Group 36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17424" name="Group 42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46" name="Oval 45"/>
                  <p:cNvSpPr/>
                  <p:nvPr/>
                </p:nvSpPr>
                <p:spPr bwMode="auto">
                  <a:xfrm>
                    <a:off x="5003498" y="3429347"/>
                    <a:ext cx="287293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 bwMode="auto">
                  <a:xfrm>
                    <a:off x="6624085" y="3429347"/>
                    <a:ext cx="28729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 bwMode="auto">
                  <a:xfrm>
                    <a:off x="4500339" y="4419927"/>
                    <a:ext cx="28729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 bwMode="auto">
                  <a:xfrm>
                    <a:off x="6774874" y="4400877"/>
                    <a:ext cx="287293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50" name="Straight Connector 49"/>
                  <p:cNvCxnSpPr>
                    <a:stCxn id="46" idx="6"/>
                    <a:endCxn id="47" idx="2"/>
                  </p:cNvCxnSpPr>
                  <p:nvPr/>
                </p:nvCxnSpPr>
                <p:spPr bwMode="auto">
                  <a:xfrm>
                    <a:off x="5290792" y="3573806"/>
                    <a:ext cx="1333293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>
                    <a:stCxn id="54" idx="7"/>
                    <a:endCxn id="49" idx="4"/>
                  </p:cNvCxnSpPr>
                  <p:nvPr/>
                </p:nvCxnSpPr>
                <p:spPr bwMode="auto">
                  <a:xfrm flipV="1">
                    <a:off x="6581229" y="4689797"/>
                    <a:ext cx="336498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2" name="Straight Connector 51"/>
                  <p:cNvCxnSpPr>
                    <a:stCxn id="48" idx="0"/>
                    <a:endCxn id="46" idx="3"/>
                  </p:cNvCxnSpPr>
                  <p:nvPr/>
                </p:nvCxnSpPr>
                <p:spPr bwMode="auto">
                  <a:xfrm flipV="1">
                    <a:off x="4644779" y="3675404"/>
                    <a:ext cx="401576" cy="74452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3" name="Oval 52"/>
                  <p:cNvSpPr/>
                  <p:nvPr/>
                </p:nvSpPr>
                <p:spPr bwMode="auto">
                  <a:xfrm>
                    <a:off x="5290792" y="4856480"/>
                    <a:ext cx="28729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54" name="Oval 53"/>
                  <p:cNvSpPr/>
                  <p:nvPr/>
                </p:nvSpPr>
                <p:spPr bwMode="auto">
                  <a:xfrm>
                    <a:off x="6336791" y="5373995"/>
                    <a:ext cx="287293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55" name="Straight Connector 54"/>
                  <p:cNvCxnSpPr>
                    <a:stCxn id="47" idx="5"/>
                    <a:endCxn id="49" idx="0"/>
                  </p:cNvCxnSpPr>
                  <p:nvPr/>
                </p:nvCxnSpPr>
                <p:spPr bwMode="auto">
                  <a:xfrm>
                    <a:off x="6868522" y="3675404"/>
                    <a:ext cx="49204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4" name="Straight Connector 43"/>
                <p:cNvCxnSpPr>
                  <a:stCxn id="53" idx="5"/>
                  <a:endCxn id="54" idx="1"/>
                </p:cNvCxnSpPr>
                <p:nvPr/>
              </p:nvCxnSpPr>
              <p:spPr bwMode="auto">
                <a:xfrm>
                  <a:off x="7092415" y="2077855"/>
                  <a:ext cx="841245" cy="3127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5" name="Straight Connector 44"/>
                <p:cNvCxnSpPr>
                  <a:stCxn id="38" idx="6"/>
                  <a:endCxn id="49" idx="3"/>
                </p:cNvCxnSpPr>
                <p:nvPr/>
              </p:nvCxnSpPr>
              <p:spPr bwMode="auto">
                <a:xfrm flipV="1">
                  <a:off x="8005087" y="1622251"/>
                  <a:ext cx="366655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8" name="Oval 37"/>
              <p:cNvSpPr/>
              <p:nvPr/>
            </p:nvSpPr>
            <p:spPr bwMode="auto">
              <a:xfrm>
                <a:off x="7654180" y="1695424"/>
                <a:ext cx="287293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39" name="Oval 38"/>
              <p:cNvSpPr/>
              <p:nvPr/>
            </p:nvSpPr>
            <p:spPr bwMode="auto">
              <a:xfrm>
                <a:off x="7287525" y="876291"/>
                <a:ext cx="287292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0" name="Straight Connector 39"/>
              <p:cNvCxnSpPr>
                <a:endCxn id="47" idx="3"/>
              </p:cNvCxnSpPr>
              <p:nvPr/>
            </p:nvCxnSpPr>
            <p:spPr bwMode="auto">
              <a:xfrm flipV="1">
                <a:off x="7438314" y="655633"/>
                <a:ext cx="719027" cy="2936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1" name="Oval 40"/>
              <p:cNvSpPr/>
              <p:nvPr/>
            </p:nvSpPr>
            <p:spPr bwMode="auto">
              <a:xfrm>
                <a:off x="8217656" y="2825701"/>
                <a:ext cx="287292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42" name="Straight Connector 41"/>
              <p:cNvCxnSpPr>
                <a:stCxn id="54" idx="5"/>
                <a:endCxn id="41" idx="1"/>
              </p:cNvCxnSpPr>
              <p:nvPr/>
            </p:nvCxnSpPr>
            <p:spPr bwMode="auto">
              <a:xfrm>
                <a:off x="8073216" y="2600280"/>
                <a:ext cx="185709" cy="2682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5" name="Oval 34"/>
            <p:cNvSpPr/>
            <p:nvPr/>
          </p:nvSpPr>
          <p:spPr bwMode="auto">
            <a:xfrm>
              <a:off x="7070071" y="2624323"/>
              <a:ext cx="287293" cy="28733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36" name="Straight Connector 35"/>
            <p:cNvCxnSpPr>
              <a:endCxn id="54" idx="3"/>
            </p:cNvCxnSpPr>
            <p:nvPr/>
          </p:nvCxnSpPr>
          <p:spPr bwMode="auto">
            <a:xfrm flipV="1">
              <a:off x="7287525" y="2581460"/>
              <a:ext cx="582522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Medžiai ir miškai</a:t>
            </a:r>
            <a:endParaRPr lang="en-US" altLang="en-US" sz="2800" b="1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193973" y="1122363"/>
                <a:ext cx="5784552" cy="440120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marL="342900" indent="-342900"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</a:pPr>
                <a:r>
                  <a:rPr lang="lt-LT" altLang="en-US" sz="2800" dirty="0" smtClean="0"/>
                  <a:t>Kiekviena medžio viršūnė, kurios laipsnis </a:t>
                </a:r>
                <a14:m>
                  <m:oMath xmlns:m="http://schemas.openxmlformats.org/officeDocument/2006/math">
                    <m:r>
                      <a:rPr lang="lt-LT" altLang="en-US" sz="2800" b="0" i="1" smtClean="0"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altLang="en-US" sz="28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lt-LT" altLang="en-US" sz="2800" dirty="0" smtClean="0"/>
                  <a:t> </a:t>
                </a:r>
                <a:r>
                  <a:rPr lang="lt-LT" altLang="en-US" sz="2800" dirty="0"/>
                  <a:t>yra sujungimo taškas;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lt-LT" altLang="en-US" sz="2800" dirty="0"/>
                  <a:t>Kiekviena medžio briauna yra jungiančioji (tiltas);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lt-LT" altLang="en-US" sz="2800" dirty="0"/>
                  <a:t>Bet kuris n-</a:t>
                </a:r>
                <a:r>
                  <a:rPr lang="lt-LT" altLang="en-US" sz="2800" dirty="0" err="1"/>
                  <a:t>osios</a:t>
                </a:r>
                <a:r>
                  <a:rPr lang="lt-LT" altLang="en-US" sz="2800" dirty="0"/>
                  <a:t> eilės (turintis n viršūnių) medis turi n-1 briauną;</a:t>
                </a:r>
              </a:p>
              <a:p>
                <a:pPr eaLnBrk="1" hangingPunct="1">
                  <a:spcBef>
                    <a:spcPct val="0"/>
                  </a:spcBef>
                </a:pPr>
                <a:r>
                  <a:rPr lang="lt-LT" altLang="en-US" sz="2800" dirty="0"/>
                  <a:t>Grafas yra medis tada ir tik tada, kai bet kurias dvi jo viršūnes galima sujungti vienintele grandine</a:t>
                </a:r>
                <a:r>
                  <a:rPr lang="en-US" altLang="en-US" sz="2800" dirty="0"/>
                  <a:t> (</a:t>
                </a:r>
                <a:r>
                  <a:rPr lang="lt-LT" altLang="en-US" sz="2800" dirty="0"/>
                  <a:t>šį teiginį įrodysime)</a:t>
                </a: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93973" y="1122363"/>
                <a:ext cx="5784552" cy="4401205"/>
              </a:xfrm>
              <a:prstGeom prst="rect">
                <a:avLst/>
              </a:prstGeom>
              <a:blipFill>
                <a:blip r:embed="rId2"/>
                <a:stretch>
                  <a:fillRect l="-1897" t="-1385" r="-2002" b="-290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295275" y="5661025"/>
            <a:ext cx="8740775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b="1" i="1" dirty="0"/>
              <a:t>Medžių taikymai </a:t>
            </a:r>
            <a:r>
              <a:rPr lang="lt-LT" altLang="en-US" sz="2000" dirty="0"/>
              <a:t>– formulės gylio nustatymas, perrašymas į </a:t>
            </a:r>
            <a:r>
              <a:rPr lang="lt-LT" altLang="en-US" sz="2000" dirty="0" err="1"/>
              <a:t>prefiksinį</a:t>
            </a:r>
            <a:r>
              <a:rPr lang="lt-LT" altLang="en-US" sz="2000" dirty="0"/>
              <a:t> ir </a:t>
            </a:r>
            <a:r>
              <a:rPr lang="lt-LT" altLang="en-US" sz="2000" dirty="0" err="1"/>
              <a:t>postfiksinį</a:t>
            </a:r>
            <a:r>
              <a:rPr lang="lt-LT" altLang="en-US" sz="2000" dirty="0"/>
              <a:t> pavidalą (jau taikėme), informacijos kodavimas ir paieška, minimalūs jungiantieji medžiai  (komunikacijų tiesimo uždaviniai) ir daug </a:t>
            </a:r>
            <a:r>
              <a:rPr lang="lt-LT" altLang="en-US" sz="2000" dirty="0" smtClean="0"/>
              <a:t>kitų (nagrinėsime vėliau). </a:t>
            </a:r>
            <a:endParaRPr lang="en-US" altLang="en-US" sz="2000" dirty="0"/>
          </a:p>
        </p:txBody>
      </p:sp>
      <p:grpSp>
        <p:nvGrpSpPr>
          <p:cNvPr id="3078" name="Group 60"/>
          <p:cNvGrpSpPr>
            <a:grpSpLocks/>
          </p:cNvGrpSpPr>
          <p:nvPr/>
        </p:nvGrpSpPr>
        <p:grpSpPr bwMode="auto">
          <a:xfrm>
            <a:off x="5969000" y="209550"/>
            <a:ext cx="2560638" cy="2701925"/>
            <a:chOff x="5992326" y="392343"/>
            <a:chExt cx="2561828" cy="2701870"/>
          </a:xfrm>
        </p:grpSpPr>
        <p:grpSp>
          <p:nvGrpSpPr>
            <p:cNvPr id="3079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3082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3088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44" name="Straight Connector 43"/>
              <p:cNvCxnSpPr>
                <a:endCxn id="8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build="p"/>
      <p:bldP spid="2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7950" y="188913"/>
            <a:ext cx="8785225" cy="4000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107950" y="188913"/>
            <a:ext cx="864076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b="1" i="1"/>
              <a:t>Teorema. </a:t>
            </a:r>
            <a:r>
              <a:rPr lang="lt-LT" altLang="lt-LT"/>
              <a:t>B</a:t>
            </a:r>
            <a:r>
              <a:rPr lang="lt-LT" altLang="en-US"/>
              <a:t>et kurias dvi medžio viršūnes galima sujungti vienintele grandine</a:t>
            </a:r>
            <a:r>
              <a:rPr lang="lt-LT" altLang="lt-LT" b="1" i="1"/>
              <a:t> </a:t>
            </a:r>
            <a:endParaRPr lang="en-US" altLang="lt-LT" b="1" i="1"/>
          </a:p>
        </p:txBody>
      </p:sp>
      <p:sp>
        <p:nvSpPr>
          <p:cNvPr id="4" name="TextBox 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504" y="764704"/>
            <a:ext cx="8784976" cy="400110"/>
          </a:xfrm>
          <a:prstGeom prst="rect">
            <a:avLst/>
          </a:prstGeom>
          <a:blipFill rotWithShape="1">
            <a:blip r:embed="rId2"/>
            <a:stretch>
              <a:fillRect l="-763" t="-7576" b="-25758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5" name="TextBox 4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1412776"/>
            <a:ext cx="8712968" cy="1015663"/>
          </a:xfrm>
          <a:prstGeom prst="rect">
            <a:avLst/>
          </a:prstGeom>
          <a:blipFill rotWithShape="1">
            <a:blip r:embed="rId3"/>
            <a:stretch>
              <a:fillRect l="-699" t="-3012" r="-1259" b="-10241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" name="TextBox 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2620943"/>
            <a:ext cx="8712968" cy="732573"/>
          </a:xfrm>
          <a:prstGeom prst="rect">
            <a:avLst/>
          </a:prstGeom>
          <a:blipFill rotWithShape="1">
            <a:blip r:embed="rId4"/>
            <a:stretch>
              <a:fillRect l="-699" t="-4167" b="-10833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7" name="TextBox 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79512" y="3645024"/>
            <a:ext cx="8712968" cy="732573"/>
          </a:xfrm>
          <a:prstGeom prst="rect">
            <a:avLst/>
          </a:prstGeom>
          <a:blipFill rotWithShape="1">
            <a:blip r:embed="rId5"/>
            <a:stretch>
              <a:fillRect l="-699" t="-4167" b="-14167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8" name="Rectangle 7"/>
          <p:cNvSpPr/>
          <p:nvPr/>
        </p:nvSpPr>
        <p:spPr>
          <a:xfrm>
            <a:off x="179388" y="4797425"/>
            <a:ext cx="8785225" cy="86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79388" y="4797425"/>
            <a:ext cx="864076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lt-LT" altLang="lt-LT" b="1" i="1"/>
              <a:t>Teorema. </a:t>
            </a:r>
            <a:r>
              <a:rPr lang="lt-LT" altLang="lt-LT"/>
              <a:t>Jei b</a:t>
            </a:r>
            <a:r>
              <a:rPr lang="lt-LT" altLang="en-US"/>
              <a:t>et kurias dvi grafo viršūnes galima sujungti vienintele grandine, tai jis yra medis (įrodoma panašiai)</a:t>
            </a:r>
            <a:r>
              <a:rPr lang="lt-LT" altLang="lt-LT" b="1" i="1"/>
              <a:t> .</a:t>
            </a:r>
            <a:endParaRPr lang="en-US" altLang="lt-LT" b="1" i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 smtClean="0"/>
              <a:t>Kaip</a:t>
            </a:r>
            <a:r>
              <a:rPr lang="en-US" altLang="en-US" sz="2800" b="1" i="1" dirty="0" smtClean="0"/>
              <a:t> </a:t>
            </a:r>
            <a:r>
              <a:rPr lang="en-US" altLang="en-US" sz="2800" b="1" i="1" dirty="0" err="1" smtClean="0"/>
              <a:t>saugoti</a:t>
            </a:r>
            <a:r>
              <a:rPr lang="en-US" altLang="en-US" sz="2800" b="1" i="1" dirty="0" smtClean="0"/>
              <a:t> med</a:t>
            </a:r>
            <a:r>
              <a:rPr lang="lt-LT" altLang="en-US" sz="2800" b="1" i="1" dirty="0" smtClean="0"/>
              <a:t>į?</a:t>
            </a:r>
            <a:endParaRPr lang="en-US" altLang="en-US" sz="2800" b="1" i="1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Jau žinome kelis grafo aprašymo būdus: viršūnių ir briaunų aibės, viršūnių gretimumo aibės, gretimumo matrica, incidentumo matrica. </a:t>
            </a:r>
            <a:endParaRPr lang="en-US" altLang="en-US" sz="2000" dirty="0"/>
          </a:p>
        </p:txBody>
      </p:sp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5969000" y="209550"/>
            <a:ext cx="2560638" cy="2701925"/>
            <a:chOff x="5992326" y="392343"/>
            <a:chExt cx="2561828" cy="2701870"/>
          </a:xfrm>
        </p:grpSpPr>
        <p:grpSp>
          <p:nvGrpSpPr>
            <p:cNvPr id="5148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5151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5157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>
                <a:endCxn id="8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>
                <a:spLocks noChangeArrowheads="1"/>
              </p:cNvSpPr>
              <p:nvPr/>
            </p:nvSpPr>
            <p:spPr bwMode="auto">
              <a:xfrm>
                <a:off x="179387" y="2586238"/>
                <a:ext cx="5545137" cy="3626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Gretimumo matrica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0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 smtClean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7" y="2586238"/>
                <a:ext cx="5545137" cy="3626377"/>
              </a:xfrm>
              <a:prstGeom prst="rect">
                <a:avLst/>
              </a:prstGeom>
              <a:blipFill>
                <a:blip r:embed="rId2"/>
                <a:stretch>
                  <a:fillRect l="-1099" t="-8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512595" y="3557756"/>
            <a:ext cx="338058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Saugome 100 elementų, iš kurių tik 18 nėra nuliai.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Naudingos informacijos – 18</a:t>
            </a:r>
            <a:r>
              <a:rPr lang="en-US" altLang="en-US" sz="2000" dirty="0" smtClean="0"/>
              <a:t>%</a:t>
            </a:r>
            <a:endParaRPr lang="en-US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>
                <a:spLocks noChangeArrowheads="1"/>
              </p:cNvSpPr>
              <p:nvPr/>
            </p:nvSpPr>
            <p:spPr bwMode="auto">
              <a:xfrm>
                <a:off x="5512595" y="5086519"/>
                <a:ext cx="3380580" cy="159389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Bendru atveju, jei medis turi </a:t>
                </a:r>
                <a14:m>
                  <m:oMath xmlns:m="http://schemas.openxmlformats.org/officeDocument/2006/math">
                    <m:r>
                      <a:rPr lang="lt-LT" alt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lt-LT" altLang="en-US" sz="2000" dirty="0" smtClean="0"/>
                  <a:t> viršūnių, </a:t>
                </a:r>
                <a:r>
                  <a:rPr lang="en-US" altLang="en-US" sz="2000" dirty="0" err="1" smtClean="0"/>
                  <a:t>naudingos</a:t>
                </a:r>
                <a:r>
                  <a:rPr lang="en-US" altLang="en-US" sz="2000" dirty="0" smtClean="0"/>
                  <a:t> </a:t>
                </a:r>
                <a:r>
                  <a:rPr lang="en-US" altLang="en-US" sz="2000" dirty="0" err="1" smtClean="0"/>
                  <a:t>informacijos</a:t>
                </a:r>
                <a:r>
                  <a:rPr lang="en-US" altLang="en-US" sz="2000" dirty="0" smtClean="0"/>
                  <a:t> </a:t>
                </a:r>
                <a:r>
                  <a:rPr lang="en-US" altLang="en-US" sz="2000" dirty="0" err="1" smtClean="0"/>
                  <a:t>dalis</a:t>
                </a:r>
                <a:r>
                  <a:rPr lang="en-US" altLang="en-US" sz="2000" dirty="0" smtClean="0"/>
                  <a:t> </a:t>
                </a:r>
                <a:r>
                  <a:rPr lang="en-US" altLang="en-US" sz="2000" dirty="0" err="1" smtClean="0"/>
                  <a:t>tebus</a:t>
                </a:r>
                <a:r>
                  <a:rPr lang="en-US" altLang="en-US" sz="2000" dirty="0" smtClean="0"/>
                  <a:t> </a:t>
                </a:r>
                <a:endParaRPr lang="en-US" altLang="en-US" sz="2000" b="0" i="1" dirty="0" smtClean="0">
                  <a:latin typeface="Cambria Math" panose="02040503050406030204" pitchFamily="18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2⋅</m:t>
                      </m:r>
                      <m:f>
                        <m:fPr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lt-LT" alt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lt-LT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~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altLang="en-US" sz="20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2595" y="5086519"/>
                <a:ext cx="3380580" cy="1593898"/>
              </a:xfrm>
              <a:prstGeom prst="rect">
                <a:avLst/>
              </a:prstGeom>
              <a:blipFill>
                <a:blip r:embed="rId3"/>
                <a:stretch>
                  <a:fillRect l="-1802" t="-1908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3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50" grpId="0"/>
      <p:bldP spid="54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 smtClean="0"/>
              <a:t>Kaip</a:t>
            </a:r>
            <a:r>
              <a:rPr lang="en-US" altLang="en-US" sz="2800" b="1" i="1" dirty="0" smtClean="0"/>
              <a:t> </a:t>
            </a:r>
            <a:r>
              <a:rPr lang="en-US" altLang="en-US" sz="2800" b="1" i="1" dirty="0" err="1" smtClean="0"/>
              <a:t>saugoti</a:t>
            </a:r>
            <a:r>
              <a:rPr lang="en-US" altLang="en-US" sz="2800" b="1" i="1" dirty="0" smtClean="0"/>
              <a:t> med</a:t>
            </a:r>
            <a:r>
              <a:rPr lang="lt-LT" altLang="en-US" sz="2800" b="1" i="1" dirty="0" smtClean="0"/>
              <a:t>į?</a:t>
            </a:r>
            <a:endParaRPr lang="en-US" altLang="en-US" sz="2800" b="1" i="1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Jau žinome kelis grafo aprašymo būdus: viršūnių ir briaunų aibės, viršūnių gretimumo aibės, gretimumo matrica, incidentumo matrica. </a:t>
            </a:r>
            <a:endParaRPr lang="en-US" altLang="en-US" sz="2000" dirty="0"/>
          </a:p>
        </p:txBody>
      </p:sp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5969000" y="209550"/>
            <a:ext cx="2560638" cy="2701925"/>
            <a:chOff x="5992326" y="392343"/>
            <a:chExt cx="2561828" cy="2701870"/>
          </a:xfrm>
        </p:grpSpPr>
        <p:grpSp>
          <p:nvGrpSpPr>
            <p:cNvPr id="5148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5151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5157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>
                <a:endCxn id="8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>
                <a:spLocks noChangeArrowheads="1"/>
              </p:cNvSpPr>
              <p:nvPr/>
            </p:nvSpPr>
            <p:spPr bwMode="auto">
              <a:xfrm>
                <a:off x="179387" y="2586238"/>
                <a:ext cx="5545137" cy="362637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Incidentumo matrica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lt-LT" altLang="en-US" sz="20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9"/>
                                    <m:mcJc m:val="center"/>
                                  </m:mcPr>
                                </m:mc>
                              </m:mcs>
                              <m:ctrlPr>
                                <a:rPr lang="lt-LT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lt-LT" altLang="en-US" sz="2000" dirty="0" smtClean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7" y="2586238"/>
                <a:ext cx="5545137" cy="3626377"/>
              </a:xfrm>
              <a:prstGeom prst="rect">
                <a:avLst/>
              </a:prstGeom>
              <a:blipFill>
                <a:blip r:embed="rId2"/>
                <a:stretch>
                  <a:fillRect l="-1099" t="-840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512595" y="3557756"/>
            <a:ext cx="338058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Saugome 90 elementų, iš kurių tik 18 nėra nuliai.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lt-LT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Naudingos informacijos – 20</a:t>
            </a:r>
            <a:r>
              <a:rPr lang="en-US" altLang="en-US" sz="2000" dirty="0" smtClean="0"/>
              <a:t>%</a:t>
            </a:r>
            <a:endParaRPr lang="en-US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>
                <a:spLocks noChangeArrowheads="1"/>
              </p:cNvSpPr>
              <p:nvPr/>
            </p:nvSpPr>
            <p:spPr bwMode="auto">
              <a:xfrm>
                <a:off x="5512595" y="5086519"/>
                <a:ext cx="3380580" cy="16457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Bendru atveju, jei medis turi </a:t>
                </a:r>
                <a14:m>
                  <m:oMath xmlns:m="http://schemas.openxmlformats.org/officeDocument/2006/math">
                    <m:r>
                      <a:rPr lang="lt-LT" altLang="en-US" sz="2000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lt-LT" altLang="en-US" sz="2000" dirty="0" smtClean="0"/>
                  <a:t> viršūnių, </a:t>
                </a:r>
                <a:r>
                  <a:rPr lang="en-US" altLang="en-US" sz="2000" dirty="0" err="1" smtClean="0"/>
                  <a:t>naudingos</a:t>
                </a:r>
                <a:r>
                  <a:rPr lang="en-US" altLang="en-US" sz="2000" dirty="0" smtClean="0"/>
                  <a:t> </a:t>
                </a:r>
                <a:r>
                  <a:rPr lang="en-US" altLang="en-US" sz="2000" dirty="0" err="1" smtClean="0"/>
                  <a:t>informacijos</a:t>
                </a:r>
                <a:r>
                  <a:rPr lang="en-US" altLang="en-US" sz="2000" dirty="0" smtClean="0"/>
                  <a:t> </a:t>
                </a:r>
                <a:r>
                  <a:rPr lang="en-US" altLang="en-US" sz="2000" dirty="0" err="1" smtClean="0"/>
                  <a:t>dalis</a:t>
                </a:r>
                <a:r>
                  <a:rPr lang="en-US" altLang="en-US" sz="2000" dirty="0" smtClean="0"/>
                  <a:t> </a:t>
                </a:r>
                <a:r>
                  <a:rPr lang="en-US" altLang="en-US" sz="2000" dirty="0" err="1" smtClean="0"/>
                  <a:t>tebus</a:t>
                </a:r>
                <a:r>
                  <a:rPr lang="en-US" altLang="en-US" sz="2000" dirty="0" smtClean="0"/>
                  <a:t> </a:t>
                </a:r>
                <a:endParaRPr lang="en-US" altLang="en-US" sz="2000" b="0" i="1" dirty="0" smtClean="0">
                  <a:latin typeface="Cambria Math" panose="02040503050406030204" pitchFamily="18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2⋅</m:t>
                      </m:r>
                      <m:f>
                        <m:fPr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d>
                            <m:dPr>
                              <m:ctrlP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altLang="en-US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den>
                      </m:f>
                      <m:r>
                        <a:rPr lang="en-US" alt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alt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</m:den>
                      </m:f>
                    </m:oMath>
                  </m:oMathPara>
                </a14:m>
                <a:endParaRPr lang="en-US" altLang="en-US" sz="2000" dirty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512595" y="5086519"/>
                <a:ext cx="3380580" cy="1645707"/>
              </a:xfrm>
              <a:prstGeom prst="rect">
                <a:avLst/>
              </a:prstGeom>
              <a:blipFill>
                <a:blip r:embed="rId3"/>
                <a:stretch>
                  <a:fillRect l="-1802" t="-1852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29172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4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1" i="1" dirty="0" err="1" smtClean="0"/>
              <a:t>Kaip</a:t>
            </a:r>
            <a:r>
              <a:rPr lang="en-US" altLang="en-US" sz="2800" b="1" i="1" dirty="0" smtClean="0"/>
              <a:t> </a:t>
            </a:r>
            <a:r>
              <a:rPr lang="en-US" altLang="en-US" sz="2800" b="1" i="1" dirty="0" err="1" smtClean="0"/>
              <a:t>saugoti</a:t>
            </a:r>
            <a:r>
              <a:rPr lang="en-US" altLang="en-US" sz="2800" b="1" i="1" dirty="0" smtClean="0"/>
              <a:t> med</a:t>
            </a:r>
            <a:r>
              <a:rPr lang="lt-LT" altLang="en-US" sz="2800" b="1" i="1" dirty="0" smtClean="0"/>
              <a:t>į?</a:t>
            </a:r>
            <a:endParaRPr lang="en-US" altLang="en-US" sz="2800" b="1" i="1" dirty="0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Jau žinome kelis grafo aprašymo būdus: viršūnių ir briaunų aibės, viršūnių gretimumo aibės, gretimumo matrica, incidentumo matrica. </a:t>
            </a:r>
            <a:endParaRPr lang="en-US" altLang="en-US" sz="2000" dirty="0"/>
          </a:p>
        </p:txBody>
      </p:sp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5969000" y="209550"/>
            <a:ext cx="2560638" cy="2701925"/>
            <a:chOff x="5992326" y="392343"/>
            <a:chExt cx="2561828" cy="2701870"/>
          </a:xfrm>
        </p:grpSpPr>
        <p:grpSp>
          <p:nvGrpSpPr>
            <p:cNvPr id="5148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5151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5157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>
                <a:endCxn id="8" idx="3"/>
              </p:cNvCxnSpPr>
              <p:nvPr/>
            </p:nvCxnSpPr>
            <p:spPr bwMode="auto">
              <a:xfrm flipV="1">
                <a:off x="7437622" y="655633"/>
                <a:ext cx="721060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>
                <a:spLocks noChangeArrowheads="1"/>
              </p:cNvSpPr>
              <p:nvPr/>
            </p:nvSpPr>
            <p:spPr bwMode="auto">
              <a:xfrm>
                <a:off x="179388" y="2892438"/>
                <a:ext cx="8569077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Viršūnių ir briaunų aibės: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0,1,2,3,4,5,6,7,8,9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,{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0,3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0,4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0,6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1,5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2,6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4,8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4,8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</m:t>
                      </m:r>
                      <m:d>
                        <m:dPr>
                          <m:begChr m:val="{"/>
                          <m:endChr m:val="}"/>
                          <m:ctrlP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latin typeface="Cambria Math" panose="02040503050406030204" pitchFamily="18" charset="0"/>
                            </a:rPr>
                            <m:t>4,9</m:t>
                          </m:r>
                        </m:e>
                      </m:d>
                      <m:r>
                        <a:rPr lang="lt-LT" altLang="en-US" sz="2000" b="0" i="1" smtClean="0">
                          <a:latin typeface="Cambria Math" panose="02040503050406030204" pitchFamily="18" charset="0"/>
                        </a:rPr>
                        <m:t>,{5,6}})</m:t>
                      </m:r>
                    </m:oMath>
                  </m:oMathPara>
                </a14:m>
                <a:endParaRPr lang="lt-LT" altLang="en-US" sz="2000" dirty="0" smtClean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8" y="2892438"/>
                <a:ext cx="8569077" cy="707886"/>
              </a:xfrm>
              <a:prstGeom prst="rect">
                <a:avLst/>
              </a:prstGeom>
              <a:blipFill>
                <a:blip r:embed="rId2"/>
                <a:stretch>
                  <a:fillRect l="-711" t="-4274" b="-854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4965266" y="4151326"/>
            <a:ext cx="3902753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Saugoma gerokai mažiau elementų, bet ar patogu atlikti operacijas?</a:t>
            </a:r>
            <a:endParaRPr lang="en-US" altLang="en-US" sz="2000" dirty="0" smtClean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 err="1" smtClean="0"/>
              <a:t>Kokias</a:t>
            </a:r>
            <a:r>
              <a:rPr lang="en-US" altLang="en-US" sz="2000" dirty="0" smtClean="0"/>
              <a:t> </a:t>
            </a:r>
            <a:r>
              <a:rPr lang="en-US" altLang="en-US" sz="2000" dirty="0" err="1" smtClean="0"/>
              <a:t>duomen</a:t>
            </a:r>
            <a:r>
              <a:rPr lang="lt-LT" altLang="en-US" sz="2000" dirty="0" smtClean="0"/>
              <a:t>ų struktūras naudotumėte?</a:t>
            </a:r>
            <a:endParaRPr lang="en-US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Box 28"/>
              <p:cNvSpPr txBox="1">
                <a:spLocks noChangeArrowheads="1"/>
              </p:cNvSpPr>
              <p:nvPr/>
            </p:nvSpPr>
            <p:spPr bwMode="auto">
              <a:xfrm>
                <a:off x="179389" y="3763849"/>
                <a:ext cx="4536627" cy="22779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Viršūnių gretimumo aibės: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lt-LT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m>
                        <m:mPr>
                          <m:mcs>
                            <m:mc>
                              <m:mcPr>
                                <m:count m:val="2"/>
                                <m:mcJc m:val="center"/>
                              </m:mcPr>
                            </m:mc>
                          </m:mcs>
                          <m:ctrlPr>
                            <a:rPr lang="lt-LT" altLang="en-US" sz="2000" i="1" smtClean="0">
                              <a:latin typeface="Cambria Math" panose="02040503050406030204" pitchFamily="18" charset="0"/>
                            </a:rPr>
                          </m:ctrlPr>
                        </m:mPr>
                        <m:mr>
                          <m:e>
                            <m:r>
                              <m:rPr>
                                <m:sty m:val="p"/>
                              </m:rPr>
                              <a:rPr lang="lt-LT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lt-LT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3,4,6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={6},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0,7,8,9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1,6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0,2,5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</m:mr>
                        <m:mr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 altLang="en-US" sz="2000" b="0" i="0" smtClean="0">
                                <a:latin typeface="Cambria Math" panose="02040503050406030204" pitchFamily="18" charset="0"/>
                              </a:rPr>
                              <m:t>Γ</m:t>
                            </m:r>
                            <m:d>
                              <m:dPr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9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=</m:t>
                            </m:r>
                            <m:d>
                              <m:dPr>
                                <m:begChr m:val="{"/>
                                <m:endChr m:val="}"/>
                                <m:ctrlP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en-US" sz="20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d>
                            <m:r>
                              <a:rPr lang="en-US" altLang="en-US" sz="2000" b="0" i="1" smtClean="0">
                                <a:latin typeface="Cambria Math" panose="02040503050406030204" pitchFamily="18" charset="0"/>
                              </a:rPr>
                              <m:t>.</m:t>
                            </m:r>
                          </m:e>
                        </m:mr>
                      </m:m>
                    </m:oMath>
                  </m:oMathPara>
                </a14:m>
                <a:endParaRPr lang="lt-LT" altLang="en-US" sz="2000" dirty="0" smtClean="0"/>
              </a:p>
            </p:txBody>
          </p:sp>
        </mc:Choice>
        <mc:Fallback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9" y="3763849"/>
                <a:ext cx="4536627" cy="2277931"/>
              </a:xfrm>
              <a:prstGeom prst="rect">
                <a:avLst/>
              </a:prstGeom>
              <a:blipFill>
                <a:blip r:embed="rId3"/>
                <a:stretch>
                  <a:fillRect l="-1342" t="-133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83521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/>
      <p:bldP spid="54" grpId="0"/>
      <p:bldP spid="2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saugojimas masyvo pavidalu</a:t>
            </a:r>
            <a:endParaRPr lang="en-US" altLang="en-US" sz="2800" b="1" i="1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>
                <a:spLocks noChangeArrowheads="1"/>
              </p:cNvSpPr>
              <p:nvPr/>
            </p:nvSpPr>
            <p:spPr bwMode="auto">
              <a:xfrm>
                <a:off x="179389" y="1092200"/>
                <a:ext cx="4989512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Medžius </a:t>
                </a:r>
                <a:r>
                  <a:rPr lang="lt-LT" altLang="en-US" sz="2000" dirty="0"/>
                  <a:t>galima saugoti masyvo pavidalu, t</a:t>
                </a:r>
                <a:r>
                  <a:rPr lang="lt-LT" altLang="en-US" sz="2000" dirty="0" smtClean="0"/>
                  <a:t>.</a:t>
                </a:r>
                <a:r>
                  <a:rPr lang="en-US" altLang="en-US" sz="2000" dirty="0" smtClean="0"/>
                  <a:t> </a:t>
                </a:r>
                <a:r>
                  <a:rPr lang="lt-LT" altLang="en-US" sz="2000" dirty="0" smtClean="0"/>
                  <a:t>y</a:t>
                </a:r>
                <a:r>
                  <a:rPr lang="lt-LT" altLang="en-US" sz="2000" dirty="0"/>
                  <a:t>. tik </a:t>
                </a:r>
                <a14:m>
                  <m:oMath xmlns:m="http://schemas.openxmlformats.org/officeDocument/2006/math">
                    <m:r>
                      <a:rPr lang="lt-LT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lt-LT" altLang="en-US" sz="20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−2</m:t>
                    </m:r>
                  </m:oMath>
                </a14:m>
                <a:r>
                  <a:rPr lang="lt-LT" altLang="en-US" sz="2000" dirty="0"/>
                  <a:t> skaičius.</a:t>
                </a:r>
                <a:endParaRPr lang="en-US" altLang="en-US" sz="20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389" y="1092200"/>
                <a:ext cx="4989512" cy="707886"/>
              </a:xfrm>
              <a:prstGeom prst="rect">
                <a:avLst/>
              </a:prstGeom>
              <a:blipFill>
                <a:blip r:embed="rId2"/>
                <a:stretch>
                  <a:fillRect l="-1221" t="-4310" r="-611" b="-1465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206499" y="2441575"/>
            <a:ext cx="57625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Tegu medžio viršūnės sunumeruotos (šiuo atveju nuo 0 iki 9). </a:t>
            </a:r>
            <a:r>
              <a:rPr lang="lt-LT" altLang="en-US" sz="2000" dirty="0" smtClean="0"/>
              <a:t>Išrašykime</a:t>
            </a:r>
            <a:r>
              <a:rPr lang="en-US" altLang="en-US" sz="2000" dirty="0" smtClean="0"/>
              <a:t> (</a:t>
            </a:r>
            <a:r>
              <a:rPr lang="lt-LT" altLang="en-US" sz="2000" dirty="0" smtClean="0"/>
              <a:t>ir pažymėkime</a:t>
            </a:r>
            <a:r>
              <a:rPr lang="en-US" altLang="en-US" sz="2000" dirty="0" smtClean="0"/>
              <a:t>)</a:t>
            </a:r>
            <a:r>
              <a:rPr lang="lt-LT" altLang="en-US" sz="2000" dirty="0" smtClean="0"/>
              <a:t> </a:t>
            </a:r>
            <a:r>
              <a:rPr lang="lt-LT" altLang="en-US" sz="2000" dirty="0"/>
              <a:t>visas </a:t>
            </a:r>
            <a:r>
              <a:rPr lang="lt-LT" altLang="en-US" sz="2000" dirty="0" smtClean="0"/>
              <a:t>nusvirusias </a:t>
            </a:r>
            <a:r>
              <a:rPr lang="lt-LT" altLang="en-US" sz="2000" dirty="0"/>
              <a:t>viršūnes. Jos turi numerius </a:t>
            </a:r>
            <a:r>
              <a:rPr lang="lt-LT" altLang="en-US" sz="2000" b="1" dirty="0"/>
              <a:t>1, 2, 3, 7, 8, 9</a:t>
            </a:r>
            <a:endParaRPr lang="lt-LT" altLang="en-US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>
                <a:spLocks noChangeArrowheads="1"/>
              </p:cNvSpPr>
              <p:nvPr/>
            </p:nvSpPr>
            <p:spPr bwMode="auto">
              <a:xfrm>
                <a:off x="295275" y="4149725"/>
                <a:ext cx="5011738" cy="2246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Randame nusvirusią viršūnę</a:t>
                </a:r>
                <a:r>
                  <a:rPr lang="lt-LT" altLang="en-US" sz="2000" dirty="0"/>
                  <a:t>, turinčią mažiausią indeksą. Šiuo atveju tai </a:t>
                </a:r>
                <a:r>
                  <a:rPr lang="lt-LT" altLang="en-US" sz="2000" b="1" i="1" dirty="0"/>
                  <a:t>1</a:t>
                </a:r>
                <a:r>
                  <a:rPr lang="lt-LT" altLang="en-US" sz="2000" dirty="0"/>
                  <a:t>. Ji sujungta su viršūne numeriu </a:t>
                </a:r>
                <a:r>
                  <a:rPr lang="lt-LT" altLang="en-US" sz="2000" b="1" i="1" dirty="0"/>
                  <a:t> 5. </a:t>
                </a:r>
                <a:r>
                  <a:rPr lang="lt-LT" altLang="en-US" sz="2000" dirty="0"/>
                  <a:t>Rašome į masyvą </a:t>
                </a:r>
                <a:r>
                  <a:rPr lang="lt-LT" altLang="en-US" sz="2000" b="1" i="1" dirty="0"/>
                  <a:t>5. </a:t>
                </a:r>
                <a:endParaRPr lang="lt-LT" altLang="en-US" sz="2000" b="1" i="1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lt-LT" alt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𝑟𝑒𝑒</m:t>
                      </m:r>
                      <m:d>
                        <m:dPr>
                          <m:begChr m:val="["/>
                          <m:endChr m:val="]"/>
                          <m:ctrlPr>
                            <a:rPr lang="lt-LT" altLang="en-US" sz="20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lt-LT" altLang="en-US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e>
                      </m:d>
                      <m:r>
                        <a:rPr lang="en-US" altLang="en-US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2000" dirty="0" smtClean="0"/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lt-LT" altLang="en-US" sz="2000" dirty="0" smtClean="0"/>
                  <a:t>Viršūnę </a:t>
                </a:r>
                <a:r>
                  <a:rPr lang="lt-LT" altLang="en-US" sz="2000" dirty="0"/>
                  <a:t>numeriu </a:t>
                </a:r>
                <a:r>
                  <a:rPr lang="lt-LT" altLang="en-US" sz="2000" b="1" i="1" dirty="0"/>
                  <a:t> 1 </a:t>
                </a:r>
                <a:r>
                  <a:rPr lang="lt-LT" altLang="en-US" sz="2000" b="1" i="1" dirty="0" smtClean="0"/>
                  <a:t>šaliname</a:t>
                </a:r>
                <a:r>
                  <a:rPr lang="en-US" altLang="en-US" sz="2000" b="1" i="1" dirty="0" smtClean="0"/>
                  <a:t>.</a:t>
                </a:r>
                <a:endParaRPr lang="en-US" altLang="en-US" sz="2000" b="1" i="1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95275" y="4149725"/>
                <a:ext cx="5011738" cy="2246769"/>
              </a:xfrm>
              <a:prstGeom prst="rect">
                <a:avLst/>
              </a:prstGeom>
              <a:blipFill>
                <a:blip r:embed="rId3"/>
                <a:stretch>
                  <a:fillRect l="-1215" t="-1630" b="-4076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126" name="Group 60"/>
          <p:cNvGrpSpPr>
            <a:grpSpLocks/>
          </p:cNvGrpSpPr>
          <p:nvPr/>
        </p:nvGrpSpPr>
        <p:grpSpPr bwMode="auto">
          <a:xfrm>
            <a:off x="5969000" y="209550"/>
            <a:ext cx="2560638" cy="2701925"/>
            <a:chOff x="5992326" y="392343"/>
            <a:chExt cx="2561828" cy="2701870"/>
          </a:xfrm>
        </p:grpSpPr>
        <p:grpSp>
          <p:nvGrpSpPr>
            <p:cNvPr id="5148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5151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5157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" name="Oval 6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8" name="Oval 7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" name="Oval 8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10" name="Oval 9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1" name="Straight Connector 10"/>
                  <p:cNvCxnSpPr>
                    <a:stCxn id="7" idx="6"/>
                    <a:endCxn id="8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3" name="Straight Connector 12"/>
                  <p:cNvCxnSpPr>
                    <a:stCxn id="16" idx="7"/>
                    <a:endCxn id="10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4" name="Straight Connector 13"/>
                  <p:cNvCxnSpPr>
                    <a:stCxn id="9" idx="0"/>
                    <a:endCxn id="7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5" name="Oval 14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6" name="Oval 15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7" name="Straight Connector 16"/>
                  <p:cNvCxnSpPr>
                    <a:stCxn id="8" idx="5"/>
                    <a:endCxn id="10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5" name="Straight Connector 4"/>
                <p:cNvCxnSpPr>
                  <a:stCxn id="15" idx="5"/>
                  <a:endCxn id="16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6" name="Straight Connector 5"/>
                <p:cNvCxnSpPr>
                  <a:stCxn id="41" idx="6"/>
                  <a:endCxn id="10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1" name="Oval 40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42" name="Oval 41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44" name="Straight Connector 43"/>
              <p:cNvCxnSpPr>
                <a:stCxn id="42" idx="7"/>
                <a:endCxn id="8" idx="3"/>
              </p:cNvCxnSpPr>
              <p:nvPr/>
            </p:nvCxnSpPr>
            <p:spPr bwMode="auto">
              <a:xfrm flipV="1">
                <a:off x="7532111" y="656416"/>
                <a:ext cx="625789" cy="26195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45" name="Oval 44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47" name="Straight Connector 46"/>
              <p:cNvCxnSpPr>
                <a:stCxn id="16" idx="5"/>
                <a:endCxn id="45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58" name="Oval 57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59" name="Straight Connector 58"/>
            <p:cNvCxnSpPr>
              <a:endCxn id="16" idx="3"/>
            </p:cNvCxnSpPr>
            <p:nvPr/>
          </p:nvCxnSpPr>
          <p:spPr bwMode="auto">
            <a:xfrm flipV="1">
              <a:off x="7286740" y="2581461"/>
              <a:ext cx="584471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29" name="Group 28"/>
          <p:cNvGrpSpPr>
            <a:grpSpLocks/>
          </p:cNvGrpSpPr>
          <p:nvPr/>
        </p:nvGrpSpPr>
        <p:grpSpPr bwMode="auto">
          <a:xfrm>
            <a:off x="6310313" y="3876675"/>
            <a:ext cx="2058987" cy="2701925"/>
            <a:chOff x="6496035" y="392343"/>
            <a:chExt cx="2058119" cy="2701870"/>
          </a:xfrm>
        </p:grpSpPr>
        <p:grpSp>
          <p:nvGrpSpPr>
            <p:cNvPr id="5128" name="Group 29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5131" name="Group 32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5137" name="Group 38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46" name="Oval 45"/>
                  <p:cNvSpPr/>
                  <p:nvPr/>
                </p:nvSpPr>
                <p:spPr bwMode="auto">
                  <a:xfrm>
                    <a:off x="5004048" y="3429347"/>
                    <a:ext cx="287216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 bwMode="auto">
                  <a:xfrm>
                    <a:off x="6624202" y="3429347"/>
                    <a:ext cx="28721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 bwMode="auto">
                  <a:xfrm>
                    <a:off x="6774951" y="4400877"/>
                    <a:ext cx="287216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52" name="Straight Connector 51"/>
                  <p:cNvCxnSpPr>
                    <a:stCxn id="46" idx="6"/>
                    <a:endCxn id="48" idx="2"/>
                  </p:cNvCxnSpPr>
                  <p:nvPr/>
                </p:nvCxnSpPr>
                <p:spPr bwMode="auto">
                  <a:xfrm>
                    <a:off x="5291264" y="3573807"/>
                    <a:ext cx="133293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>
                    <a:stCxn id="56" idx="7"/>
                    <a:endCxn id="51" idx="4"/>
                  </p:cNvCxnSpPr>
                  <p:nvPr/>
                </p:nvCxnSpPr>
                <p:spPr bwMode="auto">
                  <a:xfrm flipV="1">
                    <a:off x="6581358" y="4689797"/>
                    <a:ext cx="336408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Oval 54"/>
                  <p:cNvSpPr/>
                  <p:nvPr/>
                </p:nvSpPr>
                <p:spPr bwMode="auto">
                  <a:xfrm>
                    <a:off x="5291264" y="4856481"/>
                    <a:ext cx="287217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56" name="Oval 55"/>
                  <p:cNvSpPr/>
                  <p:nvPr/>
                </p:nvSpPr>
                <p:spPr bwMode="auto">
                  <a:xfrm>
                    <a:off x="6336986" y="5373996"/>
                    <a:ext cx="287216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57" name="Straight Connector 56"/>
                  <p:cNvCxnSpPr>
                    <a:stCxn id="48" idx="5"/>
                    <a:endCxn id="51" idx="0"/>
                  </p:cNvCxnSpPr>
                  <p:nvPr/>
                </p:nvCxnSpPr>
                <p:spPr bwMode="auto">
                  <a:xfrm>
                    <a:off x="6868574" y="3675405"/>
                    <a:ext cx="49192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Straight Connector 39"/>
                <p:cNvCxnSpPr>
                  <a:stCxn id="55" idx="5"/>
                  <a:endCxn id="56" idx="1"/>
                </p:cNvCxnSpPr>
                <p:nvPr/>
              </p:nvCxnSpPr>
              <p:spPr bwMode="auto">
                <a:xfrm>
                  <a:off x="7092823" y="2077855"/>
                  <a:ext cx="841020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>
                  <a:stCxn id="34" idx="6"/>
                  <a:endCxn id="51" idx="3"/>
                </p:cNvCxnSpPr>
                <p:nvPr/>
              </p:nvCxnSpPr>
              <p:spPr bwMode="auto">
                <a:xfrm flipV="1">
                  <a:off x="8005250" y="1622252"/>
                  <a:ext cx="366558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" name="Oval 33"/>
              <p:cNvSpPr/>
              <p:nvPr/>
            </p:nvSpPr>
            <p:spPr bwMode="auto">
              <a:xfrm>
                <a:off x="7654421" y="1695425"/>
                <a:ext cx="287216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7286277" y="876292"/>
                <a:ext cx="287216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36" name="Straight Connector 35"/>
              <p:cNvCxnSpPr>
                <a:endCxn id="48" idx="3"/>
              </p:cNvCxnSpPr>
              <p:nvPr/>
            </p:nvCxnSpPr>
            <p:spPr bwMode="auto">
              <a:xfrm flipV="1">
                <a:off x="7438612" y="655633"/>
                <a:ext cx="718834" cy="2936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 bwMode="auto">
              <a:xfrm>
                <a:off x="8217746" y="2825702"/>
                <a:ext cx="287217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38" name="Straight Connector 37"/>
              <p:cNvCxnSpPr>
                <a:stCxn id="56" idx="5"/>
                <a:endCxn id="37" idx="1"/>
              </p:cNvCxnSpPr>
              <p:nvPr/>
            </p:nvCxnSpPr>
            <p:spPr bwMode="auto">
              <a:xfrm>
                <a:off x="8073345" y="2600281"/>
                <a:ext cx="185659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1" name="Oval 30"/>
            <p:cNvSpPr/>
            <p:nvPr/>
          </p:nvSpPr>
          <p:spPr bwMode="auto">
            <a:xfrm>
              <a:off x="7070468" y="2624323"/>
              <a:ext cx="287216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32" name="Straight Connector 31"/>
            <p:cNvCxnSpPr>
              <a:endCxn id="56" idx="3"/>
            </p:cNvCxnSpPr>
            <p:nvPr/>
          </p:nvCxnSpPr>
          <p:spPr bwMode="auto">
            <a:xfrm flipV="1">
              <a:off x="7286277" y="2581461"/>
              <a:ext cx="583954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0" name="Group 60"/>
          <p:cNvGrpSpPr>
            <a:grpSpLocks/>
          </p:cNvGrpSpPr>
          <p:nvPr/>
        </p:nvGrpSpPr>
        <p:grpSpPr bwMode="auto">
          <a:xfrm>
            <a:off x="5964237" y="206375"/>
            <a:ext cx="2560638" cy="2701925"/>
            <a:chOff x="5992326" y="392343"/>
            <a:chExt cx="2561828" cy="2701870"/>
          </a:xfrm>
        </p:grpSpPr>
        <p:grpSp>
          <p:nvGrpSpPr>
            <p:cNvPr id="54" name="Group 49"/>
            <p:cNvGrpSpPr>
              <a:grpSpLocks/>
            </p:cNvGrpSpPr>
            <p:nvPr/>
          </p:nvGrpSpPr>
          <p:grpSpPr bwMode="auto">
            <a:xfrm>
              <a:off x="5992326" y="392343"/>
              <a:ext cx="2561828" cy="2701870"/>
              <a:chOff x="5992326" y="411163"/>
              <a:chExt cx="2561828" cy="2701870"/>
            </a:xfrm>
          </p:grpSpPr>
          <p:grpSp>
            <p:nvGrpSpPr>
              <p:cNvPr id="62" name="Group 2"/>
              <p:cNvGrpSpPr>
                <a:grpSpLocks/>
              </p:cNvGrpSpPr>
              <p:nvPr/>
            </p:nvGrpSpPr>
            <p:grpSpPr bwMode="auto">
              <a:xfrm>
                <a:off x="5992326" y="411163"/>
                <a:ext cx="2561828" cy="2231552"/>
                <a:chOff x="6055939" y="404664"/>
                <a:chExt cx="2561828" cy="2231552"/>
              </a:xfrm>
            </p:grpSpPr>
            <p:grpSp>
              <p:nvGrpSpPr>
                <p:cNvPr id="68" name="Group 3"/>
                <p:cNvGrpSpPr>
                  <a:grpSpLocks/>
                </p:cNvGrpSpPr>
                <p:nvPr/>
              </p:nvGrpSpPr>
              <p:grpSpPr bwMode="auto">
                <a:xfrm>
                  <a:off x="6055939" y="404664"/>
                  <a:ext cx="2561828" cy="2231552"/>
                  <a:chOff x="4500339" y="3429347"/>
                  <a:chExt cx="2561828" cy="2231552"/>
                </a:xfrm>
              </p:grpSpPr>
              <p:sp>
                <p:nvSpPr>
                  <p:cNvPr id="71" name="Oval 70"/>
                  <p:cNvSpPr/>
                  <p:nvPr/>
                </p:nvSpPr>
                <p:spPr bwMode="auto">
                  <a:xfrm>
                    <a:off x="5003811" y="3429347"/>
                    <a:ext cx="287471" cy="287332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72" name="Oval 71"/>
                  <p:cNvSpPr/>
                  <p:nvPr/>
                </p:nvSpPr>
                <p:spPr bwMode="auto">
                  <a:xfrm>
                    <a:off x="6623813" y="3429347"/>
                    <a:ext cx="287471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73" name="Oval 72"/>
                  <p:cNvSpPr/>
                  <p:nvPr/>
                </p:nvSpPr>
                <p:spPr bwMode="auto">
                  <a:xfrm>
                    <a:off x="4500339" y="4419927"/>
                    <a:ext cx="287472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1</a:t>
                    </a:r>
                    <a:endParaRPr lang="en-US" dirty="0"/>
                  </a:p>
                </p:txBody>
              </p:sp>
              <p:sp>
                <p:nvSpPr>
                  <p:cNvPr id="74" name="Oval 73"/>
                  <p:cNvSpPr/>
                  <p:nvPr/>
                </p:nvSpPr>
                <p:spPr bwMode="auto">
                  <a:xfrm>
                    <a:off x="6774695" y="4400877"/>
                    <a:ext cx="287472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75" name="Straight Connector 74"/>
                  <p:cNvCxnSpPr>
                    <a:stCxn id="71" idx="6"/>
                    <a:endCxn id="72" idx="2"/>
                  </p:cNvCxnSpPr>
                  <p:nvPr/>
                </p:nvCxnSpPr>
                <p:spPr bwMode="auto">
                  <a:xfrm>
                    <a:off x="5291281" y="3573807"/>
                    <a:ext cx="1332532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6" name="Straight Connector 75"/>
                  <p:cNvCxnSpPr>
                    <a:stCxn id="79" idx="7"/>
                    <a:endCxn id="74" idx="4"/>
                  </p:cNvCxnSpPr>
                  <p:nvPr/>
                </p:nvCxnSpPr>
                <p:spPr bwMode="auto">
                  <a:xfrm flipV="1">
                    <a:off x="6582519" y="4689797"/>
                    <a:ext cx="336706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>
                    <a:stCxn id="73" idx="0"/>
                    <a:endCxn id="71" idx="3"/>
                  </p:cNvCxnSpPr>
                  <p:nvPr/>
                </p:nvCxnSpPr>
                <p:spPr bwMode="auto">
                  <a:xfrm flipV="1">
                    <a:off x="4643280" y="3675405"/>
                    <a:ext cx="403412" cy="74452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8" name="Oval 77"/>
                  <p:cNvSpPr/>
                  <p:nvPr/>
                </p:nvSpPr>
                <p:spPr bwMode="auto">
                  <a:xfrm>
                    <a:off x="5291281" y="4856481"/>
                    <a:ext cx="287472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 bwMode="auto">
                  <a:xfrm>
                    <a:off x="6336342" y="5373996"/>
                    <a:ext cx="287472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80" name="Straight Connector 79"/>
                  <p:cNvCxnSpPr>
                    <a:stCxn id="72" idx="5"/>
                    <a:endCxn id="74" idx="0"/>
                  </p:cNvCxnSpPr>
                  <p:nvPr/>
                </p:nvCxnSpPr>
                <p:spPr bwMode="auto">
                  <a:xfrm>
                    <a:off x="6869990" y="3675405"/>
                    <a:ext cx="49236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69" name="Straight Connector 68"/>
                <p:cNvCxnSpPr>
                  <a:stCxn id="78" idx="5"/>
                  <a:endCxn id="79" idx="1"/>
                </p:cNvCxnSpPr>
                <p:nvPr/>
              </p:nvCxnSpPr>
              <p:spPr bwMode="auto">
                <a:xfrm>
                  <a:off x="7091470" y="2077855"/>
                  <a:ext cx="843355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>
                  <a:stCxn id="63" idx="6"/>
                  <a:endCxn id="74" idx="3"/>
                </p:cNvCxnSpPr>
                <p:nvPr/>
              </p:nvCxnSpPr>
              <p:spPr bwMode="auto">
                <a:xfrm flipV="1">
                  <a:off x="8004707" y="1622252"/>
                  <a:ext cx="368471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3" name="Oval 62"/>
              <p:cNvSpPr/>
              <p:nvPr/>
            </p:nvSpPr>
            <p:spPr bwMode="auto">
              <a:xfrm>
                <a:off x="7653623" y="1695425"/>
                <a:ext cx="287472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64" name="Oval 63"/>
              <p:cNvSpPr/>
              <p:nvPr/>
            </p:nvSpPr>
            <p:spPr bwMode="auto">
              <a:xfrm>
                <a:off x="7286740" y="876292"/>
                <a:ext cx="287471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65" name="Straight Connector 64"/>
              <p:cNvCxnSpPr>
                <a:stCxn id="64" idx="7"/>
                <a:endCxn id="72" idx="3"/>
              </p:cNvCxnSpPr>
              <p:nvPr/>
            </p:nvCxnSpPr>
            <p:spPr bwMode="auto">
              <a:xfrm flipV="1">
                <a:off x="7532111" y="656416"/>
                <a:ext cx="625789" cy="26195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66" name="Oval 65"/>
              <p:cNvSpPr/>
              <p:nvPr/>
            </p:nvSpPr>
            <p:spPr bwMode="auto">
              <a:xfrm>
                <a:off x="8217448" y="2825702"/>
                <a:ext cx="287471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67" name="Straight Connector 66"/>
              <p:cNvCxnSpPr>
                <a:stCxn id="79" idx="5"/>
                <a:endCxn id="66" idx="1"/>
              </p:cNvCxnSpPr>
              <p:nvPr/>
            </p:nvCxnSpPr>
            <p:spPr bwMode="auto">
              <a:xfrm>
                <a:off x="8074506" y="2600281"/>
                <a:ext cx="185823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60" name="Oval 59"/>
            <p:cNvSpPr/>
            <p:nvPr/>
          </p:nvSpPr>
          <p:spPr bwMode="auto">
            <a:xfrm>
              <a:off x="7070740" y="2624323"/>
              <a:ext cx="287471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61" name="Straight Connector 60"/>
            <p:cNvCxnSpPr>
              <a:stCxn id="60" idx="6"/>
              <a:endCxn id="79" idx="3"/>
            </p:cNvCxnSpPr>
            <p:nvPr/>
          </p:nvCxnSpPr>
          <p:spPr bwMode="auto">
            <a:xfrm flipV="1">
              <a:off x="7358210" y="2582243"/>
              <a:ext cx="512218" cy="1857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59908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"/>
          <p:cNvSpPr txBox="1">
            <a:spLocks noChangeArrowheads="1"/>
          </p:cNvSpPr>
          <p:nvPr/>
        </p:nvSpPr>
        <p:spPr bwMode="auto">
          <a:xfrm>
            <a:off x="539750" y="404813"/>
            <a:ext cx="835342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800" b="1" i="1"/>
              <a:t>Medžių saugojimas masyvo pavidalu</a:t>
            </a:r>
            <a:endParaRPr lang="en-US" altLang="en-US" sz="2800" b="1" i="1"/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179388" y="1092200"/>
            <a:ext cx="5545137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Išrašykime visas </a:t>
            </a:r>
            <a:r>
              <a:rPr lang="lt-LT" altLang="en-US" sz="2000" dirty="0" smtClean="0"/>
              <a:t>nusvirusias </a:t>
            </a:r>
            <a:r>
              <a:rPr lang="lt-LT" altLang="en-US" sz="2000" dirty="0"/>
              <a:t>viršūnes. Jos turi numerius </a:t>
            </a:r>
            <a:r>
              <a:rPr lang="lt-LT" altLang="en-US" sz="2000" b="1" dirty="0"/>
              <a:t>2, 3, 5, 7, 8, </a:t>
            </a:r>
            <a:r>
              <a:rPr lang="lt-LT" altLang="en-US" sz="2000" b="1" dirty="0" smtClean="0"/>
              <a:t>9</a:t>
            </a:r>
            <a:r>
              <a:rPr lang="en-US" altLang="en-US" sz="2000" dirty="0" smtClean="0"/>
              <a:t>.</a:t>
            </a:r>
            <a:endParaRPr lang="lt-LT" altLang="en-US" sz="20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>
                <a:spLocks noChangeArrowheads="1"/>
              </p:cNvSpPr>
              <p:nvPr/>
            </p:nvSpPr>
            <p:spPr bwMode="auto">
              <a:xfrm>
                <a:off x="3132303" y="2916237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[1]=6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132303" y="2916237"/>
                <a:ext cx="1800225" cy="400050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3038476" y="3608388"/>
            <a:ext cx="3189287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/>
              <a:t>Tęsiame. Išrašykime visas </a:t>
            </a:r>
            <a:r>
              <a:rPr lang="lt-LT" altLang="en-US" sz="2000" dirty="0" smtClean="0"/>
              <a:t>nusvirusias </a:t>
            </a:r>
            <a:r>
              <a:rPr lang="lt-LT" altLang="en-US" sz="2000" dirty="0"/>
              <a:t>viršūnes. Jos turi numerius </a:t>
            </a:r>
            <a:r>
              <a:rPr lang="lt-LT" altLang="en-US" sz="2000" b="1" dirty="0"/>
              <a:t>3, 5, 7, 8, </a:t>
            </a:r>
            <a:r>
              <a:rPr lang="lt-LT" altLang="en-US" sz="2000" b="1" dirty="0" smtClean="0"/>
              <a:t>9</a:t>
            </a:r>
            <a:endParaRPr lang="lt-LT" altLang="en-US" sz="2000" b="1" dirty="0"/>
          </a:p>
        </p:txBody>
      </p:sp>
      <p:grpSp>
        <p:nvGrpSpPr>
          <p:cNvPr id="6150" name="Group 28"/>
          <p:cNvGrpSpPr>
            <a:grpSpLocks/>
          </p:cNvGrpSpPr>
          <p:nvPr/>
        </p:nvGrpSpPr>
        <p:grpSpPr bwMode="auto">
          <a:xfrm>
            <a:off x="6583363" y="347663"/>
            <a:ext cx="2058987" cy="2701925"/>
            <a:chOff x="6496035" y="392343"/>
            <a:chExt cx="2058119" cy="2701870"/>
          </a:xfrm>
        </p:grpSpPr>
        <p:grpSp>
          <p:nvGrpSpPr>
            <p:cNvPr id="6188" name="Group 29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6191" name="Group 32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6197" name="Group 38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46" name="Oval 45"/>
                  <p:cNvSpPr/>
                  <p:nvPr/>
                </p:nvSpPr>
                <p:spPr bwMode="auto">
                  <a:xfrm>
                    <a:off x="5004048" y="3429347"/>
                    <a:ext cx="287216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 bwMode="auto">
                  <a:xfrm>
                    <a:off x="6624202" y="3429347"/>
                    <a:ext cx="287217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51" name="Oval 50"/>
                  <p:cNvSpPr/>
                  <p:nvPr/>
                </p:nvSpPr>
                <p:spPr bwMode="auto">
                  <a:xfrm>
                    <a:off x="6774951" y="4400877"/>
                    <a:ext cx="287216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52" name="Straight Connector 51"/>
                  <p:cNvCxnSpPr>
                    <a:stCxn id="46" idx="6"/>
                    <a:endCxn id="48" idx="2"/>
                  </p:cNvCxnSpPr>
                  <p:nvPr/>
                </p:nvCxnSpPr>
                <p:spPr bwMode="auto">
                  <a:xfrm>
                    <a:off x="5291264" y="3573806"/>
                    <a:ext cx="133293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3" name="Straight Connector 52"/>
                  <p:cNvCxnSpPr>
                    <a:stCxn id="56" idx="7"/>
                    <a:endCxn id="51" idx="4"/>
                  </p:cNvCxnSpPr>
                  <p:nvPr/>
                </p:nvCxnSpPr>
                <p:spPr bwMode="auto">
                  <a:xfrm flipV="1">
                    <a:off x="6581358" y="4689797"/>
                    <a:ext cx="336408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5" name="Oval 54"/>
                  <p:cNvSpPr/>
                  <p:nvPr/>
                </p:nvSpPr>
                <p:spPr bwMode="auto">
                  <a:xfrm>
                    <a:off x="5291264" y="4856480"/>
                    <a:ext cx="28721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56" name="Oval 55"/>
                  <p:cNvSpPr/>
                  <p:nvPr/>
                </p:nvSpPr>
                <p:spPr bwMode="auto">
                  <a:xfrm>
                    <a:off x="6336986" y="5373995"/>
                    <a:ext cx="287216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57" name="Straight Connector 56"/>
                  <p:cNvCxnSpPr>
                    <a:stCxn id="48" idx="5"/>
                    <a:endCxn id="51" idx="0"/>
                  </p:cNvCxnSpPr>
                  <p:nvPr/>
                </p:nvCxnSpPr>
                <p:spPr bwMode="auto">
                  <a:xfrm>
                    <a:off x="6868574" y="3675404"/>
                    <a:ext cx="49192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Straight Connector 39"/>
                <p:cNvCxnSpPr>
                  <a:stCxn id="55" idx="5"/>
                  <a:endCxn id="56" idx="1"/>
                </p:cNvCxnSpPr>
                <p:nvPr/>
              </p:nvCxnSpPr>
              <p:spPr bwMode="auto">
                <a:xfrm>
                  <a:off x="7092823" y="2077855"/>
                  <a:ext cx="841020" cy="3127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/>
                <p:cNvCxnSpPr>
                  <a:stCxn id="34" idx="6"/>
                  <a:endCxn id="51" idx="3"/>
                </p:cNvCxnSpPr>
                <p:nvPr/>
              </p:nvCxnSpPr>
              <p:spPr bwMode="auto">
                <a:xfrm flipV="1">
                  <a:off x="8005250" y="1622251"/>
                  <a:ext cx="366558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34" name="Oval 33"/>
              <p:cNvSpPr/>
              <p:nvPr/>
            </p:nvSpPr>
            <p:spPr bwMode="auto">
              <a:xfrm>
                <a:off x="7654421" y="1695424"/>
                <a:ext cx="287216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35" name="Oval 34"/>
              <p:cNvSpPr/>
              <p:nvPr/>
            </p:nvSpPr>
            <p:spPr bwMode="auto">
              <a:xfrm>
                <a:off x="7286277" y="876291"/>
                <a:ext cx="287216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36" name="Straight Connector 35"/>
              <p:cNvCxnSpPr>
                <a:endCxn id="48" idx="3"/>
              </p:cNvCxnSpPr>
              <p:nvPr/>
            </p:nvCxnSpPr>
            <p:spPr bwMode="auto">
              <a:xfrm flipV="1">
                <a:off x="7438612" y="655633"/>
                <a:ext cx="718834" cy="293681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37" name="Oval 36"/>
              <p:cNvSpPr/>
              <p:nvPr/>
            </p:nvSpPr>
            <p:spPr bwMode="auto">
              <a:xfrm>
                <a:off x="8217746" y="2825701"/>
                <a:ext cx="287217" cy="287332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38" name="Straight Connector 37"/>
              <p:cNvCxnSpPr>
                <a:stCxn id="56" idx="5"/>
                <a:endCxn id="37" idx="1"/>
              </p:cNvCxnSpPr>
              <p:nvPr/>
            </p:nvCxnSpPr>
            <p:spPr bwMode="auto">
              <a:xfrm>
                <a:off x="8073345" y="2600280"/>
                <a:ext cx="185659" cy="2682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31" name="Oval 30"/>
            <p:cNvSpPr/>
            <p:nvPr/>
          </p:nvSpPr>
          <p:spPr bwMode="auto">
            <a:xfrm>
              <a:off x="7070468" y="2624323"/>
              <a:ext cx="287216" cy="287331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32" name="Straight Connector 31"/>
            <p:cNvCxnSpPr>
              <a:endCxn id="56" idx="3"/>
            </p:cNvCxnSpPr>
            <p:nvPr/>
          </p:nvCxnSpPr>
          <p:spPr bwMode="auto">
            <a:xfrm flipV="1">
              <a:off x="7286277" y="2581460"/>
              <a:ext cx="583954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54" name="Group 53"/>
          <p:cNvGrpSpPr>
            <a:grpSpLocks/>
          </p:cNvGrpSpPr>
          <p:nvPr/>
        </p:nvGrpSpPr>
        <p:grpSpPr bwMode="auto">
          <a:xfrm>
            <a:off x="366713" y="3794125"/>
            <a:ext cx="2057400" cy="2701925"/>
            <a:chOff x="6496035" y="392343"/>
            <a:chExt cx="2058119" cy="2701870"/>
          </a:xfrm>
        </p:grpSpPr>
        <p:grpSp>
          <p:nvGrpSpPr>
            <p:cNvPr id="6170" name="Group 59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6173" name="Group 63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6177" name="Group 69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73" name="Oval 72"/>
                  <p:cNvSpPr/>
                  <p:nvPr/>
                </p:nvSpPr>
                <p:spPr bwMode="auto">
                  <a:xfrm>
                    <a:off x="5004048" y="3429347"/>
                    <a:ext cx="28743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74" name="Oval 73"/>
                  <p:cNvSpPr/>
                  <p:nvPr/>
                </p:nvSpPr>
                <p:spPr bwMode="auto">
                  <a:xfrm>
                    <a:off x="6623864" y="3429347"/>
                    <a:ext cx="28743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 bwMode="auto">
                  <a:xfrm>
                    <a:off x="6774729" y="4400877"/>
                    <a:ext cx="287438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76" name="Straight Connector 75"/>
                  <p:cNvCxnSpPr>
                    <a:stCxn id="73" idx="6"/>
                    <a:endCxn id="74" idx="2"/>
                  </p:cNvCxnSpPr>
                  <p:nvPr/>
                </p:nvCxnSpPr>
                <p:spPr bwMode="auto">
                  <a:xfrm>
                    <a:off x="5291485" y="3573807"/>
                    <a:ext cx="133237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77" name="Straight Connector 76"/>
                  <p:cNvCxnSpPr>
                    <a:stCxn id="79" idx="7"/>
                    <a:endCxn id="75" idx="4"/>
                  </p:cNvCxnSpPr>
                  <p:nvPr/>
                </p:nvCxnSpPr>
                <p:spPr bwMode="auto">
                  <a:xfrm flipV="1">
                    <a:off x="6582574" y="4689797"/>
                    <a:ext cx="336668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78" name="Oval 77"/>
                  <p:cNvSpPr/>
                  <p:nvPr/>
                </p:nvSpPr>
                <p:spPr bwMode="auto">
                  <a:xfrm>
                    <a:off x="5291485" y="4856481"/>
                    <a:ext cx="287438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79" name="Oval 78"/>
                  <p:cNvSpPr/>
                  <p:nvPr/>
                </p:nvSpPr>
                <p:spPr bwMode="auto">
                  <a:xfrm>
                    <a:off x="6336425" y="5373996"/>
                    <a:ext cx="287438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80" name="Straight Connector 79"/>
                  <p:cNvCxnSpPr>
                    <a:stCxn id="74" idx="5"/>
                    <a:endCxn id="75" idx="0"/>
                  </p:cNvCxnSpPr>
                  <p:nvPr/>
                </p:nvCxnSpPr>
                <p:spPr bwMode="auto">
                  <a:xfrm>
                    <a:off x="6870012" y="3675405"/>
                    <a:ext cx="49230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71" name="Straight Connector 70"/>
                <p:cNvCxnSpPr>
                  <a:stCxn id="78" idx="5"/>
                  <a:endCxn id="79" idx="1"/>
                </p:cNvCxnSpPr>
                <p:nvPr/>
              </p:nvCxnSpPr>
              <p:spPr bwMode="auto">
                <a:xfrm>
                  <a:off x="7091646" y="2077855"/>
                  <a:ext cx="843258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72" name="Straight Connector 71"/>
                <p:cNvCxnSpPr>
                  <a:stCxn id="65" idx="6"/>
                  <a:endCxn id="75" idx="3"/>
                </p:cNvCxnSpPr>
                <p:nvPr/>
              </p:nvCxnSpPr>
              <p:spPr bwMode="auto">
                <a:xfrm flipV="1">
                  <a:off x="8004778" y="1622252"/>
                  <a:ext cx="368429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Oval 64"/>
              <p:cNvSpPr/>
              <p:nvPr/>
            </p:nvSpPr>
            <p:spPr bwMode="auto">
              <a:xfrm>
                <a:off x="7653726" y="1695425"/>
                <a:ext cx="287438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68" name="Oval 67"/>
              <p:cNvSpPr/>
              <p:nvPr/>
            </p:nvSpPr>
            <p:spPr bwMode="auto">
              <a:xfrm>
                <a:off x="8217486" y="2825702"/>
                <a:ext cx="287437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69" name="Straight Connector 68"/>
              <p:cNvCxnSpPr>
                <a:stCxn id="79" idx="5"/>
                <a:endCxn id="68" idx="1"/>
              </p:cNvCxnSpPr>
              <p:nvPr/>
            </p:nvCxnSpPr>
            <p:spPr bwMode="auto">
              <a:xfrm>
                <a:off x="8074561" y="2600281"/>
                <a:ext cx="185802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62" name="Oval 61"/>
            <p:cNvSpPr/>
            <p:nvPr/>
          </p:nvSpPr>
          <p:spPr bwMode="auto">
            <a:xfrm>
              <a:off x="7070911" y="2624323"/>
              <a:ext cx="287437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63" name="Straight Connector 62"/>
            <p:cNvCxnSpPr>
              <a:endCxn id="79" idx="3"/>
            </p:cNvCxnSpPr>
            <p:nvPr/>
          </p:nvCxnSpPr>
          <p:spPr bwMode="auto">
            <a:xfrm flipV="1">
              <a:off x="7286886" y="2581461"/>
              <a:ext cx="584404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82" name="Group 81"/>
          <p:cNvGrpSpPr>
            <a:grpSpLocks/>
          </p:cNvGrpSpPr>
          <p:nvPr/>
        </p:nvGrpSpPr>
        <p:grpSpPr bwMode="auto">
          <a:xfrm>
            <a:off x="6713538" y="3946525"/>
            <a:ext cx="2057400" cy="2701925"/>
            <a:chOff x="6496035" y="392343"/>
            <a:chExt cx="2058119" cy="2701870"/>
          </a:xfrm>
        </p:grpSpPr>
        <p:grpSp>
          <p:nvGrpSpPr>
            <p:cNvPr id="6154" name="Group 82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6157" name="Group 85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6160" name="Group 89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93" name="Oval 92"/>
                  <p:cNvSpPr/>
                  <p:nvPr/>
                </p:nvSpPr>
                <p:spPr bwMode="auto">
                  <a:xfrm>
                    <a:off x="5004048" y="3429347"/>
                    <a:ext cx="28743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94" name="Oval 93"/>
                  <p:cNvSpPr/>
                  <p:nvPr/>
                </p:nvSpPr>
                <p:spPr bwMode="auto">
                  <a:xfrm>
                    <a:off x="6623864" y="3429347"/>
                    <a:ext cx="28743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95" name="Oval 94"/>
                  <p:cNvSpPr/>
                  <p:nvPr/>
                </p:nvSpPr>
                <p:spPr bwMode="auto">
                  <a:xfrm>
                    <a:off x="6774729" y="4400877"/>
                    <a:ext cx="287438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96" name="Straight Connector 95"/>
                  <p:cNvCxnSpPr>
                    <a:stCxn id="93" idx="6"/>
                    <a:endCxn id="94" idx="2"/>
                  </p:cNvCxnSpPr>
                  <p:nvPr/>
                </p:nvCxnSpPr>
                <p:spPr bwMode="auto">
                  <a:xfrm>
                    <a:off x="5291485" y="3573807"/>
                    <a:ext cx="133237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97" name="Straight Connector 96"/>
                  <p:cNvCxnSpPr>
                    <a:stCxn id="99" idx="7"/>
                    <a:endCxn id="95" idx="4"/>
                  </p:cNvCxnSpPr>
                  <p:nvPr/>
                </p:nvCxnSpPr>
                <p:spPr bwMode="auto">
                  <a:xfrm flipV="1">
                    <a:off x="6582574" y="4689797"/>
                    <a:ext cx="336668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98" name="Oval 97"/>
                  <p:cNvSpPr/>
                  <p:nvPr/>
                </p:nvSpPr>
                <p:spPr bwMode="auto">
                  <a:xfrm>
                    <a:off x="5291485" y="4856481"/>
                    <a:ext cx="287438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99" name="Oval 98"/>
                  <p:cNvSpPr/>
                  <p:nvPr/>
                </p:nvSpPr>
                <p:spPr bwMode="auto">
                  <a:xfrm>
                    <a:off x="6336425" y="5373996"/>
                    <a:ext cx="287438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00" name="Straight Connector 99"/>
                  <p:cNvCxnSpPr>
                    <a:stCxn id="94" idx="5"/>
                    <a:endCxn id="95" idx="0"/>
                  </p:cNvCxnSpPr>
                  <p:nvPr/>
                </p:nvCxnSpPr>
                <p:spPr bwMode="auto">
                  <a:xfrm>
                    <a:off x="6870012" y="3675405"/>
                    <a:ext cx="49230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91" name="Straight Connector 90"/>
                <p:cNvCxnSpPr>
                  <a:stCxn id="98" idx="5"/>
                  <a:endCxn id="99" idx="1"/>
                </p:cNvCxnSpPr>
                <p:nvPr/>
              </p:nvCxnSpPr>
              <p:spPr bwMode="auto">
                <a:xfrm>
                  <a:off x="7091646" y="2077855"/>
                  <a:ext cx="843258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8" name="Oval 87"/>
              <p:cNvSpPr/>
              <p:nvPr/>
            </p:nvSpPr>
            <p:spPr bwMode="auto">
              <a:xfrm>
                <a:off x="8217486" y="2825702"/>
                <a:ext cx="287437" cy="287331"/>
              </a:xfrm>
              <a:prstGeom prst="ellipse">
                <a:avLst/>
              </a:prstGeom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89" name="Straight Connector 88"/>
              <p:cNvCxnSpPr>
                <a:stCxn id="99" idx="5"/>
                <a:endCxn id="88" idx="1"/>
              </p:cNvCxnSpPr>
              <p:nvPr/>
            </p:nvCxnSpPr>
            <p:spPr bwMode="auto">
              <a:xfrm>
                <a:off x="8074561" y="2600281"/>
                <a:ext cx="185802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84" name="Oval 83"/>
            <p:cNvSpPr/>
            <p:nvPr/>
          </p:nvSpPr>
          <p:spPr bwMode="auto">
            <a:xfrm>
              <a:off x="7070911" y="2624323"/>
              <a:ext cx="287437" cy="287332"/>
            </a:xfrm>
            <a:prstGeom prst="ellipse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85" name="Straight Connector 84"/>
            <p:cNvCxnSpPr>
              <a:endCxn id="99" idx="3"/>
            </p:cNvCxnSpPr>
            <p:nvPr/>
          </p:nvCxnSpPr>
          <p:spPr bwMode="auto">
            <a:xfrm flipV="1">
              <a:off x="7286886" y="2581461"/>
              <a:ext cx="584404" cy="2222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64" name="Group 28"/>
          <p:cNvGrpSpPr>
            <a:grpSpLocks/>
          </p:cNvGrpSpPr>
          <p:nvPr/>
        </p:nvGrpSpPr>
        <p:grpSpPr bwMode="auto">
          <a:xfrm>
            <a:off x="6583363" y="347663"/>
            <a:ext cx="2058987" cy="2701925"/>
            <a:chOff x="6496035" y="392343"/>
            <a:chExt cx="2058119" cy="2701870"/>
          </a:xfrm>
        </p:grpSpPr>
        <p:grpSp>
          <p:nvGrpSpPr>
            <p:cNvPr id="66" name="Group 29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83" name="Group 32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102" name="Group 38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105" name="Oval 104"/>
                  <p:cNvSpPr/>
                  <p:nvPr/>
                </p:nvSpPr>
                <p:spPr bwMode="auto">
                  <a:xfrm>
                    <a:off x="5004048" y="3429347"/>
                    <a:ext cx="287216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106" name="Oval 105"/>
                  <p:cNvSpPr/>
                  <p:nvPr/>
                </p:nvSpPr>
                <p:spPr bwMode="auto">
                  <a:xfrm>
                    <a:off x="6624202" y="3429347"/>
                    <a:ext cx="287217" cy="287331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07" name="Oval 106"/>
                  <p:cNvSpPr/>
                  <p:nvPr/>
                </p:nvSpPr>
                <p:spPr bwMode="auto">
                  <a:xfrm>
                    <a:off x="6774951" y="4400877"/>
                    <a:ext cx="287216" cy="288919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08" name="Straight Connector 107"/>
                  <p:cNvCxnSpPr>
                    <a:stCxn id="105" idx="6"/>
                    <a:endCxn id="106" idx="2"/>
                  </p:cNvCxnSpPr>
                  <p:nvPr/>
                </p:nvCxnSpPr>
                <p:spPr bwMode="auto">
                  <a:xfrm>
                    <a:off x="5291264" y="3573806"/>
                    <a:ext cx="133293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09" name="Straight Connector 108"/>
                  <p:cNvCxnSpPr>
                    <a:stCxn id="111" idx="7"/>
                    <a:endCxn id="107" idx="4"/>
                  </p:cNvCxnSpPr>
                  <p:nvPr/>
                </p:nvCxnSpPr>
                <p:spPr bwMode="auto">
                  <a:xfrm flipV="1">
                    <a:off x="6581358" y="4689797"/>
                    <a:ext cx="336408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10" name="Oval 109"/>
                  <p:cNvSpPr/>
                  <p:nvPr/>
                </p:nvSpPr>
                <p:spPr bwMode="auto">
                  <a:xfrm>
                    <a:off x="5291264" y="4856480"/>
                    <a:ext cx="287217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11" name="Oval 110"/>
                  <p:cNvSpPr/>
                  <p:nvPr/>
                </p:nvSpPr>
                <p:spPr bwMode="auto">
                  <a:xfrm>
                    <a:off x="6336986" y="5373995"/>
                    <a:ext cx="287216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12" name="Straight Connector 111"/>
                  <p:cNvCxnSpPr>
                    <a:stCxn id="106" idx="5"/>
                    <a:endCxn id="107" idx="0"/>
                  </p:cNvCxnSpPr>
                  <p:nvPr/>
                </p:nvCxnSpPr>
                <p:spPr bwMode="auto">
                  <a:xfrm>
                    <a:off x="6868574" y="3675404"/>
                    <a:ext cx="49192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3" name="Straight Connector 102"/>
                <p:cNvCxnSpPr>
                  <a:stCxn id="110" idx="5"/>
                  <a:endCxn id="111" idx="1"/>
                </p:cNvCxnSpPr>
                <p:nvPr/>
              </p:nvCxnSpPr>
              <p:spPr bwMode="auto">
                <a:xfrm>
                  <a:off x="7092823" y="2077855"/>
                  <a:ext cx="841020" cy="312731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04" name="Straight Connector 103"/>
                <p:cNvCxnSpPr>
                  <a:stCxn id="86" idx="6"/>
                  <a:endCxn id="107" idx="3"/>
                </p:cNvCxnSpPr>
                <p:nvPr/>
              </p:nvCxnSpPr>
              <p:spPr bwMode="auto">
                <a:xfrm flipV="1">
                  <a:off x="8005250" y="1622251"/>
                  <a:ext cx="366558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86" name="Oval 85"/>
              <p:cNvSpPr/>
              <p:nvPr/>
            </p:nvSpPr>
            <p:spPr bwMode="auto">
              <a:xfrm>
                <a:off x="7654421" y="1695424"/>
                <a:ext cx="287216" cy="2873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87" name="Oval 86"/>
              <p:cNvSpPr/>
              <p:nvPr/>
            </p:nvSpPr>
            <p:spPr bwMode="auto">
              <a:xfrm>
                <a:off x="7286277" y="876291"/>
                <a:ext cx="287216" cy="2873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2</a:t>
                </a:r>
                <a:endParaRPr lang="en-US" dirty="0"/>
              </a:p>
            </p:txBody>
          </p:sp>
          <p:cxnSp>
            <p:nvCxnSpPr>
              <p:cNvPr id="90" name="Straight Connector 89"/>
              <p:cNvCxnSpPr>
                <a:stCxn id="87" idx="7"/>
                <a:endCxn id="106" idx="3"/>
              </p:cNvCxnSpPr>
              <p:nvPr/>
            </p:nvCxnSpPr>
            <p:spPr bwMode="auto">
              <a:xfrm flipV="1">
                <a:off x="7531430" y="656415"/>
                <a:ext cx="626821" cy="261955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  <p:sp>
            <p:nvSpPr>
              <p:cNvPr id="92" name="Oval 91"/>
              <p:cNvSpPr/>
              <p:nvPr/>
            </p:nvSpPr>
            <p:spPr bwMode="auto">
              <a:xfrm>
                <a:off x="8217746" y="2825701"/>
                <a:ext cx="287217" cy="287332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101" name="Straight Connector 100"/>
              <p:cNvCxnSpPr>
                <a:stCxn id="111" idx="5"/>
                <a:endCxn id="92" idx="1"/>
              </p:cNvCxnSpPr>
              <p:nvPr/>
            </p:nvCxnSpPr>
            <p:spPr bwMode="auto">
              <a:xfrm>
                <a:off x="8073345" y="2600280"/>
                <a:ext cx="185659" cy="268283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67" name="Oval 66"/>
            <p:cNvSpPr/>
            <p:nvPr/>
          </p:nvSpPr>
          <p:spPr bwMode="auto">
            <a:xfrm>
              <a:off x="7070468" y="2624323"/>
              <a:ext cx="287216" cy="287331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70" name="Straight Connector 69"/>
            <p:cNvCxnSpPr>
              <a:stCxn id="67" idx="6"/>
              <a:endCxn id="111" idx="3"/>
            </p:cNvCxnSpPr>
            <p:nvPr/>
          </p:nvCxnSpPr>
          <p:spPr bwMode="auto">
            <a:xfrm flipV="1">
              <a:off x="7357684" y="2582243"/>
              <a:ext cx="513351" cy="1857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grpSp>
        <p:nvGrpSpPr>
          <p:cNvPr id="113" name="Group 112"/>
          <p:cNvGrpSpPr>
            <a:grpSpLocks/>
          </p:cNvGrpSpPr>
          <p:nvPr/>
        </p:nvGrpSpPr>
        <p:grpSpPr bwMode="auto">
          <a:xfrm>
            <a:off x="362838" y="3794125"/>
            <a:ext cx="2057400" cy="2701925"/>
            <a:chOff x="6496035" y="392343"/>
            <a:chExt cx="2058119" cy="2701870"/>
          </a:xfrm>
        </p:grpSpPr>
        <p:grpSp>
          <p:nvGrpSpPr>
            <p:cNvPr id="114" name="Group 59"/>
            <p:cNvGrpSpPr>
              <a:grpSpLocks/>
            </p:cNvGrpSpPr>
            <p:nvPr/>
          </p:nvGrpSpPr>
          <p:grpSpPr bwMode="auto">
            <a:xfrm>
              <a:off x="6496035" y="392343"/>
              <a:ext cx="2058119" cy="2701870"/>
              <a:chOff x="6496035" y="411163"/>
              <a:chExt cx="2058119" cy="2701870"/>
            </a:xfrm>
          </p:grpSpPr>
          <p:grpSp>
            <p:nvGrpSpPr>
              <p:cNvPr id="117" name="Group 63"/>
              <p:cNvGrpSpPr>
                <a:grpSpLocks/>
              </p:cNvGrpSpPr>
              <p:nvPr/>
            </p:nvGrpSpPr>
            <p:grpSpPr bwMode="auto">
              <a:xfrm>
                <a:off x="6496035" y="411163"/>
                <a:ext cx="2058119" cy="2231552"/>
                <a:chOff x="6559648" y="404664"/>
                <a:chExt cx="2058119" cy="2231552"/>
              </a:xfrm>
            </p:grpSpPr>
            <p:grpSp>
              <p:nvGrpSpPr>
                <p:cNvPr id="121" name="Group 69"/>
                <p:cNvGrpSpPr>
                  <a:grpSpLocks/>
                </p:cNvGrpSpPr>
                <p:nvPr/>
              </p:nvGrpSpPr>
              <p:grpSpPr bwMode="auto">
                <a:xfrm>
                  <a:off x="6559648" y="404664"/>
                  <a:ext cx="2058119" cy="2231552"/>
                  <a:chOff x="5004048" y="3429347"/>
                  <a:chExt cx="2058119" cy="2231552"/>
                </a:xfrm>
              </p:grpSpPr>
              <p:sp>
                <p:nvSpPr>
                  <p:cNvPr id="124" name="Oval 123"/>
                  <p:cNvSpPr/>
                  <p:nvPr/>
                </p:nvSpPr>
                <p:spPr bwMode="auto">
                  <a:xfrm>
                    <a:off x="5004048" y="3429347"/>
                    <a:ext cx="287437" cy="287332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5</a:t>
                    </a:r>
                    <a:endParaRPr lang="en-US" dirty="0"/>
                  </a:p>
                </p:txBody>
              </p:sp>
              <p:sp>
                <p:nvSpPr>
                  <p:cNvPr id="125" name="Oval 124"/>
                  <p:cNvSpPr/>
                  <p:nvPr/>
                </p:nvSpPr>
                <p:spPr bwMode="auto">
                  <a:xfrm>
                    <a:off x="6623864" y="3429347"/>
                    <a:ext cx="287437" cy="287332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6</a:t>
                    </a:r>
                    <a:endParaRPr lang="en-US" dirty="0"/>
                  </a:p>
                </p:txBody>
              </p:sp>
              <p:sp>
                <p:nvSpPr>
                  <p:cNvPr id="126" name="Oval 125"/>
                  <p:cNvSpPr/>
                  <p:nvPr/>
                </p:nvSpPr>
                <p:spPr bwMode="auto">
                  <a:xfrm>
                    <a:off x="6774729" y="4400877"/>
                    <a:ext cx="287438" cy="288919"/>
                  </a:xfrm>
                  <a:prstGeom prst="ellipse">
                    <a:avLst/>
                  </a:prstGeom>
                  <a:solidFill>
                    <a:srgbClr val="92D05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0</a:t>
                    </a:r>
                    <a:endParaRPr lang="en-US" dirty="0"/>
                  </a:p>
                </p:txBody>
              </p:sp>
              <p:cxnSp>
                <p:nvCxnSpPr>
                  <p:cNvPr id="127" name="Straight Connector 126"/>
                  <p:cNvCxnSpPr>
                    <a:stCxn id="124" idx="6"/>
                    <a:endCxn id="125" idx="2"/>
                  </p:cNvCxnSpPr>
                  <p:nvPr/>
                </p:nvCxnSpPr>
                <p:spPr bwMode="auto">
                  <a:xfrm>
                    <a:off x="5291485" y="3573807"/>
                    <a:ext cx="1332378" cy="0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8" name="Straight Connector 127"/>
                  <p:cNvCxnSpPr>
                    <a:stCxn id="130" idx="7"/>
                    <a:endCxn id="126" idx="4"/>
                  </p:cNvCxnSpPr>
                  <p:nvPr/>
                </p:nvCxnSpPr>
                <p:spPr bwMode="auto">
                  <a:xfrm flipV="1">
                    <a:off x="6582574" y="4689797"/>
                    <a:ext cx="336668" cy="725473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9" name="Oval 128"/>
                  <p:cNvSpPr/>
                  <p:nvPr/>
                </p:nvSpPr>
                <p:spPr bwMode="auto">
                  <a:xfrm>
                    <a:off x="5291485" y="4856481"/>
                    <a:ext cx="287438" cy="287331"/>
                  </a:xfrm>
                  <a:prstGeom prst="ellipse">
                    <a:avLst/>
                  </a:prstGeom>
                  <a:solidFill>
                    <a:srgbClr val="FF0000"/>
                  </a:solidFill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8</a:t>
                    </a:r>
                    <a:endParaRPr lang="en-US" dirty="0"/>
                  </a:p>
                </p:txBody>
              </p:sp>
              <p:sp>
                <p:nvSpPr>
                  <p:cNvPr id="130" name="Oval 129"/>
                  <p:cNvSpPr/>
                  <p:nvPr/>
                </p:nvSpPr>
                <p:spPr bwMode="auto">
                  <a:xfrm>
                    <a:off x="6336425" y="5373996"/>
                    <a:ext cx="287438" cy="287331"/>
                  </a:xfrm>
                  <a:prstGeom prst="ellipse">
                    <a:avLst/>
                  </a:prstGeom>
                </p:spPr>
                <p:style>
                  <a:lnRef idx="2">
                    <a:schemeClr val="dk1">
                      <a:shade val="50000"/>
                    </a:schemeClr>
                  </a:lnRef>
                  <a:fillRef idx="1">
                    <a:schemeClr val="dk1"/>
                  </a:fillRef>
                  <a:effectRef idx="0">
                    <a:schemeClr val="dk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>
                      <a:defRPr/>
                    </a:pPr>
                    <a:r>
                      <a:rPr lang="lt-LT" dirty="0"/>
                      <a:t>4</a:t>
                    </a:r>
                    <a:endParaRPr lang="en-US" dirty="0"/>
                  </a:p>
                </p:txBody>
              </p:sp>
              <p:cxnSp>
                <p:nvCxnSpPr>
                  <p:cNvPr id="131" name="Straight Connector 130"/>
                  <p:cNvCxnSpPr>
                    <a:stCxn id="125" idx="5"/>
                    <a:endCxn id="126" idx="0"/>
                  </p:cNvCxnSpPr>
                  <p:nvPr/>
                </p:nvCxnSpPr>
                <p:spPr bwMode="auto">
                  <a:xfrm>
                    <a:off x="6870012" y="3675405"/>
                    <a:ext cx="49230" cy="725472"/>
                  </a:xfrm>
                  <a:prstGeom prst="line">
                    <a:avLst/>
                  </a:prstGeom>
                  <a:ln w="19050">
                    <a:solidFill>
                      <a:schemeClr val="tx1"/>
                    </a:solidFill>
                  </a:ln>
                </p:spPr>
                <p:style>
                  <a:lnRef idx="1">
                    <a:schemeClr val="accent4"/>
                  </a:lnRef>
                  <a:fillRef idx="0">
                    <a:schemeClr val="accent4"/>
                  </a:fillRef>
                  <a:effectRef idx="0">
                    <a:schemeClr val="accent4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22" name="Straight Connector 121"/>
                <p:cNvCxnSpPr>
                  <a:stCxn id="129" idx="5"/>
                  <a:endCxn id="130" idx="1"/>
                </p:cNvCxnSpPr>
                <p:nvPr/>
              </p:nvCxnSpPr>
              <p:spPr bwMode="auto">
                <a:xfrm>
                  <a:off x="7091646" y="2077855"/>
                  <a:ext cx="843258" cy="312732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  <p:cxnSp>
              <p:nvCxnSpPr>
                <p:cNvPr id="123" name="Straight Connector 122"/>
                <p:cNvCxnSpPr>
                  <a:stCxn id="118" idx="6"/>
                  <a:endCxn id="126" idx="3"/>
                </p:cNvCxnSpPr>
                <p:nvPr/>
              </p:nvCxnSpPr>
              <p:spPr bwMode="auto">
                <a:xfrm flipV="1">
                  <a:off x="8004778" y="1622252"/>
                  <a:ext cx="368429" cy="20954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</a:ln>
              </p:spPr>
              <p:style>
                <a:lnRef idx="1">
                  <a:schemeClr val="accent4"/>
                </a:lnRef>
                <a:fillRef idx="0">
                  <a:schemeClr val="accent4"/>
                </a:fillRef>
                <a:effectRef idx="0">
                  <a:schemeClr val="accent4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18" name="Oval 117"/>
              <p:cNvSpPr/>
              <p:nvPr/>
            </p:nvSpPr>
            <p:spPr bwMode="auto">
              <a:xfrm>
                <a:off x="7653726" y="1695425"/>
                <a:ext cx="287438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3</a:t>
                </a:r>
                <a:endParaRPr lang="en-US" dirty="0"/>
              </a:p>
            </p:txBody>
          </p:sp>
          <p:sp>
            <p:nvSpPr>
              <p:cNvPr id="119" name="Oval 118"/>
              <p:cNvSpPr/>
              <p:nvPr/>
            </p:nvSpPr>
            <p:spPr bwMode="auto">
              <a:xfrm>
                <a:off x="8217486" y="2825702"/>
                <a:ext cx="287437" cy="287331"/>
              </a:xfrm>
              <a:prstGeom prst="ellipse">
                <a:avLst/>
              </a:prstGeom>
              <a:solidFill>
                <a:srgbClr val="FF0000"/>
              </a:solidFill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lt-LT" dirty="0"/>
                  <a:t>9</a:t>
                </a:r>
                <a:endParaRPr lang="en-US" dirty="0"/>
              </a:p>
            </p:txBody>
          </p:sp>
          <p:cxnSp>
            <p:nvCxnSpPr>
              <p:cNvPr id="120" name="Straight Connector 119"/>
              <p:cNvCxnSpPr>
                <a:stCxn id="130" idx="5"/>
                <a:endCxn id="119" idx="1"/>
              </p:cNvCxnSpPr>
              <p:nvPr/>
            </p:nvCxnSpPr>
            <p:spPr bwMode="auto">
              <a:xfrm>
                <a:off x="8074561" y="2600281"/>
                <a:ext cx="185802" cy="268282"/>
              </a:xfrm>
              <a:prstGeom prst="line">
                <a:avLst/>
              </a:prstGeom>
              <a:ln w="19050">
                <a:solidFill>
                  <a:schemeClr val="tx1"/>
                </a:solidFill>
              </a:ln>
            </p:spPr>
            <p:style>
              <a:lnRef idx="1">
                <a:schemeClr val="accent4"/>
              </a:lnRef>
              <a:fillRef idx="0">
                <a:schemeClr val="accent4"/>
              </a:fillRef>
              <a:effectRef idx="0">
                <a:schemeClr val="accent4"/>
              </a:effectRef>
              <a:fontRef idx="minor">
                <a:schemeClr val="tx1"/>
              </a:fontRef>
            </p:style>
          </p:cxnSp>
        </p:grpSp>
        <p:sp>
          <p:nvSpPr>
            <p:cNvPr id="115" name="Oval 114"/>
            <p:cNvSpPr/>
            <p:nvPr/>
          </p:nvSpPr>
          <p:spPr bwMode="auto">
            <a:xfrm>
              <a:off x="7070911" y="2624323"/>
              <a:ext cx="287437" cy="287332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lt-LT" dirty="0"/>
                <a:t>7</a:t>
              </a:r>
              <a:endParaRPr lang="en-US" dirty="0"/>
            </a:p>
          </p:txBody>
        </p:sp>
        <p:cxnSp>
          <p:nvCxnSpPr>
            <p:cNvPr id="116" name="Straight Connector 115"/>
            <p:cNvCxnSpPr>
              <a:stCxn id="115" idx="6"/>
              <a:endCxn id="130" idx="3"/>
            </p:cNvCxnSpPr>
            <p:nvPr/>
          </p:nvCxnSpPr>
          <p:spPr bwMode="auto">
            <a:xfrm flipV="1">
              <a:off x="7358348" y="2582243"/>
              <a:ext cx="512159" cy="18574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4"/>
            </a:lnRef>
            <a:fillRef idx="0">
              <a:schemeClr val="accent4"/>
            </a:fillRef>
            <a:effectRef idx="0">
              <a:schemeClr val="accent4"/>
            </a:effectRef>
            <a:fontRef idx="minor">
              <a:schemeClr val="tx1"/>
            </a:fontRef>
          </p:style>
        </p:cxnSp>
      </p:grpSp>
      <p:sp>
        <p:nvSpPr>
          <p:cNvPr id="132" name="TextBox 131"/>
          <p:cNvSpPr txBox="1">
            <a:spLocks noChangeArrowheads="1"/>
          </p:cNvSpPr>
          <p:nvPr/>
        </p:nvSpPr>
        <p:spPr bwMode="auto">
          <a:xfrm>
            <a:off x="3048001" y="4859903"/>
            <a:ext cx="3189287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Randame </a:t>
            </a:r>
            <a:r>
              <a:rPr lang="lt-LT" altLang="en-US" sz="2000" dirty="0"/>
              <a:t>viršūnę, turinčią mažiausią indeksą. Šiuo atveju tai </a:t>
            </a:r>
            <a:r>
              <a:rPr lang="lt-LT" altLang="en-US" sz="2000" b="1" i="1" dirty="0"/>
              <a:t>3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0.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0.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3 </a:t>
            </a:r>
            <a:r>
              <a:rPr lang="lt-LT" altLang="en-US" sz="2000" b="1" i="1" dirty="0" smtClean="0"/>
              <a:t>šaliname</a:t>
            </a:r>
            <a:r>
              <a:rPr lang="lt-LT" altLang="en-US" sz="2000" dirty="0" smtClean="0"/>
              <a:t> </a:t>
            </a:r>
            <a:endParaRPr lang="en-US" altLang="en-US" sz="2000" b="1" i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3" name="TextBox 132"/>
              <p:cNvSpPr txBox="1">
                <a:spLocks noChangeArrowheads="1"/>
              </p:cNvSpPr>
              <p:nvPr/>
            </p:nvSpPr>
            <p:spPr bwMode="auto">
              <a:xfrm>
                <a:off x="6777831" y="3383757"/>
                <a:ext cx="1800225" cy="4000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𝑇𝑟𝑒𝑒</m:t>
                      </m:r>
                      <m:r>
                        <a:rPr lang="en-US" altLang="en-US" sz="200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[2]=0</m:t>
                      </m:r>
                    </m:oMath>
                  </m:oMathPara>
                </a14:m>
                <a:endParaRPr lang="lt-LT" altLang="en-US" sz="2000" i="1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33" name="TextBox 1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777831" y="3383757"/>
                <a:ext cx="1800225" cy="400050"/>
              </a:xfrm>
              <a:prstGeom prst="rect">
                <a:avLst/>
              </a:prstGeom>
              <a:blipFill>
                <a:blip r:embed="rId3"/>
                <a:stretch>
                  <a:fillRect b="-166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lt-L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4" name="TextBox 133"/>
          <p:cNvSpPr txBox="1">
            <a:spLocks noChangeArrowheads="1"/>
          </p:cNvSpPr>
          <p:nvPr/>
        </p:nvSpPr>
        <p:spPr bwMode="auto">
          <a:xfrm>
            <a:off x="203201" y="1826618"/>
            <a:ext cx="554513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t-LT" altLang="en-US" sz="2000" dirty="0" smtClean="0"/>
              <a:t>Randame </a:t>
            </a:r>
            <a:r>
              <a:rPr lang="lt-LT" altLang="en-US" sz="2000" dirty="0"/>
              <a:t>viršūnę, turinčią mažiausią indeksą. Šiuo atveju tai </a:t>
            </a:r>
            <a:r>
              <a:rPr lang="lt-LT" altLang="en-US" sz="2000" b="1" i="1" dirty="0"/>
              <a:t>2</a:t>
            </a:r>
            <a:r>
              <a:rPr lang="lt-LT" altLang="en-US" sz="2000" dirty="0"/>
              <a:t>. Ji sujungta su viršūne numeriu </a:t>
            </a:r>
            <a:r>
              <a:rPr lang="lt-LT" altLang="en-US" sz="2000" b="1" i="1" dirty="0"/>
              <a:t> 6. </a:t>
            </a:r>
            <a:r>
              <a:rPr lang="lt-LT" altLang="en-US" sz="2000" dirty="0"/>
              <a:t>Rašome į masyvą </a:t>
            </a:r>
            <a:r>
              <a:rPr lang="lt-LT" altLang="en-US" sz="2000" b="1" i="1" dirty="0"/>
              <a:t>6. </a:t>
            </a:r>
            <a:r>
              <a:rPr lang="lt-LT" altLang="en-US" sz="2000" dirty="0"/>
              <a:t>Viršūnę numeriu </a:t>
            </a:r>
            <a:r>
              <a:rPr lang="lt-LT" altLang="en-US" sz="2000" b="1" i="1" dirty="0"/>
              <a:t> 2 šaliname</a:t>
            </a:r>
            <a:endParaRPr lang="en-US" altLang="en-US" sz="20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0" grpId="0"/>
      <p:bldP spid="23" grpId="0"/>
      <p:bldP spid="132" grpId="0"/>
      <p:bldP spid="133" grpId="0"/>
      <p:bldP spid="134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4062</TotalTime>
  <Words>2471</Words>
  <Application>Microsoft Office PowerPoint</Application>
  <PresentationFormat>On-screen Show (4:3)</PresentationFormat>
  <Paragraphs>1306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Times New Roman</vt:lpstr>
      <vt:lpstr>Arial</vt:lpstr>
      <vt:lpstr>Calibri</vt:lpstr>
      <vt:lpstr>Default Design</vt:lpstr>
      <vt:lpstr>Medžiai ir miškai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Olga Suboč</dc:creator>
  <cp:lastModifiedBy>Olga Suboč</cp:lastModifiedBy>
  <cp:revision>128</cp:revision>
  <dcterms:created xsi:type="dcterms:W3CDTF">1601-01-01T00:00:00Z</dcterms:created>
  <dcterms:modified xsi:type="dcterms:W3CDTF">2018-03-07T15:01:24Z</dcterms:modified>
</cp:coreProperties>
</file>