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2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9547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444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004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571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031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9931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847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909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704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890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0483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E4EB5-8479-4217-A17F-6A34182B81A6}" type="datetimeFigureOut">
              <a:rPr lang="lt-LT" smtClean="0"/>
              <a:t>2017.12.21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02DED-D433-423A-AF21-6C3E29EB32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75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Įvairūs </a:t>
            </a:r>
            <a:r>
              <a:rPr lang="lt-LT" dirty="0" err="1" smtClean="0"/>
              <a:t>kombinatorikos</a:t>
            </a:r>
            <a:r>
              <a:rPr lang="lt-LT" dirty="0" smtClean="0"/>
              <a:t> uždaviniai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3929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960" y="1158240"/>
            <a:ext cx="1021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Lotyniškas kvadratas – eilutėse ir stulpeliuose skaičiai nesikartoja</a:t>
            </a:r>
          </a:p>
          <a:p>
            <a:endParaRPr lang="lt-LT" sz="2400" dirty="0"/>
          </a:p>
          <a:p>
            <a:r>
              <a:rPr lang="lt-LT" sz="2400" dirty="0" smtClean="0"/>
              <a:t>Tegu yra žinomos pirmos dvi lotyniško kvadrato eilutės:</a:t>
            </a:r>
          </a:p>
          <a:p>
            <a:r>
              <a:rPr lang="lt-LT" sz="2400" dirty="0" smtClean="0"/>
              <a:t>4, 3, 1, 2 ir 3, 4, 2, 1. Keliais būdais galima parašyti trečią eilutę?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4239681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512" y="2283713"/>
            <a:ext cx="8383235" cy="8252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512" y="3636263"/>
            <a:ext cx="9091005" cy="10119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8512" y="624840"/>
            <a:ext cx="931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Prisiminkime generuojančias funkcijas ir sekas: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57774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11" y="2557270"/>
            <a:ext cx="10801334" cy="18013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11" y="456437"/>
            <a:ext cx="8724563" cy="10675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11" y="5209029"/>
            <a:ext cx="5993914" cy="96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75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46760" y="548640"/>
                <a:ext cx="7741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Raskime koeficientą prie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en-US" b="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" y="548640"/>
                <a:ext cx="774192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709" t="-8197" b="-2459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2656" y="641104"/>
            <a:ext cx="2496393" cy="2768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59" y="1684781"/>
            <a:ext cx="9946437" cy="6316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098" y="2683640"/>
            <a:ext cx="3116566" cy="86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50788" y="2642450"/>
            <a:ext cx="2289051" cy="8816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2034" y="3918080"/>
            <a:ext cx="8496321" cy="7301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63103" y="5727038"/>
            <a:ext cx="500674" cy="68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30194" y="5368714"/>
            <a:ext cx="3900348" cy="104552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16423" y="5880468"/>
            <a:ext cx="1742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Koeficientas</a:t>
            </a:r>
            <a:r>
              <a:rPr lang="en-US" dirty="0" smtClean="0"/>
              <a:t> </a:t>
            </a:r>
            <a:r>
              <a:rPr lang="en-US" dirty="0" err="1" smtClean="0"/>
              <a:t>prie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52807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564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648681"/>
                  </p:ext>
                </p:extLst>
              </p:nvPr>
            </p:nvGraphicFramePr>
            <p:xfrm>
              <a:off x="289558" y="1390226"/>
              <a:ext cx="11689082" cy="44198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1962"/>
                    <a:gridCol w="6766560"/>
                    <a:gridCol w="448056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lt-LT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oMath>
                          </a14:m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objektų įdėjimas į </a:t>
                          </a:r>
                          <a14:m>
                            <m:oMath xmlns:m="http://schemas.openxmlformats.org/officeDocument/2006/math">
                              <m:r>
                                <a:rPr lang="lt-LT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dėžių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1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skirtingos, </a:t>
                          </a:r>
                          <a14:m>
                            <m:oMath xmlns:m="http://schemas.openxmlformats.org/officeDocument/2006/math">
                              <m:r>
                                <a:rPr lang="lt-L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lt-L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lt-L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objektų </a:t>
                          </a:r>
                          <a14:m>
                            <m:oMath xmlns:m="http://schemas.openxmlformats.org/officeDocument/2006/math">
                              <m:r>
                                <a:rPr lang="lt-L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-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ojoje</a:t>
                          </a: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dėžėje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lt-LT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lt-LT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!…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2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gali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likti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lt-LT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netu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vienodi</a:t>
                          </a: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gali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likti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vienodi</a:t>
                          </a: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netu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gali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likti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,1</m:t>
                                        </m:r>
                                      </m:e>
                                    </m:d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,2</m:t>
                                        </m:r>
                                      </m:e>
                                    </m:d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+…+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netu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648681"/>
                  </p:ext>
                </p:extLst>
              </p:nvPr>
            </p:nvGraphicFramePr>
            <p:xfrm>
              <a:off x="289558" y="1390226"/>
              <a:ext cx="11689082" cy="44198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1962"/>
                    <a:gridCol w="6766560"/>
                    <a:gridCol w="4480560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6667" t="-10667" r="-66486" b="-8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83801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1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6667" t="-60145" r="-66486" b="-373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60145" r="-408" b="-373188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 2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gali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likti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294667" r="-408" b="-586667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netu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394667" r="-408" b="-486667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vienodi</a:t>
                          </a: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gali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likti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494667" r="-408" b="-386667"/>
                          </a:stretch>
                        </a:blipFill>
                      </a:tcPr>
                    </a:tc>
                  </a:tr>
                  <a:tr h="472885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vienodi</a:t>
                          </a: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, dėžės skirtingos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netu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571795" r="-408" b="-271795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gali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likti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698667" r="-408" b="-182667"/>
                          </a:stretch>
                        </a:blipFill>
                      </a:tcPr>
                    </a:tc>
                  </a:tr>
                  <a:tr h="82296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lt-LT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lt-LT" sz="2400" dirty="0" smtClean="0">
                              <a:solidFill>
                                <a:schemeClr val="tx1"/>
                              </a:solidFill>
                            </a:rPr>
                            <a:t>Objektai skirtingi, dėžės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vienodos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ir</a:t>
                          </a:r>
                          <a:r>
                            <a:rPr lang="en-US" sz="24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1"/>
                              </a:solidFill>
                            </a:rPr>
                            <a:t>netu</a:t>
                          </a:r>
                          <a:r>
                            <a:rPr lang="lt-LT" sz="2400" dirty="0" err="1" smtClean="0">
                              <a:solidFill>
                                <a:schemeClr val="tx1"/>
                              </a:solidFill>
                            </a:rPr>
                            <a:t>ščios</a:t>
                          </a:r>
                          <a:endParaRPr lang="lt-LT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1088" t="-443704" r="-408" b="-148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533400" y="396240"/>
            <a:ext cx="925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Paskirstymo uždaviniai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06929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89560"/>
            <a:ext cx="9083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err="1" smtClean="0"/>
              <a:t>Katalano</a:t>
            </a:r>
            <a:r>
              <a:rPr lang="lt-LT" sz="2400" dirty="0" smtClean="0"/>
              <a:t> skaičiai</a:t>
            </a:r>
            <a:endParaRPr lang="lt-LT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" y="751225"/>
            <a:ext cx="10531606" cy="31939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1480" y="4121552"/>
            <a:ext cx="11292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Žmogus eina iš namų (kairysis apatinis kampas) į darbą (viršutinis dešinysis kampas), įstrižainė – upė. Tiltų nėra. Keliais būdais jis gali sudaryti maršrutą?</a:t>
            </a:r>
            <a:endParaRPr lang="lt-LT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" y="5128960"/>
            <a:ext cx="5817560" cy="4198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00" y="5618997"/>
            <a:ext cx="5817560" cy="385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480" y="6074991"/>
            <a:ext cx="5735800" cy="3464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1400" y="4966622"/>
            <a:ext cx="4069080" cy="146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9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89560"/>
            <a:ext cx="9083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err="1" smtClean="0"/>
              <a:t>Katalano</a:t>
            </a:r>
            <a:r>
              <a:rPr lang="lt-LT" sz="2400" dirty="0" smtClean="0"/>
              <a:t> skaičiai</a:t>
            </a:r>
            <a:endParaRPr lang="lt-LT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08374"/>
            <a:ext cx="8242679" cy="18836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1643162"/>
            <a:ext cx="10805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Keliais būdais galima sudėti dešimt 1 ir dešimt -1, kad kiekviena tarpinė suma būtų neneigiama?</a:t>
            </a:r>
            <a:endParaRPr lang="lt-LT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4966622"/>
            <a:ext cx="4069080" cy="146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1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2135" y="434907"/>
            <a:ext cx="3293625" cy="26426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8872" y="2127794"/>
                <a:ext cx="82425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400" dirty="0" smtClean="0"/>
                  <a:t>Tarkime, turime iškiląjį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lt-LT" sz="2400" dirty="0" smtClean="0"/>
                  <a:t> – </a:t>
                </a:r>
                <a:r>
                  <a:rPr lang="lt-LT" sz="2400" dirty="0" err="1" smtClean="0"/>
                  <a:t>kampį</a:t>
                </a:r>
                <a:r>
                  <a:rPr lang="lt-LT" sz="2400" dirty="0" smtClean="0"/>
                  <a:t>, kurį norime padalinti  į trikampes sritis taip, kad atkarpos jungtų viršūnes ir nesikirstų, Keliais būdais galima tai padaryti?</a:t>
                </a:r>
                <a:endParaRPr lang="lt-LT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72" y="2127794"/>
                <a:ext cx="8242552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183" t="-4061" b="-1066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680" y="4218584"/>
            <a:ext cx="4069080" cy="14634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8160" y="525069"/>
            <a:ext cx="9083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err="1" smtClean="0"/>
              <a:t>Katalano</a:t>
            </a:r>
            <a:r>
              <a:rPr lang="lt-LT" sz="2400" dirty="0" smtClean="0"/>
              <a:t> skaičiai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38393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" y="594360"/>
            <a:ext cx="10927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Pavyzdys</a:t>
            </a:r>
          </a:p>
          <a:p>
            <a:endParaRPr lang="lt-LT" sz="2400" dirty="0"/>
          </a:p>
          <a:p>
            <a:r>
              <a:rPr lang="lt-LT" sz="2400" dirty="0" smtClean="0"/>
              <a:t>Keliais būdais 15 vyrų ir 15 moterų gali sustoti į eilę, kad bet kurioje eilės vietoje priekyje būtų nemažiau moterų, nei vyrų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375594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11480" y="487680"/>
                <a:ext cx="11353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400" dirty="0" smtClean="0"/>
                  <a:t>Keliais būdais galima perstatyti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lt-LT" sz="2400" dirty="0" smtClean="0"/>
                  <a:t> sutvarkytų objektų, kad nė vienas neliktų savo vietoje?</a:t>
                </a:r>
                <a:endParaRPr lang="lt-LT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487680"/>
                <a:ext cx="11353800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859" t="-10526" b="-2894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442" y="1665731"/>
            <a:ext cx="1842517" cy="9047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598" y="1665731"/>
            <a:ext cx="1676401" cy="8994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5478" y="3090671"/>
            <a:ext cx="7854240" cy="12222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5478" y="4833111"/>
            <a:ext cx="5128100" cy="8514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8440" y="4924551"/>
            <a:ext cx="2315719" cy="60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0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686" y="4108703"/>
            <a:ext cx="8624152" cy="10728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1600200"/>
            <a:ext cx="1043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Padavėjas atneša 10 skirtingų patiekalų 10 klientams. Keliais būdais jis gali atnešti patiekalus taip, kad niekas negautų savo užsakyto patiekalo?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48672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440" y="1874520"/>
            <a:ext cx="11079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Blogai matantis paštininkas neša 7 laiškus 7 skirtingiems žmonėms. Keliais būdais jis gali tai padaryti, kad</a:t>
            </a:r>
          </a:p>
          <a:p>
            <a:pPr marL="457200" indent="-457200">
              <a:buAutoNum type="alphaLcParenR"/>
            </a:pPr>
            <a:r>
              <a:rPr lang="lt-LT" sz="2400" dirty="0" smtClean="0"/>
              <a:t>Nė vienas negautų savo laiško?</a:t>
            </a:r>
          </a:p>
          <a:p>
            <a:pPr marL="457200" indent="-457200">
              <a:buAutoNum type="alphaLcParenR"/>
            </a:pPr>
            <a:r>
              <a:rPr lang="lt-LT" sz="2400" dirty="0" smtClean="0"/>
              <a:t>Bent vienas gautų savo paštą?</a:t>
            </a:r>
          </a:p>
          <a:p>
            <a:pPr marL="457200" indent="-457200">
              <a:buAutoNum type="alphaLcParenR"/>
            </a:pPr>
            <a:r>
              <a:rPr lang="lt-LT" sz="2400" dirty="0" smtClean="0"/>
              <a:t>Tik vienas gautų savo paštą?</a:t>
            </a:r>
          </a:p>
          <a:p>
            <a:pPr marL="457200" indent="-457200">
              <a:buAutoNum type="alphaLcParenR"/>
            </a:pPr>
            <a:r>
              <a:rPr lang="lt-LT" sz="2400" dirty="0" smtClean="0"/>
              <a:t>Tik vienas negautų savo pašto?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6492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333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Įvairūs kombinatorikos uždaviniai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VGTU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Įvairūs kombinatorikos uždaviniai</dc:title>
  <dc:creator>Olga Suboč</dc:creator>
  <cp:lastModifiedBy>Olga Suboč</cp:lastModifiedBy>
  <cp:revision>6</cp:revision>
  <dcterms:created xsi:type="dcterms:W3CDTF">2017-12-21T14:12:15Z</dcterms:created>
  <dcterms:modified xsi:type="dcterms:W3CDTF">2017-12-21T15:03:34Z</dcterms:modified>
</cp:coreProperties>
</file>