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154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20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1330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992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2614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5820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5150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7863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1459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821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4452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0C80-B4EC-496D-8936-AB4BBCBD2D18}" type="datetimeFigureOut">
              <a:rPr lang="lt-LT" smtClean="0"/>
              <a:t>2017.12.12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369B-5506-419F-A490-ECB8DECA4C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869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Paskirstymai su uždraustomis pozicijomis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Bokštų polinomai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64961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596151"/>
              </p:ext>
            </p:extLst>
          </p:nvPr>
        </p:nvGraphicFramePr>
        <p:xfrm>
          <a:off x="2829464" y="3385599"/>
          <a:ext cx="5610571" cy="707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3" imgW="1943100" imgH="241300" progId="Equation.DSMT4">
                  <p:embed/>
                </p:oleObj>
              </mc:Choice>
              <mc:Fallback>
                <p:oleObj name="Equation" r:id="rId3" imgW="19431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9464" y="3385599"/>
                        <a:ext cx="5610571" cy="7072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1154" y="750498"/>
            <a:ext cx="1201084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Tarkime, turime lentą C, s – jos langelis. </a:t>
            </a: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Tegul </a:t>
            </a:r>
            <a:r>
              <a:rPr kumimoji="0" lang="lt-L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lt-LT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gauta iš lentos C, iš jos eliminavus langelį s. </a:t>
            </a: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Tegul       - lenta, gauta iš C panaikinus eilutę ir stulpelį, kur buvo langelis s. Tada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1154" y="1354347"/>
            <a:ext cx="1201084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587225"/>
              </p:ext>
            </p:extLst>
          </p:nvPr>
        </p:nvGraphicFramePr>
        <p:xfrm>
          <a:off x="1226539" y="2230258"/>
          <a:ext cx="455612" cy="50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5" imgW="190440" imgH="215640" progId="Equation.DSMT4">
                  <p:embed/>
                </p:oleObj>
              </mc:Choice>
              <mc:Fallback>
                <p:oleObj name="Equation" r:id="rId5" imgW="190440" imgH="215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6539" y="2230258"/>
                        <a:ext cx="455612" cy="5085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888521" y="294694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pic>
        <p:nvPicPr>
          <p:cNvPr id="6150" name="Picture 195" descr="eliminavima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242" y="4777448"/>
            <a:ext cx="611505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888521" y="444236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15900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522" y="2468111"/>
            <a:ext cx="10165554" cy="17925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3289" y="243309"/>
            <a:ext cx="3239222" cy="29822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5522" y="401934"/>
            <a:ext cx="861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Tarkime, turime nedidelę uždraustų pozicijų aibę. Pasinaudokime </a:t>
            </a:r>
            <a:r>
              <a:rPr lang="lt-LT" sz="2400" dirty="0" err="1" smtClean="0"/>
              <a:t>įdėties</a:t>
            </a:r>
            <a:r>
              <a:rPr lang="lt-LT" sz="2400" dirty="0" smtClean="0"/>
              <a:t> pašalinimo principu:</a:t>
            </a:r>
            <a:endParaRPr lang="lt-LT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522" y="5151650"/>
            <a:ext cx="10669764" cy="59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06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48"/>
            <a:ext cx="2167103" cy="20606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156" y="2710416"/>
            <a:ext cx="11458688" cy="5954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6035" y="823469"/>
            <a:ext cx="7378935" cy="7038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99" y="4231419"/>
            <a:ext cx="11131067" cy="64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9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09" y="0"/>
            <a:ext cx="2627093" cy="26426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573" y="758608"/>
            <a:ext cx="8738844" cy="4974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492" y="3217623"/>
            <a:ext cx="2726578" cy="23986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1556" y="1870943"/>
            <a:ext cx="5722224" cy="28919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05809" y="5831024"/>
            <a:ext cx="8660327" cy="60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89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8355" y="439947"/>
            <a:ext cx="104983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i="1" dirty="0" smtClean="0"/>
              <a:t>Pavyzdys</a:t>
            </a:r>
          </a:p>
          <a:p>
            <a:endParaRPr lang="lt-LT" sz="2800" b="1" i="1" dirty="0"/>
          </a:p>
          <a:p>
            <a:r>
              <a:rPr lang="lt-LT" sz="2800" dirty="0" smtClean="0"/>
              <a:t>Mama </a:t>
            </a:r>
            <a:r>
              <a:rPr lang="lt-LT" sz="2800" dirty="0"/>
              <a:t>atnešė trims savo vaikams vaisius: apelsiną, obuolį ir kriaušę. Jonas nenori apelsino, Marytė nemėgsta obuolių ir kriaušių, o Adomas nori gauti obuolį arba apelsiną.  Kaip paskirstyti vaisius vaikams, kad visi gautų tai, ką mėgsta</a:t>
            </a:r>
            <a:r>
              <a:rPr lang="lt-LT" sz="2800" dirty="0" smtClean="0"/>
              <a:t>?</a:t>
            </a:r>
          </a:p>
          <a:p>
            <a:endParaRPr lang="lt-LT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328395"/>
              </p:ext>
            </p:extLst>
          </p:nvPr>
        </p:nvGraphicFramePr>
        <p:xfrm>
          <a:off x="1164565" y="3398805"/>
          <a:ext cx="9489057" cy="28581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517347"/>
                <a:gridCol w="2971710"/>
              </a:tblGrid>
              <a:tr h="391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Vaisių paskirstymas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Paskirstymo tinkamumas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Apelsinas Jonui, obuolys Marytei, kriaušė Adomui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Netinka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Apelsinas Jonui, obuolys Adomui, kriaušė Marytei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Netinka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Apelsinas Marytei, obuolys Jonui, kriaušė Adomui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Netinka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Apelsinas Marytei, obuolys Adomui, kriaušė Jonui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Tinka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Apelsinas Adomui, obuolys Marytei, kriaušė Jonui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Netinka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Apelsinas Adomui, obuolys Jonui, kriaušė Marytei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Netinka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73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81918" y="257275"/>
            <a:ext cx="1094692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i="1" dirty="0"/>
              <a:t>Loginės funkcijos sudarymas ir jos supaprastinimas naudojant dėsnius arba </a:t>
            </a:r>
            <a:r>
              <a:rPr lang="lt-LT" sz="2800" b="1" i="1" dirty="0" err="1"/>
              <a:t>Karno</a:t>
            </a:r>
            <a:r>
              <a:rPr lang="lt-LT" sz="2800" b="1" i="1" dirty="0"/>
              <a:t> kortas</a:t>
            </a:r>
            <a:r>
              <a:rPr lang="lt-LT" sz="2800" b="1" i="1" dirty="0" smtClean="0"/>
              <a:t>:</a:t>
            </a:r>
          </a:p>
          <a:p>
            <a:endParaRPr lang="lt-LT" sz="2800" b="1" i="1" dirty="0"/>
          </a:p>
          <a:p>
            <a:r>
              <a:rPr lang="lt-LT" sz="2800" dirty="0"/>
              <a:t>Sužymėkime vaikų vardus: Jonas – J, Marytė – M, Adomas – A. Jeigu Jonas gavo obuolį, rašysime J</a:t>
            </a:r>
            <a:r>
              <a:rPr lang="lt-LT" sz="2800" baseline="-25000" dirty="0"/>
              <a:t>o</a:t>
            </a:r>
            <a:r>
              <a:rPr lang="lt-LT" sz="2800" dirty="0"/>
              <a:t>. Surašome kiekvieno vaiko norus formulę; jeigu vaikui patinka keli vaisiai, tai jungiame juos disjunkcija: </a:t>
            </a:r>
            <a:endParaRPr lang="en-US" sz="2800" dirty="0"/>
          </a:p>
          <a:p>
            <a:endParaRPr lang="lt-LT" sz="2800" b="1" i="1" dirty="0" smtClean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752129"/>
              </p:ext>
            </p:extLst>
          </p:nvPr>
        </p:nvGraphicFramePr>
        <p:xfrm>
          <a:off x="1270074" y="3926263"/>
          <a:ext cx="8250661" cy="448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3" imgW="4406900" imgH="228600" progId="Equation.DSMT4">
                  <p:embed/>
                </p:oleObj>
              </mc:Choice>
              <mc:Fallback>
                <p:oleObj name="Equation" r:id="rId3" imgW="4406900" imgH="2286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74" y="3926263"/>
                        <a:ext cx="8250661" cy="4480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827314"/>
              </p:ext>
            </p:extLst>
          </p:nvPr>
        </p:nvGraphicFramePr>
        <p:xfrm>
          <a:off x="1270074" y="4612063"/>
          <a:ext cx="8553602" cy="448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5" imgW="4572000" imgH="228600" progId="Equation.DSMT4">
                  <p:embed/>
                </p:oleObj>
              </mc:Choice>
              <mc:Fallback>
                <p:oleObj name="Equation" r:id="rId5" imgW="4572000" imgH="2286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74" y="4612063"/>
                        <a:ext cx="8553602" cy="4480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3450566" y="1811547"/>
            <a:ext cx="1163703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3450566" y="2497347"/>
            <a:ext cx="1163703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4528038" y="5969976"/>
            <a:ext cx="2771856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687471"/>
              </p:ext>
            </p:extLst>
          </p:nvPr>
        </p:nvGraphicFramePr>
        <p:xfrm>
          <a:off x="3859822" y="5662245"/>
          <a:ext cx="2769575" cy="615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7" imgW="1028700" imgH="228600" progId="Equation.DSMT4">
                  <p:embed/>
                </p:oleObj>
              </mc:Choice>
              <mc:Fallback>
                <p:oleObj name="Equation" r:id="rId7" imgW="1028700" imgH="2286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9822" y="5662245"/>
                        <a:ext cx="2769575" cy="615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1551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4784" y="412077"/>
            <a:ext cx="104462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/>
              <a:t>Futbolo komandoje yra šeši žaidėjai. 3 žaidėjas negali žaisti pirmoje pozicijoje. 4 žaidėjas 2 ir 3 pozicijoje, o 5 ir 6 žaidėjai 4 ir 5 pozicijose. Rasti galimus variantus, kad žaidėjai užpildytų visas galimas pozicijas. </a:t>
            </a:r>
            <a:r>
              <a:rPr lang="lt-LT" sz="2800" dirty="0" smtClean="0"/>
              <a:t>                                      </a:t>
            </a:r>
            <a:endParaRPr lang="en-US" sz="2800" dirty="0"/>
          </a:p>
          <a:p>
            <a:r>
              <a:rPr lang="lt-LT" sz="2800" dirty="0"/>
              <a:t>Sudarykime lentelę ir pažymėkime pozicijas, kurių užimti negalima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167433"/>
              </p:ext>
            </p:extLst>
          </p:nvPr>
        </p:nvGraphicFramePr>
        <p:xfrm>
          <a:off x="2532183" y="2409088"/>
          <a:ext cx="5257800" cy="38686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77142"/>
                <a:gridCol w="640094"/>
                <a:gridCol w="640094"/>
                <a:gridCol w="640094"/>
                <a:gridCol w="640094"/>
                <a:gridCol w="640094"/>
                <a:gridCol w="640094"/>
                <a:gridCol w="640094"/>
              </a:tblGrid>
              <a:tr h="4835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Žaidėjai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483578">
                <a:tc rowSpan="7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Pozicijos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7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7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7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7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</a:tr>
              <a:tr h="48357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</a:tr>
              <a:tr h="48357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11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83351" y="276579"/>
            <a:ext cx="939897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Apibrėžimas:</a:t>
            </a: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Tegul C yra bet kokia lenta su </a:t>
            </a:r>
            <a:r>
              <a:rPr kumimoji="0" lang="lt-L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langeliais, kuri yra tam tikros </a:t>
            </a:r>
            <a:r>
              <a:rPr kumimoji="0" lang="lt-L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x n</a:t>
            </a: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dydžio šachmatų lentos dalis. </a:t>
            </a: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Sveikas skaičius </a:t>
            </a:r>
            <a:r>
              <a:rPr kumimoji="0" lang="lt-L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lt-LT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(C), kur 0 ≤ k ≤ m, yra lygus k bokštų galimų išdėstymų skaičiui neuždraustose lentos C pozicijose.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Bokštų polinomų R(x, C) lentos C atžvilgiu yra vadinama generuojanti sekos </a:t>
            </a:r>
            <a:r>
              <a:rPr kumimoji="0" lang="lt-L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lt-LT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kumimoji="0" 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(C), funkcija, taigi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996620"/>
              </p:ext>
            </p:extLst>
          </p:nvPr>
        </p:nvGraphicFramePr>
        <p:xfrm>
          <a:off x="1773131" y="3968151"/>
          <a:ext cx="8278750" cy="199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3784600" imgH="914400" progId="Equation.DSMT4">
                  <p:embed/>
                </p:oleObj>
              </mc:Choice>
              <mc:Fallback>
                <p:oleObj name="Equation" r:id="rId3" imgW="3784600" imgH="914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131" y="3968151"/>
                        <a:ext cx="8278750" cy="1991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06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 la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191" y="1607737"/>
            <a:ext cx="10748893" cy="1378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442186" y="4460659"/>
            <a:ext cx="3786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R(x, C)=1+3x+x</a:t>
            </a:r>
            <a:r>
              <a:rPr lang="lt-LT" sz="4000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lt-LT" sz="4000" dirty="0"/>
          </a:p>
        </p:txBody>
      </p:sp>
    </p:spTree>
    <p:extLst>
      <p:ext uri="{BB962C8B-B14F-4D97-AF65-F5344CB8AC3E}">
        <p14:creationId xmlns:p14="http://schemas.microsoft.com/office/powerpoint/2010/main" val="1121179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42" y="138023"/>
            <a:ext cx="2028799" cy="10903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914" y="138023"/>
            <a:ext cx="2028799" cy="10903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3023" y="138023"/>
            <a:ext cx="2028799" cy="10903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32" y="138023"/>
            <a:ext cx="2028799" cy="10903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2880" y="138022"/>
            <a:ext cx="2028799" cy="10903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42" y="1228330"/>
            <a:ext cx="2028799" cy="10903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914" y="1228330"/>
            <a:ext cx="2028799" cy="10903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3023" y="1228330"/>
            <a:ext cx="2028799" cy="10903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32" y="1228330"/>
            <a:ext cx="2028799" cy="10903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2880" y="1228329"/>
            <a:ext cx="2028799" cy="10903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42" y="2318637"/>
            <a:ext cx="2028799" cy="109030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914" y="2318637"/>
            <a:ext cx="2028799" cy="109030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3023" y="2318637"/>
            <a:ext cx="2028799" cy="109030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32" y="2318637"/>
            <a:ext cx="2028799" cy="109030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2880" y="2318636"/>
            <a:ext cx="2028799" cy="10903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42" y="3412322"/>
            <a:ext cx="2028799" cy="109030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914" y="3412322"/>
            <a:ext cx="2028799" cy="109030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3023" y="3412322"/>
            <a:ext cx="2028799" cy="109030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32" y="3412322"/>
            <a:ext cx="2028799" cy="109030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2880" y="3412321"/>
            <a:ext cx="2028799" cy="109030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42" y="4506007"/>
            <a:ext cx="2028799" cy="1090307"/>
          </a:xfrm>
          <a:prstGeom prst="rect">
            <a:avLst/>
          </a:prstGeom>
        </p:spPr>
      </p:pic>
      <p:sp>
        <p:nvSpPr>
          <p:cNvPr id="28" name="Oval 27"/>
          <p:cNvSpPr/>
          <p:nvPr/>
        </p:nvSpPr>
        <p:spPr>
          <a:xfrm>
            <a:off x="2734574" y="439947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9" name="Oval 28"/>
          <p:cNvSpPr/>
          <p:nvPr/>
        </p:nvSpPr>
        <p:spPr>
          <a:xfrm>
            <a:off x="5397900" y="437324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0" name="Oval 29"/>
          <p:cNvSpPr/>
          <p:nvPr/>
        </p:nvSpPr>
        <p:spPr>
          <a:xfrm>
            <a:off x="7995090" y="437324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1" name="Oval 30"/>
          <p:cNvSpPr/>
          <p:nvPr/>
        </p:nvSpPr>
        <p:spPr>
          <a:xfrm>
            <a:off x="10693880" y="437323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2" name="Oval 31"/>
          <p:cNvSpPr/>
          <p:nvPr/>
        </p:nvSpPr>
        <p:spPr>
          <a:xfrm>
            <a:off x="506084" y="1920815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3" name="Oval 32"/>
          <p:cNvSpPr/>
          <p:nvPr/>
        </p:nvSpPr>
        <p:spPr>
          <a:xfrm>
            <a:off x="3188899" y="1920815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4" name="Oval 33"/>
          <p:cNvSpPr/>
          <p:nvPr/>
        </p:nvSpPr>
        <p:spPr>
          <a:xfrm>
            <a:off x="5794076" y="1920815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5" name="Oval 34"/>
          <p:cNvSpPr/>
          <p:nvPr/>
        </p:nvSpPr>
        <p:spPr>
          <a:xfrm>
            <a:off x="8390627" y="1922503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6" name="Oval 35"/>
          <p:cNvSpPr/>
          <p:nvPr/>
        </p:nvSpPr>
        <p:spPr>
          <a:xfrm>
            <a:off x="9468928" y="1527629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7" name="Oval 36"/>
          <p:cNvSpPr/>
          <p:nvPr/>
        </p:nvSpPr>
        <p:spPr>
          <a:xfrm>
            <a:off x="9831238" y="1920815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8" name="Oval 37"/>
          <p:cNvSpPr/>
          <p:nvPr/>
        </p:nvSpPr>
        <p:spPr>
          <a:xfrm>
            <a:off x="506084" y="2613300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9" name="Oval 38"/>
          <p:cNvSpPr/>
          <p:nvPr/>
        </p:nvSpPr>
        <p:spPr>
          <a:xfrm>
            <a:off x="1325593" y="3007744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0" name="Oval 39"/>
          <p:cNvSpPr/>
          <p:nvPr/>
        </p:nvSpPr>
        <p:spPr>
          <a:xfrm>
            <a:off x="2743669" y="2625736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1" name="Oval 40"/>
          <p:cNvSpPr/>
          <p:nvPr/>
        </p:nvSpPr>
        <p:spPr>
          <a:xfrm>
            <a:off x="4042913" y="3009432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2" name="Oval 41"/>
          <p:cNvSpPr/>
          <p:nvPr/>
        </p:nvSpPr>
        <p:spPr>
          <a:xfrm>
            <a:off x="5397899" y="2580483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3" name="Oval 42"/>
          <p:cNvSpPr/>
          <p:nvPr/>
        </p:nvSpPr>
        <p:spPr>
          <a:xfrm>
            <a:off x="4974566" y="3000806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4" name="Oval 43"/>
          <p:cNvSpPr/>
          <p:nvPr/>
        </p:nvSpPr>
        <p:spPr>
          <a:xfrm>
            <a:off x="7582311" y="2625736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5" name="Oval 44"/>
          <p:cNvSpPr/>
          <p:nvPr/>
        </p:nvSpPr>
        <p:spPr>
          <a:xfrm>
            <a:off x="7995090" y="3007744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6" name="Oval 45"/>
          <p:cNvSpPr/>
          <p:nvPr/>
        </p:nvSpPr>
        <p:spPr>
          <a:xfrm>
            <a:off x="9831238" y="2580483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7" name="Oval 46"/>
          <p:cNvSpPr/>
          <p:nvPr/>
        </p:nvSpPr>
        <p:spPr>
          <a:xfrm>
            <a:off x="10693880" y="3010331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8" name="Oval 47"/>
          <p:cNvSpPr/>
          <p:nvPr/>
        </p:nvSpPr>
        <p:spPr>
          <a:xfrm>
            <a:off x="1325592" y="3696851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9" name="Oval 48"/>
          <p:cNvSpPr/>
          <p:nvPr/>
        </p:nvSpPr>
        <p:spPr>
          <a:xfrm>
            <a:off x="506084" y="4068792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0" name="Oval 49"/>
          <p:cNvSpPr/>
          <p:nvPr/>
        </p:nvSpPr>
        <p:spPr>
          <a:xfrm>
            <a:off x="3566869" y="3696851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1" name="Oval 50"/>
          <p:cNvSpPr/>
          <p:nvPr/>
        </p:nvSpPr>
        <p:spPr>
          <a:xfrm>
            <a:off x="3157264" y="4071379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2" name="Oval 51"/>
          <p:cNvSpPr/>
          <p:nvPr/>
        </p:nvSpPr>
        <p:spPr>
          <a:xfrm>
            <a:off x="5794076" y="3696851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3" name="Oval 52"/>
          <p:cNvSpPr/>
          <p:nvPr/>
        </p:nvSpPr>
        <p:spPr>
          <a:xfrm>
            <a:off x="6208144" y="4068792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4" name="Oval 53"/>
          <p:cNvSpPr/>
          <p:nvPr/>
        </p:nvSpPr>
        <p:spPr>
          <a:xfrm>
            <a:off x="8390627" y="3699438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5" name="Oval 54"/>
          <p:cNvSpPr/>
          <p:nvPr/>
        </p:nvSpPr>
        <p:spPr>
          <a:xfrm>
            <a:off x="7208808" y="4068792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6" name="Oval 55"/>
          <p:cNvSpPr/>
          <p:nvPr/>
        </p:nvSpPr>
        <p:spPr>
          <a:xfrm>
            <a:off x="10621683" y="3696851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7" name="Oval 56"/>
          <p:cNvSpPr/>
          <p:nvPr/>
        </p:nvSpPr>
        <p:spPr>
          <a:xfrm>
            <a:off x="9842738" y="4068792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8" name="Oval 57"/>
          <p:cNvSpPr/>
          <p:nvPr/>
        </p:nvSpPr>
        <p:spPr>
          <a:xfrm>
            <a:off x="1748287" y="4776158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9" name="Oval 58"/>
          <p:cNvSpPr/>
          <p:nvPr/>
        </p:nvSpPr>
        <p:spPr>
          <a:xfrm>
            <a:off x="1328466" y="5198852"/>
            <a:ext cx="163901" cy="163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023" y="4889163"/>
            <a:ext cx="4554109" cy="95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5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7820" y="407599"/>
            <a:ext cx="7275651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Tegul </a:t>
            </a:r>
            <a:r>
              <a:rPr kumimoji="0" lang="lt-LT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lt-L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lentelė, parodyta žemiau. Siekiant supaprastinti uždavinį, galima įsivaizduoti, kad lentelė </a:t>
            </a:r>
            <a:r>
              <a:rPr kumimoji="0" lang="lt-LT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lt-L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susideda iš dviejų dalių </a:t>
            </a:r>
            <a:r>
              <a:rPr kumimoji="0" lang="lt-LT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lt-LT" sz="3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lt-L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ir</a:t>
            </a:r>
            <a:r>
              <a:rPr kumimoji="0" lang="lt-LT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kumimoji="0" lang="lt-LT" sz="3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lt-L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Kadangi abi dalys neturi nei bendrų eilučių, nei bendrų stulpelių, bokštų išdėstymas vienoje dalyje neturi įtakos bokštų išdėstymui kitoje dalyje. Galima rasti daugianarius atskirai ir sudauginti. Patikrinsime tai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</a:t>
            </a:r>
            <a:endParaRPr kumimoji="0" lang="lt-L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43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1291" y="1514668"/>
            <a:ext cx="3855909" cy="41153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4940" y="5916799"/>
            <a:ext cx="7051948" cy="83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47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144" y="488052"/>
            <a:ext cx="4430716" cy="31300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478" y="876213"/>
            <a:ext cx="4996741" cy="18497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3439" y="4504110"/>
            <a:ext cx="7817002" cy="81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47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413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MathType 6.0 Equation</vt:lpstr>
      <vt:lpstr>Paskirstymai su uždraustomis pozicijomis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VGTU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Paskirstymai su uždraustomis pozicijomis</dc:title>
  <dc:creator>Olga Suboč</dc:creator>
  <cp:lastModifiedBy>Olga Suboč</cp:lastModifiedBy>
  <cp:revision>6</cp:revision>
  <dcterms:created xsi:type="dcterms:W3CDTF">2017-12-12T15:32:39Z</dcterms:created>
  <dcterms:modified xsi:type="dcterms:W3CDTF">2017-12-12T16:17:24Z</dcterms:modified>
</cp:coreProperties>
</file>