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67" r:id="rId5"/>
    <p:sldId id="273" r:id="rId6"/>
    <p:sldId id="274" r:id="rId7"/>
    <p:sldId id="258" r:id="rId8"/>
    <p:sldId id="277" r:id="rId9"/>
    <p:sldId id="278" r:id="rId10"/>
    <p:sldId id="275" r:id="rId11"/>
    <p:sldId id="259" r:id="rId12"/>
    <p:sldId id="279" r:id="rId13"/>
    <p:sldId id="269" r:id="rId14"/>
    <p:sldId id="280" r:id="rId15"/>
    <p:sldId id="260" r:id="rId16"/>
    <p:sldId id="261" r:id="rId17"/>
    <p:sldId id="282" r:id="rId18"/>
    <p:sldId id="281" r:id="rId19"/>
    <p:sldId id="262" r:id="rId20"/>
    <p:sldId id="289" r:id="rId21"/>
    <p:sldId id="283" r:id="rId22"/>
    <p:sldId id="265" r:id="rId23"/>
    <p:sldId id="284" r:id="rId24"/>
    <p:sldId id="263" r:id="rId25"/>
    <p:sldId id="286" r:id="rId26"/>
    <p:sldId id="287" r:id="rId27"/>
    <p:sldId id="285" r:id="rId28"/>
    <p:sldId id="264" r:id="rId29"/>
    <p:sldId id="290" r:id="rId30"/>
    <p:sldId id="288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26" autoAdjust="0"/>
    <p:restoredTop sz="94660"/>
  </p:normalViewPr>
  <p:slideViewPr>
    <p:cSldViewPr>
      <p:cViewPr varScale="1">
        <p:scale>
          <a:sx n="110" d="100"/>
          <a:sy n="110" d="100"/>
        </p:scale>
        <p:origin x="135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5235C-5F7E-426A-ADEC-9DCB4BE84129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81567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61888-ACCA-48FA-9F4A-BE7EC30B52D6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20325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576AC-C6CB-465F-968E-71256FBA66D4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6622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D3E19-A969-4FA9-B345-EB9EAC8A9955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01050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2461BD-EDAD-461C-A31C-E98E777855AE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18516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F7B50-B154-458F-B919-E4B9A8151B8E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10460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349EEB-DA57-4601-9314-78846C4E9D05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91959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B375D-1626-4E85-91BE-E30442E76F9E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9671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253C6F-03A8-4401-93A3-C2587F59C0AE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92148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D15D6-35D6-488D-AA94-0BFDA940F380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80822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8E7A92-0EDF-4A1D-8280-DEF736737040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76127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320998-C837-46F5-85F5-01807FFAFDCC}" type="slidenum">
              <a:rPr lang="lt-LT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0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r>
              <a:rPr lang="lt-LT"/>
              <a:t>Kombinatorika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395288" y="1196975"/>
            <a:ext cx="8064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Tegul </a:t>
            </a:r>
            <a:r>
              <a:rPr lang="en-US"/>
              <a:t>A = {a</a:t>
            </a:r>
            <a:r>
              <a:rPr lang="en-US" baseline="-25000"/>
              <a:t>1</a:t>
            </a:r>
            <a:r>
              <a:rPr lang="en-US"/>
              <a:t>, a</a:t>
            </a:r>
            <a:r>
              <a:rPr lang="en-US" baseline="-25000"/>
              <a:t>2</a:t>
            </a:r>
            <a:r>
              <a:rPr lang="en-US"/>
              <a:t>, …, a</a:t>
            </a:r>
            <a:r>
              <a:rPr lang="en-US" baseline="-25000"/>
              <a:t>n</a:t>
            </a:r>
            <a:r>
              <a:rPr lang="en-US"/>
              <a:t>}. </a:t>
            </a:r>
            <a:r>
              <a:rPr lang="lt-LT"/>
              <a:t>Suskaičiuosime, kiek poaibių turi ši aibė:</a:t>
            </a:r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323850" y="333375"/>
            <a:ext cx="6840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</a:t>
            </a:r>
            <a:r>
              <a:rPr lang="lt-LT" sz="2400" b="1" i="1"/>
              <a:t>Poaibių skaičius</a:t>
            </a:r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323850" y="2060575"/>
            <a:ext cx="882015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Vienas poaibis neturi elementų:		</a:t>
            </a:r>
            <a:r>
              <a:rPr lang="lt-LT">
                <a:sym typeface="Symbol" panose="05050102010706020507" pitchFamily="18" charset="2"/>
              </a:rPr>
              <a:t></a:t>
            </a:r>
          </a:p>
          <a:p>
            <a:pPr>
              <a:spcBef>
                <a:spcPct val="50000"/>
              </a:spcBef>
            </a:pPr>
            <a:r>
              <a:rPr lang="lt-LT">
                <a:sym typeface="Symbol" panose="05050102010706020507" pitchFamily="18" charset="2"/>
              </a:rPr>
              <a:t>n poaibių turi po vieną elementą:		{a</a:t>
            </a:r>
            <a:r>
              <a:rPr lang="lt-LT" baseline="-25000">
                <a:sym typeface="Symbol" panose="05050102010706020507" pitchFamily="18" charset="2"/>
              </a:rPr>
              <a:t>1</a:t>
            </a:r>
            <a:r>
              <a:rPr lang="lt-LT">
                <a:sym typeface="Symbol" panose="05050102010706020507" pitchFamily="18" charset="2"/>
              </a:rPr>
              <a:t>}, {a</a:t>
            </a:r>
            <a:r>
              <a:rPr lang="lt-LT" baseline="-25000">
                <a:sym typeface="Symbol" panose="05050102010706020507" pitchFamily="18" charset="2"/>
              </a:rPr>
              <a:t>2</a:t>
            </a:r>
            <a:r>
              <a:rPr lang="lt-LT">
                <a:sym typeface="Symbol" panose="05050102010706020507" pitchFamily="18" charset="2"/>
              </a:rPr>
              <a:t>}, ... ,{a</a:t>
            </a:r>
            <a:r>
              <a:rPr lang="lt-LT" baseline="-25000">
                <a:sym typeface="Symbol" panose="05050102010706020507" pitchFamily="18" charset="2"/>
              </a:rPr>
              <a:t>n</a:t>
            </a:r>
            <a:r>
              <a:rPr lang="lt-LT">
                <a:sym typeface="Symbol" panose="05050102010706020507" pitchFamily="18" charset="2"/>
              </a:rPr>
              <a:t>}</a:t>
            </a:r>
          </a:p>
          <a:p>
            <a:pPr>
              <a:spcBef>
                <a:spcPct val="50000"/>
              </a:spcBef>
            </a:pPr>
            <a:r>
              <a:rPr lang="lt-LT">
                <a:sym typeface="Symbol" panose="05050102010706020507" pitchFamily="18" charset="2"/>
              </a:rPr>
              <a:t>n(n-1)/2 poaibių turi po 2 elementus:	{a</a:t>
            </a:r>
            <a:r>
              <a:rPr lang="lt-LT" baseline="-25000">
                <a:sym typeface="Symbol" panose="05050102010706020507" pitchFamily="18" charset="2"/>
              </a:rPr>
              <a:t>1</a:t>
            </a:r>
            <a:r>
              <a:rPr lang="lt-LT">
                <a:sym typeface="Symbol" panose="05050102010706020507" pitchFamily="18" charset="2"/>
              </a:rPr>
              <a:t>, a</a:t>
            </a:r>
            <a:r>
              <a:rPr lang="lt-LT" baseline="-25000">
                <a:sym typeface="Symbol" panose="05050102010706020507" pitchFamily="18" charset="2"/>
              </a:rPr>
              <a:t>2</a:t>
            </a:r>
            <a:r>
              <a:rPr lang="lt-LT">
                <a:sym typeface="Symbol" panose="05050102010706020507" pitchFamily="18" charset="2"/>
              </a:rPr>
              <a:t>}, ... {a</a:t>
            </a:r>
            <a:r>
              <a:rPr lang="lt-LT" baseline="-25000">
                <a:sym typeface="Symbol" panose="05050102010706020507" pitchFamily="18" charset="2"/>
              </a:rPr>
              <a:t>1</a:t>
            </a:r>
            <a:r>
              <a:rPr lang="lt-LT">
                <a:sym typeface="Symbol" panose="05050102010706020507" pitchFamily="18" charset="2"/>
              </a:rPr>
              <a:t>, a</a:t>
            </a:r>
            <a:r>
              <a:rPr lang="lt-LT" baseline="-25000">
                <a:sym typeface="Symbol" panose="05050102010706020507" pitchFamily="18" charset="2"/>
              </a:rPr>
              <a:t>n</a:t>
            </a:r>
            <a:r>
              <a:rPr lang="lt-LT">
                <a:sym typeface="Symbol" panose="05050102010706020507" pitchFamily="18" charset="2"/>
              </a:rPr>
              <a:t>}, ... , {a</a:t>
            </a:r>
            <a:r>
              <a:rPr lang="lt-LT" baseline="-25000">
                <a:sym typeface="Symbol" panose="05050102010706020507" pitchFamily="18" charset="2"/>
              </a:rPr>
              <a:t>n-1</a:t>
            </a:r>
            <a:r>
              <a:rPr lang="lt-LT">
                <a:sym typeface="Symbol" panose="05050102010706020507" pitchFamily="18" charset="2"/>
              </a:rPr>
              <a:t>, a</a:t>
            </a:r>
            <a:r>
              <a:rPr lang="lt-LT" baseline="-25000">
                <a:sym typeface="Symbol" panose="05050102010706020507" pitchFamily="18" charset="2"/>
              </a:rPr>
              <a:t>n</a:t>
            </a:r>
            <a:r>
              <a:rPr lang="lt-LT">
                <a:sym typeface="Symbol" panose="05050102010706020507" pitchFamily="18" charset="2"/>
              </a:rPr>
              <a:t>}</a:t>
            </a:r>
          </a:p>
          <a:p>
            <a:pPr>
              <a:spcBef>
                <a:spcPct val="50000"/>
              </a:spcBef>
            </a:pPr>
            <a:r>
              <a:rPr lang="lt-LT">
                <a:sym typeface="Symbol" panose="05050102010706020507" pitchFamily="18" charset="2"/>
              </a:rPr>
              <a:t>poaibių, turinčių po k elementų, yra 	</a:t>
            </a:r>
            <a:r>
              <a:rPr lang="en-US">
                <a:sym typeface="Symbol" panose="05050102010706020507" pitchFamily="18" charset="2"/>
              </a:rPr>
              <a:t>n! / ( (n - k)!  k!)</a:t>
            </a:r>
            <a:endParaRPr lang="lt-LT">
              <a:sym typeface="Symbol" panose="05050102010706020507" pitchFamily="18" charset="2"/>
            </a:endParaRPr>
          </a:p>
        </p:txBody>
      </p:sp>
      <p:sp>
        <p:nvSpPr>
          <p:cNvPr id="102410" name="Text Box 10"/>
          <p:cNvSpPr txBox="1">
            <a:spLocks noChangeArrowheads="1"/>
          </p:cNvSpPr>
          <p:nvPr/>
        </p:nvSpPr>
        <p:spPr bwMode="auto">
          <a:xfrm>
            <a:off x="250825" y="5732463"/>
            <a:ext cx="3384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Jeigu | A | </a:t>
            </a:r>
            <a:r>
              <a:rPr lang="en-US"/>
              <a:t>= n, tai </a:t>
            </a:r>
            <a:r>
              <a:rPr lang="lt-LT"/>
              <a:t>aibė A turi</a:t>
            </a:r>
          </a:p>
        </p:txBody>
      </p:sp>
      <p:graphicFrame>
        <p:nvGraphicFramePr>
          <p:cNvPr id="102411" name="Object 11"/>
          <p:cNvGraphicFramePr>
            <a:graphicFrameLocks noChangeAspect="1"/>
          </p:cNvGraphicFramePr>
          <p:nvPr/>
        </p:nvGraphicFramePr>
        <p:xfrm>
          <a:off x="3563938" y="5661025"/>
          <a:ext cx="3887787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2" name="Equation" r:id="rId3" imgW="1688760" imgH="241200" progId="Equation.3">
                  <p:embed/>
                </p:oleObj>
              </mc:Choice>
              <mc:Fallback>
                <p:oleObj name="Equation" r:id="rId3" imgW="16887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5661025"/>
                        <a:ext cx="3887787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12" name="Text Box 12"/>
          <p:cNvSpPr txBox="1">
            <a:spLocks noChangeArrowheads="1"/>
          </p:cNvSpPr>
          <p:nvPr/>
        </p:nvSpPr>
        <p:spPr bwMode="auto">
          <a:xfrm>
            <a:off x="7667625" y="5732463"/>
            <a:ext cx="124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lt-LT"/>
              <a:t>poaibių</a:t>
            </a:r>
          </a:p>
        </p:txBody>
      </p:sp>
    </p:spTree>
    <p:extLst>
      <p:ext uri="{BB962C8B-B14F-4D97-AF65-F5344CB8AC3E}">
        <p14:creationId xmlns:p14="http://schemas.microsoft.com/office/powerpoint/2010/main" val="77077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/>
      <p:bldP spid="102407" grpId="0" build="p"/>
      <p:bldP spid="102410" grpId="0"/>
      <p:bldP spid="1024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ext Box 2"/>
          <p:cNvSpPr txBox="1">
            <a:spLocks noChangeArrowheads="1"/>
          </p:cNvSpPr>
          <p:nvPr/>
        </p:nvSpPr>
        <p:spPr bwMode="auto">
          <a:xfrm>
            <a:off x="395288" y="1196975"/>
            <a:ext cx="80645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Jeigu išrinktų iš aibės </a:t>
            </a:r>
            <a:r>
              <a:rPr lang="en-US"/>
              <a:t>A = {a</a:t>
            </a:r>
            <a:r>
              <a:rPr lang="en-US" baseline="-25000"/>
              <a:t>1</a:t>
            </a:r>
            <a:r>
              <a:rPr lang="en-US"/>
              <a:t>, a</a:t>
            </a:r>
            <a:r>
              <a:rPr lang="en-US" baseline="-25000"/>
              <a:t>2</a:t>
            </a:r>
            <a:r>
              <a:rPr lang="en-US"/>
              <a:t>, …, a</a:t>
            </a:r>
            <a:r>
              <a:rPr lang="en-US" baseline="-25000"/>
              <a:t>n</a:t>
            </a:r>
            <a:r>
              <a:rPr lang="en-US"/>
              <a:t>}</a:t>
            </a:r>
            <a:r>
              <a:rPr lang="lt-LT"/>
              <a:t> k elementų tvarka yra svarbi, naudojami </a:t>
            </a:r>
            <a:r>
              <a:rPr lang="lt-LT" b="1" i="1"/>
              <a:t>gretiniai:</a:t>
            </a:r>
            <a:endParaRPr lang="lt-LT"/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323850" y="333375"/>
            <a:ext cx="6840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</a:t>
            </a:r>
            <a:r>
              <a:rPr lang="lt-LT" sz="2400" b="1" i="1"/>
              <a:t>Gretiniai</a:t>
            </a:r>
          </a:p>
        </p:txBody>
      </p:sp>
      <p:graphicFrame>
        <p:nvGraphicFramePr>
          <p:cNvPr id="103430" name="Object 6"/>
          <p:cNvGraphicFramePr>
            <a:graphicFrameLocks noChangeAspect="1"/>
          </p:cNvGraphicFramePr>
          <p:nvPr/>
        </p:nvGraphicFramePr>
        <p:xfrm>
          <a:off x="1403350" y="2060575"/>
          <a:ext cx="5962650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52" name="Equation" r:id="rId3" imgW="2628720" imgH="241200" progId="Equation.3">
                  <p:embed/>
                </p:oleObj>
              </mc:Choice>
              <mc:Fallback>
                <p:oleObj name="Equation" r:id="rId3" imgW="262872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2060575"/>
                        <a:ext cx="5962650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/>
              <a:t>Pavyzdys</a:t>
            </a:r>
            <a:r>
              <a:rPr lang="en-US" sz="2400" b="1" i="1" dirty="0" smtClean="0"/>
              <a:t>. </a:t>
            </a:r>
            <a:r>
              <a:rPr lang="en-US" sz="2400" dirty="0" err="1" smtClean="0"/>
              <a:t>Kiek</a:t>
            </a:r>
            <a:r>
              <a:rPr lang="lt-LT" sz="2400" dirty="0" smtClean="0"/>
              <a:t> skirtingų šešiaženklių skaičių galima sudaryti iš skaitmenų 1, 2, </a:t>
            </a:r>
            <a:r>
              <a:rPr lang="en-US" sz="2400" dirty="0" smtClean="0"/>
              <a:t>3, 4, </a:t>
            </a:r>
            <a:r>
              <a:rPr lang="lt-LT" sz="2400" dirty="0" smtClean="0"/>
              <a:t>5, 6, 7, 9 taip, kad visi skaitmenys būtų skirtingi?</a:t>
            </a:r>
            <a:r>
              <a:rPr lang="en-US" sz="2400" dirty="0" smtClean="0"/>
              <a:t> </a:t>
            </a:r>
            <a:endParaRPr lang="lt-LT" sz="24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Box 9"/>
              <p:cNvSpPr txBox="1">
                <a:spLocks noChangeArrowheads="1"/>
              </p:cNvSpPr>
              <p:nvPr/>
            </p:nvSpPr>
            <p:spPr bwMode="auto">
              <a:xfrm>
                <a:off x="395536" y="2204864"/>
                <a:ext cx="8064500" cy="15081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US" sz="2400" dirty="0" smtClean="0"/>
                  <a:t>, </a:t>
                </a:r>
                <a:r>
                  <a:rPr lang="en-US" sz="2400" dirty="0" err="1" smtClean="0"/>
                  <a:t>panaudosime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tik</a:t>
                </a:r>
                <a:r>
                  <a:rPr lang="en-US" sz="2400" dirty="0" smtClean="0"/>
                  <a:t> 6 </a:t>
                </a:r>
                <a:r>
                  <a:rPr lang="lt-LT" sz="2400" dirty="0" smtClean="0"/>
                  <a:t>skaitmenis. </a:t>
                </a:r>
              </a:p>
              <a:p>
                <a:pPr>
                  <a:spcBef>
                    <a:spcPct val="50000"/>
                  </a:spcBef>
                </a:pPr>
                <a:endParaRPr lang="lt-LT" sz="2400" dirty="0"/>
              </a:p>
              <a:p>
                <a:pPr algn="ctr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∙7∙6∙5∙4∙3=20160</m:t>
                      </m:r>
                    </m:oMath>
                  </m:oMathPara>
                </a14:m>
                <a:endParaRPr lang="lt-LT" sz="3200" dirty="0"/>
              </a:p>
            </p:txBody>
          </p:sp>
        </mc:Choice>
        <mc:Fallback xmlns="">
          <p:sp>
            <p:nvSpPr>
              <p:cNvPr id="3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2204864"/>
                <a:ext cx="8064500" cy="1508105"/>
              </a:xfrm>
              <a:prstGeom prst="rect">
                <a:avLst/>
              </a:prstGeom>
              <a:blipFill rotWithShape="0">
                <a:blip r:embed="rId2"/>
                <a:stretch>
                  <a:fillRect t="-323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123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323850" y="333375"/>
            <a:ext cx="6840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/>
              <a:t> </a:t>
            </a:r>
            <a:r>
              <a:rPr lang="en-US" sz="2400" b="1" i="1" dirty="0" err="1" smtClean="0"/>
              <a:t>Kartotiniai</a:t>
            </a:r>
            <a:r>
              <a:rPr lang="en-US" sz="2400" b="1" i="1" dirty="0" smtClean="0"/>
              <a:t> g</a:t>
            </a:r>
            <a:r>
              <a:rPr lang="lt-LT" sz="2400" b="1" i="1" dirty="0" smtClean="0"/>
              <a:t>retiniai</a:t>
            </a:r>
            <a:endParaRPr lang="lt-LT" sz="2400" b="1" i="1" dirty="0"/>
          </a:p>
        </p:txBody>
      </p:sp>
      <p:sp>
        <p:nvSpPr>
          <p:cNvPr id="103434" name="Text Box 10"/>
          <p:cNvSpPr txBox="1">
            <a:spLocks noChangeArrowheads="1"/>
          </p:cNvSpPr>
          <p:nvPr/>
        </p:nvSpPr>
        <p:spPr bwMode="auto">
          <a:xfrm>
            <a:off x="323850" y="1844824"/>
            <a:ext cx="80645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/>
              <a:t>Jeigu iš abėcėlės </a:t>
            </a:r>
            <a:r>
              <a:rPr lang="en-US" dirty="0"/>
              <a:t>A = {a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…, a</a:t>
            </a:r>
            <a:r>
              <a:rPr lang="en-US" baseline="-25000" dirty="0"/>
              <a:t>n</a:t>
            </a:r>
            <a:r>
              <a:rPr lang="en-US" dirty="0"/>
              <a:t>}</a:t>
            </a:r>
            <a:r>
              <a:rPr lang="lt-LT" dirty="0"/>
              <a:t> raidžių sudaromi ilgio k žodžiai taip, kad raidė </a:t>
            </a:r>
            <a:r>
              <a:rPr lang="lt-LT" dirty="0" err="1"/>
              <a:t>a</a:t>
            </a:r>
            <a:r>
              <a:rPr lang="lt-LT" baseline="-25000" dirty="0" err="1"/>
              <a:t>j</a:t>
            </a:r>
            <a:r>
              <a:rPr lang="lt-LT" dirty="0"/>
              <a:t> pasikartoja lygiai </a:t>
            </a:r>
            <a:r>
              <a:rPr lang="lt-LT" dirty="0" err="1"/>
              <a:t>p</a:t>
            </a:r>
            <a:r>
              <a:rPr lang="lt-LT" baseline="-25000" dirty="0" err="1"/>
              <a:t>j</a:t>
            </a:r>
            <a:r>
              <a:rPr lang="lt-LT" dirty="0"/>
              <a:t> </a:t>
            </a:r>
            <a:r>
              <a:rPr lang="lt-LT" dirty="0">
                <a:sym typeface="Symbol" panose="05050102010706020507" pitchFamily="18" charset="2"/>
              </a:rPr>
              <a:t> 0 kartų: p</a:t>
            </a:r>
            <a:r>
              <a:rPr lang="lt-LT" baseline="-25000" dirty="0">
                <a:sym typeface="Symbol" panose="05050102010706020507" pitchFamily="18" charset="2"/>
              </a:rPr>
              <a:t>1</a:t>
            </a:r>
            <a:r>
              <a:rPr lang="lt-LT" dirty="0">
                <a:sym typeface="Symbol" panose="05050102010706020507" pitchFamily="18" charset="2"/>
              </a:rPr>
              <a:t> +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lt-LT" dirty="0">
                <a:sym typeface="Symbol" panose="05050102010706020507" pitchFamily="18" charset="2"/>
              </a:rPr>
              <a:t>p</a:t>
            </a:r>
            <a:r>
              <a:rPr lang="lt-LT" baseline="-25000" dirty="0">
                <a:sym typeface="Symbol" panose="05050102010706020507" pitchFamily="18" charset="2"/>
              </a:rPr>
              <a:t>2</a:t>
            </a:r>
            <a:r>
              <a:rPr lang="lt-LT" dirty="0">
                <a:sym typeface="Symbol" panose="05050102010706020507" pitchFamily="18" charset="2"/>
              </a:rPr>
              <a:t> +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lt-LT" dirty="0" err="1">
                <a:sym typeface="Symbol" panose="05050102010706020507" pitchFamily="18" charset="2"/>
              </a:rPr>
              <a:t>p</a:t>
            </a:r>
            <a:r>
              <a:rPr lang="lt-LT" baseline="-25000" dirty="0" err="1">
                <a:sym typeface="Symbol" panose="05050102010706020507" pitchFamily="18" charset="2"/>
              </a:rPr>
              <a:t>n</a:t>
            </a:r>
            <a:r>
              <a:rPr lang="lt-LT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=</a:t>
            </a:r>
            <a:r>
              <a:rPr lang="lt-LT" dirty="0">
                <a:sym typeface="Symbol" panose="05050102010706020507" pitchFamily="18" charset="2"/>
              </a:rPr>
              <a:t> k</a:t>
            </a:r>
            <a:r>
              <a:rPr lang="en-US" dirty="0">
                <a:sym typeface="Symbol" panose="05050102010706020507" pitchFamily="18" charset="2"/>
              </a:rPr>
              <a:t>, tai </a:t>
            </a:r>
            <a:r>
              <a:rPr lang="lt-LT" dirty="0">
                <a:sym typeface="Symbol" panose="05050102010706020507" pitchFamily="18" charset="2"/>
              </a:rPr>
              <a:t>naudojame </a:t>
            </a:r>
            <a:r>
              <a:rPr lang="lt-LT" b="1" i="1" dirty="0">
                <a:sym typeface="Symbol" panose="05050102010706020507" pitchFamily="18" charset="2"/>
              </a:rPr>
              <a:t>kartotinius gretinius:</a:t>
            </a:r>
            <a:endParaRPr lang="lt-LT" dirty="0">
              <a:sym typeface="Symbol" panose="05050102010706020507" pitchFamily="18" charset="2"/>
            </a:endParaRPr>
          </a:p>
        </p:txBody>
      </p:sp>
      <p:graphicFrame>
        <p:nvGraphicFramePr>
          <p:cNvPr id="10343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020557"/>
              </p:ext>
            </p:extLst>
          </p:nvPr>
        </p:nvGraphicFramePr>
        <p:xfrm>
          <a:off x="2916237" y="2995761"/>
          <a:ext cx="3313113" cy="168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5" name="Equation" r:id="rId3" imgW="1701720" imgH="863280" progId="Equation.DSMT4">
                  <p:embed/>
                </p:oleObj>
              </mc:Choice>
              <mc:Fallback>
                <p:oleObj name="Equation" r:id="rId3" imgW="170172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7" y="2995761"/>
                        <a:ext cx="3313113" cy="168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63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/>
              <a:t>Pavyzdys</a:t>
            </a:r>
            <a:r>
              <a:rPr lang="en-US" sz="2400" b="1" i="1" dirty="0" smtClean="0"/>
              <a:t>. </a:t>
            </a:r>
            <a:r>
              <a:rPr lang="en-US" sz="2400" dirty="0" err="1" smtClean="0"/>
              <a:t>Kiek</a:t>
            </a:r>
            <a:r>
              <a:rPr lang="lt-LT" sz="2400" dirty="0" smtClean="0"/>
              <a:t> skirtingų </a:t>
            </a:r>
            <a:r>
              <a:rPr lang="en-US" sz="2400" dirty="0" err="1" smtClean="0"/>
              <a:t>kombinacij</a:t>
            </a:r>
            <a:r>
              <a:rPr lang="lt-LT" sz="2400" dirty="0" smtClean="0"/>
              <a:t>ų galima sudaryti iš žodžio PAKABUKAS raidžių?</a:t>
            </a:r>
            <a:endParaRPr lang="lt-LT" sz="24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Box 9"/>
              <p:cNvSpPr txBox="1">
                <a:spLocks noChangeArrowheads="1"/>
              </p:cNvSpPr>
              <p:nvPr/>
            </p:nvSpPr>
            <p:spPr bwMode="auto">
              <a:xfrm>
                <a:off x="395536" y="1556792"/>
                <a:ext cx="8064500" cy="37856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lt-LT" sz="2400" b="0" dirty="0" smtClean="0"/>
                  <a:t>,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panaudosime</a:t>
                </a:r>
                <a:r>
                  <a:rPr lang="en-US" sz="2400" dirty="0" smtClean="0"/>
                  <a:t> </a:t>
                </a:r>
                <a:r>
                  <a:rPr lang="lt-LT" sz="2400" dirty="0" smtClean="0"/>
                  <a:t>9 raides tokiu būdu, kad</a:t>
                </a:r>
              </a:p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lt-LT" sz="2400" dirty="0" smtClean="0"/>
                  <a:t> pasikartotų lygiai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400" dirty="0" smtClean="0"/>
                  <a:t> kart</a:t>
                </a:r>
                <a:r>
                  <a:rPr lang="lt-LT" sz="2400" dirty="0" smtClean="0"/>
                  <a:t>ą,</a:t>
                </a:r>
              </a:p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lt-LT" sz="2400" dirty="0" smtClean="0"/>
                  <a:t> pasikartotų lygiai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sz="2400" dirty="0" smtClean="0"/>
                  <a:t> kart</a:t>
                </a:r>
                <a:r>
                  <a:rPr lang="lt-LT" sz="2400" dirty="0" err="1" smtClean="0"/>
                  <a:t>us</a:t>
                </a:r>
                <a:r>
                  <a:rPr lang="lt-LT" sz="2400" dirty="0" smtClean="0"/>
                  <a:t>,</a:t>
                </a:r>
              </a:p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lt-LT" sz="2400" dirty="0" smtClean="0"/>
                  <a:t> pasikartotų lygiai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2400" dirty="0" smtClean="0"/>
                  <a:t> kart</a:t>
                </a:r>
                <a:r>
                  <a:rPr lang="lt-LT" sz="2400" dirty="0" err="1" smtClean="0"/>
                  <a:t>us</a:t>
                </a:r>
                <a:r>
                  <a:rPr lang="lt-LT" sz="2400" dirty="0" smtClean="0"/>
                  <a:t>,</a:t>
                </a:r>
              </a:p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lt-LT" sz="2400" dirty="0" smtClean="0"/>
                  <a:t> pasikartotų lygiai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400" dirty="0" smtClean="0"/>
                  <a:t> kart</a:t>
                </a:r>
                <a:r>
                  <a:rPr lang="lt-LT" sz="2400" dirty="0" smtClean="0"/>
                  <a:t>ą,</a:t>
                </a:r>
              </a:p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lt-LT" sz="2400" dirty="0" smtClean="0"/>
                  <a:t> pasikartotų lygiai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400" dirty="0" smtClean="0"/>
                  <a:t> kart</a:t>
                </a:r>
                <a:r>
                  <a:rPr lang="lt-LT" sz="2400" dirty="0" smtClean="0"/>
                  <a:t>ą,</a:t>
                </a:r>
              </a:p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lt-LT" sz="2400" dirty="0" smtClean="0"/>
                  <a:t> pasikartotų lygiai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400" dirty="0" smtClean="0"/>
                  <a:t> kart</a:t>
                </a:r>
                <a:r>
                  <a:rPr lang="lt-LT" sz="2400" dirty="0" smtClean="0"/>
                  <a:t>ą.</a:t>
                </a:r>
              </a:p>
            </p:txBody>
          </p:sp>
        </mc:Choice>
        <mc:Fallback xmlns="">
          <p:sp>
            <p:nvSpPr>
              <p:cNvPr id="3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1556792"/>
                <a:ext cx="8064500" cy="3785652"/>
              </a:xfrm>
              <a:prstGeom prst="rect">
                <a:avLst/>
              </a:prstGeom>
              <a:blipFill rotWithShape="0">
                <a:blip r:embed="rId2"/>
                <a:stretch>
                  <a:fillRect l="-227" t="-1288" b="-273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9"/>
              <p:cNvSpPr txBox="1">
                <a:spLocks noChangeArrowheads="1"/>
              </p:cNvSpPr>
              <p:nvPr/>
            </p:nvSpPr>
            <p:spPr bwMode="auto">
              <a:xfrm>
                <a:off x="4427786" y="5445224"/>
                <a:ext cx="4392092" cy="7861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lt-LT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1!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∙3!∙2!∙1!∙1!∙1!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=30240</m:t>
                      </m:r>
                    </m:oMath>
                  </m:oMathPara>
                </a14:m>
                <a:endParaRPr lang="lt-LT" sz="2400" dirty="0" smtClean="0"/>
              </a:p>
            </p:txBody>
          </p:sp>
        </mc:Choice>
        <mc:Fallback xmlns="">
          <p:sp>
            <p:nvSpPr>
              <p:cNvPr id="4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27786" y="5445224"/>
                <a:ext cx="4392092" cy="78617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405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r>
              <a:rPr lang="lt-LT"/>
              <a:t>Kombinatoriniai skaičiai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sz="3200" b="1" i="1" dirty="0"/>
              <a:t>Skaidiniai</a:t>
            </a:r>
          </a:p>
          <a:p>
            <a:pPr>
              <a:spcBef>
                <a:spcPct val="50000"/>
              </a:spcBef>
            </a:pPr>
            <a:r>
              <a:rPr lang="lt-LT" sz="3200" dirty="0"/>
              <a:t>Tarkime, aibės A poaibiai B</a:t>
            </a:r>
            <a:r>
              <a:rPr lang="lt-LT" sz="3200" baseline="-25000" dirty="0"/>
              <a:t>1</a:t>
            </a:r>
            <a:r>
              <a:rPr lang="lt-LT" sz="3200" dirty="0"/>
              <a:t>, B</a:t>
            </a:r>
            <a:r>
              <a:rPr lang="lt-LT" sz="3200" baseline="-25000" dirty="0"/>
              <a:t>2</a:t>
            </a:r>
            <a:r>
              <a:rPr lang="lt-LT" sz="3200" dirty="0"/>
              <a:t>, ... B</a:t>
            </a:r>
            <a:r>
              <a:rPr lang="en-US" sz="3200" baseline="-25000" dirty="0"/>
              <a:t>k</a:t>
            </a:r>
            <a:r>
              <a:rPr lang="lt-LT" sz="3200" dirty="0"/>
              <a:t> (</a:t>
            </a:r>
            <a:r>
              <a:rPr lang="lt-LT" sz="3200" dirty="0" err="1"/>
              <a:t>B</a:t>
            </a:r>
            <a:r>
              <a:rPr lang="lt-LT" sz="3200" baseline="-25000" dirty="0" err="1"/>
              <a:t>j</a:t>
            </a:r>
            <a:r>
              <a:rPr lang="lt-LT" sz="3200" baseline="-25000" dirty="0"/>
              <a:t> </a:t>
            </a:r>
            <a:r>
              <a:rPr lang="lt-LT" sz="3200" dirty="0">
                <a:sym typeface="Symbol" panose="05050102010706020507" pitchFamily="18" charset="2"/>
              </a:rPr>
              <a:t> A</a:t>
            </a:r>
            <a:r>
              <a:rPr lang="lt-LT" sz="3200" dirty="0"/>
              <a:t>) yra tokie, kad:</a:t>
            </a:r>
          </a:p>
        </p:txBody>
      </p:sp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395288" y="2564904"/>
            <a:ext cx="80645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lt-LT" sz="3200" dirty="0" err="1"/>
              <a:t>B</a:t>
            </a:r>
            <a:r>
              <a:rPr lang="lt-LT" sz="3200" baseline="-25000" dirty="0" err="1"/>
              <a:t>j</a:t>
            </a:r>
            <a:r>
              <a:rPr lang="lt-LT" sz="3200" dirty="0"/>
              <a:t>  </a:t>
            </a:r>
            <a:r>
              <a:rPr lang="lt-LT" sz="3200" dirty="0">
                <a:cs typeface="Times New Roman" panose="02020603050405020304" pitchFamily="18" charset="0"/>
              </a:rPr>
              <a:t>≠ </a:t>
            </a:r>
            <a:r>
              <a:rPr lang="lt-LT" sz="3200" dirty="0">
                <a:cs typeface="Times New Roman" panose="02020603050405020304" pitchFamily="18" charset="0"/>
                <a:sym typeface="Symbol" panose="05050102010706020507" pitchFamily="18" charset="2"/>
              </a:rPr>
              <a:t>;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lt-LT" sz="3200" dirty="0" err="1"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lt-LT" sz="3200" baseline="-25000" dirty="0" err="1"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lt-LT" sz="3200" dirty="0">
                <a:cs typeface="Times New Roman" panose="02020603050405020304" pitchFamily="18" charset="0"/>
                <a:sym typeface="Symbol" panose="05050102010706020507" pitchFamily="18" charset="2"/>
              </a:rPr>
              <a:t>  </a:t>
            </a:r>
            <a:r>
              <a:rPr lang="lt-LT" sz="3200" dirty="0" err="1"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lt-LT" sz="3200" baseline="-25000" dirty="0" err="1">
                <a:cs typeface="Times New Roman" panose="02020603050405020304" pitchFamily="18" charset="0"/>
                <a:sym typeface="Symbol" panose="05050102010706020507" pitchFamily="18" charset="2"/>
              </a:rPr>
              <a:t>j</a:t>
            </a:r>
            <a:r>
              <a:rPr lang="lt-LT" sz="3200" baseline="-250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dirty="0"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lt-LT" sz="3200" dirty="0">
                <a:cs typeface="Times New Roman" panose="02020603050405020304" pitchFamily="18" charset="0"/>
                <a:sym typeface="Symbol" panose="05050102010706020507" pitchFamily="18" charset="2"/>
              </a:rPr>
              <a:t></a:t>
            </a:r>
            <a:r>
              <a:rPr lang="en-US" sz="3200" dirty="0">
                <a:cs typeface="Times New Roman" panose="02020603050405020304" pitchFamily="18" charset="0"/>
                <a:sym typeface="Symbol" panose="05050102010706020507" pitchFamily="18" charset="2"/>
              </a:rPr>
              <a:t> 	  </a:t>
            </a:r>
            <a:r>
              <a:rPr lang="lt-LT" sz="3200" dirty="0">
                <a:cs typeface="Times New Roman" panose="02020603050405020304" pitchFamily="18" charset="0"/>
                <a:sym typeface="Symbol" panose="05050102010706020507" pitchFamily="18" charset="2"/>
              </a:rPr>
              <a:t>visiems   i ≠ j;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lt-LT" sz="3200" dirty="0"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lt-LT" sz="3200" baseline="-25000" dirty="0"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lt-LT" sz="3200" dirty="0">
                <a:cs typeface="Times New Roman" panose="02020603050405020304" pitchFamily="18" charset="0"/>
                <a:sym typeface="Symbol" panose="05050102010706020507" pitchFamily="18" charset="2"/>
              </a:rPr>
              <a:t>  B</a:t>
            </a:r>
            <a:r>
              <a:rPr lang="lt-LT" sz="3200" baseline="-25000" dirty="0"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lt-LT" sz="32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lt-LT" sz="3200" dirty="0">
                <a:sym typeface="Symbol" panose="05050102010706020507" pitchFamily="18" charset="2"/>
              </a:rPr>
              <a:t> ... </a:t>
            </a:r>
            <a:r>
              <a:rPr lang="lt-LT" sz="3200" dirty="0" err="1">
                <a:sym typeface="Symbol" panose="05050102010706020507" pitchFamily="18" charset="2"/>
              </a:rPr>
              <a:t>B</a:t>
            </a:r>
            <a:r>
              <a:rPr lang="lt-LT" sz="3200" baseline="-25000" dirty="0" err="1">
                <a:sym typeface="Symbol" panose="05050102010706020507" pitchFamily="18" charset="2"/>
              </a:rPr>
              <a:t>k</a:t>
            </a:r>
            <a:r>
              <a:rPr lang="lt-LT" sz="3200" dirty="0">
                <a:sym typeface="Symbol" panose="05050102010706020507" pitchFamily="18" charset="2"/>
              </a:rPr>
              <a:t> </a:t>
            </a:r>
            <a:r>
              <a:rPr lang="en-US" sz="3200" dirty="0">
                <a:sym typeface="Symbol" panose="05050102010706020507" pitchFamily="18" charset="2"/>
              </a:rPr>
              <a:t>= A</a:t>
            </a:r>
            <a:endParaRPr lang="lt-LT" sz="3200" dirty="0">
              <a:sym typeface="Symbol" panose="05050102010706020507" pitchFamily="18" charset="2"/>
            </a:endParaRPr>
          </a:p>
        </p:txBody>
      </p:sp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179388" y="5373216"/>
            <a:ext cx="84963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Tada </a:t>
            </a:r>
            <a:r>
              <a:rPr lang="lt-LT" sz="3200" dirty="0"/>
              <a:t>poaibių B</a:t>
            </a:r>
            <a:r>
              <a:rPr lang="lt-LT" sz="3200" baseline="-25000" dirty="0"/>
              <a:t>1</a:t>
            </a:r>
            <a:r>
              <a:rPr lang="lt-LT" sz="3200" dirty="0"/>
              <a:t>, B</a:t>
            </a:r>
            <a:r>
              <a:rPr lang="lt-LT" sz="3200" baseline="-25000" dirty="0"/>
              <a:t>2</a:t>
            </a:r>
            <a:r>
              <a:rPr lang="lt-LT" sz="3200" dirty="0"/>
              <a:t>, ... B</a:t>
            </a:r>
            <a:r>
              <a:rPr lang="en-US" sz="3200" baseline="-25000" dirty="0"/>
              <a:t>k</a:t>
            </a:r>
            <a:r>
              <a:rPr lang="lt-LT" sz="3200" dirty="0"/>
              <a:t> rinkinys yra aibės A </a:t>
            </a:r>
            <a:r>
              <a:rPr lang="lt-LT" sz="3200" b="1" i="1" dirty="0" err="1"/>
              <a:t>skaidinys</a:t>
            </a:r>
            <a:r>
              <a:rPr lang="lt-LT" sz="3200" dirty="0"/>
              <a:t>. Šie poaibiai vadinami skaidinio </a:t>
            </a:r>
            <a:r>
              <a:rPr lang="lt-LT" sz="3200" b="1" i="1" dirty="0"/>
              <a:t>blokais</a:t>
            </a:r>
            <a:r>
              <a:rPr lang="lt-LT" sz="32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/>
      <p:bldP spid="10547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95536" y="332656"/>
                <a:ext cx="828092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/>
                  <a:t>Pavyzdys. </a:t>
                </a:r>
                <a:r>
                  <a:rPr lang="lt-LT" sz="2400" dirty="0" smtClean="0"/>
                  <a:t>Kuris aibių rinkinys yra aibės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lt-LT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</m:oMath>
                </a14:m>
                <a:r>
                  <a:rPr lang="lt-LT" sz="2400" dirty="0" smtClean="0"/>
                  <a:t> </a:t>
                </a:r>
                <a:r>
                  <a:rPr lang="lt-LT" sz="2400" dirty="0" err="1" smtClean="0"/>
                  <a:t>skaidinys</a:t>
                </a:r>
                <a:r>
                  <a:rPr lang="lt-LT" sz="2400" dirty="0" smtClean="0"/>
                  <a:t>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{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}}</m:t>
                      </m:r>
                    </m:oMath>
                  </m:oMathPara>
                </a14:m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{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}}</m:t>
                      </m:r>
                    </m:oMath>
                  </m:oMathPara>
                </a14:m>
                <a:endParaRPr lang="en-US" sz="2400" dirty="0" smtClean="0"/>
              </a:p>
              <a:p>
                <a:endParaRPr lang="lt-LT" sz="2400" dirty="0" smtClean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32656"/>
                <a:ext cx="8280920" cy="1938992"/>
              </a:xfrm>
              <a:prstGeom prst="rect">
                <a:avLst/>
              </a:prstGeom>
              <a:blipFill rotWithShape="0">
                <a:blip r:embed="rId2"/>
                <a:stretch>
                  <a:fillRect l="-1178" t="-2516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Box 9"/>
              <p:cNvSpPr txBox="1">
                <a:spLocks noChangeArrowheads="1"/>
              </p:cNvSpPr>
              <p:nvPr/>
            </p:nvSpPr>
            <p:spPr bwMode="auto">
              <a:xfrm>
                <a:off x="370562" y="3407221"/>
                <a:ext cx="8064500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 smtClean="0"/>
                  <a:t>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={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e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}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≠∅</m:t>
                    </m:r>
                  </m:oMath>
                </a14:m>
                <a:r>
                  <a:rPr lang="en-US" sz="2400" dirty="0" smtClean="0"/>
                  <a:t> - </a:t>
                </a:r>
                <a:r>
                  <a:rPr lang="lt-LT" sz="2400" dirty="0" smtClean="0"/>
                  <a:t>nėra </a:t>
                </a:r>
                <a:r>
                  <a:rPr lang="lt-LT" sz="2400" dirty="0" err="1" smtClean="0"/>
                  <a:t>skaidinys</a:t>
                </a:r>
                <a:endParaRPr lang="lt-LT" sz="2400" dirty="0"/>
              </a:p>
            </p:txBody>
          </p:sp>
        </mc:Choice>
        <mc:Fallback xmlns="">
          <p:sp>
            <p:nvSpPr>
              <p:cNvPr id="3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562" y="3407221"/>
                <a:ext cx="8064500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227" t="-10526" b="-289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512" y="1878786"/>
            <a:ext cx="388868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lt-LT" sz="2000" dirty="0" err="1"/>
              <a:t>B</a:t>
            </a:r>
            <a:r>
              <a:rPr lang="lt-LT" sz="2000" baseline="-25000" dirty="0" err="1"/>
              <a:t>j</a:t>
            </a:r>
            <a:r>
              <a:rPr lang="lt-LT" sz="2000" dirty="0"/>
              <a:t>  </a:t>
            </a:r>
            <a:r>
              <a:rPr lang="lt-LT" sz="2000" dirty="0">
                <a:cs typeface="Times New Roman" panose="02020603050405020304" pitchFamily="18" charset="0"/>
              </a:rPr>
              <a:t>≠ </a:t>
            </a:r>
            <a:r>
              <a:rPr lang="lt-LT" sz="2000" dirty="0">
                <a:cs typeface="Times New Roman" panose="02020603050405020304" pitchFamily="18" charset="0"/>
                <a:sym typeface="Symbol" panose="05050102010706020507" pitchFamily="18" charset="2"/>
              </a:rPr>
              <a:t>;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lt-LT" sz="2000" dirty="0" err="1"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lt-LT" sz="2000" baseline="-25000" dirty="0" err="1"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lt-LT" sz="2000" dirty="0">
                <a:cs typeface="Times New Roman" panose="02020603050405020304" pitchFamily="18" charset="0"/>
                <a:sym typeface="Symbol" panose="05050102010706020507" pitchFamily="18" charset="2"/>
              </a:rPr>
              <a:t>  </a:t>
            </a:r>
            <a:r>
              <a:rPr lang="lt-LT" sz="2000" dirty="0" err="1"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lt-LT" sz="2000" baseline="-25000" dirty="0" err="1">
                <a:cs typeface="Times New Roman" panose="02020603050405020304" pitchFamily="18" charset="0"/>
                <a:sym typeface="Symbol" panose="05050102010706020507" pitchFamily="18" charset="2"/>
              </a:rPr>
              <a:t>j</a:t>
            </a:r>
            <a:r>
              <a:rPr lang="lt-LT" sz="2000" baseline="-250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lt-LT" sz="2000" dirty="0">
                <a:cs typeface="Times New Roman" panose="02020603050405020304" pitchFamily="18" charset="0"/>
                <a:sym typeface="Symbol" panose="05050102010706020507" pitchFamily="18" charset="2"/>
              </a:rPr>
              <a:t></a:t>
            </a:r>
            <a:r>
              <a:rPr 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 	  </a:t>
            </a:r>
            <a:r>
              <a:rPr lang="lt-LT" sz="2000" dirty="0">
                <a:cs typeface="Times New Roman" panose="02020603050405020304" pitchFamily="18" charset="0"/>
                <a:sym typeface="Symbol" panose="05050102010706020507" pitchFamily="18" charset="2"/>
              </a:rPr>
              <a:t>visiems   i ≠ j;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lt-LT" sz="2000" dirty="0"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lt-LT" sz="2000" baseline="-25000" dirty="0"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lt-LT" sz="2000" dirty="0">
                <a:cs typeface="Times New Roman" panose="02020603050405020304" pitchFamily="18" charset="0"/>
                <a:sym typeface="Symbol" panose="05050102010706020507" pitchFamily="18" charset="2"/>
              </a:rPr>
              <a:t>  B</a:t>
            </a:r>
            <a:r>
              <a:rPr lang="lt-LT" sz="2000" baseline="-25000" dirty="0"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lt-LT" sz="20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lt-LT" sz="2000" dirty="0">
                <a:sym typeface="Symbol" panose="05050102010706020507" pitchFamily="18" charset="2"/>
              </a:rPr>
              <a:t> ... </a:t>
            </a:r>
            <a:r>
              <a:rPr lang="lt-LT" sz="2000" dirty="0" err="1">
                <a:sym typeface="Symbol" panose="05050102010706020507" pitchFamily="18" charset="2"/>
              </a:rPr>
              <a:t>B</a:t>
            </a:r>
            <a:r>
              <a:rPr lang="lt-LT" sz="2000" baseline="-25000" dirty="0" err="1">
                <a:sym typeface="Symbol" panose="05050102010706020507" pitchFamily="18" charset="2"/>
              </a:rPr>
              <a:t>k</a:t>
            </a:r>
            <a:r>
              <a:rPr lang="lt-LT" sz="2000" dirty="0">
                <a:sym typeface="Symbol" panose="05050102010706020507" pitchFamily="18" charset="2"/>
              </a:rPr>
              <a:t> </a:t>
            </a:r>
            <a:r>
              <a:rPr lang="en-US" sz="2000" dirty="0">
                <a:sym typeface="Symbol" panose="05050102010706020507" pitchFamily="18" charset="2"/>
              </a:rPr>
              <a:t>= A</a:t>
            </a:r>
            <a:endParaRPr lang="lt-LT" sz="2000" dirty="0">
              <a:sym typeface="Symbol" panose="05050102010706020507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9"/>
              <p:cNvSpPr txBox="1">
                <a:spLocks noChangeArrowheads="1"/>
              </p:cNvSpPr>
              <p:nvPr/>
            </p:nvSpPr>
            <p:spPr bwMode="auto">
              <a:xfrm>
                <a:off x="346054" y="4178381"/>
                <a:ext cx="3268673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 smtClean="0"/>
                  <a:t>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endParaRPr lang="lt-LT" sz="2400" dirty="0" smtClean="0"/>
              </a:p>
              <a:p>
                <a:pPr>
                  <a:spcBef>
                    <a:spcPct val="50000"/>
                  </a:spcBef>
                </a:pPr>
                <a:r>
                  <a:rPr lang="lt-LT" sz="2400" b="0" dirty="0" smtClean="0"/>
                  <a:t>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lt-LT" sz="2400" dirty="0" smtClean="0"/>
                  <a:t> </a:t>
                </a:r>
              </a:p>
              <a:p>
                <a:pPr>
                  <a:spcBef>
                    <a:spcPct val="50000"/>
                  </a:spcBef>
                </a:pPr>
                <a:r>
                  <a:rPr lang="lt-LT" sz="2400" b="0" dirty="0" smtClean="0"/>
                  <a:t>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lt-LT" sz="2400" dirty="0" smtClean="0"/>
                  <a:t> </a:t>
                </a:r>
                <a:endParaRPr lang="lt-LT" sz="2400" dirty="0"/>
              </a:p>
            </p:txBody>
          </p:sp>
        </mc:Choice>
        <mc:Fallback xmlns="">
          <p:sp>
            <p:nvSpPr>
              <p:cNvPr id="5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6054" y="4178381"/>
                <a:ext cx="3268673" cy="1569660"/>
              </a:xfrm>
              <a:prstGeom prst="rect">
                <a:avLst/>
              </a:prstGeom>
              <a:blipFill rotWithShape="0">
                <a:blip r:embed="rId4"/>
                <a:stretch>
                  <a:fillRect l="-560" t="-3101" b="-271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9"/>
              <p:cNvSpPr txBox="1">
                <a:spLocks noChangeArrowheads="1"/>
              </p:cNvSpPr>
              <p:nvPr/>
            </p:nvSpPr>
            <p:spPr bwMode="auto">
              <a:xfrm>
                <a:off x="3614727" y="4170919"/>
                <a:ext cx="3268673" cy="1200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lt-LT" sz="2400" dirty="0" smtClean="0"/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lt-LT" sz="2400" b="0" dirty="0" smtClean="0">
                  <a:ea typeface="Cambria Math" panose="02040503050406030204" pitchFamily="18" charset="0"/>
                </a:endParaRP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lt-LT" sz="2400" dirty="0"/>
              </a:p>
            </p:txBody>
          </p:sp>
        </mc:Choice>
        <mc:Fallback xmlns="">
          <p:sp>
            <p:nvSpPr>
              <p:cNvPr id="6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14727" y="4170919"/>
                <a:ext cx="3268673" cy="1200329"/>
              </a:xfrm>
              <a:prstGeom prst="rect">
                <a:avLst/>
              </a:prstGeom>
              <a:blipFill rotWithShape="0">
                <a:blip r:embed="rId5"/>
                <a:stretch>
                  <a:fillRect b="-40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9"/>
              <p:cNvSpPr txBox="1">
                <a:spLocks noChangeArrowheads="1"/>
              </p:cNvSpPr>
              <p:nvPr/>
            </p:nvSpPr>
            <p:spPr bwMode="auto">
              <a:xfrm>
                <a:off x="370562" y="5897903"/>
                <a:ext cx="7344816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lt-LT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</m:oMath>
                  </m:oMathPara>
                </a14:m>
                <a:endParaRPr lang="lt-LT" sz="2400" dirty="0" smtClean="0"/>
              </a:p>
            </p:txBody>
          </p:sp>
        </mc:Choice>
        <mc:Fallback xmlns="">
          <p:sp>
            <p:nvSpPr>
              <p:cNvPr id="7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562" y="5897903"/>
                <a:ext cx="7344816" cy="461665"/>
              </a:xfrm>
              <a:prstGeom prst="rect">
                <a:avLst/>
              </a:prstGeom>
              <a:blipFill rotWithShape="0">
                <a:blip r:embed="rId6"/>
                <a:stretch>
                  <a:fillRect b="-12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7164288" y="5197557"/>
            <a:ext cx="75602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 smtClean="0"/>
              <a:t>yra</a:t>
            </a:r>
            <a:r>
              <a:rPr lang="lt-LT" sz="2400" dirty="0" smtClean="0"/>
              <a:t> </a:t>
            </a:r>
            <a:r>
              <a:rPr lang="lt-LT" sz="2400" dirty="0" err="1" smtClean="0"/>
              <a:t>skaidinys</a:t>
            </a:r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24196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sz="2400" b="1" i="1" dirty="0" smtClean="0"/>
              <a:t>Skaidinių skaičius</a:t>
            </a:r>
            <a:endParaRPr lang="lt-L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478" name="Text Box 6"/>
              <p:cNvSpPr txBox="1">
                <a:spLocks noChangeArrowheads="1"/>
              </p:cNvSpPr>
              <p:nvPr/>
            </p:nvSpPr>
            <p:spPr bwMode="auto">
              <a:xfrm>
                <a:off x="251520" y="1124744"/>
                <a:ext cx="8496300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sz="3200" b="0" dirty="0" smtClean="0"/>
                  <a:t>Aibės </a:t>
                </a:r>
                <a14:m>
                  <m:oMath xmlns:m="http://schemas.openxmlformats.org/officeDocument/2006/math">
                    <m:r>
                      <a:rPr lang="lt-LT" sz="32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lt-LT" sz="3200" b="0" dirty="0" smtClean="0"/>
                  <a:t>, tokios, kad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lt-LT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lt-LT" sz="32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</m:d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lt-LT" sz="3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lt-LT" sz="3200" dirty="0" smtClean="0"/>
                  <a:t> </a:t>
                </a:r>
                <a:r>
                  <a:rPr lang="en-US" sz="3200" dirty="0" err="1" smtClean="0"/>
                  <a:t>skaidini</a:t>
                </a:r>
                <a:r>
                  <a:rPr lang="lt-LT" sz="3200" dirty="0" smtClean="0"/>
                  <a:t>ų į </a:t>
                </a:r>
                <a14:m>
                  <m:oMath xmlns:m="http://schemas.openxmlformats.org/officeDocument/2006/math">
                    <m:r>
                      <a:rPr lang="lt-LT" sz="3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lt-LT" sz="3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lt-LT" sz="3200" dirty="0" smtClean="0"/>
                  <a:t>blokų skaičius </a:t>
                </a:r>
                <a:r>
                  <a:rPr lang="lt-LT" sz="3200" dirty="0"/>
                  <a:t>vadinamas </a:t>
                </a:r>
                <a:r>
                  <a:rPr lang="lt-LT" sz="3200" b="1" i="1" dirty="0"/>
                  <a:t>antrosios rūšies </a:t>
                </a:r>
                <a:r>
                  <a:rPr lang="lt-LT" sz="3200" b="1" i="1" dirty="0" err="1"/>
                  <a:t>Stirlingo</a:t>
                </a:r>
                <a:r>
                  <a:rPr lang="lt-LT" sz="3200" b="1" i="1" dirty="0"/>
                  <a:t> skaičiais</a:t>
                </a:r>
                <a:endParaRPr lang="lt-LT" sz="3200" b="1" dirty="0"/>
              </a:p>
            </p:txBody>
          </p:sp>
        </mc:Choice>
        <mc:Fallback xmlns="">
          <p:sp>
            <p:nvSpPr>
              <p:cNvPr id="105478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520" y="1124744"/>
                <a:ext cx="8496300" cy="1569660"/>
              </a:xfrm>
              <a:prstGeom prst="rect">
                <a:avLst/>
              </a:prstGeom>
              <a:blipFill rotWithShape="0">
                <a:blip r:embed="rId2"/>
                <a:stretch>
                  <a:fillRect l="-1793" t="-5447" b="-116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5479" name="Text Box 7"/>
              <p:cNvSpPr txBox="1">
                <a:spLocks noChangeArrowheads="1"/>
              </p:cNvSpPr>
              <p:nvPr/>
            </p:nvSpPr>
            <p:spPr bwMode="auto">
              <a:xfrm>
                <a:off x="355810" y="3717032"/>
                <a:ext cx="8496300" cy="18158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sz="3200" dirty="0"/>
                  <a:t>Antrosios rūšies </a:t>
                </a:r>
                <a:r>
                  <a:rPr lang="lt-LT" sz="3200" dirty="0" err="1"/>
                  <a:t>Stirlingo</a:t>
                </a:r>
                <a:r>
                  <a:rPr lang="lt-LT" sz="3200" dirty="0"/>
                  <a:t> skaičiams galioja </a:t>
                </a:r>
                <a:r>
                  <a:rPr lang="lt-LT" sz="3200" dirty="0" smtClean="0"/>
                  <a:t>lygybė</a:t>
                </a:r>
                <a:endParaRPr lang="en-US" sz="3200" dirty="0"/>
              </a:p>
              <a:p>
                <a:pPr>
                  <a:spcBef>
                    <a:spcPct val="50000"/>
                  </a:spcBef>
                </a:pPr>
                <a:endParaRPr lang="lt-LT" sz="3200" dirty="0"/>
              </a:p>
              <a:p>
                <a:pPr algn="ctr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200" i="1"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ctrlPr>
                            <a:rPr lang="lt-LT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lt-LT" sz="32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lt-LT" sz="3200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lt-LT" sz="32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lt-LT" sz="3200" i="1"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ctrlPr>
                            <a:rPr lang="lt-LT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lt-LT" sz="32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lt-LT" sz="3200" i="1">
                              <a:latin typeface="Cambria Math" panose="02040503050406030204" pitchFamily="18" charset="0"/>
                            </a:rPr>
                            <m:t>−1, </m:t>
                          </m:r>
                          <m:r>
                            <a:rPr lang="lt-LT" sz="32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lt-LT" sz="32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lt-LT" sz="3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lt-LT" sz="32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lt-LT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lt-LT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lt-LT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lt-LT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lt-LT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−1, </m:t>
                      </m:r>
                      <m:r>
                        <a:rPr lang="lt-LT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lt-LT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lt-LT" sz="3200" b="1" dirty="0"/>
              </a:p>
            </p:txBody>
          </p:sp>
        </mc:Choice>
        <mc:Fallback>
          <p:sp>
            <p:nvSpPr>
              <p:cNvPr id="105479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5810" y="3717032"/>
                <a:ext cx="8496300" cy="1815882"/>
              </a:xfrm>
              <a:prstGeom prst="rect">
                <a:avLst/>
              </a:prstGeom>
              <a:blipFill rotWithShape="0">
                <a:blip r:embed="rId3"/>
                <a:stretch>
                  <a:fillRect l="-1793" t="-4698" r="-114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901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8" grpId="0"/>
      <p:bldP spid="10547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424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Antrosios rūšies Stirlingo skaičiai S(n, k)</a:t>
            </a:r>
          </a:p>
        </p:txBody>
      </p:sp>
      <p:graphicFrame>
        <p:nvGraphicFramePr>
          <p:cNvPr id="106852" name="Group 356"/>
          <p:cNvGraphicFramePr>
            <a:graphicFrameLocks noGrp="1"/>
          </p:cNvGraphicFramePr>
          <p:nvPr/>
        </p:nvGraphicFramePr>
        <p:xfrm>
          <a:off x="611188" y="836613"/>
          <a:ext cx="8064500" cy="5151120"/>
        </p:xfrm>
        <a:graphic>
          <a:graphicData uri="http://schemas.openxmlformats.org/drawingml/2006/table">
            <a:tbl>
              <a:tblPr/>
              <a:tblGrid>
                <a:gridCol w="682625"/>
                <a:gridCol w="469900"/>
                <a:gridCol w="504825"/>
                <a:gridCol w="574675"/>
                <a:gridCol w="792162"/>
                <a:gridCol w="936625"/>
                <a:gridCol w="863600"/>
                <a:gridCol w="865188"/>
                <a:gridCol w="792162"/>
                <a:gridCol w="574675"/>
                <a:gridCol w="504825"/>
                <a:gridCol w="503238"/>
              </a:tblGrid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7770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6951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9330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34105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42525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22827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1871700" y="2708920"/>
            <a:ext cx="2592288" cy="10441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4463988" y="2717850"/>
            <a:ext cx="2592288" cy="10530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463988" y="2704356"/>
            <a:ext cx="0" cy="10814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1328671" y="3749790"/>
            <a:ext cx="543028" cy="11553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920959" y="3779803"/>
            <a:ext cx="543028" cy="11553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6510017" y="3772327"/>
            <a:ext cx="543028" cy="11553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890808" y="3770893"/>
            <a:ext cx="560187" cy="11568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468723" y="3766530"/>
            <a:ext cx="560187" cy="11568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073330" y="3755637"/>
            <a:ext cx="560187" cy="11568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1325440" y="4905164"/>
            <a:ext cx="9137" cy="10376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2452044" y="4931503"/>
            <a:ext cx="9137" cy="10376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3926654" y="4912238"/>
            <a:ext cx="9137" cy="10376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5040052" y="4923338"/>
            <a:ext cx="9137" cy="10376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6508678" y="4923338"/>
            <a:ext cx="9137" cy="10376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7621865" y="4922219"/>
            <a:ext cx="9137" cy="10376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64087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sz="2400" b="1" i="1" dirty="0"/>
              <a:t>Kėliniai</a:t>
            </a:r>
          </a:p>
          <a:p>
            <a:pPr>
              <a:spcBef>
                <a:spcPct val="50000"/>
              </a:spcBef>
            </a:pPr>
            <a:r>
              <a:rPr lang="lt-LT" dirty="0" smtClean="0"/>
              <a:t>Aibės </a:t>
            </a:r>
            <a:r>
              <a:rPr lang="lt-LT" dirty="0"/>
              <a:t>A elementų skaičių žymėsime | A |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23850" y="1559487"/>
            <a:ext cx="80645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/>
              <a:t>Aibę {1, 2, 3} </a:t>
            </a:r>
            <a:r>
              <a:rPr lang="lt-LT" dirty="0" smtClean="0"/>
              <a:t>užrašysime skirtingais būdais:</a:t>
            </a:r>
            <a:endParaRPr lang="lt-LT" dirty="0"/>
          </a:p>
        </p:txBody>
      </p:sp>
      <p:sp>
        <p:nvSpPr>
          <p:cNvPr id="2" name="Oval 1"/>
          <p:cNvSpPr/>
          <p:nvPr/>
        </p:nvSpPr>
        <p:spPr>
          <a:xfrm>
            <a:off x="1547664" y="3429000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</a:rPr>
              <a:t>1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139952" y="3429000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</a:rPr>
              <a:t>2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732240" y="3429000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</a:rPr>
              <a:t>3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010541" y="4581128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</a:rPr>
              <a:t>2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602829" y="4581128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</a:rPr>
              <a:t>1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6195117" y="4581128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</a:rPr>
              <a:t>1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123728" y="4581128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</a:rPr>
              <a:t>3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716016" y="4581128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</a:rPr>
              <a:t>3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308304" y="4581128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</a:rPr>
              <a:t>2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1004635" y="5618750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</a:rPr>
              <a:t>3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3596923" y="5618750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</a:rPr>
              <a:t>3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189211" y="5618750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</a:rPr>
              <a:t>2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2117822" y="5618750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</a:rPr>
              <a:t>2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4710110" y="5618750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</a:rPr>
              <a:t>1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7302398" y="5618750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</a:rPr>
              <a:t>1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4139952" y="2402741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Box 4"/>
              <p:cNvSpPr txBox="1">
                <a:spLocks noChangeArrowheads="1"/>
              </p:cNvSpPr>
              <p:nvPr/>
            </p:nvSpPr>
            <p:spPr bwMode="auto">
              <a:xfrm>
                <a:off x="395288" y="404813"/>
                <a:ext cx="8353425" cy="1077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sz="3200" b="1" i="1" dirty="0" smtClean="0"/>
                  <a:t>Pavyzdys. </a:t>
                </a:r>
                <a:r>
                  <a:rPr lang="lt-LT" sz="3200" dirty="0" smtClean="0"/>
                  <a:t>Apskaičiuosime </a:t>
                </a:r>
                <a14:m>
                  <m:oMath xmlns:m="http://schemas.openxmlformats.org/officeDocument/2006/math">
                    <m:r>
                      <a:rPr lang="lt-LT" sz="32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𝑆</m:t>
                    </m:r>
                    <m:d>
                      <m:dPr>
                        <m:ctrlPr>
                          <a:rPr lang="lt-LT" sz="3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lt-LT" sz="3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12,3</m:t>
                        </m:r>
                      </m:e>
                    </m:d>
                  </m:oMath>
                </a14:m>
                <a:r>
                  <a:rPr lang="lt-LT" sz="3200" dirty="0" smtClean="0"/>
                  <a:t>. Lentelėje tokių reikšmių nėra</a:t>
                </a:r>
                <a:endParaRPr lang="lt-LT" sz="3200" dirty="0"/>
              </a:p>
            </p:txBody>
          </p:sp>
        </mc:Choice>
        <mc:Fallback xmlns="">
          <p:sp>
            <p:nvSpPr>
              <p:cNvPr id="2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288" y="404813"/>
                <a:ext cx="8353425" cy="1077218"/>
              </a:xfrm>
              <a:prstGeom prst="rect">
                <a:avLst/>
              </a:prstGeom>
              <a:blipFill rotWithShape="0">
                <a:blip r:embed="rId2"/>
                <a:stretch>
                  <a:fillRect l="-1898" t="-7910" b="-1694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3"/>
              <p:cNvSpPr txBox="1">
                <a:spLocks noChangeArrowheads="1"/>
              </p:cNvSpPr>
              <p:nvPr/>
            </p:nvSpPr>
            <p:spPr bwMode="auto">
              <a:xfrm>
                <a:off x="348646" y="4005064"/>
                <a:ext cx="830305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4572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9144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3716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8288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indent="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𝑆</m:t>
                      </m:r>
                      <m:d>
                        <m:dPr>
                          <m:ctrlPr>
                            <a:rPr lang="lt-LT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lt-LT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12,3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𝑆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11,2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+3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∙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𝑆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(11,3)</m:t>
                      </m:r>
                    </m:oMath>
                  </m:oMathPara>
                </a14:m>
                <a:endParaRPr lang="lt-LT" sz="3200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8646" y="4005064"/>
                <a:ext cx="8303050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Group 3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403048"/>
              </p:ext>
            </p:extLst>
          </p:nvPr>
        </p:nvGraphicFramePr>
        <p:xfrm>
          <a:off x="391314" y="1716551"/>
          <a:ext cx="8064500" cy="1188720"/>
        </p:xfrm>
        <a:graphic>
          <a:graphicData uri="http://schemas.openxmlformats.org/drawingml/2006/table">
            <a:tbl>
              <a:tblPr/>
              <a:tblGrid>
                <a:gridCol w="682625"/>
                <a:gridCol w="469900"/>
                <a:gridCol w="504825"/>
                <a:gridCol w="574675"/>
                <a:gridCol w="792162"/>
                <a:gridCol w="936625"/>
                <a:gridCol w="863600"/>
                <a:gridCol w="865188"/>
                <a:gridCol w="792162"/>
                <a:gridCol w="574675"/>
                <a:gridCol w="504825"/>
                <a:gridCol w="503238"/>
              </a:tblGrid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9330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34105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42525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22827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7"/>
              <p:cNvSpPr txBox="1">
                <a:spLocks noChangeArrowheads="1"/>
              </p:cNvSpPr>
              <p:nvPr/>
            </p:nvSpPr>
            <p:spPr bwMode="auto">
              <a:xfrm>
                <a:off x="323850" y="3068960"/>
                <a:ext cx="84963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200" b="0" i="1" smtClean="0"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ctrlPr>
                            <a:rPr lang="lt-LT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lt-LT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lt-LT" sz="32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lt-LT" sz="3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ctrlPr>
                            <a:rPr lang="lt-LT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lt-LT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lt-LT" sz="3200" b="0" i="1" smtClean="0">
                              <a:latin typeface="Cambria Math" panose="02040503050406030204" pitchFamily="18" charset="0"/>
                            </a:rPr>
                            <m:t>−1, </m:t>
                          </m:r>
                          <m:r>
                            <a:rPr lang="lt-LT" sz="3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lt-LT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lt-LT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−1, 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lt-LT" sz="3200" b="1" dirty="0"/>
              </a:p>
            </p:txBody>
          </p:sp>
        </mc:Choice>
        <mc:Fallback xmlns="">
          <p:sp>
            <p:nvSpPr>
              <p:cNvPr id="6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850" y="3068960"/>
                <a:ext cx="8496300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"/>
              <p:cNvSpPr txBox="1">
                <a:spLocks noChangeArrowheads="1"/>
              </p:cNvSpPr>
              <p:nvPr/>
            </p:nvSpPr>
            <p:spPr bwMode="auto">
              <a:xfrm>
                <a:off x="-108520" y="4797152"/>
                <a:ext cx="925252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4572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9144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3716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8288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indent="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𝑆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10,1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+2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∙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𝑆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(10,2)+3∙(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𝑆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10,2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+3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∙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𝑆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(10,3))</m:t>
                      </m:r>
                    </m:oMath>
                  </m:oMathPara>
                </a14:m>
                <a:endParaRPr lang="lt-LT" sz="3200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08520" y="4797152"/>
                <a:ext cx="9252520" cy="5847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3"/>
              <p:cNvSpPr txBox="1">
                <a:spLocks noChangeArrowheads="1"/>
              </p:cNvSpPr>
              <p:nvPr/>
            </p:nvSpPr>
            <p:spPr bwMode="auto">
              <a:xfrm>
                <a:off x="-54260" y="5578508"/>
                <a:ext cx="925252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4572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9144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3716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8288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indent="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𝑆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10,1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+5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∙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𝑆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(10,2)+9∙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𝑆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(10,3)</m:t>
                      </m:r>
                    </m:oMath>
                  </m:oMathPara>
                </a14:m>
                <a:endParaRPr lang="lt-LT" sz="3200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8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54260" y="5578508"/>
                <a:ext cx="9252520" cy="5847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3"/>
              <p:cNvSpPr txBox="1">
                <a:spLocks noChangeArrowheads="1"/>
              </p:cNvSpPr>
              <p:nvPr/>
            </p:nvSpPr>
            <p:spPr bwMode="auto">
              <a:xfrm>
                <a:off x="-105607" y="6232956"/>
                <a:ext cx="925252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4572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9144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3716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8288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indent="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=1+5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∙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511+9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∙9330=86526</m:t>
                      </m:r>
                    </m:oMath>
                  </m:oMathPara>
                </a14:m>
                <a:endParaRPr lang="lt-LT" sz="3200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05607" y="6232956"/>
                <a:ext cx="9252520" cy="58477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711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95288" y="404813"/>
            <a:ext cx="8353425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sz="3200" b="1" i="1" dirty="0"/>
              <a:t>Pavyzdys. </a:t>
            </a:r>
            <a:r>
              <a:rPr lang="lt-LT" sz="3200" dirty="0"/>
              <a:t>Keliais būdais galima paskirti 8 budėtojus į 4 postus, su sąlyga, kad kiekviename poste būtų bent vienas budėtojas ir visi 8 žmonės </a:t>
            </a:r>
            <a:r>
              <a:rPr lang="lt-LT" sz="3200" dirty="0" smtClean="0"/>
              <a:t>budėtų?</a:t>
            </a:r>
            <a:endParaRPr lang="lt-LT" sz="3200" dirty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73406" y="5157192"/>
            <a:ext cx="835342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sz="3200" dirty="0" smtClean="0"/>
              <a:t>Naudojame </a:t>
            </a:r>
            <a:r>
              <a:rPr lang="lt-LT" sz="3200" dirty="0"/>
              <a:t>antrosios rūšies </a:t>
            </a:r>
            <a:r>
              <a:rPr lang="lt-LT" sz="3200" dirty="0" err="1"/>
              <a:t>Stirlingo</a:t>
            </a:r>
            <a:r>
              <a:rPr lang="lt-LT" sz="3200" dirty="0"/>
              <a:t> skaičius: S(8, 4) </a:t>
            </a:r>
            <a:r>
              <a:rPr lang="en-US" sz="3200" dirty="0"/>
              <a:t>= 1701.</a:t>
            </a:r>
            <a:endParaRPr lang="lt-LT" sz="3200" b="1" i="1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907704" y="2600982"/>
            <a:ext cx="6192936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lt-LT" sz="3200" dirty="0" err="1"/>
              <a:t>B</a:t>
            </a:r>
            <a:r>
              <a:rPr lang="lt-LT" sz="3200" baseline="-25000" dirty="0" err="1"/>
              <a:t>j</a:t>
            </a:r>
            <a:r>
              <a:rPr lang="lt-LT" sz="3200" dirty="0"/>
              <a:t>  </a:t>
            </a:r>
            <a:r>
              <a:rPr lang="lt-LT" sz="3200" dirty="0">
                <a:cs typeface="Times New Roman" panose="02020603050405020304" pitchFamily="18" charset="0"/>
              </a:rPr>
              <a:t>≠ </a:t>
            </a:r>
            <a:r>
              <a:rPr lang="lt-LT" sz="3200" dirty="0">
                <a:cs typeface="Times New Roman" panose="02020603050405020304" pitchFamily="18" charset="0"/>
                <a:sym typeface="Symbol" panose="05050102010706020507" pitchFamily="18" charset="2"/>
              </a:rPr>
              <a:t>;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lt-LT" sz="3200" dirty="0" err="1"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lt-LT" sz="3200" baseline="-25000" dirty="0" err="1"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lt-LT" sz="3200" dirty="0">
                <a:cs typeface="Times New Roman" panose="02020603050405020304" pitchFamily="18" charset="0"/>
                <a:sym typeface="Symbol" panose="05050102010706020507" pitchFamily="18" charset="2"/>
              </a:rPr>
              <a:t>  </a:t>
            </a:r>
            <a:r>
              <a:rPr lang="lt-LT" sz="3200" dirty="0" err="1"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lt-LT" sz="3200" baseline="-25000" dirty="0" err="1">
                <a:cs typeface="Times New Roman" panose="02020603050405020304" pitchFamily="18" charset="0"/>
                <a:sym typeface="Symbol" panose="05050102010706020507" pitchFamily="18" charset="2"/>
              </a:rPr>
              <a:t>j</a:t>
            </a:r>
            <a:r>
              <a:rPr lang="lt-LT" sz="3200" baseline="-250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dirty="0"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lt-LT" sz="3200" dirty="0">
                <a:cs typeface="Times New Roman" panose="02020603050405020304" pitchFamily="18" charset="0"/>
                <a:sym typeface="Symbol" panose="05050102010706020507" pitchFamily="18" charset="2"/>
              </a:rPr>
              <a:t></a:t>
            </a:r>
            <a:r>
              <a:rPr lang="en-US" sz="3200" dirty="0">
                <a:cs typeface="Times New Roman" panose="02020603050405020304" pitchFamily="18" charset="0"/>
                <a:sym typeface="Symbol" panose="05050102010706020507" pitchFamily="18" charset="2"/>
              </a:rPr>
              <a:t> 	  </a:t>
            </a:r>
            <a:r>
              <a:rPr lang="lt-LT" sz="3200" dirty="0">
                <a:cs typeface="Times New Roman" panose="02020603050405020304" pitchFamily="18" charset="0"/>
                <a:sym typeface="Symbol" panose="05050102010706020507" pitchFamily="18" charset="2"/>
              </a:rPr>
              <a:t>visiems   i ≠ j;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lt-LT" sz="3200" dirty="0"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lt-LT" sz="3200" baseline="-25000" dirty="0"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lt-LT" sz="3200" dirty="0">
                <a:cs typeface="Times New Roman" panose="02020603050405020304" pitchFamily="18" charset="0"/>
                <a:sym typeface="Symbol" panose="05050102010706020507" pitchFamily="18" charset="2"/>
              </a:rPr>
              <a:t>  B</a:t>
            </a:r>
            <a:r>
              <a:rPr lang="lt-LT" sz="3200" baseline="-25000" dirty="0"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lt-LT" sz="32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lt-LT" sz="3200" dirty="0">
                <a:sym typeface="Symbol" panose="05050102010706020507" pitchFamily="18" charset="2"/>
              </a:rPr>
              <a:t> ... </a:t>
            </a:r>
            <a:r>
              <a:rPr lang="lt-LT" sz="3200" dirty="0" err="1">
                <a:sym typeface="Symbol" panose="05050102010706020507" pitchFamily="18" charset="2"/>
              </a:rPr>
              <a:t>B</a:t>
            </a:r>
            <a:r>
              <a:rPr lang="lt-LT" sz="3200" baseline="-25000" dirty="0" err="1">
                <a:sym typeface="Symbol" panose="05050102010706020507" pitchFamily="18" charset="2"/>
              </a:rPr>
              <a:t>k</a:t>
            </a:r>
            <a:r>
              <a:rPr lang="lt-LT" sz="3200" dirty="0">
                <a:sym typeface="Symbol" panose="05050102010706020507" pitchFamily="18" charset="2"/>
              </a:rPr>
              <a:t> </a:t>
            </a:r>
            <a:r>
              <a:rPr lang="en-US" sz="3200" dirty="0">
                <a:sym typeface="Symbol" panose="05050102010706020507" pitchFamily="18" charset="2"/>
              </a:rPr>
              <a:t>= A</a:t>
            </a:r>
            <a:endParaRPr lang="lt-LT" sz="32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92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395288" y="404813"/>
            <a:ext cx="7632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Belo skaičiai</a:t>
            </a:r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323850" y="908050"/>
            <a:ext cx="8424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Visų aibės A ( | A | </a:t>
            </a:r>
            <a:r>
              <a:rPr lang="en-US"/>
              <a:t> = n</a:t>
            </a:r>
            <a:r>
              <a:rPr lang="lt-LT"/>
              <a:t>)</a:t>
            </a:r>
            <a:r>
              <a:rPr lang="en-US"/>
              <a:t> </a:t>
            </a:r>
            <a:r>
              <a:rPr lang="lt-LT"/>
              <a:t>skaidinių skaičius vadinamas </a:t>
            </a:r>
            <a:r>
              <a:rPr lang="lt-LT" b="1" i="1"/>
              <a:t>Belo skaičiumi</a:t>
            </a:r>
            <a:r>
              <a:rPr lang="lt-LT"/>
              <a:t>:</a:t>
            </a:r>
          </a:p>
        </p:txBody>
      </p:sp>
      <p:graphicFrame>
        <p:nvGraphicFramePr>
          <p:cNvPr id="109574" name="Object 6"/>
          <p:cNvGraphicFramePr>
            <a:graphicFrameLocks noChangeAspect="1"/>
          </p:cNvGraphicFramePr>
          <p:nvPr/>
        </p:nvGraphicFramePr>
        <p:xfrm>
          <a:off x="2268538" y="1484313"/>
          <a:ext cx="4279900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91" name="Equation" r:id="rId3" imgW="1790640" imgH="431640" progId="Equation.3">
                  <p:embed/>
                </p:oleObj>
              </mc:Choice>
              <mc:Fallback>
                <p:oleObj name="Equation" r:id="rId3" imgW="179064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1484313"/>
                        <a:ext cx="4279900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774" name="Group 206"/>
          <p:cNvGraphicFramePr>
            <a:graphicFrameLocks noGrp="1"/>
          </p:cNvGraphicFramePr>
          <p:nvPr/>
        </p:nvGraphicFramePr>
        <p:xfrm>
          <a:off x="1908175" y="2708275"/>
          <a:ext cx="5568950" cy="3566160"/>
        </p:xfrm>
        <a:graphic>
          <a:graphicData uri="http://schemas.openxmlformats.org/drawingml/2006/table">
            <a:tbl>
              <a:tblPr/>
              <a:tblGrid>
                <a:gridCol w="671513"/>
                <a:gridCol w="1439862"/>
                <a:gridCol w="792163"/>
                <a:gridCol w="649287"/>
                <a:gridCol w="2016125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4140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21147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115975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678570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4213597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27644437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190899322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877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1382958545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95288" y="404813"/>
            <a:ext cx="835342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sz="3200" b="1" i="1" dirty="0"/>
              <a:t>Pavyzdys. </a:t>
            </a:r>
            <a:r>
              <a:rPr lang="lt-LT" sz="3200" dirty="0" smtClean="0"/>
              <a:t>Keliais būdais galima sudėti 10 skirtingų pieštukų į 10 vienodų dėžučių, jei kai kurios iš jų gali būti tuščios?</a:t>
            </a:r>
            <a:endParaRPr lang="lt-LT" sz="3200" dirty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73406" y="5157192"/>
            <a:ext cx="83534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sz="3200" dirty="0" smtClean="0"/>
              <a:t>Galima panaudoti Belo skaičius: B(10) </a:t>
            </a:r>
            <a:r>
              <a:rPr lang="en-US" sz="3200" dirty="0" smtClean="0"/>
              <a:t>= </a:t>
            </a:r>
            <a:r>
              <a:rPr lang="lt-LT" sz="3200" dirty="0" smtClean="0"/>
              <a:t>115975</a:t>
            </a:r>
            <a:r>
              <a:rPr lang="en-US" sz="3200" dirty="0" smtClean="0"/>
              <a:t>.</a:t>
            </a:r>
            <a:endParaRPr lang="lt-LT" sz="32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3"/>
              <p:cNvSpPr txBox="1">
                <a:spLocks noChangeArrowheads="1"/>
              </p:cNvSpPr>
              <p:nvPr/>
            </p:nvSpPr>
            <p:spPr bwMode="auto">
              <a:xfrm>
                <a:off x="373406" y="2600982"/>
                <a:ext cx="8303050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4572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9144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3716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8288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indent="0">
                  <a:spcBef>
                    <a:spcPct val="50000"/>
                  </a:spcBef>
                </a:pPr>
                <a:r>
                  <a:rPr lang="en-US" sz="3200" dirty="0" smtClean="0">
                    <a:sym typeface="Symbol" panose="05050102010706020507" pitchFamily="18" charset="2"/>
                  </a:rPr>
                  <a:t>Kai </a:t>
                </a:r>
                <a:r>
                  <a:rPr lang="lt-LT" sz="3200" dirty="0" smtClean="0">
                    <a:sym typeface="Symbol" panose="05050102010706020507" pitchFamily="18" charset="2"/>
                  </a:rPr>
                  <a:t>kurios dėžutės gali likti tuščios, taigi turime rasti</a:t>
                </a:r>
              </a:p>
              <a:p>
                <a:pPr marL="0" indent="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𝑆</m:t>
                      </m:r>
                      <m:d>
                        <m:dPr>
                          <m:ctrlPr>
                            <a:rPr lang="lt-LT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lt-LT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10,0</m:t>
                          </m:r>
                        </m:e>
                      </m:d>
                      <m:r>
                        <a:rPr lang="lt-LT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+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𝑆</m:t>
                      </m:r>
                      <m:d>
                        <m:dPr>
                          <m:ctrlPr>
                            <a:rPr lang="lt-LT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lt-LT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10,1</m:t>
                          </m:r>
                        </m:e>
                      </m:d>
                      <m:r>
                        <a:rPr lang="lt-LT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+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𝑆</m:t>
                      </m:r>
                      <m:d>
                        <m:dPr>
                          <m:ctrlPr>
                            <a:rPr lang="lt-LT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lt-LT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10,2</m:t>
                          </m:r>
                        </m:e>
                      </m:d>
                      <m:r>
                        <a:rPr lang="lt-LT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+…+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𝑆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(10,10)</m:t>
                      </m:r>
                    </m:oMath>
                  </m:oMathPara>
                </a14:m>
                <a:endParaRPr lang="lt-LT" sz="3200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3406" y="2600982"/>
                <a:ext cx="8303050" cy="1569660"/>
              </a:xfrm>
              <a:prstGeom prst="rect">
                <a:avLst/>
              </a:prstGeom>
              <a:blipFill rotWithShape="0">
                <a:blip r:embed="rId2"/>
                <a:stretch>
                  <a:fillRect l="-1836" t="-54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8643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49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sz="2400" b="1" i="1"/>
              <a:t>Ciklai</a:t>
            </a:r>
          </a:p>
        </p:txBody>
      </p:sp>
      <p:grpSp>
        <p:nvGrpSpPr>
          <p:cNvPr id="107532" name="Group 12"/>
          <p:cNvGrpSpPr>
            <a:grpSpLocks/>
          </p:cNvGrpSpPr>
          <p:nvPr/>
        </p:nvGrpSpPr>
        <p:grpSpPr bwMode="auto">
          <a:xfrm>
            <a:off x="1331913" y="692150"/>
            <a:ext cx="1728787" cy="1981200"/>
            <a:chOff x="839" y="436"/>
            <a:chExt cx="1089" cy="1248"/>
          </a:xfrm>
        </p:grpSpPr>
        <p:sp>
          <p:nvSpPr>
            <p:cNvPr id="107528" name="AutoShape 8"/>
            <p:cNvSpPr>
              <a:spLocks noChangeArrowheads="1"/>
            </p:cNvSpPr>
            <p:nvPr/>
          </p:nvSpPr>
          <p:spPr bwMode="auto">
            <a:xfrm>
              <a:off x="975" y="709"/>
              <a:ext cx="816" cy="725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lt-LT"/>
            </a:p>
          </p:txBody>
        </p:sp>
        <p:sp>
          <p:nvSpPr>
            <p:cNvPr id="107529" name="Text Box 9"/>
            <p:cNvSpPr txBox="1">
              <a:spLocks noChangeArrowheads="1"/>
            </p:cNvSpPr>
            <p:nvPr/>
          </p:nvSpPr>
          <p:spPr bwMode="auto">
            <a:xfrm>
              <a:off x="839" y="1434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lt-LT"/>
                <a:t>A</a:t>
              </a:r>
            </a:p>
          </p:txBody>
        </p:sp>
        <p:sp>
          <p:nvSpPr>
            <p:cNvPr id="107530" name="Text Box 10"/>
            <p:cNvSpPr txBox="1">
              <a:spLocks noChangeArrowheads="1"/>
            </p:cNvSpPr>
            <p:nvPr/>
          </p:nvSpPr>
          <p:spPr bwMode="auto">
            <a:xfrm>
              <a:off x="1701" y="1434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lt-LT"/>
                <a:t>B</a:t>
              </a:r>
            </a:p>
          </p:txBody>
        </p:sp>
        <p:sp>
          <p:nvSpPr>
            <p:cNvPr id="107531" name="Text Box 11"/>
            <p:cNvSpPr txBox="1">
              <a:spLocks noChangeArrowheads="1"/>
            </p:cNvSpPr>
            <p:nvPr/>
          </p:nvSpPr>
          <p:spPr bwMode="auto">
            <a:xfrm>
              <a:off x="1292" y="436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lt-LT"/>
                <a:t>C</a:t>
              </a:r>
            </a:p>
          </p:txBody>
        </p:sp>
      </p:grpSp>
      <p:sp>
        <p:nvSpPr>
          <p:cNvPr id="107533" name="Arc 13"/>
          <p:cNvSpPr>
            <a:spLocks/>
          </p:cNvSpPr>
          <p:nvPr/>
        </p:nvSpPr>
        <p:spPr bwMode="auto">
          <a:xfrm flipH="1">
            <a:off x="1403350" y="1052513"/>
            <a:ext cx="576263" cy="108108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t-LT"/>
          </a:p>
        </p:txBody>
      </p:sp>
      <p:sp>
        <p:nvSpPr>
          <p:cNvPr id="107535" name="Arc 15"/>
          <p:cNvSpPr>
            <a:spLocks/>
          </p:cNvSpPr>
          <p:nvPr/>
        </p:nvSpPr>
        <p:spPr bwMode="auto">
          <a:xfrm flipV="1">
            <a:off x="1547813" y="2636838"/>
            <a:ext cx="1287462" cy="142875"/>
          </a:xfrm>
          <a:custGeom>
            <a:avLst/>
            <a:gdLst>
              <a:gd name="G0" fmla="+- 21361 0 0"/>
              <a:gd name="G1" fmla="+- 21600 0 0"/>
              <a:gd name="G2" fmla="+- 21600 0 0"/>
              <a:gd name="T0" fmla="*/ 0 w 42961"/>
              <a:gd name="T1" fmla="*/ 18398 h 21600"/>
              <a:gd name="T2" fmla="*/ 42961 w 42961"/>
              <a:gd name="T3" fmla="*/ 21600 h 21600"/>
              <a:gd name="T4" fmla="*/ 21361 w 4296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961" h="21600" fill="none" extrusionOk="0">
                <a:moveTo>
                  <a:pt x="-1" y="18397"/>
                </a:moveTo>
                <a:cubicBezTo>
                  <a:pt x="1584" y="7823"/>
                  <a:pt x="10668" y="0"/>
                  <a:pt x="21361" y="0"/>
                </a:cubicBezTo>
                <a:cubicBezTo>
                  <a:pt x="33290" y="0"/>
                  <a:pt x="42961" y="9670"/>
                  <a:pt x="42961" y="21600"/>
                </a:cubicBezTo>
              </a:path>
              <a:path w="42961" h="21600" stroke="0" extrusionOk="0">
                <a:moveTo>
                  <a:pt x="-1" y="18397"/>
                </a:moveTo>
                <a:cubicBezTo>
                  <a:pt x="1584" y="7823"/>
                  <a:pt x="10668" y="0"/>
                  <a:pt x="21361" y="0"/>
                </a:cubicBezTo>
                <a:cubicBezTo>
                  <a:pt x="33290" y="0"/>
                  <a:pt x="42961" y="9670"/>
                  <a:pt x="42961" y="21600"/>
                </a:cubicBezTo>
                <a:lnTo>
                  <a:pt x="21361" y="21600"/>
                </a:lnTo>
                <a:close/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t-LT"/>
          </a:p>
        </p:txBody>
      </p:sp>
      <p:sp>
        <p:nvSpPr>
          <p:cNvPr id="107537" name="Arc 17"/>
          <p:cNvSpPr>
            <a:spLocks/>
          </p:cNvSpPr>
          <p:nvPr/>
        </p:nvSpPr>
        <p:spPr bwMode="auto">
          <a:xfrm rot="7702978" flipH="1">
            <a:off x="2447926" y="1016000"/>
            <a:ext cx="576262" cy="108108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t-LT"/>
          </a:p>
        </p:txBody>
      </p:sp>
      <p:sp>
        <p:nvSpPr>
          <p:cNvPr id="107538" name="Line 18"/>
          <p:cNvSpPr>
            <a:spLocks noChangeShapeType="1"/>
          </p:cNvSpPr>
          <p:nvPr/>
        </p:nvSpPr>
        <p:spPr bwMode="auto">
          <a:xfrm>
            <a:off x="3276600" y="1628775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lt-LT"/>
          </a:p>
        </p:txBody>
      </p:sp>
      <p:grpSp>
        <p:nvGrpSpPr>
          <p:cNvPr id="107542" name="Group 22"/>
          <p:cNvGrpSpPr>
            <a:grpSpLocks/>
          </p:cNvGrpSpPr>
          <p:nvPr/>
        </p:nvGrpSpPr>
        <p:grpSpPr bwMode="auto">
          <a:xfrm>
            <a:off x="3924300" y="692150"/>
            <a:ext cx="1728788" cy="1981200"/>
            <a:chOff x="839" y="436"/>
            <a:chExt cx="1089" cy="1248"/>
          </a:xfrm>
        </p:grpSpPr>
        <p:sp>
          <p:nvSpPr>
            <p:cNvPr id="107543" name="AutoShape 23"/>
            <p:cNvSpPr>
              <a:spLocks noChangeArrowheads="1"/>
            </p:cNvSpPr>
            <p:nvPr/>
          </p:nvSpPr>
          <p:spPr bwMode="auto">
            <a:xfrm>
              <a:off x="975" y="709"/>
              <a:ext cx="816" cy="725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lt-LT"/>
            </a:p>
          </p:txBody>
        </p:sp>
        <p:sp>
          <p:nvSpPr>
            <p:cNvPr id="107544" name="Text Box 24"/>
            <p:cNvSpPr txBox="1">
              <a:spLocks noChangeArrowheads="1"/>
            </p:cNvSpPr>
            <p:nvPr/>
          </p:nvSpPr>
          <p:spPr bwMode="auto">
            <a:xfrm>
              <a:off x="839" y="1434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lt-LT"/>
                <a:t>C</a:t>
              </a:r>
            </a:p>
          </p:txBody>
        </p:sp>
        <p:sp>
          <p:nvSpPr>
            <p:cNvPr id="107545" name="Text Box 25"/>
            <p:cNvSpPr txBox="1">
              <a:spLocks noChangeArrowheads="1"/>
            </p:cNvSpPr>
            <p:nvPr/>
          </p:nvSpPr>
          <p:spPr bwMode="auto">
            <a:xfrm>
              <a:off x="1701" y="1434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lt-LT"/>
                <a:t>A</a:t>
              </a:r>
            </a:p>
          </p:txBody>
        </p:sp>
        <p:sp>
          <p:nvSpPr>
            <p:cNvPr id="107546" name="Text Box 26"/>
            <p:cNvSpPr txBox="1">
              <a:spLocks noChangeArrowheads="1"/>
            </p:cNvSpPr>
            <p:nvPr/>
          </p:nvSpPr>
          <p:spPr bwMode="auto">
            <a:xfrm>
              <a:off x="1292" y="436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lt-LT"/>
                <a:t>B</a:t>
              </a:r>
            </a:p>
          </p:txBody>
        </p:sp>
      </p:grpSp>
      <p:sp>
        <p:nvSpPr>
          <p:cNvPr id="107547" name="Arc 27"/>
          <p:cNvSpPr>
            <a:spLocks/>
          </p:cNvSpPr>
          <p:nvPr/>
        </p:nvSpPr>
        <p:spPr bwMode="auto">
          <a:xfrm flipH="1">
            <a:off x="3995738" y="1052513"/>
            <a:ext cx="576262" cy="108108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t-LT"/>
          </a:p>
        </p:txBody>
      </p:sp>
      <p:sp>
        <p:nvSpPr>
          <p:cNvPr id="107548" name="Arc 28"/>
          <p:cNvSpPr>
            <a:spLocks/>
          </p:cNvSpPr>
          <p:nvPr/>
        </p:nvSpPr>
        <p:spPr bwMode="auto">
          <a:xfrm flipV="1">
            <a:off x="4140200" y="2636838"/>
            <a:ext cx="1287463" cy="142875"/>
          </a:xfrm>
          <a:custGeom>
            <a:avLst/>
            <a:gdLst>
              <a:gd name="G0" fmla="+- 21361 0 0"/>
              <a:gd name="G1" fmla="+- 21600 0 0"/>
              <a:gd name="G2" fmla="+- 21600 0 0"/>
              <a:gd name="T0" fmla="*/ 0 w 42961"/>
              <a:gd name="T1" fmla="*/ 18398 h 21600"/>
              <a:gd name="T2" fmla="*/ 42961 w 42961"/>
              <a:gd name="T3" fmla="*/ 21600 h 21600"/>
              <a:gd name="T4" fmla="*/ 21361 w 4296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961" h="21600" fill="none" extrusionOk="0">
                <a:moveTo>
                  <a:pt x="-1" y="18397"/>
                </a:moveTo>
                <a:cubicBezTo>
                  <a:pt x="1584" y="7823"/>
                  <a:pt x="10668" y="0"/>
                  <a:pt x="21361" y="0"/>
                </a:cubicBezTo>
                <a:cubicBezTo>
                  <a:pt x="33290" y="0"/>
                  <a:pt x="42961" y="9670"/>
                  <a:pt x="42961" y="21600"/>
                </a:cubicBezTo>
              </a:path>
              <a:path w="42961" h="21600" stroke="0" extrusionOk="0">
                <a:moveTo>
                  <a:pt x="-1" y="18397"/>
                </a:moveTo>
                <a:cubicBezTo>
                  <a:pt x="1584" y="7823"/>
                  <a:pt x="10668" y="0"/>
                  <a:pt x="21361" y="0"/>
                </a:cubicBezTo>
                <a:cubicBezTo>
                  <a:pt x="33290" y="0"/>
                  <a:pt x="42961" y="9670"/>
                  <a:pt x="42961" y="21600"/>
                </a:cubicBezTo>
                <a:lnTo>
                  <a:pt x="21361" y="21600"/>
                </a:lnTo>
                <a:close/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t-LT"/>
          </a:p>
        </p:txBody>
      </p:sp>
      <p:sp>
        <p:nvSpPr>
          <p:cNvPr id="107549" name="Arc 29"/>
          <p:cNvSpPr>
            <a:spLocks/>
          </p:cNvSpPr>
          <p:nvPr/>
        </p:nvSpPr>
        <p:spPr bwMode="auto">
          <a:xfrm rot="7702978" flipH="1">
            <a:off x="5040313" y="1016000"/>
            <a:ext cx="576262" cy="108108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t-LT"/>
          </a:p>
        </p:txBody>
      </p:sp>
      <p:sp>
        <p:nvSpPr>
          <p:cNvPr id="107550" name="Line 30"/>
          <p:cNvSpPr>
            <a:spLocks noChangeShapeType="1"/>
          </p:cNvSpPr>
          <p:nvPr/>
        </p:nvSpPr>
        <p:spPr bwMode="auto">
          <a:xfrm>
            <a:off x="5867400" y="1628775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lt-LT"/>
          </a:p>
        </p:txBody>
      </p:sp>
      <p:grpSp>
        <p:nvGrpSpPr>
          <p:cNvPr id="107551" name="Group 31"/>
          <p:cNvGrpSpPr>
            <a:grpSpLocks/>
          </p:cNvGrpSpPr>
          <p:nvPr/>
        </p:nvGrpSpPr>
        <p:grpSpPr bwMode="auto">
          <a:xfrm>
            <a:off x="6516688" y="620713"/>
            <a:ext cx="1728787" cy="1981200"/>
            <a:chOff x="839" y="436"/>
            <a:chExt cx="1089" cy="1248"/>
          </a:xfrm>
        </p:grpSpPr>
        <p:sp>
          <p:nvSpPr>
            <p:cNvPr id="107552" name="AutoShape 32"/>
            <p:cNvSpPr>
              <a:spLocks noChangeArrowheads="1"/>
            </p:cNvSpPr>
            <p:nvPr/>
          </p:nvSpPr>
          <p:spPr bwMode="auto">
            <a:xfrm>
              <a:off x="975" y="709"/>
              <a:ext cx="816" cy="725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lt-LT"/>
            </a:p>
          </p:txBody>
        </p:sp>
        <p:sp>
          <p:nvSpPr>
            <p:cNvPr id="107553" name="Text Box 33"/>
            <p:cNvSpPr txBox="1">
              <a:spLocks noChangeArrowheads="1"/>
            </p:cNvSpPr>
            <p:nvPr/>
          </p:nvSpPr>
          <p:spPr bwMode="auto">
            <a:xfrm>
              <a:off x="839" y="1434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lt-LT"/>
                <a:t>B</a:t>
              </a:r>
            </a:p>
          </p:txBody>
        </p:sp>
        <p:sp>
          <p:nvSpPr>
            <p:cNvPr id="107554" name="Text Box 34"/>
            <p:cNvSpPr txBox="1">
              <a:spLocks noChangeArrowheads="1"/>
            </p:cNvSpPr>
            <p:nvPr/>
          </p:nvSpPr>
          <p:spPr bwMode="auto">
            <a:xfrm>
              <a:off x="1701" y="1434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lt-LT"/>
                <a:t>C</a:t>
              </a:r>
            </a:p>
          </p:txBody>
        </p:sp>
        <p:sp>
          <p:nvSpPr>
            <p:cNvPr id="107555" name="Text Box 35"/>
            <p:cNvSpPr txBox="1">
              <a:spLocks noChangeArrowheads="1"/>
            </p:cNvSpPr>
            <p:nvPr/>
          </p:nvSpPr>
          <p:spPr bwMode="auto">
            <a:xfrm>
              <a:off x="1292" y="436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lt-LT"/>
                <a:t>A</a:t>
              </a:r>
            </a:p>
          </p:txBody>
        </p:sp>
      </p:grpSp>
      <p:sp>
        <p:nvSpPr>
          <p:cNvPr id="107559" name="Text Box 39"/>
          <p:cNvSpPr txBox="1">
            <a:spLocks noChangeArrowheads="1"/>
          </p:cNvSpPr>
          <p:nvPr/>
        </p:nvSpPr>
        <p:spPr bwMode="auto">
          <a:xfrm>
            <a:off x="107505" y="3213100"/>
            <a:ext cx="8928992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lt-LT" sz="2800" dirty="0"/>
              <a:t>Turime </a:t>
            </a:r>
            <a:r>
              <a:rPr lang="lt-LT" sz="2800" b="1" i="1" dirty="0"/>
              <a:t>ciklą</a:t>
            </a:r>
            <a:r>
              <a:rPr lang="lt-LT" sz="2800" dirty="0"/>
              <a:t> 		(A, B, C)</a:t>
            </a:r>
            <a:r>
              <a:rPr lang="en-US" sz="2800" dirty="0"/>
              <a:t> = (C, A, B) = (B, C, A)</a:t>
            </a:r>
            <a:endParaRPr lang="lt-LT" sz="2800" dirty="0"/>
          </a:p>
          <a:p>
            <a:pPr>
              <a:spcBef>
                <a:spcPct val="50000"/>
              </a:spcBef>
            </a:pPr>
            <a:r>
              <a:rPr lang="lt-LT" sz="2800" dirty="0"/>
              <a:t>Kitas ciklas būtų 		(A, C, B)</a:t>
            </a:r>
            <a:r>
              <a:rPr lang="en-US" sz="2800" dirty="0"/>
              <a:t> = (C, </a:t>
            </a:r>
            <a:r>
              <a:rPr lang="lt-LT" sz="2800" dirty="0"/>
              <a:t>B</a:t>
            </a:r>
            <a:r>
              <a:rPr lang="en-US" sz="2800" dirty="0"/>
              <a:t>, </a:t>
            </a:r>
            <a:r>
              <a:rPr lang="lt-LT" sz="2800" dirty="0"/>
              <a:t>A</a:t>
            </a:r>
            <a:r>
              <a:rPr lang="en-US" sz="2800" dirty="0"/>
              <a:t>) = (B, </a:t>
            </a:r>
            <a:r>
              <a:rPr lang="lt-LT" sz="2800" dirty="0"/>
              <a:t>A</a:t>
            </a:r>
            <a:r>
              <a:rPr lang="en-US" sz="2800" dirty="0"/>
              <a:t>, </a:t>
            </a:r>
            <a:r>
              <a:rPr lang="lt-LT" sz="2800" dirty="0"/>
              <a:t>C</a:t>
            </a:r>
            <a:r>
              <a:rPr lang="en-US" sz="2800" dirty="0"/>
              <a:t>)</a:t>
            </a:r>
            <a:endParaRPr lang="lt-LT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3" grpId="0" animBg="1"/>
      <p:bldP spid="107535" grpId="0" animBg="1"/>
      <p:bldP spid="107537" grpId="0" animBg="1"/>
      <p:bldP spid="107538" grpId="0" animBg="1"/>
      <p:bldP spid="107547" grpId="0" animBg="1"/>
      <p:bldP spid="107548" grpId="0" animBg="1"/>
      <p:bldP spid="107549" grpId="0" animBg="1"/>
      <p:bldP spid="107550" grpId="0" animBg="1"/>
      <p:bldP spid="10755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95536" y="332656"/>
                <a:ext cx="828092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/>
                  <a:t>Pavyzdys. </a:t>
                </a:r>
                <a:r>
                  <a:rPr lang="lt-LT" sz="2400" dirty="0" smtClean="0"/>
                  <a:t>Kuris ciklų dvejetų rinkinys yra lygus aibės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lt-LT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lt-LT" sz="2400" dirty="0" smtClean="0"/>
                  <a:t> ciklų rinkiniui </a:t>
                </a: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{</m:t>
                    </m:r>
                    <m:d>
                      <m:dPr>
                        <m:ctrlPr>
                          <a:rPr lang="lt-LT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,(</m:t>
                    </m:r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)}</m:t>
                    </m:r>
                  </m:oMath>
                </a14:m>
                <a:r>
                  <a:rPr lang="lt-LT" sz="2400" dirty="0" smtClean="0"/>
                  <a:t>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lt-LT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,(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)}</m:t>
                      </m:r>
                    </m:oMath>
                  </m:oMathPara>
                </a14:m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lt-LT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,(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)}</m:t>
                      </m:r>
                    </m:oMath>
                  </m:oMathPara>
                </a14:m>
                <a:endParaRPr lang="en-US" sz="2400" dirty="0" smtClean="0"/>
              </a:p>
              <a:p>
                <a:endParaRPr lang="lt-LT" sz="2400" dirty="0" smtClean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32656"/>
                <a:ext cx="8280920" cy="1938992"/>
              </a:xfrm>
              <a:prstGeom prst="rect">
                <a:avLst/>
              </a:prstGeom>
              <a:blipFill rotWithShape="0">
                <a:blip r:embed="rId2"/>
                <a:stretch>
                  <a:fillRect l="-1178" t="-2516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6072" y="2021400"/>
            <a:ext cx="52800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lt-LT" dirty="0" smtClean="0">
                <a:sym typeface="Symbol" panose="05050102010706020507" pitchFamily="18" charset="2"/>
              </a:rPr>
              <a:t>Pavaizduokime pradinį ciklų rinkinį</a:t>
            </a:r>
            <a:endParaRPr lang="lt-LT" dirty="0">
              <a:sym typeface="Symbol" panose="05050102010706020507" pitchFamily="18" charset="2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56072" y="2579161"/>
            <a:ext cx="4609513" cy="2853256"/>
            <a:chOff x="156072" y="2490429"/>
            <a:chExt cx="4609513" cy="2853256"/>
          </a:xfrm>
        </p:grpSpPr>
        <p:sp>
          <p:nvSpPr>
            <p:cNvPr id="9" name="Isosceles Triangle 8"/>
            <p:cNvSpPr/>
            <p:nvPr/>
          </p:nvSpPr>
          <p:spPr>
            <a:xfrm>
              <a:off x="611560" y="3384328"/>
              <a:ext cx="1152000" cy="1152128"/>
            </a:xfrm>
            <a:prstGeom prst="triangle">
              <a:avLst/>
            </a:prstGeom>
            <a:solidFill>
              <a:schemeClr val="bg1"/>
            </a:solidFill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0" name="Regular Pentagon 9"/>
            <p:cNvSpPr/>
            <p:nvPr/>
          </p:nvSpPr>
          <p:spPr>
            <a:xfrm>
              <a:off x="2483768" y="3060292"/>
              <a:ext cx="1800000" cy="1800200"/>
            </a:xfrm>
            <a:prstGeom prst="pentagon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35532" y="2737126"/>
              <a:ext cx="5040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600" dirty="0" smtClean="0"/>
                <a:t>a</a:t>
              </a:r>
              <a:endParaRPr lang="lt-LT" sz="36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6072" y="4214161"/>
              <a:ext cx="5040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600" dirty="0" smtClean="0"/>
                <a:t>c</a:t>
              </a:r>
              <a:endParaRPr lang="lt-LT" sz="36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792541" y="4213290"/>
              <a:ext cx="5040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600" dirty="0" smtClean="0"/>
                <a:t>z</a:t>
              </a:r>
              <a:endParaRPr lang="lt-LT" sz="36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868209" y="4697354"/>
              <a:ext cx="5040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600" dirty="0" smtClean="0"/>
                <a:t>x</a:t>
              </a:r>
              <a:endParaRPr lang="lt-LT" sz="36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261529" y="3339885"/>
              <a:ext cx="5040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600" dirty="0" smtClean="0"/>
                <a:t>w</a:t>
              </a:r>
              <a:endParaRPr lang="lt-LT" sz="36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131740" y="2490429"/>
              <a:ext cx="5040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600" dirty="0" smtClean="0"/>
                <a:t>e</a:t>
              </a:r>
              <a:endParaRPr lang="lt-LT" sz="36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87532" y="3278345"/>
              <a:ext cx="5040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600" dirty="0" smtClean="0"/>
                <a:t>g</a:t>
              </a:r>
              <a:endParaRPr lang="lt-LT" sz="36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590035" y="4697353"/>
              <a:ext cx="5040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600" dirty="0" smtClean="0"/>
                <a:t>s</a:t>
              </a:r>
              <a:endParaRPr lang="lt-LT" sz="36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3"/>
              <p:cNvSpPr txBox="1">
                <a:spLocks noChangeArrowheads="1"/>
              </p:cNvSpPr>
              <p:nvPr/>
            </p:nvSpPr>
            <p:spPr bwMode="auto">
              <a:xfrm>
                <a:off x="156072" y="5681889"/>
                <a:ext cx="5280024" cy="1200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4572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9144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3716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8288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indent="0">
                  <a:spcBef>
                    <a:spcPct val="50000"/>
                  </a:spcBef>
                </a:pPr>
                <a:r>
                  <a:rPr lang="lt-LT" dirty="0" smtClean="0">
                    <a:sym typeface="Symbol" panose="05050102010706020507" pitchFamily="18" charset="2"/>
                  </a:rPr>
                  <a:t>Viršūnėms suteikiame pavadinimus ta pačia kryptimi (šiuo atveju prieš laikrodžio rodyklę). Vaizduojame </a:t>
                </a:r>
                <a14:m>
                  <m:oMath xmlns:m="http://schemas.openxmlformats.org/officeDocument/2006/math">
                    <m:r>
                      <a:rPr lang="lt-LT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lt-LT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1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6072" y="5681889"/>
                <a:ext cx="5280024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1848" t="-4061" b="-1066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33"/>
          <p:cNvGrpSpPr/>
          <p:nvPr/>
        </p:nvGrpSpPr>
        <p:grpSpPr>
          <a:xfrm>
            <a:off x="5992537" y="1697574"/>
            <a:ext cx="2678053" cy="4838304"/>
            <a:chOff x="5992537" y="1697574"/>
            <a:chExt cx="2678053" cy="4838304"/>
          </a:xfrm>
        </p:grpSpPr>
        <p:grpSp>
          <p:nvGrpSpPr>
            <p:cNvPr id="32" name="Group 31"/>
            <p:cNvGrpSpPr/>
            <p:nvPr/>
          </p:nvGrpSpPr>
          <p:grpSpPr>
            <a:xfrm>
              <a:off x="6224871" y="1697574"/>
              <a:ext cx="2140525" cy="2123366"/>
              <a:chOff x="4709021" y="2785198"/>
              <a:chExt cx="2140525" cy="2123366"/>
            </a:xfrm>
          </p:grpSpPr>
          <p:sp>
            <p:nvSpPr>
              <p:cNvPr id="22" name="Isosceles Triangle 21"/>
              <p:cNvSpPr/>
              <p:nvPr/>
            </p:nvSpPr>
            <p:spPr>
              <a:xfrm>
                <a:off x="5164509" y="3432400"/>
                <a:ext cx="1152000" cy="1152128"/>
              </a:xfrm>
              <a:prstGeom prst="triangle">
                <a:avLst/>
              </a:prstGeom>
              <a:solidFill>
                <a:schemeClr val="bg1"/>
              </a:solidFill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5488481" y="2785198"/>
                <a:ext cx="5040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/>
                  <a:t>a</a:t>
                </a:r>
                <a:endParaRPr lang="lt-LT" sz="3600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709021" y="4262233"/>
                <a:ext cx="5040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/>
                  <a:t>c</a:t>
                </a:r>
                <a:endParaRPr lang="lt-LT" sz="3600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6345490" y="4261362"/>
                <a:ext cx="5040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/>
                  <a:t>z</a:t>
                </a:r>
                <a:endParaRPr lang="lt-LT" sz="3600" dirty="0"/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5992537" y="3682622"/>
              <a:ext cx="2678053" cy="2853256"/>
              <a:chOff x="6640481" y="2538501"/>
              <a:chExt cx="2678053" cy="2853256"/>
            </a:xfrm>
          </p:grpSpPr>
          <p:sp>
            <p:nvSpPr>
              <p:cNvPr id="23" name="Regular Pentagon 22"/>
              <p:cNvSpPr/>
              <p:nvPr/>
            </p:nvSpPr>
            <p:spPr>
              <a:xfrm>
                <a:off x="7036717" y="3108364"/>
                <a:ext cx="1800000" cy="1800200"/>
              </a:xfrm>
              <a:prstGeom prst="pentagon">
                <a:avLst/>
              </a:prstGeom>
              <a:solidFill>
                <a:schemeClr val="bg1"/>
              </a:solidFill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8421158" y="4745426"/>
                <a:ext cx="5040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/>
                  <a:t>w</a:t>
                </a:r>
                <a:endParaRPr lang="lt-LT" sz="3600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8814478" y="3387957"/>
                <a:ext cx="5040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/>
                  <a:t>x</a:t>
                </a:r>
                <a:endParaRPr lang="lt-LT" sz="3600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684689" y="2538501"/>
                <a:ext cx="5040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/>
                  <a:t>e</a:t>
                </a:r>
                <a:endParaRPr lang="lt-LT" sz="3600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640481" y="3326417"/>
                <a:ext cx="5040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/>
                  <a:t>g</a:t>
                </a:r>
                <a:endParaRPr lang="lt-LT" sz="3600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142984" y="4745425"/>
                <a:ext cx="5040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/>
                  <a:t>s</a:t>
                </a:r>
                <a:endParaRPr lang="lt-LT" sz="36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8963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95536" y="332656"/>
                <a:ext cx="828092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/>
                  <a:t>Pavyzdys. </a:t>
                </a:r>
                <a:r>
                  <a:rPr lang="lt-LT" sz="2400" dirty="0" smtClean="0"/>
                  <a:t>Kuris ciklų dvejetų rinkinys yra lygus aibės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lt-LT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lt-LT" sz="2400" dirty="0" smtClean="0"/>
                  <a:t> ciklų rinkiniui </a:t>
                </a: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{</m:t>
                    </m:r>
                    <m:d>
                      <m:dPr>
                        <m:ctrlPr>
                          <a:rPr lang="lt-LT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,(</m:t>
                    </m:r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)}</m:t>
                    </m:r>
                  </m:oMath>
                </a14:m>
                <a:r>
                  <a:rPr lang="lt-LT" sz="2400" dirty="0" smtClean="0"/>
                  <a:t>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lt-LT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,(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)}</m:t>
                      </m:r>
                    </m:oMath>
                  </m:oMathPara>
                </a14:m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lt-LT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lt-LT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,(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lt-LT" sz="2400" b="0" i="1" smtClean="0">
                          <a:latin typeface="Cambria Math" panose="02040503050406030204" pitchFamily="18" charset="0"/>
                        </a:rPr>
                        <m:t>)}</m:t>
                      </m:r>
                    </m:oMath>
                  </m:oMathPara>
                </a14:m>
                <a:endParaRPr lang="en-US" sz="2400" dirty="0" smtClean="0"/>
              </a:p>
              <a:p>
                <a:endParaRPr lang="lt-LT" sz="2400" dirty="0" smtClean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32656"/>
                <a:ext cx="8280920" cy="1938992"/>
              </a:xfrm>
              <a:prstGeom prst="rect">
                <a:avLst/>
              </a:prstGeom>
              <a:blipFill rotWithShape="0">
                <a:blip r:embed="rId2"/>
                <a:stretch>
                  <a:fillRect l="-1178" t="-2516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156072" y="2579161"/>
            <a:ext cx="4609513" cy="2853256"/>
            <a:chOff x="156072" y="2490429"/>
            <a:chExt cx="4609513" cy="2853256"/>
          </a:xfrm>
        </p:grpSpPr>
        <p:sp>
          <p:nvSpPr>
            <p:cNvPr id="9" name="Isosceles Triangle 8"/>
            <p:cNvSpPr/>
            <p:nvPr/>
          </p:nvSpPr>
          <p:spPr>
            <a:xfrm>
              <a:off x="611560" y="3384328"/>
              <a:ext cx="1152000" cy="1152128"/>
            </a:xfrm>
            <a:prstGeom prst="triangle">
              <a:avLst/>
            </a:prstGeom>
            <a:solidFill>
              <a:schemeClr val="bg1"/>
            </a:solidFill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0" name="Regular Pentagon 9"/>
            <p:cNvSpPr/>
            <p:nvPr/>
          </p:nvSpPr>
          <p:spPr>
            <a:xfrm>
              <a:off x="2483768" y="3060292"/>
              <a:ext cx="1800000" cy="1800200"/>
            </a:xfrm>
            <a:prstGeom prst="pentagon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35532" y="2737126"/>
              <a:ext cx="5040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600" dirty="0" smtClean="0"/>
                <a:t>a</a:t>
              </a:r>
              <a:endParaRPr lang="lt-LT" sz="36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6072" y="4214161"/>
              <a:ext cx="5040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600" dirty="0" smtClean="0"/>
                <a:t>c</a:t>
              </a:r>
              <a:endParaRPr lang="lt-LT" sz="36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792541" y="4213290"/>
              <a:ext cx="5040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600" dirty="0" smtClean="0"/>
                <a:t>z</a:t>
              </a:r>
              <a:endParaRPr lang="lt-LT" sz="36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868209" y="4697354"/>
              <a:ext cx="5040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600" dirty="0" smtClean="0"/>
                <a:t>x</a:t>
              </a:r>
              <a:endParaRPr lang="lt-LT" sz="36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261529" y="3339885"/>
              <a:ext cx="5040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600" dirty="0" smtClean="0"/>
                <a:t>w</a:t>
              </a:r>
              <a:endParaRPr lang="lt-LT" sz="36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131740" y="2490429"/>
              <a:ext cx="5040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600" dirty="0" smtClean="0"/>
                <a:t>e</a:t>
              </a:r>
              <a:endParaRPr lang="lt-LT" sz="36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87532" y="3278345"/>
              <a:ext cx="5040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600" dirty="0" smtClean="0"/>
                <a:t>g</a:t>
              </a:r>
              <a:endParaRPr lang="lt-LT" sz="36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590035" y="4697353"/>
              <a:ext cx="5040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600" dirty="0" smtClean="0"/>
                <a:t>s</a:t>
              </a:r>
              <a:endParaRPr lang="lt-LT" sz="36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3"/>
              <p:cNvSpPr txBox="1">
                <a:spLocks noChangeArrowheads="1"/>
              </p:cNvSpPr>
              <p:nvPr/>
            </p:nvSpPr>
            <p:spPr bwMode="auto">
              <a:xfrm>
                <a:off x="156072" y="5681889"/>
                <a:ext cx="5280024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4572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9144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3716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8288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indent="0">
                  <a:spcBef>
                    <a:spcPct val="50000"/>
                  </a:spcBef>
                </a:pPr>
                <a:r>
                  <a:rPr lang="lt-LT" dirty="0" smtClean="0">
                    <a:sym typeface="Symbol" panose="05050102010706020507" pitchFamily="18" charset="2"/>
                  </a:rPr>
                  <a:t>Vaizduojame </a:t>
                </a:r>
                <a14:m>
                  <m:oMath xmlns:m="http://schemas.openxmlformats.org/officeDocument/2006/math">
                    <m:r>
                      <a:rPr lang="lt-LT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lt-LT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1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6072" y="5681889"/>
                <a:ext cx="5280024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1848" t="-10526" b="-289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33"/>
          <p:cNvGrpSpPr/>
          <p:nvPr/>
        </p:nvGrpSpPr>
        <p:grpSpPr>
          <a:xfrm>
            <a:off x="5992537" y="1697574"/>
            <a:ext cx="2678053" cy="4838304"/>
            <a:chOff x="5992537" y="1697574"/>
            <a:chExt cx="2678053" cy="4838304"/>
          </a:xfrm>
        </p:grpSpPr>
        <p:grpSp>
          <p:nvGrpSpPr>
            <p:cNvPr id="32" name="Group 31"/>
            <p:cNvGrpSpPr/>
            <p:nvPr/>
          </p:nvGrpSpPr>
          <p:grpSpPr>
            <a:xfrm>
              <a:off x="6224871" y="1697574"/>
              <a:ext cx="2140525" cy="2123366"/>
              <a:chOff x="4709021" y="2785198"/>
              <a:chExt cx="2140525" cy="2123366"/>
            </a:xfrm>
          </p:grpSpPr>
          <p:sp>
            <p:nvSpPr>
              <p:cNvPr id="22" name="Isosceles Triangle 21"/>
              <p:cNvSpPr/>
              <p:nvPr/>
            </p:nvSpPr>
            <p:spPr>
              <a:xfrm>
                <a:off x="5164509" y="3432400"/>
                <a:ext cx="1152000" cy="1152128"/>
              </a:xfrm>
              <a:prstGeom prst="triangle">
                <a:avLst/>
              </a:prstGeom>
              <a:solidFill>
                <a:schemeClr val="bg1"/>
              </a:solidFill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5488481" y="2785198"/>
                <a:ext cx="5040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/>
                  <a:t>a</a:t>
                </a:r>
                <a:endParaRPr lang="lt-LT" sz="3600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709021" y="4262233"/>
                <a:ext cx="5040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/>
                  <a:t>c</a:t>
                </a:r>
                <a:endParaRPr lang="lt-LT" sz="3600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6345490" y="4261362"/>
                <a:ext cx="5040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/>
                  <a:t>z</a:t>
                </a:r>
                <a:endParaRPr lang="lt-LT" sz="3600" dirty="0"/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5992537" y="3682622"/>
              <a:ext cx="2678053" cy="2853256"/>
              <a:chOff x="6640481" y="2538501"/>
              <a:chExt cx="2678053" cy="2853256"/>
            </a:xfrm>
          </p:grpSpPr>
          <p:sp>
            <p:nvSpPr>
              <p:cNvPr id="23" name="Regular Pentagon 22"/>
              <p:cNvSpPr/>
              <p:nvPr/>
            </p:nvSpPr>
            <p:spPr>
              <a:xfrm>
                <a:off x="7036717" y="3108364"/>
                <a:ext cx="1800000" cy="1800200"/>
              </a:xfrm>
              <a:prstGeom prst="pentagon">
                <a:avLst/>
              </a:prstGeom>
              <a:solidFill>
                <a:schemeClr val="bg1"/>
              </a:solidFill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8421158" y="4745426"/>
                <a:ext cx="5040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/>
                  <a:t>x</a:t>
                </a:r>
                <a:endParaRPr lang="lt-LT" sz="3600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8814478" y="3387957"/>
                <a:ext cx="5040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/>
                  <a:t>w</a:t>
                </a:r>
                <a:endParaRPr lang="lt-LT" sz="3600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684689" y="2538501"/>
                <a:ext cx="5040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/>
                  <a:t>e</a:t>
                </a:r>
                <a:endParaRPr lang="lt-LT" sz="3600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640481" y="3326417"/>
                <a:ext cx="5040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/>
                  <a:t>g</a:t>
                </a:r>
                <a:endParaRPr lang="lt-LT" sz="3600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142984" y="4745425"/>
                <a:ext cx="5040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/>
                  <a:t>s</a:t>
                </a:r>
                <a:endParaRPr lang="lt-LT" sz="36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0780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49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sz="2400" b="1" i="1" dirty="0" smtClean="0"/>
              <a:t>Ciklų skaičius</a:t>
            </a:r>
            <a:endParaRPr lang="lt-LT" sz="2400" b="1" i="1" dirty="0"/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305870" y="1124744"/>
            <a:ext cx="84963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sz="3200" dirty="0"/>
              <a:t>Ciklų skaičių randame naudojant </a:t>
            </a:r>
            <a:r>
              <a:rPr lang="lt-LT" sz="3200" b="1" i="1" dirty="0"/>
              <a:t>pirmosios rūšies </a:t>
            </a:r>
            <a:r>
              <a:rPr lang="lt-LT" sz="3200" b="1" i="1" dirty="0" err="1"/>
              <a:t>Stirlingo</a:t>
            </a:r>
            <a:r>
              <a:rPr lang="lt-LT" sz="3200" b="1" i="1" dirty="0"/>
              <a:t> skaičius</a:t>
            </a:r>
            <a:endParaRPr lang="lt-LT" sz="3200" b="1" dirty="0"/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305870" y="3068960"/>
            <a:ext cx="865861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lt-LT" sz="3200" dirty="0"/>
              <a:t>Pirmosios rūšies </a:t>
            </a:r>
            <a:r>
              <a:rPr lang="lt-LT" sz="3200" dirty="0" err="1"/>
              <a:t>Stirlingo</a:t>
            </a:r>
            <a:r>
              <a:rPr lang="lt-LT" sz="3200" dirty="0"/>
              <a:t> skaičiams galioja lygybė</a:t>
            </a:r>
          </a:p>
          <a:p>
            <a:pPr algn="ctr">
              <a:spcBef>
                <a:spcPct val="50000"/>
              </a:spcBef>
            </a:pPr>
            <a:r>
              <a:rPr lang="lt-LT" sz="3200" dirty="0"/>
              <a:t>s</a:t>
            </a:r>
            <a:r>
              <a:rPr lang="en-US" sz="3200" dirty="0"/>
              <a:t> (n, k) = </a:t>
            </a:r>
            <a:r>
              <a:rPr lang="lt-LT" sz="3200" dirty="0"/>
              <a:t>s</a:t>
            </a:r>
            <a:r>
              <a:rPr lang="en-US" sz="3200" dirty="0"/>
              <a:t> (n-1, k-1) </a:t>
            </a:r>
            <a:r>
              <a:rPr lang="lt-LT" sz="3200" dirty="0"/>
              <a:t>– (n-1)</a:t>
            </a:r>
            <a:r>
              <a:rPr lang="en-US" sz="3200" dirty="0"/>
              <a:t> </a:t>
            </a:r>
            <a:r>
              <a:rPr lang="lt-LT" sz="3200" dirty="0"/>
              <a:t>s</a:t>
            </a:r>
            <a:r>
              <a:rPr lang="en-US" sz="3200" dirty="0"/>
              <a:t> (n-1, k)</a:t>
            </a:r>
            <a:endParaRPr lang="lt-LT" sz="3200" b="1" dirty="0"/>
          </a:p>
        </p:txBody>
      </p:sp>
    </p:spTree>
    <p:extLst>
      <p:ext uri="{BB962C8B-B14F-4D97-AF65-F5344CB8AC3E}">
        <p14:creationId xmlns:p14="http://schemas.microsoft.com/office/powerpoint/2010/main" val="104562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/>
      <p:bldP spid="10752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424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Pirmosios rūšies Stirlingo skaičiai s (n, k)</a:t>
            </a:r>
          </a:p>
        </p:txBody>
      </p:sp>
      <p:graphicFrame>
        <p:nvGraphicFramePr>
          <p:cNvPr id="108764" name="Group 220"/>
          <p:cNvGraphicFramePr>
            <a:graphicFrameLocks noGrp="1"/>
          </p:cNvGraphicFramePr>
          <p:nvPr/>
        </p:nvGraphicFramePr>
        <p:xfrm>
          <a:off x="611188" y="1196975"/>
          <a:ext cx="7993062" cy="4358640"/>
        </p:xfrm>
        <a:graphic>
          <a:graphicData uri="http://schemas.openxmlformats.org/drawingml/2006/table">
            <a:tbl>
              <a:tblPr/>
              <a:tblGrid>
                <a:gridCol w="773112"/>
                <a:gridCol w="531813"/>
                <a:gridCol w="784225"/>
                <a:gridCol w="935037"/>
                <a:gridCol w="936625"/>
                <a:gridCol w="863600"/>
                <a:gridCol w="792163"/>
                <a:gridCol w="828675"/>
                <a:gridCol w="828675"/>
                <a:gridCol w="719137"/>
              </a:tblGrid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-1764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-735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-5040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13068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-13132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-1960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Box 4"/>
              <p:cNvSpPr txBox="1">
                <a:spLocks noChangeArrowheads="1"/>
              </p:cNvSpPr>
              <p:nvPr/>
            </p:nvSpPr>
            <p:spPr bwMode="auto">
              <a:xfrm>
                <a:off x="395288" y="404813"/>
                <a:ext cx="8353425" cy="1077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sz="3200" b="1" i="1" dirty="0" smtClean="0"/>
                  <a:t>Pavyzdys. </a:t>
                </a:r>
                <a:r>
                  <a:rPr lang="lt-LT" sz="3200" dirty="0" smtClean="0"/>
                  <a:t>Apskaičiuosime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s</m:t>
                    </m:r>
                    <m:d>
                      <m:dPr>
                        <m:ctrlPr>
                          <a:rPr lang="lt-LT" sz="3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9</m:t>
                        </m:r>
                        <m:r>
                          <a:rPr lang="lt-LT" sz="3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6</m:t>
                        </m:r>
                      </m:e>
                    </m:d>
                  </m:oMath>
                </a14:m>
                <a:r>
                  <a:rPr lang="lt-LT" sz="3200" dirty="0" smtClean="0"/>
                  <a:t>. Lentelėje tokių reikšmių nėra</a:t>
                </a:r>
                <a:endParaRPr lang="lt-LT" sz="3200" dirty="0"/>
              </a:p>
            </p:txBody>
          </p:sp>
        </mc:Choice>
        <mc:Fallback xmlns="">
          <p:sp>
            <p:nvSpPr>
              <p:cNvPr id="2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288" y="404813"/>
                <a:ext cx="8353425" cy="1077218"/>
              </a:xfrm>
              <a:prstGeom prst="rect">
                <a:avLst/>
              </a:prstGeom>
              <a:blipFill rotWithShape="0">
                <a:blip r:embed="rId2"/>
                <a:stretch>
                  <a:fillRect l="-1898" t="-7910" r="-2701" b="-1694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3"/>
              <p:cNvSpPr txBox="1">
                <a:spLocks noChangeArrowheads="1"/>
              </p:cNvSpPr>
              <p:nvPr/>
            </p:nvSpPr>
            <p:spPr bwMode="auto">
              <a:xfrm>
                <a:off x="348646" y="4005064"/>
                <a:ext cx="830305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4572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9144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3716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8288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indent="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𝑠</m:t>
                      </m:r>
                      <m:d>
                        <m:dPr>
                          <m:ctrlPr>
                            <a:rPr lang="lt-LT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9,6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𝑠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8,5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+7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∙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𝑠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8,6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</m:oMath>
                  </m:oMathPara>
                </a14:m>
                <a:endParaRPr lang="lt-LT" sz="3200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8646" y="4005064"/>
                <a:ext cx="8303050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7"/>
              <p:cNvSpPr txBox="1">
                <a:spLocks noChangeArrowheads="1"/>
              </p:cNvSpPr>
              <p:nvPr/>
            </p:nvSpPr>
            <p:spPr bwMode="auto">
              <a:xfrm>
                <a:off x="323850" y="3068960"/>
                <a:ext cx="84963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3200" b="0" dirty="0" smtClean="0"/>
                  <a:t>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lt-LT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lt-LT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−1, </m:t>
                        </m:r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−(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−1)∙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lt-L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lt-L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lt-L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−1, </m:t>
                    </m:r>
                    <m:r>
                      <a:rPr lang="lt-L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lt-L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lt-LT" sz="3200" b="1" dirty="0"/>
              </a:p>
            </p:txBody>
          </p:sp>
        </mc:Choice>
        <mc:Fallback xmlns="">
          <p:sp>
            <p:nvSpPr>
              <p:cNvPr id="6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850" y="3068960"/>
                <a:ext cx="8496300" cy="584775"/>
              </a:xfrm>
              <a:prstGeom prst="rect">
                <a:avLst/>
              </a:prstGeom>
              <a:blipFill rotWithShape="0">
                <a:blip r:embed="rId4"/>
                <a:stretch>
                  <a:fillRect l="-933" t="-14583" b="-322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"/>
              <p:cNvSpPr txBox="1">
                <a:spLocks noChangeArrowheads="1"/>
              </p:cNvSpPr>
              <p:nvPr/>
            </p:nvSpPr>
            <p:spPr bwMode="auto">
              <a:xfrm>
                <a:off x="-108520" y="4797152"/>
                <a:ext cx="925252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4572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9144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3716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8288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indent="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=−1960+7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∙322=294</m:t>
                      </m:r>
                    </m:oMath>
                  </m:oMathPara>
                </a14:m>
                <a:endParaRPr lang="lt-LT" sz="3200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08520" y="4797152"/>
                <a:ext cx="9252520" cy="5847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Group 2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854707"/>
              </p:ext>
            </p:extLst>
          </p:nvPr>
        </p:nvGraphicFramePr>
        <p:xfrm>
          <a:off x="539552" y="1628800"/>
          <a:ext cx="7993062" cy="1188720"/>
        </p:xfrm>
        <a:graphic>
          <a:graphicData uri="http://schemas.openxmlformats.org/drawingml/2006/table">
            <a:tbl>
              <a:tblPr/>
              <a:tblGrid>
                <a:gridCol w="773112"/>
                <a:gridCol w="531813"/>
                <a:gridCol w="784225"/>
                <a:gridCol w="935037"/>
                <a:gridCol w="936625"/>
                <a:gridCol w="863600"/>
                <a:gridCol w="792163"/>
                <a:gridCol w="828675"/>
                <a:gridCol w="828675"/>
                <a:gridCol w="719137"/>
              </a:tblGrid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-5040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13068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-13132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-1960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36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64087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sz="2400" b="1" i="1" dirty="0"/>
              <a:t>Kėliniai</a:t>
            </a:r>
          </a:p>
          <a:p>
            <a:pPr>
              <a:spcBef>
                <a:spcPct val="50000"/>
              </a:spcBef>
            </a:pPr>
            <a:endParaRPr lang="lt-LT" sz="2400" b="1" i="1" dirty="0"/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291062" y="1412776"/>
            <a:ext cx="860141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lt-LT" sz="2400" dirty="0"/>
              <a:t>Aibę {1, 2, 3} galima užrašyti šešiais būdais:</a:t>
            </a:r>
          </a:p>
          <a:p>
            <a:pPr>
              <a:spcBef>
                <a:spcPct val="50000"/>
              </a:spcBef>
            </a:pPr>
            <a:r>
              <a:rPr lang="lt-LT" sz="2400" dirty="0"/>
              <a:t>{1, 2, 3}</a:t>
            </a:r>
            <a:r>
              <a:rPr lang="en-US" sz="2400" dirty="0"/>
              <a:t> = {1, 3, 2} = {2, 1, 3} = {2, 3, 1} = {3, 1, 2} = {3, 2, 1}</a:t>
            </a:r>
            <a:r>
              <a:rPr lang="lt-LT" sz="2400" dirty="0"/>
              <a:t>.</a:t>
            </a:r>
          </a:p>
          <a:p>
            <a:pPr>
              <a:spcBef>
                <a:spcPct val="50000"/>
              </a:spcBef>
            </a:pPr>
            <a:r>
              <a:rPr lang="lt-LT" sz="2400" dirty="0"/>
              <a:t>Tokie skirtingi elementų užrašymai vadinami </a:t>
            </a:r>
            <a:r>
              <a:rPr lang="lt-LT" sz="2400" b="1" i="1" dirty="0"/>
              <a:t>kėliniais</a:t>
            </a:r>
            <a:r>
              <a:rPr lang="lt-LT" sz="24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857" name="Text Box 9"/>
              <p:cNvSpPr txBox="1">
                <a:spLocks noChangeArrowheads="1"/>
              </p:cNvSpPr>
              <p:nvPr/>
            </p:nvSpPr>
            <p:spPr bwMode="auto">
              <a:xfrm>
                <a:off x="395536" y="3573016"/>
                <a:ext cx="8064500" cy="15081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sz="2400" dirty="0" smtClean="0"/>
                  <a:t>Jeigu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, tai </a:t>
                </a:r>
                <a:r>
                  <a:rPr lang="lt-LT" sz="2400" dirty="0"/>
                  <a:t>ją galima užrašyti n</a:t>
                </a:r>
                <a:r>
                  <a:rPr lang="en-US" sz="2400" dirty="0"/>
                  <a:t>! </a:t>
                </a:r>
                <a:r>
                  <a:rPr lang="lt-LT" sz="2400" dirty="0"/>
                  <a:t>būdais, </a:t>
                </a:r>
                <a:r>
                  <a:rPr lang="lt-LT" sz="2400" dirty="0" smtClean="0"/>
                  <a:t>kur</a:t>
                </a:r>
                <a:endParaRPr lang="en-US" sz="2400" dirty="0" smtClean="0"/>
              </a:p>
              <a:p>
                <a:pPr>
                  <a:spcBef>
                    <a:spcPct val="50000"/>
                  </a:spcBef>
                </a:pPr>
                <a:endParaRPr lang="lt-LT" sz="2400" dirty="0"/>
              </a:p>
              <a:p>
                <a:pPr algn="ctr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!=1∙2∙3∙… ∙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lt-LT" sz="3200" dirty="0"/>
              </a:p>
            </p:txBody>
          </p:sp>
        </mc:Choice>
        <mc:Fallback xmlns="">
          <p:sp>
            <p:nvSpPr>
              <p:cNvPr id="78857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3573016"/>
                <a:ext cx="8064500" cy="1508105"/>
              </a:xfrm>
              <a:prstGeom prst="rect">
                <a:avLst/>
              </a:prstGeom>
              <a:blipFill rotWithShape="0">
                <a:blip r:embed="rId2"/>
                <a:stretch>
                  <a:fillRect l="-1209" t="-322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745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5" grpId="0"/>
      <p:bldP spid="7885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95288" y="404813"/>
            <a:ext cx="835342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sz="3200" b="1" i="1" dirty="0"/>
              <a:t>Pavyzdys. </a:t>
            </a:r>
            <a:r>
              <a:rPr lang="lt-LT" sz="3200" dirty="0" smtClean="0"/>
              <a:t>Keliais būdais galima iš 10 šokėjų sudaryti 6 žmonių ratelį?</a:t>
            </a:r>
            <a:endParaRPr lang="lt-LT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3"/>
              <p:cNvSpPr txBox="1">
                <a:spLocks noChangeArrowheads="1"/>
              </p:cNvSpPr>
              <p:nvPr/>
            </p:nvSpPr>
            <p:spPr bwMode="auto">
              <a:xfrm>
                <a:off x="362287" y="1749951"/>
                <a:ext cx="8303050" cy="20820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4572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9144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3716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8288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indent="0">
                  <a:spcBef>
                    <a:spcPct val="50000"/>
                  </a:spcBef>
                </a:pPr>
                <a:r>
                  <a:rPr lang="lt-LT" sz="3200" dirty="0" smtClean="0">
                    <a:sym typeface="Symbol" panose="05050102010706020507" pitchFamily="18" charset="2"/>
                  </a:rPr>
                  <a:t>Išrenkame 6 šokėjus, iš kurių vėliau sudarysime ratelį</a:t>
                </a:r>
              </a:p>
              <a:p>
                <a:pPr marL="0" indent="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lt-LT" sz="3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lt-LT" sz="3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lt-LT" sz="32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  <m:sup>
                          <m:r>
                            <a:rPr lang="lt-LT" sz="3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b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lt-LT" sz="32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lt-LT" sz="32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lt-LT" sz="32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  <m:r>
                            <a:rPr lang="lt-LT" sz="3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lt-LT" sz="32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4!</m:t>
                          </m:r>
                          <m:r>
                            <a:rPr lang="lt-LT" sz="3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=210</m:t>
                      </m:r>
                    </m:oMath>
                  </m:oMathPara>
                </a14:m>
                <a:endParaRPr lang="lt-LT" sz="3200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2287" y="1749951"/>
                <a:ext cx="8303050" cy="2082045"/>
              </a:xfrm>
              <a:prstGeom prst="rect">
                <a:avLst/>
              </a:prstGeom>
              <a:blipFill rotWithShape="0">
                <a:blip r:embed="rId2"/>
                <a:stretch>
                  <a:fillRect l="-1836" t="-40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3"/>
              <p:cNvSpPr txBox="1">
                <a:spLocks noChangeArrowheads="1"/>
              </p:cNvSpPr>
              <p:nvPr/>
            </p:nvSpPr>
            <p:spPr bwMode="auto">
              <a:xfrm>
                <a:off x="395645" y="4005064"/>
                <a:ext cx="8446817" cy="1323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4572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9144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3716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8288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indent="0">
                  <a:spcBef>
                    <a:spcPct val="50000"/>
                  </a:spcBef>
                </a:pPr>
                <a:r>
                  <a:rPr lang="lt-LT" sz="3200" dirty="0" smtClean="0">
                    <a:sym typeface="Symbol" panose="05050102010706020507" pitchFamily="18" charset="2"/>
                  </a:rPr>
                  <a:t>Iš 6 </a:t>
                </a:r>
                <a:r>
                  <a:rPr lang="lt-LT" sz="3200" dirty="0" err="1" smtClean="0">
                    <a:sym typeface="Symbol" panose="05050102010706020507" pitchFamily="18" charset="2"/>
                  </a:rPr>
                  <a:t>šokė</a:t>
                </a:r>
                <a:r>
                  <a:rPr lang="en-US" sz="3200" dirty="0" smtClean="0">
                    <a:sym typeface="Symbol" panose="05050102010706020507" pitchFamily="18" charset="2"/>
                  </a:rPr>
                  <a:t>j</a:t>
                </a:r>
                <a:r>
                  <a:rPr lang="lt-LT" sz="3200" dirty="0" smtClean="0">
                    <a:sym typeface="Symbol" panose="05050102010706020507" pitchFamily="18" charset="2"/>
                  </a:rPr>
                  <a:t>ų vieną ratelį galima sudaryti </a:t>
                </a:r>
                <a:endParaRPr lang="en-US" sz="3200" dirty="0" smtClean="0">
                  <a:sym typeface="Symbol" panose="05050102010706020507" pitchFamily="18" charset="2"/>
                </a:endParaRPr>
              </a:p>
              <a:p>
                <a:pPr marL="0" indent="0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lt-LT" sz="3200" b="0" i="0" smtClean="0">
                        <a:latin typeface="Cambria Math" panose="02040503050406030204" pitchFamily="18" charset="0"/>
                      </a:rPr>
                      <m:t>s</m:t>
                    </m:r>
                    <m:d>
                      <m:dPr>
                        <m:ctrlPr>
                          <a:rPr lang="lt-LT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3200" b="0" i="0" smtClean="0">
                            <a:latin typeface="Cambria Math" panose="02040503050406030204" pitchFamily="18" charset="0"/>
                          </a:rPr>
                          <m:t>6,1</m:t>
                        </m:r>
                      </m:e>
                    </m:d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=−120</m:t>
                    </m:r>
                  </m:oMath>
                </a14:m>
                <a:r>
                  <a:rPr lang="en-US" sz="3200" dirty="0" smtClean="0">
                    <a:sym typeface="Symbol" panose="05050102010706020507" pitchFamily="18" charset="2"/>
                  </a:rPr>
                  <a:t> b</a:t>
                </a:r>
                <a:r>
                  <a:rPr lang="lt-LT" sz="3200" dirty="0" smtClean="0">
                    <a:sym typeface="Symbol" panose="05050102010706020507" pitchFamily="18" charset="2"/>
                  </a:rPr>
                  <a:t>ū</a:t>
                </a:r>
                <a:r>
                  <a:rPr lang="en-US" sz="3200" dirty="0" smtClean="0">
                    <a:sym typeface="Symbol" panose="05050102010706020507" pitchFamily="18" charset="2"/>
                  </a:rPr>
                  <a:t>dais</a:t>
                </a:r>
                <a:r>
                  <a:rPr lang="lt-LT" sz="3200" dirty="0" smtClean="0">
                    <a:sym typeface="Symbol" panose="05050102010706020507" pitchFamily="18" charset="2"/>
                  </a:rPr>
                  <a:t> (vėliau naudosime modulį)</a:t>
                </a:r>
                <a:endParaRPr lang="lt-LT" sz="3200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645" y="4005064"/>
                <a:ext cx="8446817" cy="1323439"/>
              </a:xfrm>
              <a:prstGeom prst="rect">
                <a:avLst/>
              </a:prstGeom>
              <a:blipFill rotWithShape="0">
                <a:blip r:embed="rId3"/>
                <a:stretch>
                  <a:fillRect l="-1876" t="-6452" r="-1082" b="-1382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3"/>
              <p:cNvSpPr txBox="1">
                <a:spLocks noChangeArrowheads="1"/>
              </p:cNvSpPr>
              <p:nvPr/>
            </p:nvSpPr>
            <p:spPr bwMode="auto">
              <a:xfrm>
                <a:off x="395645" y="5534561"/>
                <a:ext cx="8446817" cy="1077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4572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9144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3716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8288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indent="0">
                  <a:spcBef>
                    <a:spcPct val="50000"/>
                  </a:spcBef>
                </a:pPr>
                <a:r>
                  <a:rPr lang="lt-LT" sz="3200" dirty="0" smtClean="0">
                    <a:sym typeface="Symbol" panose="05050102010706020507" pitchFamily="18" charset="2"/>
                  </a:rPr>
                  <a:t>Sudauginame:</a:t>
                </a:r>
                <a:endParaRPr lang="en-US" sz="3200" dirty="0" smtClean="0">
                  <a:sym typeface="Symbol" panose="05050102010706020507" pitchFamily="18" charset="2"/>
                </a:endParaRPr>
              </a:p>
              <a:p>
                <a:pPr marL="0" indent="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200" b="0" i="0" smtClean="0">
                          <a:latin typeface="Cambria Math" panose="02040503050406030204" pitchFamily="18" charset="0"/>
                        </a:rPr>
                        <m:t>210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|"/>
                          <m:endChr m:val="|"/>
                          <m:ctrlPr>
                            <a:rPr lang="lt-L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−120</m:t>
                          </m:r>
                        </m:e>
                      </m:d>
                      <m:r>
                        <a:rPr lang="en-US" sz="3200" b="0" i="0" smtClean="0">
                          <a:latin typeface="Cambria Math" panose="02040503050406030204" pitchFamily="18" charset="0"/>
                        </a:rPr>
                        <m:t>=25200</m:t>
                      </m:r>
                    </m:oMath>
                  </m:oMathPara>
                </a14:m>
                <a:endParaRPr lang="lt-LT" sz="3200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6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645" y="5534561"/>
                <a:ext cx="8446817" cy="1077218"/>
              </a:xfrm>
              <a:prstGeom prst="rect">
                <a:avLst/>
              </a:prstGeom>
              <a:blipFill rotWithShape="0">
                <a:blip r:embed="rId4"/>
                <a:stretch>
                  <a:fillRect l="-1876" t="-791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090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/>
              <a:t>Pavyzdys</a:t>
            </a:r>
            <a:r>
              <a:rPr lang="en-US" sz="2400" b="1" i="1" dirty="0" smtClean="0"/>
              <a:t>. </a:t>
            </a:r>
            <a:r>
              <a:rPr lang="en-US" sz="2400" dirty="0" err="1" smtClean="0"/>
              <a:t>Kiek</a:t>
            </a:r>
            <a:r>
              <a:rPr lang="lt-LT" sz="2400" dirty="0" smtClean="0"/>
              <a:t> skirtingų šešiaženklių skaičių galima sudaryti iš skaitmenų 1, 2, 5, 6, 7, 9 taip, kad visi skaitmenys būtų skirtingi?</a:t>
            </a:r>
            <a:r>
              <a:rPr lang="en-US" sz="2400" dirty="0" smtClean="0"/>
              <a:t> </a:t>
            </a:r>
            <a:endParaRPr lang="lt-LT" sz="24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Box 9"/>
              <p:cNvSpPr txBox="1">
                <a:spLocks noChangeArrowheads="1"/>
              </p:cNvSpPr>
              <p:nvPr/>
            </p:nvSpPr>
            <p:spPr bwMode="auto">
              <a:xfrm>
                <a:off x="395536" y="2204864"/>
                <a:ext cx="8064500" cy="15081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1, 2, 5, 6, 7, 9</m:t>
                        </m:r>
                      </m:e>
                    </m:d>
                  </m:oMath>
                </a14:m>
                <a:r>
                  <a:rPr lang="en-US" sz="2400" dirty="0" smtClean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US" sz="2400" dirty="0" smtClean="0"/>
                  <a:t>, </a:t>
                </a:r>
                <a:r>
                  <a:rPr lang="en-US" sz="2400" dirty="0" err="1" smtClean="0"/>
                  <a:t>panaudosime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visus</a:t>
                </a:r>
                <a:r>
                  <a:rPr lang="en-US" sz="2400" dirty="0" smtClean="0"/>
                  <a:t> </a:t>
                </a:r>
                <a:r>
                  <a:rPr lang="lt-LT" sz="2400" dirty="0" smtClean="0"/>
                  <a:t>skaitmenis. </a:t>
                </a:r>
              </a:p>
              <a:p>
                <a:pPr>
                  <a:spcBef>
                    <a:spcPct val="50000"/>
                  </a:spcBef>
                </a:pPr>
                <a:endParaRPr lang="lt-LT" sz="2400" dirty="0"/>
              </a:p>
              <a:p>
                <a:pPr algn="ctr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2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!=1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∙2∙3∙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=720</m:t>
                      </m:r>
                    </m:oMath>
                  </m:oMathPara>
                </a14:m>
                <a:endParaRPr lang="lt-LT" sz="3200" dirty="0"/>
              </a:p>
            </p:txBody>
          </p:sp>
        </mc:Choice>
        <mc:Fallback xmlns="">
          <p:sp>
            <p:nvSpPr>
              <p:cNvPr id="3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2204864"/>
                <a:ext cx="8064500" cy="1508105"/>
              </a:xfrm>
              <a:prstGeom prst="rect">
                <a:avLst/>
              </a:prstGeom>
              <a:blipFill rotWithShape="0">
                <a:blip r:embed="rId2"/>
                <a:stretch>
                  <a:fillRect l="-227" t="-323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3875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/>
              <a:t>Pavyzdys</a:t>
            </a:r>
            <a:r>
              <a:rPr lang="en-US" sz="2400" b="1" i="1" dirty="0" smtClean="0"/>
              <a:t>. </a:t>
            </a:r>
            <a:r>
              <a:rPr lang="lt-LT" sz="2400" dirty="0" smtClean="0"/>
              <a:t>Grupėje yra 13 studentų. Per egzaminą jie eina atsiskaityti po vieną. Keliais būdais jie gali sudaryti eilę?</a:t>
            </a:r>
            <a:endParaRPr lang="lt-LT" sz="24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Box 9"/>
              <p:cNvSpPr txBox="1">
                <a:spLocks noChangeArrowheads="1"/>
              </p:cNvSpPr>
              <p:nvPr/>
            </p:nvSpPr>
            <p:spPr bwMode="auto">
              <a:xfrm>
                <a:off x="395536" y="2204864"/>
                <a:ext cx="8064500" cy="15081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lt-LT" sz="2400" b="0" i="1" smtClean="0">
                        <a:latin typeface="Cambria Math" panose="02040503050406030204" pitchFamily="18" charset="0"/>
                      </a:rPr>
                      <m:t>13</m:t>
                    </m:r>
                  </m:oMath>
                </a14:m>
                <a:r>
                  <a:rPr lang="en-US" sz="2400" dirty="0" smtClean="0"/>
                  <a:t>, </a:t>
                </a:r>
                <a:r>
                  <a:rPr lang="lt-LT" sz="2400" dirty="0" smtClean="0"/>
                  <a:t>atsiskaitinėja visi grupės studentai </a:t>
                </a:r>
              </a:p>
              <a:p>
                <a:pPr>
                  <a:spcBef>
                    <a:spcPct val="50000"/>
                  </a:spcBef>
                </a:pPr>
                <a:endParaRPr lang="lt-LT" sz="2400" dirty="0"/>
              </a:p>
              <a:p>
                <a:pPr algn="ctr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200" b="0" i="1" smtClean="0">
                          <a:latin typeface="Cambria Math" panose="02040503050406030204" pitchFamily="18" charset="0"/>
                        </a:rPr>
                        <m:t>13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!=1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∙2∙3∙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…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13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6227020800</m:t>
                      </m:r>
                    </m:oMath>
                  </m:oMathPara>
                </a14:m>
                <a:endParaRPr lang="lt-LT" sz="3200" dirty="0"/>
              </a:p>
            </p:txBody>
          </p:sp>
        </mc:Choice>
        <mc:Fallback xmlns="">
          <p:sp>
            <p:nvSpPr>
              <p:cNvPr id="3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2204864"/>
                <a:ext cx="8064500" cy="1508105"/>
              </a:xfrm>
              <a:prstGeom prst="rect">
                <a:avLst/>
              </a:prstGeom>
              <a:blipFill rotWithShape="0">
                <a:blip r:embed="rId2"/>
                <a:stretch>
                  <a:fillRect t="-323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655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1871700" y="2708920"/>
            <a:ext cx="2592288" cy="10441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4463988" y="2717850"/>
            <a:ext cx="2592288" cy="10530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463988" y="2704356"/>
            <a:ext cx="0" cy="10814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1328671" y="3749790"/>
            <a:ext cx="543028" cy="11553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920959" y="3779803"/>
            <a:ext cx="543028" cy="11553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6510017" y="3772327"/>
            <a:ext cx="543028" cy="11553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890808" y="3770893"/>
            <a:ext cx="560187" cy="11568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468723" y="3766530"/>
            <a:ext cx="560187" cy="11568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073330" y="3755637"/>
            <a:ext cx="560187" cy="11568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64087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sz="2400" b="1" i="1" dirty="0" smtClean="0"/>
              <a:t>Deriniai</a:t>
            </a:r>
            <a:endParaRPr lang="lt-LT" sz="2400" b="1" i="1" dirty="0"/>
          </a:p>
          <a:p>
            <a:pPr>
              <a:spcBef>
                <a:spcPct val="50000"/>
              </a:spcBef>
            </a:pPr>
            <a:r>
              <a:rPr lang="lt-LT" dirty="0" smtClean="0"/>
              <a:t>Aibės </a:t>
            </a:r>
            <a:r>
              <a:rPr lang="lt-LT" dirty="0"/>
              <a:t>A elementų skaičių žymėsime | A |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23850" y="1559487"/>
            <a:ext cx="80645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Užrašysime visus aibės {</a:t>
            </a:r>
            <a:r>
              <a:rPr lang="lt-LT" dirty="0"/>
              <a:t>1, 2, 3} </a:t>
            </a:r>
            <a:r>
              <a:rPr lang="lt-LT" dirty="0" smtClean="0"/>
              <a:t>poaibius, turinčius po du elementus:</a:t>
            </a:r>
            <a:endParaRPr lang="lt-LT" dirty="0"/>
          </a:p>
        </p:txBody>
      </p:sp>
      <p:sp>
        <p:nvSpPr>
          <p:cNvPr id="2" name="Oval 1"/>
          <p:cNvSpPr/>
          <p:nvPr/>
        </p:nvSpPr>
        <p:spPr>
          <a:xfrm>
            <a:off x="1547664" y="3429000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</a:rPr>
              <a:t>1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139952" y="3429000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</a:rPr>
              <a:t>2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732240" y="3429000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</a:rPr>
              <a:t>3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010541" y="4581128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</a:rPr>
              <a:t>2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602829" y="4581128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</a:rPr>
              <a:t>1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6195117" y="4581128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</a:rPr>
              <a:t>1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123728" y="4581128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</a:rPr>
              <a:t>3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716016" y="4581128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</a:rPr>
              <a:t>3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308304" y="4581128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</a:rPr>
              <a:t>2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4139952" y="2402741"/>
            <a:ext cx="648072" cy="64807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88611" y="5282488"/>
                <a:ext cx="108012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200" b="0" i="1" smtClean="0">
                          <a:latin typeface="Cambria Math" panose="02040503050406030204" pitchFamily="18" charset="0"/>
                        </a:rPr>
                        <m:t>{1, 2}</m:t>
                      </m:r>
                    </m:oMath>
                  </m:oMathPara>
                </a14:m>
                <a:endParaRPr lang="lt-LT" sz="3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611" y="5282488"/>
                <a:ext cx="1080120" cy="5847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380899" y="5304537"/>
                <a:ext cx="108012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200" b="0" i="1" smtClean="0">
                          <a:latin typeface="Cambria Math" panose="02040503050406030204" pitchFamily="18" charset="0"/>
                        </a:rPr>
                        <m:t>{1, 2}</m:t>
                      </m:r>
                    </m:oMath>
                  </m:oMathPara>
                </a14:m>
                <a:endParaRPr lang="lt-LT" sz="3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0899" y="5304537"/>
                <a:ext cx="1080120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907704" y="5282489"/>
                <a:ext cx="108012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200" b="0" i="1" smtClean="0">
                          <a:latin typeface="Cambria Math" panose="02040503050406030204" pitchFamily="18" charset="0"/>
                        </a:rPr>
                        <m:t>{1, 3}</m:t>
                      </m:r>
                    </m:oMath>
                  </m:oMathPara>
                </a14:m>
                <a:endParaRPr lang="lt-LT" sz="3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282489"/>
                <a:ext cx="1080120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993210" y="5282487"/>
                <a:ext cx="108012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200" b="0" i="1" smtClean="0">
                          <a:latin typeface="Cambria Math" panose="02040503050406030204" pitchFamily="18" charset="0"/>
                        </a:rPr>
                        <m:t>{1, 3}</m:t>
                      </m:r>
                    </m:oMath>
                  </m:oMathPara>
                </a14:m>
                <a:endParaRPr lang="lt-LT" sz="3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3210" y="5282487"/>
                <a:ext cx="1080120" cy="5847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541355" y="5304536"/>
                <a:ext cx="108012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200" b="0" i="1" smtClean="0">
                          <a:latin typeface="Cambria Math" panose="02040503050406030204" pitchFamily="18" charset="0"/>
                        </a:rPr>
                        <m:t>{2, 3}</m:t>
                      </m:r>
                    </m:oMath>
                  </m:oMathPara>
                </a14:m>
                <a:endParaRPr lang="lt-LT" sz="3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1355" y="5304536"/>
                <a:ext cx="1080120" cy="5847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175094" y="5282486"/>
                <a:ext cx="108012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200" b="0" i="1" smtClean="0">
                          <a:latin typeface="Cambria Math" panose="02040503050406030204" pitchFamily="18" charset="0"/>
                        </a:rPr>
                        <m:t>{1, 3}</m:t>
                      </m:r>
                    </m:oMath>
                  </m:oMathPara>
                </a14:m>
                <a:endParaRPr lang="lt-LT" sz="3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5094" y="5282486"/>
                <a:ext cx="1080120" cy="58477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461310" y="6057292"/>
                <a:ext cx="108012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{1, 2}</m:t>
                      </m:r>
                    </m:oMath>
                  </m:oMathPara>
                </a14:m>
                <a:endParaRPr lang="lt-LT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1310" y="6057292"/>
                <a:ext cx="1080120" cy="58477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541430" y="6038001"/>
                <a:ext cx="108012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{1, 3}</m:t>
                      </m:r>
                    </m:oMath>
                  </m:oMathPara>
                </a14:m>
                <a:endParaRPr lang="lt-LT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1430" y="6038001"/>
                <a:ext cx="1080120" cy="58477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633517" y="6037999"/>
                <a:ext cx="108012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{2, 3}</m:t>
                      </m:r>
                    </m:oMath>
                  </m:oMathPara>
                </a14:m>
                <a:endParaRPr lang="lt-LT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3517" y="6037999"/>
                <a:ext cx="1080120" cy="58477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719894" y="6091523"/>
            <a:ext cx="5040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 smtClean="0"/>
              <a:t>Skirtingų poaibių yra trys:</a:t>
            </a:r>
            <a:endParaRPr lang="lt-LT" sz="3200" dirty="0"/>
          </a:p>
        </p:txBody>
      </p:sp>
    </p:spTree>
    <p:extLst>
      <p:ext uri="{BB962C8B-B14F-4D97-AF65-F5344CB8AC3E}">
        <p14:creationId xmlns:p14="http://schemas.microsoft.com/office/powerpoint/2010/main" val="137086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6" grpId="0" animBg="1"/>
      <p:bldP spid="3" grpId="0"/>
      <p:bldP spid="36" grpId="0"/>
      <p:bldP spid="37" grpId="0"/>
      <p:bldP spid="41" grpId="0"/>
      <p:bldP spid="42" grpId="0"/>
      <p:bldP spid="46" grpId="0"/>
      <p:bldP spid="47" grpId="0"/>
      <p:bldP spid="53" grpId="0"/>
      <p:bldP spid="5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395288" y="1196975"/>
            <a:ext cx="80645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sz="3200" dirty="0"/>
              <a:t>Tegul </a:t>
            </a:r>
            <a:r>
              <a:rPr lang="en-US" sz="3200" dirty="0"/>
              <a:t>A = {a</a:t>
            </a:r>
            <a:r>
              <a:rPr lang="en-US" sz="3200" baseline="-25000" dirty="0"/>
              <a:t>1</a:t>
            </a:r>
            <a:r>
              <a:rPr lang="en-US" sz="3200" dirty="0"/>
              <a:t>, a</a:t>
            </a:r>
            <a:r>
              <a:rPr lang="en-US" sz="3200" baseline="-25000" dirty="0"/>
              <a:t>2</a:t>
            </a:r>
            <a:r>
              <a:rPr lang="en-US" sz="3200" dirty="0"/>
              <a:t>, …, a</a:t>
            </a:r>
            <a:r>
              <a:rPr lang="en-US" sz="3200" baseline="-25000" dirty="0"/>
              <a:t>n</a:t>
            </a:r>
            <a:r>
              <a:rPr lang="en-US" sz="3200" dirty="0"/>
              <a:t>}. </a:t>
            </a:r>
            <a:r>
              <a:rPr lang="lt-LT" sz="3200" dirty="0" smtClean="0"/>
              <a:t>Kiek poaibių, turinčių po k elementų turi ši aibė?</a:t>
            </a:r>
            <a:endParaRPr lang="lt-LT" sz="3200" dirty="0"/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323850" y="333375"/>
            <a:ext cx="6840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 </a:t>
            </a:r>
            <a:r>
              <a:rPr lang="lt-LT" sz="2400" b="1" i="1" dirty="0"/>
              <a:t>Poaibių skaičius</a:t>
            </a:r>
          </a:p>
        </p:txBody>
      </p:sp>
      <p:sp>
        <p:nvSpPr>
          <p:cNvPr id="102408" name="Text Box 8"/>
          <p:cNvSpPr txBox="1">
            <a:spLocks noChangeArrowheads="1"/>
          </p:cNvSpPr>
          <p:nvPr/>
        </p:nvSpPr>
        <p:spPr bwMode="auto">
          <a:xfrm>
            <a:off x="3851920" y="5013176"/>
            <a:ext cx="273682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lt-LT" sz="4000" b="1" i="1" dirty="0">
                <a:solidFill>
                  <a:srgbClr val="FF0000"/>
                </a:solidFill>
              </a:rPr>
              <a:t>Deriniai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411760" y="3059935"/>
                <a:ext cx="3706143" cy="12395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lt-LT" sz="4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lt-LT" sz="4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lt-LT" sz="4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lt-LT" sz="4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lt-LT" sz="4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3059935"/>
                <a:ext cx="3706143" cy="12395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/>
      <p:bldP spid="102408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/>
              <a:t>Pavyzdys</a:t>
            </a:r>
            <a:r>
              <a:rPr lang="en-US" sz="2400" b="1" i="1" dirty="0" smtClean="0"/>
              <a:t>. </a:t>
            </a:r>
            <a:r>
              <a:rPr lang="lt-LT" sz="2400" dirty="0" smtClean="0"/>
              <a:t>Grupėje yra 1</a:t>
            </a:r>
            <a:r>
              <a:rPr lang="en-US" sz="2400" dirty="0" smtClean="0"/>
              <a:t>5</a:t>
            </a:r>
            <a:r>
              <a:rPr lang="lt-LT" sz="2400" dirty="0" smtClean="0"/>
              <a:t> studentų. Jie turi išrinkti 3 atstovus į informatikos olimpiadą. Keliais būdais jie gali tai padaryti? </a:t>
            </a:r>
            <a:endParaRPr lang="lt-LT" sz="24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Box 9"/>
              <p:cNvSpPr txBox="1">
                <a:spLocks noChangeArrowheads="1"/>
              </p:cNvSpPr>
              <p:nvPr/>
            </p:nvSpPr>
            <p:spPr bwMode="auto">
              <a:xfrm>
                <a:off x="395536" y="2204864"/>
                <a:ext cx="80645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lt-LT" sz="32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lt-LT" sz="3200" b="0" i="1" smtClean="0"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r>
                  <a:rPr lang="en-US" sz="3200" dirty="0" smtClean="0"/>
                  <a:t>, </a:t>
                </a:r>
                <a14:m>
                  <m:oMath xmlns:m="http://schemas.openxmlformats.org/officeDocument/2006/math">
                    <m:r>
                      <a:rPr lang="lt-LT" sz="3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lt-LT" sz="32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lt-LT" sz="3200" dirty="0"/>
              </a:p>
            </p:txBody>
          </p:sp>
        </mc:Choice>
        <mc:Fallback xmlns="">
          <p:sp>
            <p:nvSpPr>
              <p:cNvPr id="3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2204864"/>
                <a:ext cx="8064500" cy="584775"/>
              </a:xfrm>
              <a:prstGeom prst="rect">
                <a:avLst/>
              </a:prstGeom>
              <a:blipFill rotWithShape="0">
                <a:blip r:embed="rId2"/>
                <a:stretch>
                  <a:fillRect t="-14583" b="-322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95536" y="3328436"/>
                <a:ext cx="8418215" cy="10048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lt-LT" sz="3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lt-LT" sz="3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lt-LT" sz="32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sub>
                        <m:sup>
                          <m:r>
                            <a:rPr lang="lt-LT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lt-LT" sz="32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lt-LT" sz="32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lt-LT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  <m:r>
                            <a:rPr lang="lt-LT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lt-LT" sz="32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12!</m:t>
                          </m:r>
                          <m:r>
                            <a:rPr lang="lt-LT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∙14∙15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=455</m:t>
                      </m:r>
                    </m:oMath>
                  </m:oMathPara>
                </a14:m>
                <a:endParaRPr lang="lt-LT" sz="3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328436"/>
                <a:ext cx="8418215" cy="10048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616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/>
              <a:t>Pavyzdys</a:t>
            </a:r>
            <a:r>
              <a:rPr lang="en-US" sz="2400" b="1" i="1" dirty="0" smtClean="0"/>
              <a:t>. </a:t>
            </a:r>
            <a:r>
              <a:rPr lang="lt-LT" sz="2400" dirty="0" smtClean="0"/>
              <a:t>Studentų atstovybėje yra 1</a:t>
            </a:r>
            <a:r>
              <a:rPr lang="en-US" sz="2400" dirty="0" smtClean="0"/>
              <a:t>5</a:t>
            </a:r>
            <a:r>
              <a:rPr lang="lt-LT" sz="2400" dirty="0" smtClean="0"/>
              <a:t> studentų. Keliais būdais jie gali išrinkti pirmininką, jo pavaduotoją ir 3 kuratorius?</a:t>
            </a:r>
            <a:endParaRPr lang="lt-LT" sz="2400" b="1" i="1" dirty="0"/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380276" y="1340768"/>
            <a:ext cx="858421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AutoNum type="arabicParenR"/>
            </a:pPr>
            <a:r>
              <a:rPr lang="lt-LT" sz="2400" dirty="0" smtClean="0"/>
              <a:t>Išrenkame pirmininką, po to pavaduotoją, paskui 3 kuratorius;</a:t>
            </a:r>
          </a:p>
          <a:p>
            <a:pPr marL="457200" indent="-457200">
              <a:spcBef>
                <a:spcPct val="50000"/>
              </a:spcBef>
              <a:buAutoNum type="arabicParenR"/>
            </a:pPr>
            <a:r>
              <a:rPr lang="lt-LT" sz="2400" dirty="0" smtClean="0"/>
              <a:t>Išrenkame pirmininką, po to 3 kuratorius, paskui pavaduotoją;</a:t>
            </a:r>
          </a:p>
          <a:p>
            <a:pPr marL="457200" indent="-457200">
              <a:spcBef>
                <a:spcPct val="50000"/>
              </a:spcBef>
              <a:buAutoNum type="arabicParenR"/>
            </a:pPr>
            <a:r>
              <a:rPr lang="lt-LT" sz="2400" dirty="0" smtClean="0"/>
              <a:t>Išrenkame 3 kuratorius, po to pirmininką, paskui pavaduotoją.</a:t>
            </a:r>
            <a:endParaRPr lang="lt-L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95535" y="3214171"/>
                <a:ext cx="8418215" cy="8791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lt-LT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lt-LT" sz="28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lt-L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∙14∙</m:t>
                          </m:r>
                          <m:r>
                            <a:rPr lang="lt-LT" sz="2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lt-LT" sz="28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sub>
                        <m:sup>
                          <m:r>
                            <a:rPr lang="lt-LT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lt-LT" sz="28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lt-L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∙14∙</m:t>
                          </m:r>
                          <m:r>
                            <a:rPr lang="lt-LT" sz="28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lt-LT" sz="28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lt-LT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  <m:r>
                            <a:rPr lang="lt-LT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lt-LT" sz="2800" b="0" i="1" smtClean="0">
                          <a:latin typeface="Cambria Math" panose="02040503050406030204" pitchFamily="18" charset="0"/>
                        </a:rPr>
                        <m:t>60060</m:t>
                      </m:r>
                    </m:oMath>
                  </m:oMathPara>
                </a14:m>
                <a:endParaRPr lang="lt-LT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5" y="3214171"/>
                <a:ext cx="8418215" cy="87915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3097" y="4370870"/>
                <a:ext cx="8418215" cy="8791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lt-LT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lt-LT" sz="28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lt-L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lt-LT" sz="2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lt-LT" sz="28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sub>
                        <m:sup>
                          <m:r>
                            <a:rPr lang="lt-LT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lt-LT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lt-L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11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lt-LT" sz="28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lt-L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∙11∙</m:t>
                          </m:r>
                          <m:r>
                            <a:rPr lang="lt-LT" sz="28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lt-LT" sz="2800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lt-LT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  <m:r>
                            <a:rPr lang="lt-LT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lt-LT" sz="2800" b="0" i="1" smtClean="0">
                          <a:latin typeface="Cambria Math" panose="02040503050406030204" pitchFamily="18" charset="0"/>
                        </a:rPr>
                        <m:t>60060</m:t>
                      </m:r>
                    </m:oMath>
                  </m:oMathPara>
                </a14:m>
                <a:endParaRPr lang="lt-LT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97" y="4370870"/>
                <a:ext cx="8418215" cy="87915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0276" y="5527570"/>
                <a:ext cx="8418215" cy="8791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lt-LT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lt-LT" sz="2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lt-LT" sz="28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sub>
                        <m:sup>
                          <m:r>
                            <a:rPr lang="lt-LT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lt-LT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lt-L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</m:t>
                      </m:r>
                      <m:r>
                        <a:rPr lang="lt-LT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lt-L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11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lt-LT" sz="28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  <m:r>
                            <a:rPr lang="lt-L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lt-L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lt-LT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lt-LT" sz="28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lt-LT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  <m:r>
                            <a:rPr lang="lt-LT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lt-LT" sz="2800" b="0" i="1" smtClean="0">
                          <a:latin typeface="Cambria Math" panose="02040503050406030204" pitchFamily="18" charset="0"/>
                        </a:rPr>
                        <m:t>60060</m:t>
                      </m:r>
                    </m:oMath>
                  </m:oMathPara>
                </a14:m>
                <a:endParaRPr lang="lt-LT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76" y="5527570"/>
                <a:ext cx="8418215" cy="87915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859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2376</TotalTime>
  <Words>1202</Words>
  <Application>Microsoft Office PowerPoint</Application>
  <PresentationFormat>On-screen Show (4:3)</PresentationFormat>
  <Paragraphs>444</Paragraphs>
  <Slides>30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Cambria Math</vt:lpstr>
      <vt:lpstr>Symbol</vt:lpstr>
      <vt:lpstr>Times New Roman</vt:lpstr>
      <vt:lpstr>Default Design</vt:lpstr>
      <vt:lpstr>Equation</vt:lpstr>
      <vt:lpstr>Kombinatorika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Kombinatoriniai skaičiai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Olga Suboč</cp:lastModifiedBy>
  <cp:revision>89</cp:revision>
  <dcterms:created xsi:type="dcterms:W3CDTF">1601-01-01T00:00:00Z</dcterms:created>
  <dcterms:modified xsi:type="dcterms:W3CDTF">2016-10-28T08:33:06Z</dcterms:modified>
</cp:coreProperties>
</file>