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67" r:id="rId5"/>
    <p:sldId id="273" r:id="rId6"/>
    <p:sldId id="274" r:id="rId7"/>
    <p:sldId id="258" r:id="rId8"/>
    <p:sldId id="277" r:id="rId9"/>
    <p:sldId id="278" r:id="rId10"/>
    <p:sldId id="275" r:id="rId11"/>
    <p:sldId id="291" r:id="rId12"/>
    <p:sldId id="292" r:id="rId13"/>
    <p:sldId id="259" r:id="rId14"/>
    <p:sldId id="279" r:id="rId15"/>
    <p:sldId id="269" r:id="rId16"/>
    <p:sldId id="280" r:id="rId17"/>
    <p:sldId id="293" r:id="rId18"/>
    <p:sldId id="260" r:id="rId19"/>
    <p:sldId id="261" r:id="rId20"/>
    <p:sldId id="282" r:id="rId21"/>
    <p:sldId id="281" r:id="rId22"/>
    <p:sldId id="262" r:id="rId23"/>
    <p:sldId id="289" r:id="rId24"/>
    <p:sldId id="283" r:id="rId25"/>
    <p:sldId id="265" r:id="rId26"/>
    <p:sldId id="284" r:id="rId27"/>
    <p:sldId id="263" r:id="rId28"/>
    <p:sldId id="286" r:id="rId29"/>
    <p:sldId id="287" r:id="rId30"/>
    <p:sldId id="285" r:id="rId31"/>
    <p:sldId id="264" r:id="rId32"/>
    <p:sldId id="290" r:id="rId33"/>
    <p:sldId id="288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26" autoAdjust="0"/>
    <p:restoredTop sz="94660"/>
  </p:normalViewPr>
  <p:slideViewPr>
    <p:cSldViewPr>
      <p:cViewPr varScale="1">
        <p:scale>
          <a:sx n="86" d="100"/>
          <a:sy n="86" d="100"/>
        </p:scale>
        <p:origin x="2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F3C83-5E66-4DFC-9EBE-6999D452DB9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75031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92571-046B-442A-B0F1-DEB28783881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9632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CF5C4-1919-46CA-9645-763D3A1419B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4301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EA5A2-096F-4B19-BC56-38EA63B69BB1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1465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45478-97AC-4BDA-B43B-ECAC8EA1C97D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3606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51D1E-133C-4DBD-8096-C538B276CAA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2945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F3167-5330-4315-B9EE-24D98BC29B9E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38774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C7938-42C9-4F08-AD88-F0C8CE012398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14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6B60A-5943-4985-B744-98531BD37C3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2573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B0428-D460-4720-946A-5527CC0E6B4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33238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75B77-0719-47F5-8F0B-392ADAF558ED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93163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Click to edit Master text styles</a:t>
            </a:r>
          </a:p>
          <a:p>
            <a:pPr lvl="1"/>
            <a:r>
              <a:rPr lang="lt-LT" altLang="lt-LT" smtClean="0"/>
              <a:t>Second level</a:t>
            </a:r>
          </a:p>
          <a:p>
            <a:pPr lvl="2"/>
            <a:r>
              <a:rPr lang="lt-LT" altLang="lt-LT" smtClean="0"/>
              <a:t>Third level</a:t>
            </a:r>
          </a:p>
          <a:p>
            <a:pPr lvl="3"/>
            <a:r>
              <a:rPr lang="lt-LT" altLang="lt-LT" smtClean="0"/>
              <a:t>Fourth level</a:t>
            </a:r>
          </a:p>
          <a:p>
            <a:pPr lvl="4"/>
            <a:r>
              <a:rPr lang="lt-LT" alt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986C103-A119-478C-B4E6-E086F8E0878E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0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pPr eaLnBrk="1" hangingPunct="1"/>
            <a:r>
              <a:rPr lang="lt-LT" altLang="lt-LT" smtClean="0"/>
              <a:t>Kombinatorika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206035" y="1196975"/>
            <a:ext cx="84251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2400" dirty="0"/>
              <a:t>Tegul </a:t>
            </a:r>
            <a:r>
              <a:rPr lang="en-US" altLang="lt-LT" sz="2400" dirty="0"/>
              <a:t>A = {a</a:t>
            </a:r>
            <a:r>
              <a:rPr lang="en-US" altLang="lt-LT" sz="2400" baseline="-25000" dirty="0"/>
              <a:t>1</a:t>
            </a:r>
            <a:r>
              <a:rPr lang="en-US" altLang="lt-LT" sz="2400" dirty="0"/>
              <a:t>, a</a:t>
            </a:r>
            <a:r>
              <a:rPr lang="en-US" altLang="lt-LT" sz="2400" baseline="-25000" dirty="0"/>
              <a:t>2</a:t>
            </a:r>
            <a:r>
              <a:rPr lang="en-US" altLang="lt-LT" sz="2400" dirty="0"/>
              <a:t>, …, a</a:t>
            </a:r>
            <a:r>
              <a:rPr lang="en-US" altLang="lt-LT" sz="2400" baseline="-25000" dirty="0"/>
              <a:t>n</a:t>
            </a:r>
            <a:r>
              <a:rPr lang="en-US" altLang="lt-LT" sz="2400" dirty="0"/>
              <a:t>}. </a:t>
            </a:r>
            <a:r>
              <a:rPr lang="lt-LT" altLang="lt-LT" sz="2400" dirty="0"/>
              <a:t>Suskaičiuosime, kiek poaibių turi ši aibė: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323850" y="333375"/>
            <a:ext cx="684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lt-LT" sz="2400" dirty="0"/>
              <a:t> </a:t>
            </a:r>
            <a:r>
              <a:rPr lang="lt-LT" altLang="lt-LT" sz="2400" b="1" i="1" dirty="0"/>
              <a:t>Poaibių skaičius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2407" name="Text Box 7"/>
              <p:cNvSpPr txBox="1">
                <a:spLocks noChangeArrowheads="1"/>
              </p:cNvSpPr>
              <p:nvPr/>
            </p:nvSpPr>
            <p:spPr bwMode="auto">
              <a:xfrm>
                <a:off x="197805" y="2065040"/>
                <a:ext cx="4374195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lt-LT" sz="2400" dirty="0" smtClean="0"/>
                  <a:t>P</a:t>
                </a:r>
                <a:r>
                  <a:rPr lang="lt-LT" altLang="lt-LT" sz="2400" dirty="0" err="1" smtClean="0"/>
                  <a:t>oaibis</a:t>
                </a:r>
                <a:r>
                  <a:rPr lang="lt-LT" altLang="lt-LT" sz="2400" dirty="0" smtClean="0"/>
                  <a:t> </a:t>
                </a:r>
                <a:r>
                  <a:rPr lang="lt-LT" altLang="lt-LT" sz="2400" dirty="0"/>
                  <a:t>neturi elementų:	</a:t>
                </a:r>
                <a:endParaRPr lang="lt-LT" altLang="lt-LT" sz="2400" dirty="0" smtClean="0"/>
              </a:p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altLang="lt-LT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∅</m:t>
                      </m:r>
                    </m:oMath>
                  </m:oMathPara>
                </a14:m>
                <a:endParaRPr lang="en-US" altLang="lt-LT" sz="2400" dirty="0" smtClean="0"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10240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7805" y="2065040"/>
                <a:ext cx="4374195" cy="830997"/>
              </a:xfrm>
              <a:prstGeom prst="rect">
                <a:avLst/>
              </a:prstGeom>
              <a:blipFill>
                <a:blip r:embed="rId2"/>
                <a:stretch>
                  <a:fillRect l="-2089" t="-5882" b="-294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212713" y="3121929"/>
                <a:ext cx="4359287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lt-LT" sz="2400" dirty="0" smtClean="0">
                    <a:sym typeface="Symbol" panose="05050102010706020507" pitchFamily="18" charset="2"/>
                  </a:rPr>
                  <a:t>P</a:t>
                </a:r>
                <a:r>
                  <a:rPr lang="lt-LT" altLang="lt-LT" sz="2400" dirty="0" err="1" smtClean="0">
                    <a:sym typeface="Symbol" panose="05050102010706020507" pitchFamily="18" charset="2"/>
                  </a:rPr>
                  <a:t>oaibi</a:t>
                </a:r>
                <a:r>
                  <a:rPr lang="en-US" altLang="lt-LT" sz="2400" dirty="0" smtClean="0">
                    <a:sym typeface="Symbol" panose="05050102010706020507" pitchFamily="18" charset="2"/>
                  </a:rPr>
                  <a:t>s</a:t>
                </a:r>
                <a:r>
                  <a:rPr lang="lt-LT" altLang="lt-LT" sz="2400" dirty="0" smtClean="0">
                    <a:sym typeface="Symbol" panose="05050102010706020507" pitchFamily="18" charset="2"/>
                  </a:rPr>
                  <a:t> </a:t>
                </a:r>
                <a:r>
                  <a:rPr lang="lt-LT" altLang="lt-LT" sz="2400" dirty="0">
                    <a:sym typeface="Symbol" panose="05050102010706020507" pitchFamily="18" charset="2"/>
                  </a:rPr>
                  <a:t>turi </a:t>
                </a:r>
                <a:r>
                  <a:rPr lang="lt-LT" altLang="lt-LT" sz="2400" dirty="0" smtClean="0">
                    <a:sym typeface="Symbol" panose="05050102010706020507" pitchFamily="18" charset="2"/>
                  </a:rPr>
                  <a:t>vieną </a:t>
                </a:r>
                <a:r>
                  <a:rPr lang="lt-LT" altLang="lt-LT" sz="2400" dirty="0">
                    <a:sym typeface="Symbol" panose="05050102010706020507" pitchFamily="18" charset="2"/>
                  </a:rPr>
                  <a:t>elementą</a:t>
                </a:r>
                <a:r>
                  <a:rPr lang="lt-LT" altLang="lt-LT" sz="2400" dirty="0" smtClean="0">
                    <a:sym typeface="Symbol" panose="05050102010706020507" pitchFamily="18" charset="2"/>
                  </a:rPr>
                  <a:t>:</a:t>
                </a:r>
                <a:endParaRPr lang="en-US" altLang="lt-LT" sz="2400" dirty="0" smtClean="0">
                  <a:sym typeface="Symbol" panose="05050102010706020507" pitchFamily="18" charset="2"/>
                </a:endParaRPr>
              </a:p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lt-LT" altLang="lt-LT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lt-LT" altLang="lt-LT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, …,{</m:t>
                      </m:r>
                      <m:sSub>
                        <m:sSubPr>
                          <m:ctrlP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𝑎</m:t>
                          </m:r>
                        </m:e>
                        <m:sub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b>
                      </m:sSub>
                      <m:r>
                        <a:rPr lang="lt-LT" altLang="lt-LT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}</m:t>
                      </m:r>
                    </m:oMath>
                  </m:oMathPara>
                </a14:m>
                <a:endParaRPr lang="en-US" altLang="lt-LT" sz="2400" dirty="0" smtClean="0"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713" y="3121929"/>
                <a:ext cx="4359287" cy="830997"/>
              </a:xfrm>
              <a:prstGeom prst="rect">
                <a:avLst/>
              </a:prstGeom>
              <a:blipFill>
                <a:blip r:embed="rId3"/>
                <a:stretch>
                  <a:fillRect l="-2238" t="-5882" b="-10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7"/>
              <p:cNvSpPr txBox="1">
                <a:spLocks noChangeArrowheads="1"/>
              </p:cNvSpPr>
              <p:nvPr/>
            </p:nvSpPr>
            <p:spPr bwMode="auto">
              <a:xfrm>
                <a:off x="206035" y="4313837"/>
                <a:ext cx="4365965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lt-LT" sz="2400" dirty="0" smtClean="0">
                    <a:sym typeface="Symbol" panose="05050102010706020507" pitchFamily="18" charset="2"/>
                  </a:rPr>
                  <a:t>P</a:t>
                </a:r>
                <a:r>
                  <a:rPr lang="lt-LT" altLang="lt-LT" sz="2400" dirty="0" err="1" smtClean="0">
                    <a:sym typeface="Symbol" panose="05050102010706020507" pitchFamily="18" charset="2"/>
                  </a:rPr>
                  <a:t>oaibi</a:t>
                </a:r>
                <a:r>
                  <a:rPr lang="en-US" altLang="lt-LT" sz="2400" dirty="0" smtClean="0">
                    <a:sym typeface="Symbol" panose="05050102010706020507" pitchFamily="18" charset="2"/>
                  </a:rPr>
                  <a:t>s</a:t>
                </a:r>
                <a:r>
                  <a:rPr lang="lt-LT" altLang="lt-LT" sz="2400" dirty="0" smtClean="0">
                    <a:sym typeface="Symbol" panose="05050102010706020507" pitchFamily="18" charset="2"/>
                  </a:rPr>
                  <a:t> </a:t>
                </a:r>
                <a:r>
                  <a:rPr lang="lt-LT" altLang="lt-LT" sz="2400" dirty="0" smtClean="0">
                    <a:sym typeface="Symbol" panose="05050102010706020507" pitchFamily="18" charset="2"/>
                  </a:rPr>
                  <a:t>turi 2 </a:t>
                </a:r>
                <a:r>
                  <a:rPr lang="lt-LT" altLang="lt-LT" sz="2400" dirty="0">
                    <a:sym typeface="Symbol" panose="05050102010706020507" pitchFamily="18" charset="2"/>
                  </a:rPr>
                  <a:t>elementus</a:t>
                </a:r>
                <a:r>
                  <a:rPr lang="lt-LT" altLang="lt-LT" sz="2400" dirty="0" smtClean="0">
                    <a:sym typeface="Symbol" panose="05050102010706020507" pitchFamily="18" charset="2"/>
                  </a:rPr>
                  <a:t>:</a:t>
                </a:r>
              </a:p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sSub>
                            <m:sSubPr>
                              <m:ctrlP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lt-LT" altLang="lt-LT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, …,</m:t>
                      </m:r>
                      <m:d>
                        <m:dPr>
                          <m:begChr m:val="{"/>
                          <m:endChr m:val="}"/>
                          <m:ctrlP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sSub>
                            <m:sSubPr>
                              <m:ctrlP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lt-LT" altLang="lt-LT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, …,</m:t>
                      </m:r>
                      <m:d>
                        <m:dPr>
                          <m:begChr m:val="{"/>
                          <m:endChr m:val="}"/>
                          <m:ctrlP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−1</m:t>
                              </m:r>
                            </m:sub>
                          </m:sSub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sSub>
                            <m:sSubPr>
                              <m:ctrlP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altLang="lt-LT" sz="2400" dirty="0" smtClean="0"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6035" y="4313837"/>
                <a:ext cx="4365965" cy="830997"/>
              </a:xfrm>
              <a:prstGeom prst="rect">
                <a:avLst/>
              </a:prstGeom>
              <a:blipFill>
                <a:blip r:embed="rId4"/>
                <a:stretch>
                  <a:fillRect l="-2235" t="-5882" b="-73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 Box 7"/>
              <p:cNvSpPr txBox="1">
                <a:spLocks noChangeArrowheads="1"/>
              </p:cNvSpPr>
              <p:nvPr/>
            </p:nvSpPr>
            <p:spPr bwMode="auto">
              <a:xfrm>
                <a:off x="199347" y="5517232"/>
                <a:ext cx="4516669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lt-LT" sz="2400" dirty="0" smtClean="0">
                    <a:sym typeface="Symbol" panose="05050102010706020507" pitchFamily="18" charset="2"/>
                  </a:rPr>
                  <a:t>P</a:t>
                </a:r>
                <a:r>
                  <a:rPr lang="lt-LT" altLang="lt-LT" sz="2400" dirty="0" err="1" smtClean="0">
                    <a:sym typeface="Symbol" panose="05050102010706020507" pitchFamily="18" charset="2"/>
                  </a:rPr>
                  <a:t>oaibi</a:t>
                </a:r>
                <a:r>
                  <a:rPr lang="en-US" altLang="lt-LT" sz="2400" dirty="0" smtClean="0">
                    <a:sym typeface="Symbol" panose="05050102010706020507" pitchFamily="18" charset="2"/>
                  </a:rPr>
                  <a:t>s</a:t>
                </a:r>
                <a:r>
                  <a:rPr lang="lt-LT" altLang="lt-LT" sz="2400" dirty="0" smtClean="0">
                    <a:sym typeface="Symbol" panose="05050102010706020507" pitchFamily="18" charset="2"/>
                  </a:rPr>
                  <a:t> turi </a:t>
                </a:r>
                <a:r>
                  <a:rPr lang="lt-LT" altLang="lt-LT" sz="2400" dirty="0" smtClean="0">
                    <a:sym typeface="Symbol" panose="05050102010706020507" pitchFamily="18" charset="2"/>
                  </a:rPr>
                  <a:t>k elementų: </a:t>
                </a:r>
              </a:p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sSub>
                            <m:sSubPr>
                              <m:ctrlP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b>
                          </m:sSub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,…,</m:t>
                          </m:r>
                          <m:sSub>
                            <m:sSubPr>
                              <m:ctrlP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lt-LT" altLang="lt-LT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, …,</m:t>
                      </m:r>
                      <m:d>
                        <m:dPr>
                          <m:begChr m:val="{"/>
                          <m:endChr m:val="}"/>
                          <m:ctrlP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𝑘</m:t>
                              </m:r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+1</m:t>
                              </m:r>
                            </m:sub>
                          </m:sSub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sSub>
                            <m:sSubPr>
                              <m:ctrlP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…,</m:t>
                              </m:r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lt-LT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lt-LT" altLang="lt-LT" sz="2400" dirty="0" smtClean="0"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1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9347" y="5517232"/>
                <a:ext cx="4516669" cy="830997"/>
              </a:xfrm>
              <a:prstGeom prst="rect">
                <a:avLst/>
              </a:prstGeom>
              <a:blipFill>
                <a:blip r:embed="rId5"/>
                <a:stretch>
                  <a:fillRect l="-2159" t="-5882" b="-220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7"/>
              <p:cNvSpPr txBox="1">
                <a:spLocks noChangeArrowheads="1"/>
              </p:cNvSpPr>
              <p:nvPr/>
            </p:nvSpPr>
            <p:spPr bwMode="auto">
              <a:xfrm>
                <a:off x="5652120" y="5661248"/>
                <a:ext cx="2710159" cy="835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lt-LT" sz="24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SupPr>
                        <m:e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𝐶</m:t>
                          </m:r>
                        </m:e>
                        <m:sub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b>
                        <m:sup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</m:sup>
                      </m:sSubSup>
                      <m:r>
                        <a:rPr lang="en-US" altLang="lt-LT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f>
                        <m:fPr>
                          <m:ctrlP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num>
                        <m:den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  <m:d>
                            <m:dPr>
                              <m:ctrlPr>
                                <a:rPr lang="en-US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US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  <m:r>
                                <a:rPr lang="en-US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𝑘</m:t>
                              </m:r>
                            </m:e>
                          </m:d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lt-LT" altLang="lt-LT" sz="2400" dirty="0"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12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52120" y="5661248"/>
                <a:ext cx="2710159" cy="835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 Box 7"/>
              <p:cNvSpPr txBox="1">
                <a:spLocks noChangeArrowheads="1"/>
              </p:cNvSpPr>
              <p:nvPr/>
            </p:nvSpPr>
            <p:spPr bwMode="auto">
              <a:xfrm>
                <a:off x="5148064" y="4437112"/>
                <a:ext cx="3862287" cy="848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lt-LT" sz="24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SupPr>
                        <m:e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𝐶</m:t>
                          </m:r>
                        </m:e>
                        <m:sub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b>
                        <m:sup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</m:sup>
                      </m:sSubSup>
                      <m:r>
                        <a:rPr lang="en-US" altLang="lt-LT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f>
                        <m:fPr>
                          <m:ctrlP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num>
                        <m:den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2!</m:t>
                          </m:r>
                          <m:d>
                            <m:dPr>
                              <m:ctrlPr>
                                <a:rPr lang="en-US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US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  <m:r>
                                <a:rPr lang="en-US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−2</m:t>
                              </m:r>
                            </m:e>
                          </m:d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den>
                      </m:f>
                      <m:r>
                        <a:rPr lang="en-US" altLang="lt-LT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f>
                        <m:fPr>
                          <m:ctrlP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(</m:t>
                          </m:r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−1)</m:t>
                          </m:r>
                        </m:num>
                        <m:den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lt-LT" altLang="lt-LT" sz="2400" dirty="0"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13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48064" y="4437112"/>
                <a:ext cx="3862287" cy="8480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 Box 7"/>
              <p:cNvSpPr txBox="1">
                <a:spLocks noChangeArrowheads="1"/>
              </p:cNvSpPr>
              <p:nvPr/>
            </p:nvSpPr>
            <p:spPr bwMode="auto">
              <a:xfrm>
                <a:off x="4860032" y="3148642"/>
                <a:ext cx="3862287" cy="848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lt-LT" sz="24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SupPr>
                        <m:e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𝐶</m:t>
                          </m:r>
                        </m:e>
                        <m:sub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b>
                        <m:sup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</m:t>
                          </m:r>
                        </m:sup>
                      </m:sSubSup>
                      <m:r>
                        <a:rPr lang="en-US" altLang="lt-LT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f>
                        <m:fPr>
                          <m:ctrlP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num>
                        <m:den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1!</m:t>
                          </m:r>
                          <m:d>
                            <m:dPr>
                              <m:ctrlPr>
                                <a:rPr lang="en-US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US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  <m:r>
                                <a:rPr lang="en-US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−1</m:t>
                              </m:r>
                            </m:e>
                          </m:d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den>
                      </m:f>
                      <m:r>
                        <a:rPr lang="en-US" altLang="lt-LT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en-US" altLang="lt-LT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𝑛</m:t>
                      </m:r>
                    </m:oMath>
                  </m:oMathPara>
                </a14:m>
                <a:endParaRPr lang="lt-LT" altLang="lt-LT" sz="2400" dirty="0"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1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60032" y="3148642"/>
                <a:ext cx="3862287" cy="8480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 Box 7"/>
              <p:cNvSpPr txBox="1">
                <a:spLocks noChangeArrowheads="1"/>
              </p:cNvSpPr>
              <p:nvPr/>
            </p:nvSpPr>
            <p:spPr bwMode="auto">
              <a:xfrm>
                <a:off x="4863262" y="2099057"/>
                <a:ext cx="3862287" cy="848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lt-LT" sz="24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SupPr>
                        <m:e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𝐶</m:t>
                          </m:r>
                        </m:e>
                        <m:sub>
                          <m:r>
                            <a:rPr lang="lt-LT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b>
                        <m:sup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0</m:t>
                          </m:r>
                        </m:sup>
                      </m:sSubSup>
                      <m:r>
                        <a:rPr lang="en-US" altLang="lt-LT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f>
                        <m:fPr>
                          <m:ctrlP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num>
                        <m:den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0!</m:t>
                          </m:r>
                          <m:d>
                            <m:dPr>
                              <m:ctrlPr>
                                <a:rPr lang="en-US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US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  <m:r>
                                <a:rPr lang="en-US" altLang="lt-LT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−0</m:t>
                              </m:r>
                            </m:e>
                          </m:d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den>
                      </m:f>
                      <m:r>
                        <a:rPr lang="en-US" altLang="lt-LT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=1</m:t>
                      </m:r>
                    </m:oMath>
                  </m:oMathPara>
                </a14:m>
                <a:endParaRPr lang="lt-LT" altLang="lt-LT" sz="2400" dirty="0"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1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63262" y="2099057"/>
                <a:ext cx="3862287" cy="8480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/>
      <p:bldP spid="102407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323850" y="333375"/>
            <a:ext cx="684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lt-LT" sz="2400" dirty="0"/>
              <a:t> </a:t>
            </a:r>
            <a:r>
              <a:rPr lang="lt-LT" altLang="lt-LT" sz="2400" b="1" i="1" dirty="0"/>
              <a:t>Poaibių skaičius</a:t>
            </a:r>
          </a:p>
        </p:txBody>
      </p:sp>
      <p:sp>
        <p:nvSpPr>
          <p:cNvPr id="102410" name="Text Box 10"/>
          <p:cNvSpPr txBox="1">
            <a:spLocks noChangeArrowheads="1"/>
          </p:cNvSpPr>
          <p:nvPr/>
        </p:nvSpPr>
        <p:spPr bwMode="auto">
          <a:xfrm>
            <a:off x="385274" y="1124744"/>
            <a:ext cx="48347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2400" dirty="0"/>
              <a:t>Jeigu | A | </a:t>
            </a:r>
            <a:r>
              <a:rPr lang="en-US" altLang="lt-LT" sz="2400" dirty="0"/>
              <a:t>= n, tai </a:t>
            </a:r>
            <a:r>
              <a:rPr lang="lt-LT" altLang="lt-LT" sz="2400" dirty="0"/>
              <a:t>aibė A turi</a:t>
            </a:r>
          </a:p>
        </p:txBody>
      </p:sp>
      <p:sp>
        <p:nvSpPr>
          <p:cNvPr id="102412" name="Text Box 12"/>
          <p:cNvSpPr txBox="1">
            <a:spLocks noChangeArrowheads="1"/>
          </p:cNvSpPr>
          <p:nvPr/>
        </p:nvSpPr>
        <p:spPr bwMode="auto">
          <a:xfrm>
            <a:off x="6300192" y="3284984"/>
            <a:ext cx="1244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lt-LT" altLang="lt-LT" sz="2400" dirty="0"/>
              <a:t>poaibių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475656" y="2204864"/>
                <a:ext cx="576064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lt-LT" sz="28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SupPr>
                        <m:e>
                          <m:r>
                            <a:rPr lang="lt-LT" altLang="lt-LT" sz="28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𝐶</m:t>
                          </m:r>
                        </m:e>
                        <m:sub>
                          <m:r>
                            <a:rPr lang="lt-LT" altLang="lt-LT" sz="28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b>
                        <m:sup>
                          <m:r>
                            <a:rPr lang="en-US" altLang="lt-LT" sz="28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0</m:t>
                          </m:r>
                        </m:sup>
                      </m:sSubSup>
                      <m:r>
                        <a:rPr lang="en-US" altLang="lt-LT" sz="28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sSubSup>
                        <m:sSubSupPr>
                          <m:ctrlPr>
                            <a:rPr lang="en-US" altLang="lt-LT" sz="28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SupPr>
                        <m:e>
                          <m:r>
                            <a:rPr lang="lt-LT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𝐶</m:t>
                          </m:r>
                        </m:e>
                        <m:sub>
                          <m:r>
                            <a:rPr lang="lt-LT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b>
                        <m:sup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</m:t>
                          </m:r>
                        </m:sup>
                      </m:sSubSup>
                      <m:r>
                        <a:rPr lang="en-US" altLang="lt-LT" sz="28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sSubSup>
                        <m:sSubSupPr>
                          <m:ctrlPr>
                            <a:rPr lang="en-US" altLang="lt-LT" sz="28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SupPr>
                        <m:e>
                          <m:r>
                            <a:rPr lang="lt-LT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𝐶</m:t>
                          </m:r>
                        </m:e>
                        <m:sub>
                          <m:r>
                            <a:rPr lang="lt-LT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b>
                        <m:sup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</m:sup>
                      </m:sSubSup>
                      <m:r>
                        <a:rPr lang="en-US" altLang="lt-LT" sz="28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+…+</m:t>
                      </m:r>
                      <m:sSubSup>
                        <m:sSubSupPr>
                          <m:ctrlPr>
                            <a:rPr lang="en-US" altLang="lt-LT" sz="28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SupPr>
                        <m:e>
                          <m:r>
                            <a:rPr lang="lt-LT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𝐶</m:t>
                          </m:r>
                        </m:e>
                        <m:sub>
                          <m:r>
                            <a:rPr lang="lt-LT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b>
                        <m:sup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p>
                      </m:sSubSup>
                      <m:r>
                        <a:rPr lang="en-US" altLang="lt-LT" sz="28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sSup>
                        <m:sSupPr>
                          <m:ctrlP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pPr>
                        <m:e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</m:e>
                        <m:sup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lt-LT" sz="28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204864"/>
                <a:ext cx="576064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1475656" y="5085184"/>
                <a:ext cx="5760640" cy="5416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lt-LT" sz="28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SupPr>
                        <m:e>
                          <m:r>
                            <a:rPr lang="lt-LT" altLang="lt-LT" sz="28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𝐶</m:t>
                          </m:r>
                        </m:e>
                        <m:sub>
                          <m:r>
                            <a:rPr lang="lt-LT" altLang="lt-LT" sz="28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b>
                        <m:sup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</m:sup>
                      </m:sSubSup>
                      <m:r>
                        <a:rPr lang="en-US" altLang="lt-LT" sz="28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sSubSup>
                        <m:sSubSupPr>
                          <m:ctrlPr>
                            <a:rPr lang="en-US" altLang="lt-LT" sz="28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SupPr>
                        <m:e>
                          <m:r>
                            <a:rPr lang="lt-LT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𝐶</m:t>
                          </m:r>
                        </m:e>
                        <m:sub>
                          <m:r>
                            <a:rPr lang="lt-LT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−1</m:t>
                          </m:r>
                        </m:sub>
                        <m:sup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−1</m:t>
                          </m:r>
                        </m:sup>
                      </m:sSubSup>
                      <m:r>
                        <a:rPr lang="en-US" altLang="lt-LT" sz="28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sSubSup>
                        <m:sSubSupPr>
                          <m:ctrlPr>
                            <a:rPr lang="en-US" altLang="lt-LT" sz="28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SupPr>
                        <m:e>
                          <m:r>
                            <a:rPr lang="lt-LT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𝐶</m:t>
                          </m:r>
                        </m:e>
                        <m:sub>
                          <m:r>
                            <a:rPr lang="lt-LT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−1</m:t>
                          </m:r>
                        </m:sub>
                        <m:sup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</m:sup>
                      </m:sSubSup>
                    </m:oMath>
                  </m:oMathPara>
                </a14:m>
                <a:endParaRPr lang="lt-LT" sz="28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085184"/>
                <a:ext cx="5760640" cy="5416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7"/>
              <p:cNvSpPr txBox="1">
                <a:spLocks noChangeArrowheads="1"/>
              </p:cNvSpPr>
              <p:nvPr/>
            </p:nvSpPr>
            <p:spPr bwMode="auto">
              <a:xfrm>
                <a:off x="4644008" y="287804"/>
                <a:ext cx="4176464" cy="1576201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lt-LT" sz="2400" dirty="0" smtClean="0"/>
                  <a:t>Visi </a:t>
                </a:r>
                <a14:m>
                  <m:oMath xmlns:m="http://schemas.openxmlformats.org/officeDocument/2006/math"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lt-LT" sz="2400" dirty="0" err="1" smtClean="0"/>
                  <a:t>elementai</a:t>
                </a:r>
                <a:r>
                  <a:rPr lang="en-US" altLang="lt-LT" sz="2400" dirty="0" smtClean="0"/>
                  <a:t> </a:t>
                </a:r>
                <a:r>
                  <a:rPr lang="en-US" altLang="lt-LT" sz="2400" dirty="0" err="1" smtClean="0"/>
                  <a:t>skirtingi</a:t>
                </a:r>
                <a:r>
                  <a:rPr lang="en-US" altLang="lt-LT" sz="2400" dirty="0" smtClean="0"/>
                  <a:t>. </a:t>
                </a:r>
                <a:r>
                  <a:rPr lang="lt-LT" altLang="lt-LT" sz="2400" dirty="0" smtClean="0"/>
                  <a:t>Panaudojame visus elementus. Jų tvarka nėra svarbi. Elementus išrenkame.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lt-L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lt-LT" altLang="lt-LT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lt-LT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lt-LT" altLang="lt-LT" sz="2400" dirty="0"/>
              </a:p>
            </p:txBody>
          </p:sp>
        </mc:Choice>
        <mc:Fallback>
          <p:sp>
            <p:nvSpPr>
              <p:cNvPr id="10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4008" y="287804"/>
                <a:ext cx="4176464" cy="1576201"/>
              </a:xfrm>
              <a:prstGeom prst="rect">
                <a:avLst/>
              </a:prstGeom>
              <a:blipFill>
                <a:blip r:embed="rId4"/>
                <a:stretch>
                  <a:fillRect l="-1881" t="-1887" r="-2894" b="-6038"/>
                </a:stretch>
              </a:blip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491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1634326" y="908720"/>
                <a:ext cx="5760640" cy="5416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lt-LT" sz="28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SupPr>
                        <m:e>
                          <m:r>
                            <a:rPr lang="lt-LT" altLang="lt-LT" sz="28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𝐶</m:t>
                          </m:r>
                        </m:e>
                        <m:sub>
                          <m:r>
                            <a:rPr lang="lt-LT" altLang="lt-LT" sz="28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b>
                        <m:sup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</m:sup>
                      </m:sSubSup>
                      <m:r>
                        <a:rPr lang="en-US" altLang="lt-LT" sz="28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sSubSup>
                        <m:sSubSupPr>
                          <m:ctrlPr>
                            <a:rPr lang="en-US" altLang="lt-LT" sz="28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SupPr>
                        <m:e>
                          <m:r>
                            <a:rPr lang="lt-LT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𝐶</m:t>
                          </m:r>
                        </m:e>
                        <m:sub>
                          <m:r>
                            <a:rPr lang="lt-LT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−1</m:t>
                          </m:r>
                        </m:sub>
                        <m:sup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−1</m:t>
                          </m:r>
                        </m:sup>
                      </m:sSubSup>
                      <m:r>
                        <a:rPr lang="en-US" altLang="lt-LT" sz="28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sSubSup>
                        <m:sSubSupPr>
                          <m:ctrlPr>
                            <a:rPr lang="en-US" altLang="lt-LT" sz="28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SupPr>
                        <m:e>
                          <m:r>
                            <a:rPr lang="lt-LT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𝐶</m:t>
                          </m:r>
                        </m:e>
                        <m:sub>
                          <m:r>
                            <a:rPr lang="lt-LT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−1</m:t>
                          </m:r>
                        </m:sub>
                        <m:sup>
                          <m:r>
                            <a:rPr lang="en-US" altLang="lt-LT" sz="2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</m:sup>
                      </m:sSubSup>
                    </m:oMath>
                  </m:oMathPara>
                </a14:m>
                <a:endParaRPr lang="lt-LT" sz="28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326" y="908720"/>
                <a:ext cx="5760640" cy="5416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030" y="1628800"/>
            <a:ext cx="5429250" cy="4924425"/>
          </a:xfrm>
          <a:prstGeom prst="rect">
            <a:avLst/>
          </a:prstGeom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3850" y="333375"/>
            <a:ext cx="684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lt-LT" sz="2400" dirty="0"/>
              <a:t> </a:t>
            </a:r>
            <a:r>
              <a:rPr lang="en-US" altLang="lt-LT" sz="2400" b="1" i="1" dirty="0" err="1" smtClean="0"/>
              <a:t>Paskalio</a:t>
            </a:r>
            <a:r>
              <a:rPr lang="en-US" altLang="lt-LT" sz="2400" b="1" i="1" dirty="0" smtClean="0"/>
              <a:t> </a:t>
            </a:r>
            <a:r>
              <a:rPr lang="en-US" altLang="lt-LT" sz="2400" b="1" i="1" dirty="0" err="1" smtClean="0"/>
              <a:t>trikampis</a:t>
            </a:r>
            <a:endParaRPr lang="lt-LT" altLang="lt-LT" sz="2400" b="1" i="1" dirty="0"/>
          </a:p>
        </p:txBody>
      </p:sp>
    </p:spTree>
    <p:extLst>
      <p:ext uri="{BB962C8B-B14F-4D97-AF65-F5344CB8AC3E}">
        <p14:creationId xmlns:p14="http://schemas.microsoft.com/office/powerpoint/2010/main" val="77531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3426" name="Text Box 2"/>
              <p:cNvSpPr txBox="1">
                <a:spLocks noChangeArrowheads="1"/>
              </p:cNvSpPr>
              <p:nvPr/>
            </p:nvSpPr>
            <p:spPr bwMode="auto">
              <a:xfrm>
                <a:off x="395288" y="1196975"/>
                <a:ext cx="8064500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lt-LT" altLang="lt-LT" sz="2800" dirty="0" smtClean="0"/>
                  <a:t>Jeigu išrinktų iš aibės </a:t>
                </a:r>
                <a14:m>
                  <m:oMath xmlns:m="http://schemas.openxmlformats.org/officeDocument/2006/math">
                    <m:r>
                      <a:rPr lang="en-US" altLang="lt-LT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lt-LT" sz="2800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altLang="lt-LT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lt-LT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lt-LT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lt-LT" sz="28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lt-LT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lt-LT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lt-LT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lt-LT" sz="2800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altLang="lt-LT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lt-LT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lt-LT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lt-LT" sz="28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lt-LT" altLang="lt-LT" sz="2800" dirty="0"/>
                  <a:t> </a:t>
                </a:r>
                <a14:m>
                  <m:oMath xmlns:m="http://schemas.openxmlformats.org/officeDocument/2006/math">
                    <m:r>
                      <a:rPr lang="en-US" altLang="lt-LT" sz="2800" b="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lt-LT" altLang="lt-LT" sz="2800" dirty="0" smtClean="0"/>
                  <a:t> </a:t>
                </a:r>
                <a:r>
                  <a:rPr lang="lt-LT" altLang="lt-LT" sz="2800" dirty="0"/>
                  <a:t>elementų tvarka yra svarbi, naudojami </a:t>
                </a:r>
                <a:r>
                  <a:rPr lang="lt-LT" altLang="lt-LT" sz="2800" b="1" i="1" dirty="0"/>
                  <a:t>gretiniai:</a:t>
                </a:r>
                <a:endParaRPr lang="lt-LT" altLang="lt-LT" sz="2800" dirty="0"/>
              </a:p>
            </p:txBody>
          </p:sp>
        </mc:Choice>
        <mc:Fallback>
          <p:sp>
            <p:nvSpPr>
              <p:cNvPr id="10342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1196975"/>
                <a:ext cx="8064500" cy="954107"/>
              </a:xfrm>
              <a:prstGeom prst="rect">
                <a:avLst/>
              </a:prstGeom>
              <a:blipFill>
                <a:blip r:embed="rId2"/>
                <a:stretch>
                  <a:fillRect l="-1587" t="-6369" b="-165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23850" y="333375"/>
            <a:ext cx="684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lt-LT" sz="2400"/>
              <a:t> </a:t>
            </a:r>
            <a:r>
              <a:rPr lang="lt-LT" altLang="lt-LT" sz="2400" b="1" i="1"/>
              <a:t>Gretiniai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25893" y="3212976"/>
                <a:ext cx="8586838" cy="501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lt-LT" sz="3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!</m:t>
                      </m:r>
                      <m:sSubSup>
                        <m:sSub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…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lt-LT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93" y="3212976"/>
                <a:ext cx="8586838" cy="5012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"/>
              <p:cNvSpPr txBox="1">
                <a:spLocks noChangeArrowheads="1"/>
              </p:cNvSpPr>
              <p:nvPr/>
            </p:nvSpPr>
            <p:spPr bwMode="auto">
              <a:xfrm>
                <a:off x="683122" y="5085184"/>
                <a:ext cx="7488832" cy="837537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lt-LT" sz="2400" dirty="0" smtClean="0"/>
                  <a:t>Visi </a:t>
                </a:r>
                <a14:m>
                  <m:oMath xmlns:m="http://schemas.openxmlformats.org/officeDocument/2006/math"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lt-LT" sz="2400" dirty="0" err="1" smtClean="0"/>
                  <a:t>elementai</a:t>
                </a:r>
                <a:r>
                  <a:rPr lang="en-US" altLang="lt-LT" sz="2400" dirty="0" smtClean="0"/>
                  <a:t> </a:t>
                </a:r>
                <a:r>
                  <a:rPr lang="en-US" altLang="lt-LT" sz="2400" dirty="0" err="1" smtClean="0"/>
                  <a:t>skirtingi</a:t>
                </a:r>
                <a:r>
                  <a:rPr lang="en-US" altLang="lt-LT" sz="2400" dirty="0" smtClean="0"/>
                  <a:t>. </a:t>
                </a:r>
                <a:r>
                  <a:rPr lang="lt-LT" altLang="lt-LT" sz="2400" dirty="0" smtClean="0"/>
                  <a:t>Panaudojame </a:t>
                </a:r>
                <a14:m>
                  <m:oMath xmlns:m="http://schemas.openxmlformats.org/officeDocument/2006/math">
                    <m:r>
                      <a:rPr lang="en-US" altLang="lt-LT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lt-LT" altLang="lt-LT" sz="2400" dirty="0" smtClean="0"/>
                  <a:t> elementų. Jų tvarka yra svarbi. Elementus išrenkame.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!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endParaRPr lang="lt-LT" altLang="lt-LT" sz="2400" dirty="0"/>
              </a:p>
            </p:txBody>
          </p:sp>
        </mc:Choice>
        <mc:Fallback>
          <p:sp>
            <p:nvSpPr>
              <p:cNvPr id="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122" y="5085184"/>
                <a:ext cx="7488832" cy="837537"/>
              </a:xfrm>
              <a:prstGeom prst="rect">
                <a:avLst/>
              </a:prstGeom>
              <a:blipFill>
                <a:blip r:embed="rId4"/>
                <a:stretch>
                  <a:fillRect l="-972" t="-3472" b="-12500"/>
                </a:stretch>
              </a:blip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395288" y="333375"/>
            <a:ext cx="8280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lt-LT" sz="2400" b="1" i="1"/>
              <a:t>Pavyzdys. </a:t>
            </a:r>
            <a:r>
              <a:rPr lang="en-US" altLang="lt-LT" sz="2400"/>
              <a:t>Kiek</a:t>
            </a:r>
            <a:r>
              <a:rPr lang="lt-LT" altLang="lt-LT" sz="2400"/>
              <a:t> skirtingų šešiaženklių skaičių galima sudaryti iš skaitmenų 1, 2, </a:t>
            </a:r>
            <a:r>
              <a:rPr lang="en-US" altLang="lt-LT" sz="2400"/>
              <a:t>3, 4, </a:t>
            </a:r>
            <a:r>
              <a:rPr lang="lt-LT" altLang="lt-LT" sz="2400"/>
              <a:t>5, 6, 7, 9 taip, kad visi skaitmenys būtų skirtingi?</a:t>
            </a:r>
            <a:r>
              <a:rPr lang="en-US" altLang="lt-LT" sz="2400"/>
              <a:t> </a:t>
            </a:r>
            <a:endParaRPr lang="lt-LT" altLang="lt-LT" sz="2400" b="1" i="1"/>
          </a:p>
        </p:txBody>
      </p:sp>
      <p:sp>
        <p:nvSpPr>
          <p:cNvPr id="3" name="Text 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2204864"/>
            <a:ext cx="8064500" cy="1508105"/>
          </a:xfrm>
          <a:prstGeom prst="rect">
            <a:avLst/>
          </a:prstGeom>
          <a:blipFill rotWithShape="0">
            <a:blip r:embed="rId2"/>
            <a:stretch>
              <a:fillRect t="-3239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323850" y="333375"/>
            <a:ext cx="68405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lt-LT" sz="2400" b="1" i="1" dirty="0"/>
              <a:t> </a:t>
            </a:r>
            <a:r>
              <a:rPr lang="en-US" altLang="lt-LT" sz="3200" b="1" i="1" dirty="0" err="1"/>
              <a:t>Kartotiniai</a:t>
            </a:r>
            <a:r>
              <a:rPr lang="en-US" altLang="lt-LT" sz="3200" b="1" i="1" dirty="0"/>
              <a:t> g</a:t>
            </a:r>
            <a:r>
              <a:rPr lang="lt-LT" altLang="lt-LT" sz="3200" b="1" i="1" dirty="0"/>
              <a:t>retiniai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3434" name="Text Box 10"/>
              <p:cNvSpPr txBox="1">
                <a:spLocks noChangeArrowheads="1"/>
              </p:cNvSpPr>
              <p:nvPr/>
            </p:nvSpPr>
            <p:spPr bwMode="auto">
              <a:xfrm>
                <a:off x="306039" y="1196752"/>
                <a:ext cx="8064500" cy="28798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lt-LT" altLang="lt-LT" sz="3200" dirty="0" smtClean="0"/>
                  <a:t>Jeigu iš abėcėlės </a:t>
                </a:r>
                <a14:m>
                  <m:oMath xmlns:m="http://schemas.openxmlformats.org/officeDocument/2006/math">
                    <m:r>
                      <a:rPr lang="en-US" altLang="lt-LT" sz="3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lt-LT" sz="3200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altLang="lt-LT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lt-LT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lt-LT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lt-LT" sz="32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lt-LT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lt-LT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lt-LT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lt-LT" sz="3200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altLang="lt-LT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lt-LT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lt-LT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lt-LT" sz="32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lt-LT" altLang="lt-LT" sz="3200" dirty="0"/>
                  <a:t> raidžių sudaromi ilgio </a:t>
                </a:r>
                <a14:m>
                  <m:oMath xmlns:m="http://schemas.openxmlformats.org/officeDocument/2006/math">
                    <m:r>
                      <a:rPr lang="en-US" altLang="lt-LT" sz="3200" b="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lt-LT" altLang="lt-LT" sz="3200" dirty="0"/>
                  <a:t> žodžiai taip, kad raidė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lt-LT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lt-LT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lt-LT" sz="32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lt-LT" altLang="lt-LT" sz="3200" dirty="0"/>
                  <a:t> pasikartoja lygiai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lt-LT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lt-LT" sz="3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lt-LT" sz="32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lt-L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lt-LT" altLang="lt-LT" sz="3200" dirty="0">
                    <a:sym typeface="Symbol" panose="05050102010706020507" pitchFamily="18" charset="2"/>
                  </a:rPr>
                  <a:t> </a:t>
                </a:r>
                <a:r>
                  <a:rPr lang="lt-LT" altLang="lt-LT" sz="3200" dirty="0" smtClean="0">
                    <a:sym typeface="Symbol" panose="05050102010706020507" pitchFamily="18" charset="2"/>
                  </a:rPr>
                  <a:t>kartų</a:t>
                </a:r>
                <a:r>
                  <a:rPr lang="en-US" altLang="lt-LT" sz="3200" dirty="0" smtClean="0">
                    <a:sym typeface="Symbol" panose="05050102010706020507" pitchFamily="18" charset="2"/>
                  </a:rPr>
                  <a:t> </a:t>
                </a:r>
                <a:r>
                  <a:rPr lang="en-US" altLang="lt-LT" sz="3200" dirty="0" err="1" smtClean="0">
                    <a:sym typeface="Symbol" panose="05050102010706020507" pitchFamily="18" charset="2"/>
                  </a:rPr>
                  <a:t>ir</a:t>
                </a:r>
                <a:endParaRPr lang="en-US" altLang="lt-LT" sz="3200" dirty="0" smtClean="0">
                  <a:sym typeface="Symbol" panose="05050102010706020507" pitchFamily="18" charset="2"/>
                </a:endParaRPr>
              </a:p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US" alt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𝑝</m:t>
                          </m:r>
                        </m:e>
                        <m:sub>
                          <m:r>
                            <a:rPr lang="en-US" alt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</m:t>
                          </m:r>
                        </m:sub>
                      </m:sSub>
                      <m:r>
                        <a:rPr lang="en-US" altLang="lt-LT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sSub>
                        <m:sSubPr>
                          <m:ctrlPr>
                            <a:rPr lang="en-US" alt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US" alt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𝑝</m:t>
                          </m:r>
                        </m:e>
                        <m:sub>
                          <m:r>
                            <a:rPr lang="en-US" alt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</m:sub>
                      </m:sSub>
                      <m:r>
                        <a:rPr lang="en-US" altLang="lt-LT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+…+</m:t>
                      </m:r>
                      <m:sSub>
                        <m:sSubPr>
                          <m:ctrlPr>
                            <a:rPr lang="en-US" alt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US" alt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𝑝</m:t>
                          </m:r>
                        </m:e>
                        <m:sub>
                          <m:r>
                            <a:rPr lang="en-US" alt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b>
                      </m:sSub>
                      <m:r>
                        <a:rPr lang="en-US" altLang="lt-LT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en-US" altLang="lt-LT" sz="3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𝑘</m:t>
                      </m:r>
                      <m:r>
                        <a:rPr lang="en-US" altLang="lt-LT" sz="3200" b="0" i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,</m:t>
                      </m:r>
                    </m:oMath>
                  </m:oMathPara>
                </a14:m>
                <a:endParaRPr lang="en-US" altLang="lt-LT" sz="3200" dirty="0" smtClean="0">
                  <a:sym typeface="Symbol" panose="05050102010706020507" pitchFamily="18" charset="2"/>
                </a:endParaRP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lt-LT" sz="3200" dirty="0" smtClean="0">
                    <a:sym typeface="Symbol" panose="05050102010706020507" pitchFamily="18" charset="2"/>
                  </a:rPr>
                  <a:t>tai </a:t>
                </a:r>
                <a:r>
                  <a:rPr lang="lt-LT" altLang="lt-LT" sz="3200" dirty="0">
                    <a:sym typeface="Symbol" panose="05050102010706020507" pitchFamily="18" charset="2"/>
                  </a:rPr>
                  <a:t>naudojame </a:t>
                </a:r>
                <a:r>
                  <a:rPr lang="lt-LT" altLang="lt-LT" sz="3200" b="1" i="1" dirty="0">
                    <a:sym typeface="Symbol" panose="05050102010706020507" pitchFamily="18" charset="2"/>
                  </a:rPr>
                  <a:t>kartotinius gretinius:</a:t>
                </a:r>
                <a:endParaRPr lang="lt-LT" altLang="lt-LT" sz="3200" dirty="0"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103434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6039" y="1196752"/>
                <a:ext cx="8064500" cy="2879891"/>
              </a:xfrm>
              <a:prstGeom prst="rect">
                <a:avLst/>
              </a:prstGeom>
              <a:blipFill>
                <a:blip r:embed="rId2"/>
                <a:stretch>
                  <a:fillRect l="-1890" t="-2960" b="-57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2160133" y="4355245"/>
                <a:ext cx="5004255" cy="11104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lt-LT" sz="3200" i="1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lt-LT" sz="3200" i="1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lt-LT" sz="3200" i="1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lt-LT" sz="3200" i="1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lt-LT" sz="3200" i="1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lt-LT" sz="3200" i="1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altLang="lt-LT" sz="32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…</m:t>
                                </m:r>
                                <m:sSub>
                                  <m:sSubPr>
                                    <m:ctrlPr>
                                      <a:rPr lang="en-US" altLang="lt-LT" sz="3200" i="1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lt-LT" sz="3200" i="1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lt-LT" sz="3200" i="1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lt-LT" sz="320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US" altLang="lt-LT" sz="3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lt-LT" sz="3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  <m:sSub>
                            <m:sSubPr>
                              <m:ctrlPr>
                                <a:rPr lang="en-US" altLang="lt-LT" sz="3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US" altLang="lt-LT" sz="3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lt-LT" sz="3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  <m:r>
                            <a:rPr lang="en-US" altLang="lt-LT" sz="32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…</m:t>
                          </m:r>
                          <m:sSub>
                            <m:sSubPr>
                              <m:ctrlPr>
                                <a:rPr lang="en-US" altLang="lt-LT" sz="3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US" altLang="lt-LT" sz="3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lt-LT" sz="3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altLang="lt-LT" sz="32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lt-LT" sz="32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0133" y="4355245"/>
                <a:ext cx="5004255" cy="11104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306039" y="5589240"/>
                <a:ext cx="8658449" cy="1039323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lt-LT" altLang="lt-LT" sz="2400" dirty="0" smtClean="0"/>
                  <a:t>Yra</a:t>
                </a:r>
                <a:r>
                  <a:rPr lang="en-US" altLang="lt-LT" sz="2400" dirty="0" smtClean="0"/>
                  <a:t> </a:t>
                </a:r>
                <a14:m>
                  <m:oMath xmlns:m="http://schemas.openxmlformats.org/officeDocument/2006/math"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lt-LT" sz="2400" dirty="0" smtClean="0"/>
                  <a:t>element</a:t>
                </a:r>
                <a:r>
                  <a:rPr lang="lt-LT" altLang="lt-LT" sz="2400" dirty="0" smtClean="0"/>
                  <a:t>ų, tarp jų yra vienodų</a:t>
                </a:r>
                <a:r>
                  <a:rPr lang="en-US" altLang="lt-LT" sz="2400" dirty="0" smtClean="0"/>
                  <a:t>. </a:t>
                </a:r>
                <a:r>
                  <a:rPr lang="lt-LT" altLang="lt-LT" sz="2400" dirty="0" smtClean="0"/>
                  <a:t>Panaudojame </a:t>
                </a:r>
                <a14:m>
                  <m:oMath xmlns:m="http://schemas.openxmlformats.org/officeDocument/2006/math">
                    <m:r>
                      <a:rPr lang="en-US" altLang="lt-LT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lt-LT" altLang="lt-LT" sz="2400" dirty="0" smtClean="0"/>
                  <a:t> elementų. Jų tvarka yra svarbi. Elementus išrenkame.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sSub>
                          <m:sSubPr>
                            <m:ctrlPr>
                              <a:rPr lang="en-US" altLang="lt-LT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US" altLang="lt-LT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lt-LT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sub>
                        </m:sSub>
                        <m:r>
                          <a:rPr lang="en-US" altLang="lt-LT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!</m:t>
                        </m:r>
                        <m:sSub>
                          <m:sSubPr>
                            <m:ctrlPr>
                              <a:rPr lang="en-US" altLang="lt-LT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US" altLang="lt-LT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lt-LT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b>
                        </m:sSub>
                        <m:r>
                          <a:rPr lang="en-US" altLang="lt-LT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!</m:t>
                        </m:r>
                        <m:r>
                          <a:rPr lang="en-US" altLang="lt-LT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…</m:t>
                        </m:r>
                        <m:sSub>
                          <m:sSubPr>
                            <m:ctrlPr>
                              <a:rPr lang="en-US" altLang="lt-LT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US" altLang="lt-LT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lt-LT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sub>
                        </m:sSub>
                        <m:r>
                          <a:rPr lang="en-US" altLang="lt-LT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!</m:t>
                        </m:r>
                      </m:den>
                    </m:f>
                  </m:oMath>
                </a14:m>
                <a:endParaRPr lang="lt-LT" altLang="lt-LT" sz="2400" dirty="0"/>
              </a:p>
            </p:txBody>
          </p:sp>
        </mc:Choice>
        <mc:Fallback>
          <p:sp>
            <p:nvSpPr>
              <p:cNvPr id="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6039" y="5589240"/>
                <a:ext cx="8658449" cy="1039323"/>
              </a:xfrm>
              <a:prstGeom prst="rect">
                <a:avLst/>
              </a:prstGeom>
              <a:blipFill>
                <a:blip r:embed="rId4"/>
                <a:stretch>
                  <a:fillRect l="-841" t="-2841"/>
                </a:stretch>
              </a:blip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395288" y="333375"/>
            <a:ext cx="8280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lt-LT" sz="2400" b="1" i="1"/>
              <a:t>Pavyzdys. </a:t>
            </a:r>
            <a:r>
              <a:rPr lang="en-US" altLang="lt-LT" sz="2400"/>
              <a:t>Kiek</a:t>
            </a:r>
            <a:r>
              <a:rPr lang="lt-LT" altLang="lt-LT" sz="2400"/>
              <a:t> skirtingų </a:t>
            </a:r>
            <a:r>
              <a:rPr lang="en-US" altLang="lt-LT" sz="2400"/>
              <a:t>kombinacij</a:t>
            </a:r>
            <a:r>
              <a:rPr lang="lt-LT" altLang="lt-LT" sz="2400"/>
              <a:t>ų galima sudaryti iš žodžio PAKABUKAS raidžių?</a:t>
            </a:r>
            <a:endParaRPr lang="lt-LT" altLang="lt-LT" sz="2400" b="1" i="1"/>
          </a:p>
        </p:txBody>
      </p:sp>
      <p:sp>
        <p:nvSpPr>
          <p:cNvPr id="3" name="Text 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1556792"/>
            <a:ext cx="8064500" cy="3785652"/>
          </a:xfrm>
          <a:prstGeom prst="rect">
            <a:avLst/>
          </a:prstGeom>
          <a:blipFill rotWithShape="0">
            <a:blip r:embed="rId2"/>
            <a:stretch>
              <a:fillRect l="-227" t="-1288" b="-2738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4" name="Text 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427786" y="5445224"/>
            <a:ext cx="4392092" cy="786177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Box 7"/>
              <p:cNvSpPr txBox="1">
                <a:spLocks noChangeArrowheads="1"/>
              </p:cNvSpPr>
              <p:nvPr/>
            </p:nvSpPr>
            <p:spPr bwMode="auto">
              <a:xfrm>
                <a:off x="827584" y="116632"/>
                <a:ext cx="7488832" cy="830997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lt-LT" sz="2400" dirty="0" err="1" smtClean="0"/>
                  <a:t>Visi</a:t>
                </a:r>
                <a:r>
                  <a:rPr lang="en-US" altLang="lt-LT" sz="2400" dirty="0" smtClean="0"/>
                  <a:t> </a:t>
                </a:r>
                <a14:m>
                  <m:oMath xmlns:m="http://schemas.openxmlformats.org/officeDocument/2006/math"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lt-LT" sz="2400" dirty="0" err="1" smtClean="0"/>
                  <a:t>elementai</a:t>
                </a:r>
                <a:r>
                  <a:rPr lang="en-US" altLang="lt-LT" sz="2400" dirty="0" smtClean="0"/>
                  <a:t> </a:t>
                </a:r>
                <a:r>
                  <a:rPr lang="en-US" altLang="lt-LT" sz="2400" dirty="0" err="1" smtClean="0"/>
                  <a:t>skirtingi</a:t>
                </a:r>
                <a:r>
                  <a:rPr lang="en-US" altLang="lt-LT" sz="2400" dirty="0" smtClean="0"/>
                  <a:t>. </a:t>
                </a:r>
                <a:r>
                  <a:rPr lang="lt-LT" altLang="lt-LT" sz="2400" dirty="0" smtClean="0"/>
                  <a:t>Panaudojame visus elementus. Jų tvarka svarbi. </a:t>
                </a:r>
                <a:r>
                  <a:rPr lang="lt-LT" altLang="lt-LT" sz="2400" dirty="0" smtClean="0"/>
                  <a:t>Elementus išrenkame.</a:t>
                </a:r>
                <a:r>
                  <a:rPr lang="lt-LT" altLang="lt-LT" sz="2400" dirty="0" smtClean="0"/>
                  <a:t> </a:t>
                </a:r>
                <a14:m>
                  <m:oMath xmlns:m="http://schemas.openxmlformats.org/officeDocument/2006/math"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lt-LT" sz="2400" b="0" i="1" smtClean="0">
                        <a:latin typeface="Cambria Math" panose="02040503050406030204" pitchFamily="18" charset="0"/>
                      </a:rPr>
                      <m:t>!</m:t>
                    </m:r>
                  </m:oMath>
                </a14:m>
                <a:endParaRPr lang="lt-LT" altLang="lt-LT" sz="2400" dirty="0"/>
              </a:p>
            </p:txBody>
          </p:sp>
        </mc:Choice>
        <mc:Fallback>
          <p:sp>
            <p:nvSpPr>
              <p:cNvPr id="2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7584" y="116632"/>
                <a:ext cx="7488832" cy="830997"/>
              </a:xfrm>
              <a:prstGeom prst="rect">
                <a:avLst/>
              </a:prstGeom>
              <a:blipFill>
                <a:blip r:embed="rId2"/>
                <a:stretch>
                  <a:fillRect l="-1053" t="-3521" b="-13380"/>
                </a:stretch>
              </a:blip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Box 7"/>
              <p:cNvSpPr txBox="1">
                <a:spLocks noChangeArrowheads="1"/>
              </p:cNvSpPr>
              <p:nvPr/>
            </p:nvSpPr>
            <p:spPr bwMode="auto">
              <a:xfrm>
                <a:off x="827584" y="1268760"/>
                <a:ext cx="7488832" cy="862608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lt-LT" sz="2400" dirty="0" smtClean="0"/>
                  <a:t>Visi </a:t>
                </a:r>
                <a14:m>
                  <m:oMath xmlns:m="http://schemas.openxmlformats.org/officeDocument/2006/math"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lt-LT" sz="2400" dirty="0" err="1" smtClean="0"/>
                  <a:t>elementai</a:t>
                </a:r>
                <a:r>
                  <a:rPr lang="en-US" altLang="lt-LT" sz="2400" dirty="0" smtClean="0"/>
                  <a:t> </a:t>
                </a:r>
                <a:r>
                  <a:rPr lang="en-US" altLang="lt-LT" sz="2400" dirty="0" err="1" smtClean="0"/>
                  <a:t>skirtingi</a:t>
                </a:r>
                <a:r>
                  <a:rPr lang="en-US" altLang="lt-LT" sz="2400" dirty="0" smtClean="0"/>
                  <a:t>. </a:t>
                </a:r>
                <a:r>
                  <a:rPr lang="lt-LT" altLang="lt-LT" sz="2400" dirty="0" smtClean="0"/>
                  <a:t>Panaudojame </a:t>
                </a:r>
                <a14:m>
                  <m:oMath xmlns:m="http://schemas.openxmlformats.org/officeDocument/2006/math">
                    <m:r>
                      <a:rPr lang="en-US" altLang="lt-LT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lt-LT" altLang="lt-LT" sz="2400" dirty="0" smtClean="0"/>
                  <a:t> elementų. Jų tvarka nėra svarbi. Elementus išrenkame.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lt-LT" altLang="lt-LT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lt-LT" altLang="lt-LT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lt-LT" altLang="lt-LT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lt-LT" altLang="lt-LT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endParaRPr lang="lt-LT" altLang="lt-LT" sz="2400" dirty="0"/>
              </a:p>
            </p:txBody>
          </p:sp>
        </mc:Choice>
        <mc:Fallback>
          <p:sp>
            <p:nvSpPr>
              <p:cNvPr id="3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7584" y="1268760"/>
                <a:ext cx="7488832" cy="862608"/>
              </a:xfrm>
              <a:prstGeom prst="rect">
                <a:avLst/>
              </a:prstGeom>
              <a:blipFill>
                <a:blip r:embed="rId3"/>
                <a:stretch>
                  <a:fillRect l="-1053" t="-3378" b="-9459"/>
                </a:stretch>
              </a:blip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7"/>
              <p:cNvSpPr txBox="1">
                <a:spLocks noChangeArrowheads="1"/>
              </p:cNvSpPr>
              <p:nvPr/>
            </p:nvSpPr>
            <p:spPr bwMode="auto">
              <a:xfrm>
                <a:off x="827584" y="2636912"/>
                <a:ext cx="7488832" cy="830997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lt-LT" sz="2400" dirty="0" smtClean="0"/>
                  <a:t>Visi </a:t>
                </a:r>
                <a14:m>
                  <m:oMath xmlns:m="http://schemas.openxmlformats.org/officeDocument/2006/math"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lt-LT" sz="2400" dirty="0" err="1" smtClean="0"/>
                  <a:t>elementai</a:t>
                </a:r>
                <a:r>
                  <a:rPr lang="en-US" altLang="lt-LT" sz="2400" dirty="0" smtClean="0"/>
                  <a:t> </a:t>
                </a:r>
                <a:r>
                  <a:rPr lang="en-US" altLang="lt-LT" sz="2400" dirty="0" err="1" smtClean="0"/>
                  <a:t>skirtingi</a:t>
                </a:r>
                <a:r>
                  <a:rPr lang="en-US" altLang="lt-LT" sz="2400" dirty="0" smtClean="0"/>
                  <a:t>. </a:t>
                </a:r>
                <a:r>
                  <a:rPr lang="lt-LT" altLang="lt-LT" sz="2400" dirty="0" smtClean="0"/>
                  <a:t>Panaudojame visus elementus. Jų tvarka nėra svarbi. Elementus išrenkame.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lt-L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lt-LT" altLang="lt-LT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lt-LT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lt-LT" altLang="lt-LT" sz="2400" dirty="0"/>
              </a:p>
            </p:txBody>
          </p:sp>
        </mc:Choice>
        <mc:Fallback>
          <p:sp>
            <p:nvSpPr>
              <p:cNvPr id="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7584" y="2636912"/>
                <a:ext cx="7488832" cy="830997"/>
              </a:xfrm>
              <a:prstGeom prst="rect">
                <a:avLst/>
              </a:prstGeom>
              <a:blipFill>
                <a:blip r:embed="rId4"/>
                <a:stretch>
                  <a:fillRect l="-1053" t="-3521" b="-13380"/>
                </a:stretch>
              </a:blip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7"/>
              <p:cNvSpPr txBox="1">
                <a:spLocks noChangeArrowheads="1"/>
              </p:cNvSpPr>
              <p:nvPr/>
            </p:nvSpPr>
            <p:spPr bwMode="auto">
              <a:xfrm>
                <a:off x="827584" y="3946278"/>
                <a:ext cx="7488832" cy="837537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lt-LT" sz="2400" dirty="0" smtClean="0"/>
                  <a:t>Visi </a:t>
                </a:r>
                <a14:m>
                  <m:oMath xmlns:m="http://schemas.openxmlformats.org/officeDocument/2006/math"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lt-LT" sz="2400" dirty="0" err="1" smtClean="0"/>
                  <a:t>elementai</a:t>
                </a:r>
                <a:r>
                  <a:rPr lang="en-US" altLang="lt-LT" sz="2400" dirty="0" smtClean="0"/>
                  <a:t> </a:t>
                </a:r>
                <a:r>
                  <a:rPr lang="en-US" altLang="lt-LT" sz="2400" dirty="0" err="1" smtClean="0"/>
                  <a:t>skirtingi</a:t>
                </a:r>
                <a:r>
                  <a:rPr lang="en-US" altLang="lt-LT" sz="2400" dirty="0" smtClean="0"/>
                  <a:t>. </a:t>
                </a:r>
                <a:r>
                  <a:rPr lang="lt-LT" altLang="lt-LT" sz="2400" dirty="0" smtClean="0"/>
                  <a:t>Panaudojame </a:t>
                </a:r>
                <a14:m>
                  <m:oMath xmlns:m="http://schemas.openxmlformats.org/officeDocument/2006/math">
                    <m:r>
                      <a:rPr lang="en-US" altLang="lt-LT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lt-LT" altLang="lt-LT" sz="2400" dirty="0" smtClean="0"/>
                  <a:t> elementų. Jų tvarka yra svarbi. Elementus išrenkame.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!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endParaRPr lang="lt-LT" altLang="lt-LT" sz="2400" dirty="0"/>
              </a:p>
            </p:txBody>
          </p:sp>
        </mc:Choice>
        <mc:Fallback>
          <p:sp>
            <p:nvSpPr>
              <p:cNvPr id="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7584" y="3946278"/>
                <a:ext cx="7488832" cy="837537"/>
              </a:xfrm>
              <a:prstGeom prst="rect">
                <a:avLst/>
              </a:prstGeom>
              <a:blipFill>
                <a:blip r:embed="rId5"/>
                <a:stretch>
                  <a:fillRect l="-1053" t="-3472" b="-12500"/>
                </a:stretch>
              </a:blip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"/>
              <p:cNvSpPr txBox="1">
                <a:spLocks noChangeArrowheads="1"/>
              </p:cNvSpPr>
              <p:nvPr/>
            </p:nvSpPr>
            <p:spPr bwMode="auto">
              <a:xfrm>
                <a:off x="830785" y="5157192"/>
                <a:ext cx="7488832" cy="1594667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lt-LT" altLang="lt-LT" sz="2400" dirty="0" smtClean="0"/>
                  <a:t>Yra</a:t>
                </a:r>
                <a:r>
                  <a:rPr lang="en-US" altLang="lt-LT" sz="2400" dirty="0" smtClean="0"/>
                  <a:t> </a:t>
                </a:r>
                <a14:m>
                  <m:oMath xmlns:m="http://schemas.openxmlformats.org/officeDocument/2006/math"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lt-LT" sz="2400" dirty="0" smtClean="0"/>
                  <a:t>element</a:t>
                </a:r>
                <a:r>
                  <a:rPr lang="lt-LT" altLang="lt-LT" sz="2400" dirty="0" smtClean="0"/>
                  <a:t>ų, tarp jų yra vienodų</a:t>
                </a:r>
                <a:r>
                  <a:rPr lang="en-US" altLang="lt-LT" sz="2400" dirty="0" smtClean="0"/>
                  <a:t>. </a:t>
                </a:r>
                <a:r>
                  <a:rPr lang="lt-LT" altLang="lt-LT" sz="2400" dirty="0" smtClean="0"/>
                  <a:t>Panaudojame </a:t>
                </a:r>
                <a14:m>
                  <m:oMath xmlns:m="http://schemas.openxmlformats.org/officeDocument/2006/math">
                    <m:r>
                      <a:rPr lang="en-US" altLang="lt-LT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lt-LT" altLang="lt-LT" sz="2400" dirty="0" smtClean="0"/>
                  <a:t> elementų. Jų tvarka yra svarbi. Elementus išrenkame.</a:t>
                </a:r>
              </a:p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lt-LT" sz="240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US" altLang="lt-LT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lt-LT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  <m:sSub>
                            <m:sSubPr>
                              <m:ctrlPr>
                                <a:rPr lang="en-US" altLang="lt-LT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US" altLang="lt-LT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lt-LT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  <m:r>
                            <a:rPr lang="en-US" altLang="lt-LT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…</m:t>
                          </m:r>
                          <m:sSub>
                            <m:sSubPr>
                              <m:ctrlPr>
                                <a:rPr lang="en-US" altLang="lt-LT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US" altLang="lt-LT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lt-LT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altLang="lt-LT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lt-LT" altLang="lt-LT" sz="2400" dirty="0"/>
              </a:p>
            </p:txBody>
          </p:sp>
        </mc:Choice>
        <mc:Fallback>
          <p:sp>
            <p:nvSpPr>
              <p:cNvPr id="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0785" y="5157192"/>
                <a:ext cx="7488832" cy="1594667"/>
              </a:xfrm>
              <a:prstGeom prst="rect">
                <a:avLst/>
              </a:prstGeom>
              <a:blipFill>
                <a:blip r:embed="rId6"/>
                <a:stretch>
                  <a:fillRect l="-972" t="-1866"/>
                </a:stretch>
              </a:blip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383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pPr eaLnBrk="1" hangingPunct="1"/>
            <a:r>
              <a:rPr lang="lt-LT" altLang="lt-LT" smtClean="0"/>
              <a:t>Kombinatoriniai skaičiai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3200" b="1" i="1"/>
              <a:t>Skaidiniai</a:t>
            </a:r>
          </a:p>
          <a:p>
            <a:pPr eaLnBrk="1" hangingPunct="1">
              <a:spcBef>
                <a:spcPct val="50000"/>
              </a:spcBef>
            </a:pPr>
            <a:r>
              <a:rPr lang="lt-LT" altLang="lt-LT" sz="3200"/>
              <a:t>Tarkime, aibės A poaibiai B</a:t>
            </a:r>
            <a:r>
              <a:rPr lang="lt-LT" altLang="lt-LT" sz="3200" baseline="-25000"/>
              <a:t>1</a:t>
            </a:r>
            <a:r>
              <a:rPr lang="lt-LT" altLang="lt-LT" sz="3200"/>
              <a:t>, B</a:t>
            </a:r>
            <a:r>
              <a:rPr lang="lt-LT" altLang="lt-LT" sz="3200" baseline="-25000"/>
              <a:t>2</a:t>
            </a:r>
            <a:r>
              <a:rPr lang="lt-LT" altLang="lt-LT" sz="3200"/>
              <a:t>, ... B</a:t>
            </a:r>
            <a:r>
              <a:rPr lang="en-US" altLang="lt-LT" sz="3200" baseline="-25000"/>
              <a:t>k</a:t>
            </a:r>
            <a:r>
              <a:rPr lang="lt-LT" altLang="lt-LT" sz="3200"/>
              <a:t> (B</a:t>
            </a:r>
            <a:r>
              <a:rPr lang="lt-LT" altLang="lt-LT" sz="3200" baseline="-25000"/>
              <a:t>j </a:t>
            </a:r>
            <a:r>
              <a:rPr lang="lt-LT" altLang="lt-LT" sz="3200">
                <a:sym typeface="Symbol" panose="05050102010706020507" pitchFamily="18" charset="2"/>
              </a:rPr>
              <a:t> A</a:t>
            </a:r>
            <a:r>
              <a:rPr lang="lt-LT" altLang="lt-LT" sz="3200"/>
              <a:t>) yra tokie, kad:</a:t>
            </a: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395288" y="2565400"/>
            <a:ext cx="80645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lt-LT" altLang="lt-LT" sz="3200"/>
              <a:t>B</a:t>
            </a:r>
            <a:r>
              <a:rPr lang="lt-LT" altLang="lt-LT" sz="3200" baseline="-25000"/>
              <a:t>j</a:t>
            </a:r>
            <a:r>
              <a:rPr lang="lt-LT" altLang="lt-LT" sz="3200"/>
              <a:t>  </a:t>
            </a:r>
            <a:r>
              <a:rPr lang="lt-LT" altLang="lt-LT" sz="3200">
                <a:cs typeface="Times New Roman" panose="02020603050405020304" pitchFamily="18" charset="0"/>
              </a:rPr>
              <a:t>≠ </a:t>
            </a: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lt-LT" altLang="lt-LT" sz="3200" baseline="-25000"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  B</a:t>
            </a:r>
            <a:r>
              <a:rPr lang="lt-LT" altLang="lt-LT" sz="3200" baseline="-25000">
                <a:cs typeface="Times New Roman" panose="02020603050405020304" pitchFamily="18" charset="0"/>
                <a:sym typeface="Symbol" panose="05050102010706020507" pitchFamily="18" charset="2"/>
              </a:rPr>
              <a:t>j </a:t>
            </a:r>
            <a:r>
              <a:rPr lang="en-US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</a:t>
            </a:r>
            <a:r>
              <a:rPr lang="en-US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 	  </a:t>
            </a: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visiems   i ≠ j;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lt-LT" altLang="lt-LT" sz="3200" baseline="-25000"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  B</a:t>
            </a:r>
            <a:r>
              <a:rPr lang="lt-LT" altLang="lt-LT" sz="3200" baseline="-25000"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lt-LT" altLang="lt-LT" sz="3200">
                <a:sym typeface="Symbol" panose="05050102010706020507" pitchFamily="18" charset="2"/>
              </a:rPr>
              <a:t> ... B</a:t>
            </a:r>
            <a:r>
              <a:rPr lang="lt-LT" altLang="lt-LT" sz="3200" baseline="-25000">
                <a:sym typeface="Symbol" panose="05050102010706020507" pitchFamily="18" charset="2"/>
              </a:rPr>
              <a:t>k</a:t>
            </a:r>
            <a:r>
              <a:rPr lang="lt-LT" altLang="lt-LT" sz="3200">
                <a:sym typeface="Symbol" panose="05050102010706020507" pitchFamily="18" charset="2"/>
              </a:rPr>
              <a:t> </a:t>
            </a:r>
            <a:r>
              <a:rPr lang="en-US" altLang="lt-LT" sz="3200">
                <a:sym typeface="Symbol" panose="05050102010706020507" pitchFamily="18" charset="2"/>
              </a:rPr>
              <a:t>= A</a:t>
            </a:r>
            <a:endParaRPr lang="lt-LT" altLang="lt-LT" sz="3200">
              <a:sym typeface="Symbol" panose="05050102010706020507" pitchFamily="18" charset="2"/>
            </a:endParaRP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179388" y="5373688"/>
            <a:ext cx="84963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lt-LT" sz="3200"/>
              <a:t>Tada </a:t>
            </a:r>
            <a:r>
              <a:rPr lang="lt-LT" altLang="lt-LT" sz="3200"/>
              <a:t>poaibių B</a:t>
            </a:r>
            <a:r>
              <a:rPr lang="lt-LT" altLang="lt-LT" sz="3200" baseline="-25000"/>
              <a:t>1</a:t>
            </a:r>
            <a:r>
              <a:rPr lang="lt-LT" altLang="lt-LT" sz="3200"/>
              <a:t>, B</a:t>
            </a:r>
            <a:r>
              <a:rPr lang="lt-LT" altLang="lt-LT" sz="3200" baseline="-25000"/>
              <a:t>2</a:t>
            </a:r>
            <a:r>
              <a:rPr lang="lt-LT" altLang="lt-LT" sz="3200"/>
              <a:t>, ... B</a:t>
            </a:r>
            <a:r>
              <a:rPr lang="en-US" altLang="lt-LT" sz="3200" baseline="-25000"/>
              <a:t>k</a:t>
            </a:r>
            <a:r>
              <a:rPr lang="lt-LT" altLang="lt-LT" sz="3200"/>
              <a:t> rinkinys yra aibės A </a:t>
            </a:r>
            <a:r>
              <a:rPr lang="lt-LT" altLang="lt-LT" sz="3200" b="1" i="1"/>
              <a:t>skaidinys</a:t>
            </a:r>
            <a:r>
              <a:rPr lang="lt-LT" altLang="lt-LT" sz="3200"/>
              <a:t>. Šie poaibiai vadinami skaidinio </a:t>
            </a:r>
            <a:r>
              <a:rPr lang="lt-LT" altLang="lt-LT" sz="3200" b="1" i="1"/>
              <a:t>blokais</a:t>
            </a:r>
            <a:r>
              <a:rPr lang="lt-LT" altLang="lt-LT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/>
      <p:bldP spid="1054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1871663" y="2708275"/>
            <a:ext cx="2592387" cy="10445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4464050" y="2717800"/>
            <a:ext cx="2592388" cy="10525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464050" y="2705100"/>
            <a:ext cx="0" cy="1081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1328738" y="3749675"/>
            <a:ext cx="542925" cy="1155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921125" y="3779838"/>
            <a:ext cx="542925" cy="1155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510338" y="3771900"/>
            <a:ext cx="542925" cy="1155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890713" y="3770313"/>
            <a:ext cx="560387" cy="11572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68813" y="3767138"/>
            <a:ext cx="560387" cy="1155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073900" y="3756025"/>
            <a:ext cx="560388" cy="1155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1325563" y="4905375"/>
            <a:ext cx="9525" cy="10366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2452688" y="4930775"/>
            <a:ext cx="7937" cy="10382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3925888" y="4911725"/>
            <a:ext cx="9525" cy="10382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040313" y="4922838"/>
            <a:ext cx="9525" cy="10382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6508750" y="4922838"/>
            <a:ext cx="9525" cy="10382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621588" y="4922838"/>
            <a:ext cx="9525" cy="10366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9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640873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2400" b="1" i="1"/>
              <a:t>Kėliniai</a:t>
            </a:r>
          </a:p>
          <a:p>
            <a:pPr eaLnBrk="1" hangingPunct="1">
              <a:spcBef>
                <a:spcPct val="50000"/>
              </a:spcBef>
            </a:pPr>
            <a:r>
              <a:rPr lang="lt-LT" altLang="lt-LT"/>
              <a:t>Aibės A elementų skaičių žymėsime | A |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23850" y="1558925"/>
            <a:ext cx="8064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/>
              <a:t>Aibę {1, 2, 3} užrašysime skirtingais būdais:</a:t>
            </a:r>
          </a:p>
        </p:txBody>
      </p:sp>
      <p:sp>
        <p:nvSpPr>
          <p:cNvPr id="2" name="Oval 1"/>
          <p:cNvSpPr/>
          <p:nvPr/>
        </p:nvSpPr>
        <p:spPr>
          <a:xfrm>
            <a:off x="1547813" y="3429000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140200" y="3429000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732588" y="3429000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11238" y="4581525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602038" y="4581525"/>
            <a:ext cx="649287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194425" y="4581525"/>
            <a:ext cx="649288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124075" y="4581525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716463" y="4581525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308850" y="4581525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1004888" y="5618163"/>
            <a:ext cx="647700" cy="64928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3597275" y="5618163"/>
            <a:ext cx="647700" cy="64928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189663" y="5618163"/>
            <a:ext cx="647700" cy="64928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2117725" y="5618163"/>
            <a:ext cx="647700" cy="64928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4710113" y="5618163"/>
            <a:ext cx="647700" cy="64928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302500" y="5618163"/>
            <a:ext cx="647700" cy="64928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4140200" y="2403475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6" y="332656"/>
            <a:ext cx="8280920" cy="1938992"/>
          </a:xfrm>
          <a:prstGeom prst="rect">
            <a:avLst/>
          </a:prstGeom>
          <a:blipFill rotWithShape="0">
            <a:blip r:embed="rId2"/>
            <a:stretch>
              <a:fillRect l="-1178" t="-2516"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3" name="Text 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70562" y="3407221"/>
            <a:ext cx="8064500" cy="461665"/>
          </a:xfrm>
          <a:prstGeom prst="rect">
            <a:avLst/>
          </a:prstGeom>
          <a:blipFill rotWithShape="0">
            <a:blip r:embed="rId3"/>
            <a:stretch>
              <a:fillRect l="-227" t="-10526" b="-28947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388" y="1878013"/>
            <a:ext cx="38893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lt-LT" altLang="lt-LT"/>
              <a:t>B</a:t>
            </a:r>
            <a:r>
              <a:rPr lang="lt-LT" altLang="lt-LT" baseline="-25000"/>
              <a:t>j</a:t>
            </a:r>
            <a:r>
              <a:rPr lang="lt-LT" altLang="lt-LT"/>
              <a:t>  </a:t>
            </a:r>
            <a:r>
              <a:rPr lang="lt-LT" altLang="lt-LT">
                <a:cs typeface="Times New Roman" panose="02020603050405020304" pitchFamily="18" charset="0"/>
              </a:rPr>
              <a:t>≠ </a:t>
            </a:r>
            <a:r>
              <a:rPr lang="lt-LT" altLang="lt-LT">
                <a:cs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lt-LT" altLang="lt-LT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lt-LT" altLang="lt-LT" baseline="-25000"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lt-LT" altLang="lt-LT">
                <a:cs typeface="Times New Roman" panose="02020603050405020304" pitchFamily="18" charset="0"/>
                <a:sym typeface="Symbol" panose="05050102010706020507" pitchFamily="18" charset="2"/>
              </a:rPr>
              <a:t>  B</a:t>
            </a:r>
            <a:r>
              <a:rPr lang="lt-LT" altLang="lt-LT" baseline="-25000">
                <a:cs typeface="Times New Roman" panose="02020603050405020304" pitchFamily="18" charset="0"/>
                <a:sym typeface="Symbol" panose="05050102010706020507" pitchFamily="18" charset="2"/>
              </a:rPr>
              <a:t>j </a:t>
            </a:r>
            <a:r>
              <a:rPr lang="en-US" altLang="lt-LT"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lt-LT" altLang="lt-LT">
                <a:cs typeface="Times New Roman" panose="02020603050405020304" pitchFamily="18" charset="0"/>
                <a:sym typeface="Symbol" panose="05050102010706020507" pitchFamily="18" charset="2"/>
              </a:rPr>
              <a:t></a:t>
            </a:r>
            <a:r>
              <a:rPr lang="en-US" altLang="lt-LT">
                <a:cs typeface="Times New Roman" panose="02020603050405020304" pitchFamily="18" charset="0"/>
                <a:sym typeface="Symbol" panose="05050102010706020507" pitchFamily="18" charset="2"/>
              </a:rPr>
              <a:t> 	  </a:t>
            </a:r>
            <a:r>
              <a:rPr lang="lt-LT" altLang="lt-LT">
                <a:cs typeface="Times New Roman" panose="02020603050405020304" pitchFamily="18" charset="0"/>
                <a:sym typeface="Symbol" panose="05050102010706020507" pitchFamily="18" charset="2"/>
              </a:rPr>
              <a:t>visiems   i ≠ j;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lt-LT" altLang="lt-LT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lt-LT" altLang="lt-LT" baseline="-25000"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lt-LT" altLang="lt-LT">
                <a:cs typeface="Times New Roman" panose="02020603050405020304" pitchFamily="18" charset="0"/>
                <a:sym typeface="Symbol" panose="05050102010706020507" pitchFamily="18" charset="2"/>
              </a:rPr>
              <a:t>  B</a:t>
            </a:r>
            <a:r>
              <a:rPr lang="lt-LT" altLang="lt-LT" baseline="-25000"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lt-LT" altLang="lt-LT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lt-LT" altLang="lt-LT">
                <a:sym typeface="Symbol" panose="05050102010706020507" pitchFamily="18" charset="2"/>
              </a:rPr>
              <a:t> ... B</a:t>
            </a:r>
            <a:r>
              <a:rPr lang="lt-LT" altLang="lt-LT" baseline="-25000">
                <a:sym typeface="Symbol" panose="05050102010706020507" pitchFamily="18" charset="2"/>
              </a:rPr>
              <a:t>k</a:t>
            </a:r>
            <a:r>
              <a:rPr lang="lt-LT" altLang="lt-LT">
                <a:sym typeface="Symbol" panose="05050102010706020507" pitchFamily="18" charset="2"/>
              </a:rPr>
              <a:t> </a:t>
            </a:r>
            <a:r>
              <a:rPr lang="en-US" altLang="lt-LT">
                <a:sym typeface="Symbol" panose="05050102010706020507" pitchFamily="18" charset="2"/>
              </a:rPr>
              <a:t>= A</a:t>
            </a:r>
            <a:endParaRPr lang="lt-LT" altLang="lt-LT">
              <a:sym typeface="Symbol" panose="05050102010706020507" pitchFamily="18" charset="2"/>
            </a:endParaRPr>
          </a:p>
        </p:txBody>
      </p:sp>
      <p:sp>
        <p:nvSpPr>
          <p:cNvPr id="5" name="Text 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46054" y="4178381"/>
            <a:ext cx="3268673" cy="1569660"/>
          </a:xfrm>
          <a:prstGeom prst="rect">
            <a:avLst/>
          </a:prstGeom>
          <a:blipFill rotWithShape="0">
            <a:blip r:embed="rId4"/>
            <a:stretch>
              <a:fillRect l="-560" t="-3101" b="-2713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6" name="Text 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614727" y="4170919"/>
            <a:ext cx="3268673" cy="1200329"/>
          </a:xfrm>
          <a:prstGeom prst="rect">
            <a:avLst/>
          </a:prstGeom>
          <a:blipFill rotWithShape="0">
            <a:blip r:embed="rId5"/>
            <a:stretch>
              <a:fillRect b="-4061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7" name="Text 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70562" y="5897903"/>
            <a:ext cx="7344816" cy="461665"/>
          </a:xfrm>
          <a:prstGeom prst="rect">
            <a:avLst/>
          </a:prstGeom>
          <a:blipFill rotWithShape="0">
            <a:blip r:embed="rId6"/>
            <a:stretch>
              <a:fillRect b="-12000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7164388" y="5197475"/>
            <a:ext cx="75596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lt-LT" sz="2400"/>
              <a:t>yra</a:t>
            </a:r>
            <a:r>
              <a:rPr lang="lt-LT" altLang="lt-LT" sz="2400"/>
              <a:t> skaidinys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2400" b="1" i="1"/>
              <a:t>Skaidinių skaičius</a:t>
            </a:r>
            <a:endParaRPr lang="lt-LT" altLang="lt-LT"/>
          </a:p>
        </p:txBody>
      </p:sp>
      <p:sp>
        <p:nvSpPr>
          <p:cNvPr id="105478" name="Text 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251520" y="1124744"/>
            <a:ext cx="8496300" cy="1569660"/>
          </a:xfrm>
          <a:prstGeom prst="rect">
            <a:avLst/>
          </a:prstGeom>
          <a:blipFill rotWithShape="0">
            <a:blip r:embed="rId2"/>
            <a:stretch>
              <a:fillRect l="-1793" t="-5447" b="-11673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105479" name="Text Box 7"/>
          <p:cNvSpPr txBox="1">
            <a:spLocks noChangeArrowheads="1"/>
          </p:cNvSpPr>
          <p:nvPr/>
        </p:nvSpPr>
        <p:spPr bwMode="auto">
          <a:xfrm>
            <a:off x="355600" y="3716338"/>
            <a:ext cx="84963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3200"/>
              <a:t>Antrosios rūšies Stirlingo skaičiams galioja lygybė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lt-LT" sz="3200"/>
              <a:t>S (n, k) = S (n-1, k-1) + k S (n-1, k)</a:t>
            </a:r>
            <a:endParaRPr lang="lt-LT" altLang="lt-LT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424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/>
              <a:t>Antrosios rūšies Stirlingo skaičiai S(n, k)</a:t>
            </a:r>
          </a:p>
        </p:txBody>
      </p:sp>
      <p:graphicFrame>
        <p:nvGraphicFramePr>
          <p:cNvPr id="106852" name="Group 356"/>
          <p:cNvGraphicFramePr>
            <a:graphicFrameLocks noGrp="1"/>
          </p:cNvGraphicFramePr>
          <p:nvPr/>
        </p:nvGraphicFramePr>
        <p:xfrm>
          <a:off x="611188" y="836613"/>
          <a:ext cx="8064500" cy="5151432"/>
        </p:xfrm>
        <a:graphic>
          <a:graphicData uri="http://schemas.openxmlformats.org/drawingml/2006/table">
            <a:tbl>
              <a:tblPr/>
              <a:tblGrid>
                <a:gridCol w="6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51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962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1701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2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255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3025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7770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6951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2646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62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9330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34105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42525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22827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288" y="404813"/>
            <a:ext cx="8353425" cy="1077218"/>
          </a:xfrm>
          <a:prstGeom prst="rect">
            <a:avLst/>
          </a:prstGeom>
          <a:blipFill rotWithShape="0">
            <a:blip r:embed="rId2"/>
            <a:stretch>
              <a:fillRect l="-1898" t="-7910" b="-16949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4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48646" y="4005064"/>
            <a:ext cx="8303050" cy="584775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graphicFrame>
        <p:nvGraphicFramePr>
          <p:cNvPr id="5" name="Group 356"/>
          <p:cNvGraphicFramePr>
            <a:graphicFrameLocks noGrp="1"/>
          </p:cNvGraphicFramePr>
          <p:nvPr/>
        </p:nvGraphicFramePr>
        <p:xfrm>
          <a:off x="390525" y="1716088"/>
          <a:ext cx="8064500" cy="1189038"/>
        </p:xfrm>
        <a:graphic>
          <a:graphicData uri="http://schemas.openxmlformats.org/drawingml/2006/table">
            <a:tbl>
              <a:tblPr/>
              <a:tblGrid>
                <a:gridCol w="6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51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963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</a:t>
                      </a: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9330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34105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42525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22827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5880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 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23850" y="3068960"/>
            <a:ext cx="8496300" cy="584775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7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-108520" y="4797152"/>
            <a:ext cx="9252520" cy="584775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8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-54260" y="5578508"/>
            <a:ext cx="9252520" cy="584775"/>
          </a:xfrm>
          <a:prstGeom prst="rect">
            <a:avLst/>
          </a:prstGeom>
          <a:blipFill rotWithShape="0">
            <a:blip r:embed="rId6"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9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-105607" y="6232956"/>
            <a:ext cx="9252520" cy="584775"/>
          </a:xfrm>
          <a:prstGeom prst="rect">
            <a:avLst/>
          </a:prstGeom>
          <a:blipFill rotWithShape="0">
            <a:blip r:embed="rId7"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395288" y="404813"/>
            <a:ext cx="8353425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3200" b="1" i="1"/>
              <a:t>Pavyzdys. </a:t>
            </a:r>
            <a:r>
              <a:rPr lang="lt-LT" altLang="lt-LT" sz="3200"/>
              <a:t>Keliais būdais galima paskirti 8 budėtojus į 4 postus, su sąlyga, kad kiekviename poste būtų bent vienas budėtojas ir visi 8 žmonės budėtų?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73063" y="5157788"/>
            <a:ext cx="835342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3200"/>
              <a:t>Naudojame antrosios rūšies Stirlingo skaičius: S(8, 4) </a:t>
            </a:r>
            <a:r>
              <a:rPr lang="en-US" altLang="lt-LT" sz="3200"/>
              <a:t>= 1701.</a:t>
            </a:r>
            <a:endParaRPr lang="lt-LT" altLang="lt-LT" sz="3200" b="1" i="1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908175" y="2600325"/>
            <a:ext cx="61928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lt-LT" altLang="lt-LT" sz="3200"/>
              <a:t>B</a:t>
            </a:r>
            <a:r>
              <a:rPr lang="lt-LT" altLang="lt-LT" sz="3200" baseline="-25000"/>
              <a:t>j</a:t>
            </a:r>
            <a:r>
              <a:rPr lang="lt-LT" altLang="lt-LT" sz="3200"/>
              <a:t>  </a:t>
            </a:r>
            <a:r>
              <a:rPr lang="lt-LT" altLang="lt-LT" sz="3200">
                <a:cs typeface="Times New Roman" panose="02020603050405020304" pitchFamily="18" charset="0"/>
              </a:rPr>
              <a:t>≠ </a:t>
            </a: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lt-LT" altLang="lt-LT" sz="3200" baseline="-25000"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  B</a:t>
            </a:r>
            <a:r>
              <a:rPr lang="lt-LT" altLang="lt-LT" sz="3200" baseline="-25000">
                <a:cs typeface="Times New Roman" panose="02020603050405020304" pitchFamily="18" charset="0"/>
                <a:sym typeface="Symbol" panose="05050102010706020507" pitchFamily="18" charset="2"/>
              </a:rPr>
              <a:t>j </a:t>
            </a:r>
            <a:r>
              <a:rPr lang="en-US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</a:t>
            </a:r>
            <a:r>
              <a:rPr lang="en-US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 	  </a:t>
            </a: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visiems   i ≠ j;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lt-LT" altLang="lt-LT" sz="3200" baseline="-25000"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  B</a:t>
            </a:r>
            <a:r>
              <a:rPr lang="lt-LT" altLang="lt-LT" sz="3200" baseline="-25000"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lt-LT" altLang="lt-LT" sz="320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lt-LT" altLang="lt-LT" sz="3200">
                <a:sym typeface="Symbol" panose="05050102010706020507" pitchFamily="18" charset="2"/>
              </a:rPr>
              <a:t> ... B</a:t>
            </a:r>
            <a:r>
              <a:rPr lang="lt-LT" altLang="lt-LT" sz="3200" baseline="-25000">
                <a:sym typeface="Symbol" panose="05050102010706020507" pitchFamily="18" charset="2"/>
              </a:rPr>
              <a:t>k</a:t>
            </a:r>
            <a:r>
              <a:rPr lang="lt-LT" altLang="lt-LT" sz="3200">
                <a:sym typeface="Symbol" panose="05050102010706020507" pitchFamily="18" charset="2"/>
              </a:rPr>
              <a:t> </a:t>
            </a:r>
            <a:r>
              <a:rPr lang="en-US" altLang="lt-LT" sz="3200">
                <a:sym typeface="Symbol" panose="05050102010706020507" pitchFamily="18" charset="2"/>
              </a:rPr>
              <a:t>= A</a:t>
            </a:r>
            <a:endParaRPr lang="lt-LT" altLang="lt-LT" sz="320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395288" y="404813"/>
            <a:ext cx="7632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/>
              <a:t>Belo skaičiai</a:t>
            </a: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323850" y="908050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/>
              <a:t>Visų aibės A ( | A | </a:t>
            </a:r>
            <a:r>
              <a:rPr lang="en-US" altLang="lt-LT"/>
              <a:t> = n</a:t>
            </a:r>
            <a:r>
              <a:rPr lang="lt-LT" altLang="lt-LT"/>
              <a:t>)</a:t>
            </a:r>
            <a:r>
              <a:rPr lang="en-US" altLang="lt-LT"/>
              <a:t> </a:t>
            </a:r>
            <a:r>
              <a:rPr lang="lt-LT" altLang="lt-LT"/>
              <a:t>skaidinių skaičius vadinamas </a:t>
            </a:r>
            <a:r>
              <a:rPr lang="lt-LT" altLang="lt-LT" b="1" i="1"/>
              <a:t>Belo skaičiumi</a:t>
            </a:r>
            <a:r>
              <a:rPr lang="lt-LT" altLang="lt-LT"/>
              <a:t>:</a:t>
            </a:r>
          </a:p>
        </p:txBody>
      </p:sp>
      <p:graphicFrame>
        <p:nvGraphicFramePr>
          <p:cNvPr id="23556" name="Object 6"/>
          <p:cNvGraphicFramePr>
            <a:graphicFrameLocks noChangeAspect="1"/>
          </p:cNvGraphicFramePr>
          <p:nvPr/>
        </p:nvGraphicFramePr>
        <p:xfrm>
          <a:off x="2268538" y="1484313"/>
          <a:ext cx="427990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4" name="Equation" r:id="rId3" imgW="1790700" imgH="431800" progId="Equation.3">
                  <p:embed/>
                </p:oleObj>
              </mc:Choice>
              <mc:Fallback>
                <p:oleObj name="Equation" r:id="rId3" imgW="1790700" imgH="431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1484313"/>
                        <a:ext cx="4279900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774" name="Group 206"/>
          <p:cNvGraphicFramePr>
            <a:graphicFrameLocks noGrp="1"/>
          </p:cNvGraphicFramePr>
          <p:nvPr/>
        </p:nvGraphicFramePr>
        <p:xfrm>
          <a:off x="1908175" y="2708275"/>
          <a:ext cx="5568950" cy="3566016"/>
        </p:xfrm>
        <a:graphic>
          <a:graphicData uri="http://schemas.openxmlformats.org/drawingml/2006/table">
            <a:tbl>
              <a:tblPr/>
              <a:tblGrid>
                <a:gridCol w="671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9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4140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21147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115975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678570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4213597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27644437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203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190899322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877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1382958545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95288" y="404813"/>
            <a:ext cx="8353425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3200" b="1" i="1"/>
              <a:t>Pavyzdys. </a:t>
            </a:r>
            <a:r>
              <a:rPr lang="lt-LT" altLang="lt-LT" sz="3200"/>
              <a:t>Keliais būdais galima sudėti 10 skirtingų pieštukų į 10 vienodų dėžučių, jei kai kurios iš jų gali būti tuščios?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73063" y="5157788"/>
            <a:ext cx="83534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3200"/>
              <a:t>Galima panaudoti Belo skaičius: B(10) </a:t>
            </a:r>
            <a:r>
              <a:rPr lang="en-US" altLang="lt-LT" sz="3200"/>
              <a:t>= </a:t>
            </a:r>
            <a:r>
              <a:rPr lang="lt-LT" altLang="lt-LT" sz="3200"/>
              <a:t>115975</a:t>
            </a:r>
            <a:r>
              <a:rPr lang="en-US" altLang="lt-LT" sz="3200"/>
              <a:t>.</a:t>
            </a:r>
            <a:endParaRPr lang="lt-LT" altLang="lt-LT" sz="3200" b="1" i="1"/>
          </a:p>
        </p:txBody>
      </p:sp>
      <p:sp>
        <p:nvSpPr>
          <p:cNvPr id="4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73406" y="2600982"/>
            <a:ext cx="8303050" cy="1569660"/>
          </a:xfrm>
          <a:prstGeom prst="rect">
            <a:avLst/>
          </a:prstGeom>
          <a:blipFill rotWithShape="0">
            <a:blip r:embed="rId2"/>
            <a:stretch>
              <a:fillRect l="-1836" t="-5447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9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2400" b="1" i="1"/>
              <a:t>Ciklai</a:t>
            </a:r>
          </a:p>
        </p:txBody>
      </p:sp>
      <p:grpSp>
        <p:nvGrpSpPr>
          <p:cNvPr id="25603" name="Group 12"/>
          <p:cNvGrpSpPr>
            <a:grpSpLocks/>
          </p:cNvGrpSpPr>
          <p:nvPr/>
        </p:nvGrpSpPr>
        <p:grpSpPr bwMode="auto">
          <a:xfrm>
            <a:off x="1331913" y="692150"/>
            <a:ext cx="1728787" cy="1981200"/>
            <a:chOff x="839" y="436"/>
            <a:chExt cx="1089" cy="1248"/>
          </a:xfrm>
        </p:grpSpPr>
        <p:sp>
          <p:nvSpPr>
            <p:cNvPr id="25623" name="AutoShape 8"/>
            <p:cNvSpPr>
              <a:spLocks noChangeArrowheads="1"/>
            </p:cNvSpPr>
            <p:nvPr/>
          </p:nvSpPr>
          <p:spPr bwMode="auto">
            <a:xfrm>
              <a:off x="975" y="709"/>
              <a:ext cx="816" cy="725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lt-LT" altLang="lt-LT"/>
            </a:p>
          </p:txBody>
        </p:sp>
        <p:sp>
          <p:nvSpPr>
            <p:cNvPr id="25624" name="Text Box 9"/>
            <p:cNvSpPr txBox="1">
              <a:spLocks noChangeArrowheads="1"/>
            </p:cNvSpPr>
            <p:nvPr/>
          </p:nvSpPr>
          <p:spPr bwMode="auto">
            <a:xfrm>
              <a:off x="839" y="1434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lt-LT" altLang="lt-LT"/>
                <a:t>A</a:t>
              </a:r>
            </a:p>
          </p:txBody>
        </p:sp>
        <p:sp>
          <p:nvSpPr>
            <p:cNvPr id="25625" name="Text Box 10"/>
            <p:cNvSpPr txBox="1">
              <a:spLocks noChangeArrowheads="1"/>
            </p:cNvSpPr>
            <p:nvPr/>
          </p:nvSpPr>
          <p:spPr bwMode="auto">
            <a:xfrm>
              <a:off x="1701" y="1434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lt-LT" altLang="lt-LT"/>
                <a:t>B</a:t>
              </a:r>
            </a:p>
          </p:txBody>
        </p:sp>
        <p:sp>
          <p:nvSpPr>
            <p:cNvPr id="25626" name="Text Box 11"/>
            <p:cNvSpPr txBox="1">
              <a:spLocks noChangeArrowheads="1"/>
            </p:cNvSpPr>
            <p:nvPr/>
          </p:nvSpPr>
          <p:spPr bwMode="auto">
            <a:xfrm>
              <a:off x="1292" y="436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lt-LT" altLang="lt-LT"/>
                <a:t>C</a:t>
              </a:r>
            </a:p>
          </p:txBody>
        </p:sp>
      </p:grpSp>
      <p:sp>
        <p:nvSpPr>
          <p:cNvPr id="107533" name="Arc 13"/>
          <p:cNvSpPr>
            <a:spLocks/>
          </p:cNvSpPr>
          <p:nvPr/>
        </p:nvSpPr>
        <p:spPr bwMode="auto">
          <a:xfrm flipH="1">
            <a:off x="1403350" y="1052513"/>
            <a:ext cx="576263" cy="1081087"/>
          </a:xfrm>
          <a:custGeom>
            <a:avLst/>
            <a:gdLst>
              <a:gd name="T0" fmla="*/ 0 w 21600"/>
              <a:gd name="T1" fmla="*/ 0 h 21600"/>
              <a:gd name="T2" fmla="*/ 576263 w 21600"/>
              <a:gd name="T3" fmla="*/ 1081087 h 21600"/>
              <a:gd name="T4" fmla="*/ 0 w 21600"/>
              <a:gd name="T5" fmla="*/ 108108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/>
          </a:p>
        </p:txBody>
      </p:sp>
      <p:sp>
        <p:nvSpPr>
          <p:cNvPr id="107535" name="Arc 15"/>
          <p:cNvSpPr>
            <a:spLocks/>
          </p:cNvSpPr>
          <p:nvPr/>
        </p:nvSpPr>
        <p:spPr bwMode="auto">
          <a:xfrm flipV="1">
            <a:off x="1547813" y="2636838"/>
            <a:ext cx="1287462" cy="142875"/>
          </a:xfrm>
          <a:custGeom>
            <a:avLst/>
            <a:gdLst>
              <a:gd name="T0" fmla="*/ 0 w 42961"/>
              <a:gd name="T1" fmla="*/ 121695 h 21600"/>
              <a:gd name="T2" fmla="*/ 1287462 w 42961"/>
              <a:gd name="T3" fmla="*/ 142875 h 21600"/>
              <a:gd name="T4" fmla="*/ 640150 w 42961"/>
              <a:gd name="T5" fmla="*/ 14287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961" h="21600" fill="none" extrusionOk="0">
                <a:moveTo>
                  <a:pt x="-1" y="18397"/>
                </a:moveTo>
                <a:cubicBezTo>
                  <a:pt x="1584" y="7823"/>
                  <a:pt x="10668" y="0"/>
                  <a:pt x="21361" y="0"/>
                </a:cubicBezTo>
                <a:cubicBezTo>
                  <a:pt x="33290" y="0"/>
                  <a:pt x="42961" y="9670"/>
                  <a:pt x="42961" y="21600"/>
                </a:cubicBezTo>
              </a:path>
              <a:path w="42961" h="21600" stroke="0" extrusionOk="0">
                <a:moveTo>
                  <a:pt x="-1" y="18397"/>
                </a:moveTo>
                <a:cubicBezTo>
                  <a:pt x="1584" y="7823"/>
                  <a:pt x="10668" y="0"/>
                  <a:pt x="21361" y="0"/>
                </a:cubicBezTo>
                <a:cubicBezTo>
                  <a:pt x="33290" y="0"/>
                  <a:pt x="42961" y="9670"/>
                  <a:pt x="42961" y="21600"/>
                </a:cubicBezTo>
                <a:lnTo>
                  <a:pt x="21361" y="21600"/>
                </a:lnTo>
                <a:lnTo>
                  <a:pt x="-1" y="18397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/>
          </a:p>
        </p:txBody>
      </p:sp>
      <p:sp>
        <p:nvSpPr>
          <p:cNvPr id="107537" name="Arc 17"/>
          <p:cNvSpPr>
            <a:spLocks/>
          </p:cNvSpPr>
          <p:nvPr/>
        </p:nvSpPr>
        <p:spPr bwMode="auto">
          <a:xfrm rot="7702978" flipH="1">
            <a:off x="2447926" y="1016000"/>
            <a:ext cx="576262" cy="1081087"/>
          </a:xfrm>
          <a:custGeom>
            <a:avLst/>
            <a:gdLst>
              <a:gd name="T0" fmla="*/ 0 w 21600"/>
              <a:gd name="T1" fmla="*/ 0 h 21600"/>
              <a:gd name="T2" fmla="*/ 576262 w 21600"/>
              <a:gd name="T3" fmla="*/ 1081087 h 21600"/>
              <a:gd name="T4" fmla="*/ 0 w 21600"/>
              <a:gd name="T5" fmla="*/ 108108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/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>
            <a:off x="3276600" y="1628775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lt-LT"/>
          </a:p>
        </p:txBody>
      </p:sp>
      <p:grpSp>
        <p:nvGrpSpPr>
          <p:cNvPr id="107542" name="Group 22"/>
          <p:cNvGrpSpPr>
            <a:grpSpLocks/>
          </p:cNvGrpSpPr>
          <p:nvPr/>
        </p:nvGrpSpPr>
        <p:grpSpPr bwMode="auto">
          <a:xfrm>
            <a:off x="3924300" y="692150"/>
            <a:ext cx="1728788" cy="1981200"/>
            <a:chOff x="839" y="436"/>
            <a:chExt cx="1089" cy="1248"/>
          </a:xfrm>
        </p:grpSpPr>
        <p:sp>
          <p:nvSpPr>
            <p:cNvPr id="25619" name="AutoShape 23"/>
            <p:cNvSpPr>
              <a:spLocks noChangeArrowheads="1"/>
            </p:cNvSpPr>
            <p:nvPr/>
          </p:nvSpPr>
          <p:spPr bwMode="auto">
            <a:xfrm>
              <a:off x="975" y="709"/>
              <a:ext cx="816" cy="725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lt-LT" altLang="lt-LT"/>
            </a:p>
          </p:txBody>
        </p:sp>
        <p:sp>
          <p:nvSpPr>
            <p:cNvPr id="25620" name="Text Box 24"/>
            <p:cNvSpPr txBox="1">
              <a:spLocks noChangeArrowheads="1"/>
            </p:cNvSpPr>
            <p:nvPr/>
          </p:nvSpPr>
          <p:spPr bwMode="auto">
            <a:xfrm>
              <a:off x="839" y="1434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lt-LT" altLang="lt-LT"/>
                <a:t>C</a:t>
              </a:r>
            </a:p>
          </p:txBody>
        </p:sp>
        <p:sp>
          <p:nvSpPr>
            <p:cNvPr id="25621" name="Text Box 25"/>
            <p:cNvSpPr txBox="1">
              <a:spLocks noChangeArrowheads="1"/>
            </p:cNvSpPr>
            <p:nvPr/>
          </p:nvSpPr>
          <p:spPr bwMode="auto">
            <a:xfrm>
              <a:off x="1701" y="1434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lt-LT" altLang="lt-LT"/>
                <a:t>A</a:t>
              </a:r>
            </a:p>
          </p:txBody>
        </p:sp>
        <p:sp>
          <p:nvSpPr>
            <p:cNvPr id="25622" name="Text Box 26"/>
            <p:cNvSpPr txBox="1">
              <a:spLocks noChangeArrowheads="1"/>
            </p:cNvSpPr>
            <p:nvPr/>
          </p:nvSpPr>
          <p:spPr bwMode="auto">
            <a:xfrm>
              <a:off x="1292" y="436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lt-LT" altLang="lt-LT"/>
                <a:t>B</a:t>
              </a:r>
            </a:p>
          </p:txBody>
        </p:sp>
      </p:grpSp>
      <p:sp>
        <p:nvSpPr>
          <p:cNvPr id="107547" name="Arc 27"/>
          <p:cNvSpPr>
            <a:spLocks/>
          </p:cNvSpPr>
          <p:nvPr/>
        </p:nvSpPr>
        <p:spPr bwMode="auto">
          <a:xfrm flipH="1">
            <a:off x="3995738" y="1052513"/>
            <a:ext cx="576262" cy="1081087"/>
          </a:xfrm>
          <a:custGeom>
            <a:avLst/>
            <a:gdLst>
              <a:gd name="T0" fmla="*/ 0 w 21600"/>
              <a:gd name="T1" fmla="*/ 0 h 21600"/>
              <a:gd name="T2" fmla="*/ 576262 w 21600"/>
              <a:gd name="T3" fmla="*/ 1081087 h 21600"/>
              <a:gd name="T4" fmla="*/ 0 w 21600"/>
              <a:gd name="T5" fmla="*/ 108108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/>
          </a:p>
        </p:txBody>
      </p:sp>
      <p:sp>
        <p:nvSpPr>
          <p:cNvPr id="107548" name="Arc 28"/>
          <p:cNvSpPr>
            <a:spLocks/>
          </p:cNvSpPr>
          <p:nvPr/>
        </p:nvSpPr>
        <p:spPr bwMode="auto">
          <a:xfrm flipV="1">
            <a:off x="4140200" y="2636838"/>
            <a:ext cx="1287463" cy="142875"/>
          </a:xfrm>
          <a:custGeom>
            <a:avLst/>
            <a:gdLst>
              <a:gd name="T0" fmla="*/ 0 w 42961"/>
              <a:gd name="T1" fmla="*/ 121695 h 21600"/>
              <a:gd name="T2" fmla="*/ 1287463 w 42961"/>
              <a:gd name="T3" fmla="*/ 142875 h 21600"/>
              <a:gd name="T4" fmla="*/ 640150 w 42961"/>
              <a:gd name="T5" fmla="*/ 14287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961" h="21600" fill="none" extrusionOk="0">
                <a:moveTo>
                  <a:pt x="-1" y="18397"/>
                </a:moveTo>
                <a:cubicBezTo>
                  <a:pt x="1584" y="7823"/>
                  <a:pt x="10668" y="0"/>
                  <a:pt x="21361" y="0"/>
                </a:cubicBezTo>
                <a:cubicBezTo>
                  <a:pt x="33290" y="0"/>
                  <a:pt x="42961" y="9670"/>
                  <a:pt x="42961" y="21600"/>
                </a:cubicBezTo>
              </a:path>
              <a:path w="42961" h="21600" stroke="0" extrusionOk="0">
                <a:moveTo>
                  <a:pt x="-1" y="18397"/>
                </a:moveTo>
                <a:cubicBezTo>
                  <a:pt x="1584" y="7823"/>
                  <a:pt x="10668" y="0"/>
                  <a:pt x="21361" y="0"/>
                </a:cubicBezTo>
                <a:cubicBezTo>
                  <a:pt x="33290" y="0"/>
                  <a:pt x="42961" y="9670"/>
                  <a:pt x="42961" y="21600"/>
                </a:cubicBezTo>
                <a:lnTo>
                  <a:pt x="21361" y="21600"/>
                </a:lnTo>
                <a:lnTo>
                  <a:pt x="-1" y="18397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/>
          </a:p>
        </p:txBody>
      </p:sp>
      <p:sp>
        <p:nvSpPr>
          <p:cNvPr id="107549" name="Arc 29"/>
          <p:cNvSpPr>
            <a:spLocks/>
          </p:cNvSpPr>
          <p:nvPr/>
        </p:nvSpPr>
        <p:spPr bwMode="auto">
          <a:xfrm rot="7702978" flipH="1">
            <a:off x="5040313" y="1016000"/>
            <a:ext cx="576262" cy="1081088"/>
          </a:xfrm>
          <a:custGeom>
            <a:avLst/>
            <a:gdLst>
              <a:gd name="T0" fmla="*/ 0 w 21600"/>
              <a:gd name="T1" fmla="*/ 0 h 21600"/>
              <a:gd name="T2" fmla="*/ 576262 w 21600"/>
              <a:gd name="T3" fmla="*/ 1081088 h 21600"/>
              <a:gd name="T4" fmla="*/ 0 w 21600"/>
              <a:gd name="T5" fmla="*/ 108108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/>
          </a:p>
        </p:txBody>
      </p:sp>
      <p:sp>
        <p:nvSpPr>
          <p:cNvPr id="107550" name="Line 30"/>
          <p:cNvSpPr>
            <a:spLocks noChangeShapeType="1"/>
          </p:cNvSpPr>
          <p:nvPr/>
        </p:nvSpPr>
        <p:spPr bwMode="auto">
          <a:xfrm>
            <a:off x="5867400" y="1628775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lt-LT"/>
          </a:p>
        </p:txBody>
      </p:sp>
      <p:grpSp>
        <p:nvGrpSpPr>
          <p:cNvPr id="107551" name="Group 31"/>
          <p:cNvGrpSpPr>
            <a:grpSpLocks/>
          </p:cNvGrpSpPr>
          <p:nvPr/>
        </p:nvGrpSpPr>
        <p:grpSpPr bwMode="auto">
          <a:xfrm>
            <a:off x="6516688" y="620713"/>
            <a:ext cx="1728787" cy="1981200"/>
            <a:chOff x="839" y="436"/>
            <a:chExt cx="1089" cy="1248"/>
          </a:xfrm>
        </p:grpSpPr>
        <p:sp>
          <p:nvSpPr>
            <p:cNvPr id="25615" name="AutoShape 32"/>
            <p:cNvSpPr>
              <a:spLocks noChangeArrowheads="1"/>
            </p:cNvSpPr>
            <p:nvPr/>
          </p:nvSpPr>
          <p:spPr bwMode="auto">
            <a:xfrm>
              <a:off x="975" y="709"/>
              <a:ext cx="816" cy="725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lt-LT" altLang="lt-LT"/>
            </a:p>
          </p:txBody>
        </p:sp>
        <p:sp>
          <p:nvSpPr>
            <p:cNvPr id="25616" name="Text Box 33"/>
            <p:cNvSpPr txBox="1">
              <a:spLocks noChangeArrowheads="1"/>
            </p:cNvSpPr>
            <p:nvPr/>
          </p:nvSpPr>
          <p:spPr bwMode="auto">
            <a:xfrm>
              <a:off x="839" y="1434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lt-LT" altLang="lt-LT"/>
                <a:t>B</a:t>
              </a:r>
            </a:p>
          </p:txBody>
        </p:sp>
        <p:sp>
          <p:nvSpPr>
            <p:cNvPr id="25617" name="Text Box 34"/>
            <p:cNvSpPr txBox="1">
              <a:spLocks noChangeArrowheads="1"/>
            </p:cNvSpPr>
            <p:nvPr/>
          </p:nvSpPr>
          <p:spPr bwMode="auto">
            <a:xfrm>
              <a:off x="1701" y="1434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lt-LT" altLang="lt-LT"/>
                <a:t>C</a:t>
              </a:r>
            </a:p>
          </p:txBody>
        </p:sp>
        <p:sp>
          <p:nvSpPr>
            <p:cNvPr id="25618" name="Text Box 35"/>
            <p:cNvSpPr txBox="1">
              <a:spLocks noChangeArrowheads="1"/>
            </p:cNvSpPr>
            <p:nvPr/>
          </p:nvSpPr>
          <p:spPr bwMode="auto">
            <a:xfrm>
              <a:off x="1292" y="436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lt-LT" altLang="lt-LT"/>
                <a:t>A</a:t>
              </a:r>
            </a:p>
          </p:txBody>
        </p:sp>
      </p:grpSp>
      <p:sp>
        <p:nvSpPr>
          <p:cNvPr id="107559" name="Text Box 39"/>
          <p:cNvSpPr txBox="1">
            <a:spLocks noChangeArrowheads="1"/>
          </p:cNvSpPr>
          <p:nvPr/>
        </p:nvSpPr>
        <p:spPr bwMode="auto">
          <a:xfrm>
            <a:off x="107950" y="3213100"/>
            <a:ext cx="8928100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2800"/>
              <a:t>Turime </a:t>
            </a:r>
            <a:r>
              <a:rPr lang="lt-LT" altLang="lt-LT" sz="2800" b="1" i="1"/>
              <a:t>ciklą</a:t>
            </a:r>
            <a:r>
              <a:rPr lang="lt-LT" altLang="lt-LT" sz="2800"/>
              <a:t> 		(A, B, C)</a:t>
            </a:r>
            <a:r>
              <a:rPr lang="en-US" altLang="lt-LT" sz="2800"/>
              <a:t> = (C, A, B) = (B, C, A)</a:t>
            </a:r>
            <a:endParaRPr lang="lt-LT" altLang="lt-LT" sz="2800"/>
          </a:p>
          <a:p>
            <a:pPr eaLnBrk="1" hangingPunct="1">
              <a:spcBef>
                <a:spcPct val="50000"/>
              </a:spcBef>
            </a:pPr>
            <a:r>
              <a:rPr lang="lt-LT" altLang="lt-LT" sz="2800"/>
              <a:t>Kitas ciklas būtų 		(A, C, B)</a:t>
            </a:r>
            <a:r>
              <a:rPr lang="en-US" altLang="lt-LT" sz="2800"/>
              <a:t> = (C, </a:t>
            </a:r>
            <a:r>
              <a:rPr lang="lt-LT" altLang="lt-LT" sz="2800"/>
              <a:t>B</a:t>
            </a:r>
            <a:r>
              <a:rPr lang="en-US" altLang="lt-LT" sz="2800"/>
              <a:t>, </a:t>
            </a:r>
            <a:r>
              <a:rPr lang="lt-LT" altLang="lt-LT" sz="2800"/>
              <a:t>A</a:t>
            </a:r>
            <a:r>
              <a:rPr lang="en-US" altLang="lt-LT" sz="2800"/>
              <a:t>) = (B, </a:t>
            </a:r>
            <a:r>
              <a:rPr lang="lt-LT" altLang="lt-LT" sz="2800"/>
              <a:t>A</a:t>
            </a:r>
            <a:r>
              <a:rPr lang="en-US" altLang="lt-LT" sz="2800"/>
              <a:t>, </a:t>
            </a:r>
            <a:r>
              <a:rPr lang="lt-LT" altLang="lt-LT" sz="2800"/>
              <a:t>C</a:t>
            </a:r>
            <a:r>
              <a:rPr lang="en-US" altLang="lt-LT" sz="2800"/>
              <a:t>)</a:t>
            </a:r>
            <a:endParaRPr lang="lt-LT" altLang="lt-LT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5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6" y="332656"/>
            <a:ext cx="8280920" cy="1938992"/>
          </a:xfrm>
          <a:prstGeom prst="rect">
            <a:avLst/>
          </a:prstGeom>
          <a:blipFill rotWithShape="0">
            <a:blip r:embed="rId2"/>
            <a:stretch>
              <a:fillRect l="-1178" t="-2516"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5575" y="2020888"/>
            <a:ext cx="5280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2400">
                <a:sym typeface="Symbol" panose="05050102010706020507" pitchFamily="18" charset="2"/>
              </a:rPr>
              <a:t>Pavaizduokime pradinį ciklų rinkinį</a:t>
            </a:r>
          </a:p>
        </p:txBody>
      </p: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155575" y="2579688"/>
            <a:ext cx="4610100" cy="2852737"/>
            <a:chOff x="156072" y="2490429"/>
            <a:chExt cx="4609513" cy="2853256"/>
          </a:xfrm>
        </p:grpSpPr>
        <p:sp>
          <p:nvSpPr>
            <p:cNvPr id="9" name="Isosceles Triangle 8"/>
            <p:cNvSpPr/>
            <p:nvPr/>
          </p:nvSpPr>
          <p:spPr>
            <a:xfrm>
              <a:off x="611627" y="3384354"/>
              <a:ext cx="1152378" cy="1152735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lt-LT"/>
            </a:p>
          </p:txBody>
        </p:sp>
        <p:sp>
          <p:nvSpPr>
            <p:cNvPr id="10" name="Regular Pentagon 9"/>
            <p:cNvSpPr/>
            <p:nvPr/>
          </p:nvSpPr>
          <p:spPr>
            <a:xfrm>
              <a:off x="2483051" y="3060445"/>
              <a:ext cx="1799996" cy="1800553"/>
            </a:xfrm>
            <a:prstGeom prst="pentagon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lt-LT"/>
            </a:p>
          </p:txBody>
        </p:sp>
        <p:sp>
          <p:nvSpPr>
            <p:cNvPr id="26645" name="TextBox 10"/>
            <p:cNvSpPr txBox="1">
              <a:spLocks noChangeArrowheads="1"/>
            </p:cNvSpPr>
            <p:nvPr/>
          </p:nvSpPr>
          <p:spPr bwMode="auto">
            <a:xfrm>
              <a:off x="935532" y="2737126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a</a:t>
              </a:r>
            </a:p>
          </p:txBody>
        </p:sp>
        <p:sp>
          <p:nvSpPr>
            <p:cNvPr id="26646" name="TextBox 11"/>
            <p:cNvSpPr txBox="1">
              <a:spLocks noChangeArrowheads="1"/>
            </p:cNvSpPr>
            <p:nvPr/>
          </p:nvSpPr>
          <p:spPr bwMode="auto">
            <a:xfrm>
              <a:off x="156072" y="4214161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c</a:t>
              </a:r>
            </a:p>
          </p:txBody>
        </p:sp>
        <p:sp>
          <p:nvSpPr>
            <p:cNvPr id="26647" name="TextBox 12"/>
            <p:cNvSpPr txBox="1">
              <a:spLocks noChangeArrowheads="1"/>
            </p:cNvSpPr>
            <p:nvPr/>
          </p:nvSpPr>
          <p:spPr bwMode="auto">
            <a:xfrm>
              <a:off x="1792541" y="4213290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z</a:t>
              </a:r>
            </a:p>
          </p:txBody>
        </p:sp>
        <p:sp>
          <p:nvSpPr>
            <p:cNvPr id="26648" name="TextBox 13"/>
            <p:cNvSpPr txBox="1">
              <a:spLocks noChangeArrowheads="1"/>
            </p:cNvSpPr>
            <p:nvPr/>
          </p:nvSpPr>
          <p:spPr bwMode="auto">
            <a:xfrm>
              <a:off x="3868209" y="4697354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x</a:t>
              </a:r>
            </a:p>
          </p:txBody>
        </p:sp>
        <p:sp>
          <p:nvSpPr>
            <p:cNvPr id="26649" name="TextBox 14"/>
            <p:cNvSpPr txBox="1">
              <a:spLocks noChangeArrowheads="1"/>
            </p:cNvSpPr>
            <p:nvPr/>
          </p:nvSpPr>
          <p:spPr bwMode="auto">
            <a:xfrm>
              <a:off x="4261529" y="3339885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w</a:t>
              </a:r>
            </a:p>
          </p:txBody>
        </p:sp>
        <p:sp>
          <p:nvSpPr>
            <p:cNvPr id="26650" name="TextBox 15"/>
            <p:cNvSpPr txBox="1">
              <a:spLocks noChangeArrowheads="1"/>
            </p:cNvSpPr>
            <p:nvPr/>
          </p:nvSpPr>
          <p:spPr bwMode="auto">
            <a:xfrm>
              <a:off x="3131740" y="2490429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e</a:t>
              </a:r>
            </a:p>
          </p:txBody>
        </p:sp>
        <p:sp>
          <p:nvSpPr>
            <p:cNvPr id="26651" name="TextBox 16"/>
            <p:cNvSpPr txBox="1">
              <a:spLocks noChangeArrowheads="1"/>
            </p:cNvSpPr>
            <p:nvPr/>
          </p:nvSpPr>
          <p:spPr bwMode="auto">
            <a:xfrm>
              <a:off x="2087532" y="3278345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g</a:t>
              </a:r>
            </a:p>
          </p:txBody>
        </p:sp>
        <p:sp>
          <p:nvSpPr>
            <p:cNvPr id="26652" name="TextBox 17"/>
            <p:cNvSpPr txBox="1">
              <a:spLocks noChangeArrowheads="1"/>
            </p:cNvSpPr>
            <p:nvPr/>
          </p:nvSpPr>
          <p:spPr bwMode="auto">
            <a:xfrm>
              <a:off x="2590035" y="4697353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s</a:t>
              </a:r>
            </a:p>
          </p:txBody>
        </p:sp>
      </p:grpSp>
      <p:sp>
        <p:nvSpPr>
          <p:cNvPr id="19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56072" y="5681889"/>
            <a:ext cx="5280024" cy="1200329"/>
          </a:xfrm>
          <a:prstGeom prst="rect">
            <a:avLst/>
          </a:prstGeom>
          <a:blipFill rotWithShape="0">
            <a:blip r:embed="rId3"/>
            <a:stretch>
              <a:fillRect l="-1848" t="-4061" b="-10660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5992813" y="1697038"/>
            <a:ext cx="2678112" cy="4838700"/>
            <a:chOff x="5992537" y="1697574"/>
            <a:chExt cx="2678053" cy="4838304"/>
          </a:xfrm>
        </p:grpSpPr>
        <p:grpSp>
          <p:nvGrpSpPr>
            <p:cNvPr id="26631" name="Group 31"/>
            <p:cNvGrpSpPr>
              <a:grpSpLocks/>
            </p:cNvGrpSpPr>
            <p:nvPr/>
          </p:nvGrpSpPr>
          <p:grpSpPr bwMode="auto">
            <a:xfrm>
              <a:off x="6224871" y="1697574"/>
              <a:ext cx="2140525" cy="2123366"/>
              <a:chOff x="4709021" y="2785198"/>
              <a:chExt cx="2140525" cy="2123366"/>
            </a:xfrm>
          </p:grpSpPr>
          <p:sp>
            <p:nvSpPr>
              <p:cNvPr id="22" name="Isosceles Triangle 21"/>
              <p:cNvSpPr/>
              <p:nvPr/>
            </p:nvSpPr>
            <p:spPr>
              <a:xfrm>
                <a:off x="5164059" y="3432845"/>
                <a:ext cx="1152500" cy="1152431"/>
              </a:xfrm>
              <a:prstGeom prst="triangle">
                <a:avLst/>
              </a:prstGeom>
              <a:solidFill>
                <a:schemeClr val="bg1"/>
              </a:soli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lt-LT"/>
              </a:p>
            </p:txBody>
          </p:sp>
          <p:sp>
            <p:nvSpPr>
              <p:cNvPr id="26640" name="TextBox 23"/>
              <p:cNvSpPr txBox="1">
                <a:spLocks noChangeArrowheads="1"/>
              </p:cNvSpPr>
              <p:nvPr/>
            </p:nvSpPr>
            <p:spPr bwMode="auto">
              <a:xfrm>
                <a:off x="5488481" y="2785198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a</a:t>
                </a:r>
              </a:p>
            </p:txBody>
          </p:sp>
          <p:sp>
            <p:nvSpPr>
              <p:cNvPr id="26641" name="TextBox 24"/>
              <p:cNvSpPr txBox="1">
                <a:spLocks noChangeArrowheads="1"/>
              </p:cNvSpPr>
              <p:nvPr/>
            </p:nvSpPr>
            <p:spPr bwMode="auto">
              <a:xfrm>
                <a:off x="4709021" y="4262233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c</a:t>
                </a:r>
              </a:p>
            </p:txBody>
          </p:sp>
          <p:sp>
            <p:nvSpPr>
              <p:cNvPr id="26642" name="TextBox 25"/>
              <p:cNvSpPr txBox="1">
                <a:spLocks noChangeArrowheads="1"/>
              </p:cNvSpPr>
              <p:nvPr/>
            </p:nvSpPr>
            <p:spPr bwMode="auto">
              <a:xfrm>
                <a:off x="6345490" y="4261362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z</a:t>
                </a:r>
              </a:p>
            </p:txBody>
          </p:sp>
        </p:grpSp>
        <p:grpSp>
          <p:nvGrpSpPr>
            <p:cNvPr id="26632" name="Group 32"/>
            <p:cNvGrpSpPr>
              <a:grpSpLocks/>
            </p:cNvGrpSpPr>
            <p:nvPr/>
          </p:nvGrpSpPr>
          <p:grpSpPr bwMode="auto">
            <a:xfrm>
              <a:off x="5992537" y="3682622"/>
              <a:ext cx="2678053" cy="2853256"/>
              <a:chOff x="6640481" y="2538501"/>
              <a:chExt cx="2678053" cy="2853256"/>
            </a:xfrm>
          </p:grpSpPr>
          <p:sp>
            <p:nvSpPr>
              <p:cNvPr id="23" name="Regular Pentagon 22"/>
              <p:cNvSpPr/>
              <p:nvPr/>
            </p:nvSpPr>
            <p:spPr>
              <a:xfrm>
                <a:off x="7037347" y="3109119"/>
                <a:ext cx="1798597" cy="1800077"/>
              </a:xfrm>
              <a:prstGeom prst="pentagon">
                <a:avLst/>
              </a:prstGeom>
              <a:solidFill>
                <a:schemeClr val="bg1"/>
              </a:soli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lt-LT"/>
              </a:p>
            </p:txBody>
          </p:sp>
          <p:sp>
            <p:nvSpPr>
              <p:cNvPr id="26634" name="TextBox 26"/>
              <p:cNvSpPr txBox="1">
                <a:spLocks noChangeArrowheads="1"/>
              </p:cNvSpPr>
              <p:nvPr/>
            </p:nvSpPr>
            <p:spPr bwMode="auto">
              <a:xfrm>
                <a:off x="8421158" y="4745426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w</a:t>
                </a:r>
              </a:p>
            </p:txBody>
          </p:sp>
          <p:sp>
            <p:nvSpPr>
              <p:cNvPr id="26635" name="TextBox 27"/>
              <p:cNvSpPr txBox="1">
                <a:spLocks noChangeArrowheads="1"/>
              </p:cNvSpPr>
              <p:nvPr/>
            </p:nvSpPr>
            <p:spPr bwMode="auto">
              <a:xfrm>
                <a:off x="8814478" y="3387957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x</a:t>
                </a:r>
              </a:p>
            </p:txBody>
          </p:sp>
          <p:sp>
            <p:nvSpPr>
              <p:cNvPr id="26636" name="TextBox 28"/>
              <p:cNvSpPr txBox="1">
                <a:spLocks noChangeArrowheads="1"/>
              </p:cNvSpPr>
              <p:nvPr/>
            </p:nvSpPr>
            <p:spPr bwMode="auto">
              <a:xfrm>
                <a:off x="7684689" y="2538501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e</a:t>
                </a:r>
              </a:p>
            </p:txBody>
          </p:sp>
          <p:sp>
            <p:nvSpPr>
              <p:cNvPr id="26637" name="TextBox 29"/>
              <p:cNvSpPr txBox="1">
                <a:spLocks noChangeArrowheads="1"/>
              </p:cNvSpPr>
              <p:nvPr/>
            </p:nvSpPr>
            <p:spPr bwMode="auto">
              <a:xfrm>
                <a:off x="6640481" y="3326417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g</a:t>
                </a:r>
              </a:p>
            </p:txBody>
          </p:sp>
          <p:sp>
            <p:nvSpPr>
              <p:cNvPr id="26638" name="TextBox 30"/>
              <p:cNvSpPr txBox="1">
                <a:spLocks noChangeArrowheads="1"/>
              </p:cNvSpPr>
              <p:nvPr/>
            </p:nvSpPr>
            <p:spPr bwMode="auto">
              <a:xfrm>
                <a:off x="7142984" y="4745425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s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6" y="332656"/>
            <a:ext cx="8280920" cy="1938992"/>
          </a:xfrm>
          <a:prstGeom prst="rect">
            <a:avLst/>
          </a:prstGeom>
          <a:blipFill rotWithShape="0">
            <a:blip r:embed="rId2"/>
            <a:stretch>
              <a:fillRect l="-1178" t="-2516"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grpSp>
        <p:nvGrpSpPr>
          <p:cNvPr id="27651" name="Group 19"/>
          <p:cNvGrpSpPr>
            <a:grpSpLocks/>
          </p:cNvGrpSpPr>
          <p:nvPr/>
        </p:nvGrpSpPr>
        <p:grpSpPr bwMode="auto">
          <a:xfrm>
            <a:off x="155575" y="2579688"/>
            <a:ext cx="4610100" cy="2852737"/>
            <a:chOff x="156072" y="2490429"/>
            <a:chExt cx="4609513" cy="2853256"/>
          </a:xfrm>
        </p:grpSpPr>
        <p:sp>
          <p:nvSpPr>
            <p:cNvPr id="9" name="Isosceles Triangle 8"/>
            <p:cNvSpPr/>
            <p:nvPr/>
          </p:nvSpPr>
          <p:spPr>
            <a:xfrm>
              <a:off x="611627" y="3384354"/>
              <a:ext cx="1152378" cy="1152735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lt-LT"/>
            </a:p>
          </p:txBody>
        </p:sp>
        <p:sp>
          <p:nvSpPr>
            <p:cNvPr id="10" name="Regular Pentagon 9"/>
            <p:cNvSpPr/>
            <p:nvPr/>
          </p:nvSpPr>
          <p:spPr>
            <a:xfrm>
              <a:off x="2483051" y="3060445"/>
              <a:ext cx="1799996" cy="1800553"/>
            </a:xfrm>
            <a:prstGeom prst="pentagon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lt-LT"/>
            </a:p>
          </p:txBody>
        </p:sp>
        <p:sp>
          <p:nvSpPr>
            <p:cNvPr id="27668" name="TextBox 10"/>
            <p:cNvSpPr txBox="1">
              <a:spLocks noChangeArrowheads="1"/>
            </p:cNvSpPr>
            <p:nvPr/>
          </p:nvSpPr>
          <p:spPr bwMode="auto">
            <a:xfrm>
              <a:off x="935532" y="2737126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a</a:t>
              </a:r>
            </a:p>
          </p:txBody>
        </p:sp>
        <p:sp>
          <p:nvSpPr>
            <p:cNvPr id="27669" name="TextBox 11"/>
            <p:cNvSpPr txBox="1">
              <a:spLocks noChangeArrowheads="1"/>
            </p:cNvSpPr>
            <p:nvPr/>
          </p:nvSpPr>
          <p:spPr bwMode="auto">
            <a:xfrm>
              <a:off x="156072" y="4214161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c</a:t>
              </a:r>
            </a:p>
          </p:txBody>
        </p:sp>
        <p:sp>
          <p:nvSpPr>
            <p:cNvPr id="27670" name="TextBox 12"/>
            <p:cNvSpPr txBox="1">
              <a:spLocks noChangeArrowheads="1"/>
            </p:cNvSpPr>
            <p:nvPr/>
          </p:nvSpPr>
          <p:spPr bwMode="auto">
            <a:xfrm>
              <a:off x="1792541" y="4213290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z</a:t>
              </a:r>
            </a:p>
          </p:txBody>
        </p:sp>
        <p:sp>
          <p:nvSpPr>
            <p:cNvPr id="27671" name="TextBox 13"/>
            <p:cNvSpPr txBox="1">
              <a:spLocks noChangeArrowheads="1"/>
            </p:cNvSpPr>
            <p:nvPr/>
          </p:nvSpPr>
          <p:spPr bwMode="auto">
            <a:xfrm>
              <a:off x="3868209" y="4697354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x</a:t>
              </a:r>
            </a:p>
          </p:txBody>
        </p:sp>
        <p:sp>
          <p:nvSpPr>
            <p:cNvPr id="27672" name="TextBox 14"/>
            <p:cNvSpPr txBox="1">
              <a:spLocks noChangeArrowheads="1"/>
            </p:cNvSpPr>
            <p:nvPr/>
          </p:nvSpPr>
          <p:spPr bwMode="auto">
            <a:xfrm>
              <a:off x="4261529" y="3339885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w</a:t>
              </a:r>
            </a:p>
          </p:txBody>
        </p:sp>
        <p:sp>
          <p:nvSpPr>
            <p:cNvPr id="27673" name="TextBox 15"/>
            <p:cNvSpPr txBox="1">
              <a:spLocks noChangeArrowheads="1"/>
            </p:cNvSpPr>
            <p:nvPr/>
          </p:nvSpPr>
          <p:spPr bwMode="auto">
            <a:xfrm>
              <a:off x="3131740" y="2490429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e</a:t>
              </a:r>
            </a:p>
          </p:txBody>
        </p:sp>
        <p:sp>
          <p:nvSpPr>
            <p:cNvPr id="27674" name="TextBox 16"/>
            <p:cNvSpPr txBox="1">
              <a:spLocks noChangeArrowheads="1"/>
            </p:cNvSpPr>
            <p:nvPr/>
          </p:nvSpPr>
          <p:spPr bwMode="auto">
            <a:xfrm>
              <a:off x="2087532" y="3278345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g</a:t>
              </a:r>
            </a:p>
          </p:txBody>
        </p:sp>
        <p:sp>
          <p:nvSpPr>
            <p:cNvPr id="27675" name="TextBox 17"/>
            <p:cNvSpPr txBox="1">
              <a:spLocks noChangeArrowheads="1"/>
            </p:cNvSpPr>
            <p:nvPr/>
          </p:nvSpPr>
          <p:spPr bwMode="auto">
            <a:xfrm>
              <a:off x="2590035" y="4697353"/>
              <a:ext cx="5040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lt-LT" altLang="lt-LT" sz="3600"/>
                <a:t>s</a:t>
              </a:r>
            </a:p>
          </p:txBody>
        </p:sp>
      </p:grpSp>
      <p:sp>
        <p:nvSpPr>
          <p:cNvPr id="19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56072" y="5681889"/>
            <a:ext cx="5280024" cy="461665"/>
          </a:xfrm>
          <a:prstGeom prst="rect">
            <a:avLst/>
          </a:prstGeom>
          <a:blipFill rotWithShape="0">
            <a:blip r:embed="rId3"/>
            <a:stretch>
              <a:fillRect l="-1848" t="-10526" b="-28947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5992813" y="1697038"/>
            <a:ext cx="2678112" cy="4838700"/>
            <a:chOff x="5992537" y="1697574"/>
            <a:chExt cx="2678053" cy="4838304"/>
          </a:xfrm>
        </p:grpSpPr>
        <p:grpSp>
          <p:nvGrpSpPr>
            <p:cNvPr id="27654" name="Group 31"/>
            <p:cNvGrpSpPr>
              <a:grpSpLocks/>
            </p:cNvGrpSpPr>
            <p:nvPr/>
          </p:nvGrpSpPr>
          <p:grpSpPr bwMode="auto">
            <a:xfrm>
              <a:off x="6224871" y="1697574"/>
              <a:ext cx="2140525" cy="2123366"/>
              <a:chOff x="4709021" y="2785198"/>
              <a:chExt cx="2140525" cy="2123366"/>
            </a:xfrm>
          </p:grpSpPr>
          <p:sp>
            <p:nvSpPr>
              <p:cNvPr id="22" name="Isosceles Triangle 21"/>
              <p:cNvSpPr/>
              <p:nvPr/>
            </p:nvSpPr>
            <p:spPr>
              <a:xfrm>
                <a:off x="5164059" y="3432845"/>
                <a:ext cx="1152500" cy="1152431"/>
              </a:xfrm>
              <a:prstGeom prst="triangle">
                <a:avLst/>
              </a:prstGeom>
              <a:solidFill>
                <a:schemeClr val="bg1"/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lt-LT"/>
              </a:p>
            </p:txBody>
          </p:sp>
          <p:sp>
            <p:nvSpPr>
              <p:cNvPr id="27663" name="TextBox 23"/>
              <p:cNvSpPr txBox="1">
                <a:spLocks noChangeArrowheads="1"/>
              </p:cNvSpPr>
              <p:nvPr/>
            </p:nvSpPr>
            <p:spPr bwMode="auto">
              <a:xfrm>
                <a:off x="5488481" y="2785198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a</a:t>
                </a:r>
              </a:p>
            </p:txBody>
          </p:sp>
          <p:sp>
            <p:nvSpPr>
              <p:cNvPr id="27664" name="TextBox 24"/>
              <p:cNvSpPr txBox="1">
                <a:spLocks noChangeArrowheads="1"/>
              </p:cNvSpPr>
              <p:nvPr/>
            </p:nvSpPr>
            <p:spPr bwMode="auto">
              <a:xfrm>
                <a:off x="4709021" y="4262233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c</a:t>
                </a:r>
              </a:p>
            </p:txBody>
          </p:sp>
          <p:sp>
            <p:nvSpPr>
              <p:cNvPr id="27665" name="TextBox 25"/>
              <p:cNvSpPr txBox="1">
                <a:spLocks noChangeArrowheads="1"/>
              </p:cNvSpPr>
              <p:nvPr/>
            </p:nvSpPr>
            <p:spPr bwMode="auto">
              <a:xfrm>
                <a:off x="6345490" y="4261362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z</a:t>
                </a:r>
              </a:p>
            </p:txBody>
          </p:sp>
        </p:grpSp>
        <p:grpSp>
          <p:nvGrpSpPr>
            <p:cNvPr id="27655" name="Group 32"/>
            <p:cNvGrpSpPr>
              <a:grpSpLocks/>
            </p:cNvGrpSpPr>
            <p:nvPr/>
          </p:nvGrpSpPr>
          <p:grpSpPr bwMode="auto">
            <a:xfrm>
              <a:off x="5992537" y="3682622"/>
              <a:ext cx="2678053" cy="2853256"/>
              <a:chOff x="6640481" y="2538501"/>
              <a:chExt cx="2678053" cy="2853256"/>
            </a:xfrm>
          </p:grpSpPr>
          <p:sp>
            <p:nvSpPr>
              <p:cNvPr id="23" name="Regular Pentagon 22"/>
              <p:cNvSpPr/>
              <p:nvPr/>
            </p:nvSpPr>
            <p:spPr>
              <a:xfrm>
                <a:off x="7037347" y="3109119"/>
                <a:ext cx="1798597" cy="1800077"/>
              </a:xfrm>
              <a:prstGeom prst="pentagon">
                <a:avLst/>
              </a:prstGeom>
              <a:solidFill>
                <a:schemeClr val="bg1"/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lt-LT"/>
              </a:p>
            </p:txBody>
          </p:sp>
          <p:sp>
            <p:nvSpPr>
              <p:cNvPr id="27657" name="TextBox 26"/>
              <p:cNvSpPr txBox="1">
                <a:spLocks noChangeArrowheads="1"/>
              </p:cNvSpPr>
              <p:nvPr/>
            </p:nvSpPr>
            <p:spPr bwMode="auto">
              <a:xfrm>
                <a:off x="8421158" y="4745426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x</a:t>
                </a:r>
              </a:p>
            </p:txBody>
          </p:sp>
          <p:sp>
            <p:nvSpPr>
              <p:cNvPr id="27658" name="TextBox 27"/>
              <p:cNvSpPr txBox="1">
                <a:spLocks noChangeArrowheads="1"/>
              </p:cNvSpPr>
              <p:nvPr/>
            </p:nvSpPr>
            <p:spPr bwMode="auto">
              <a:xfrm>
                <a:off x="8814478" y="3387957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w</a:t>
                </a:r>
              </a:p>
            </p:txBody>
          </p:sp>
          <p:sp>
            <p:nvSpPr>
              <p:cNvPr id="27659" name="TextBox 28"/>
              <p:cNvSpPr txBox="1">
                <a:spLocks noChangeArrowheads="1"/>
              </p:cNvSpPr>
              <p:nvPr/>
            </p:nvSpPr>
            <p:spPr bwMode="auto">
              <a:xfrm>
                <a:off x="7684689" y="2538501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e</a:t>
                </a:r>
              </a:p>
            </p:txBody>
          </p:sp>
          <p:sp>
            <p:nvSpPr>
              <p:cNvPr id="27660" name="TextBox 29"/>
              <p:cNvSpPr txBox="1">
                <a:spLocks noChangeArrowheads="1"/>
              </p:cNvSpPr>
              <p:nvPr/>
            </p:nvSpPr>
            <p:spPr bwMode="auto">
              <a:xfrm>
                <a:off x="6640481" y="3326417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g</a:t>
                </a:r>
              </a:p>
            </p:txBody>
          </p:sp>
          <p:sp>
            <p:nvSpPr>
              <p:cNvPr id="27661" name="TextBox 30"/>
              <p:cNvSpPr txBox="1">
                <a:spLocks noChangeArrowheads="1"/>
              </p:cNvSpPr>
              <p:nvPr/>
            </p:nvSpPr>
            <p:spPr bwMode="auto">
              <a:xfrm>
                <a:off x="7142984" y="4745425"/>
                <a:ext cx="5040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lt-LT" altLang="lt-LT" sz="3600"/>
                  <a:t>s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6408738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2400" b="1" i="1"/>
              <a:t>Kėliniai</a:t>
            </a:r>
          </a:p>
          <a:p>
            <a:pPr eaLnBrk="1" hangingPunct="1">
              <a:spcBef>
                <a:spcPct val="50000"/>
              </a:spcBef>
            </a:pPr>
            <a:endParaRPr lang="lt-LT" altLang="lt-LT" sz="2400" b="1" i="1"/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290513" y="1412875"/>
            <a:ext cx="8602662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2400" dirty="0"/>
              <a:t>Aibę {1, 2, 3} galima užrašyti šešiais būdais:</a:t>
            </a:r>
          </a:p>
          <a:p>
            <a:pPr eaLnBrk="1" hangingPunct="1">
              <a:spcBef>
                <a:spcPct val="50000"/>
              </a:spcBef>
            </a:pPr>
            <a:r>
              <a:rPr lang="lt-LT" altLang="lt-LT" sz="2400" dirty="0"/>
              <a:t>{1, 2, 3}</a:t>
            </a:r>
            <a:r>
              <a:rPr lang="en-US" altLang="lt-LT" sz="2400" dirty="0"/>
              <a:t> = {1, 3, 2} = {2, 1, 3} = {2, 3, 1} = {3, 1, 2} = {3, 2, 1}</a:t>
            </a:r>
            <a:r>
              <a:rPr lang="lt-LT" altLang="lt-LT" sz="2400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lt-LT" altLang="lt-LT" sz="2400" dirty="0"/>
              <a:t>Tokie skirtingi elementų užrašymai vadinami </a:t>
            </a:r>
            <a:r>
              <a:rPr lang="lt-LT" altLang="lt-LT" sz="2400" b="1" i="1" dirty="0"/>
              <a:t>kėliniais</a:t>
            </a:r>
            <a:r>
              <a:rPr lang="lt-LT" altLang="lt-LT" sz="2400" dirty="0"/>
              <a:t>.</a:t>
            </a:r>
          </a:p>
        </p:txBody>
      </p:sp>
      <p:sp>
        <p:nvSpPr>
          <p:cNvPr id="78857" name="Text 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3573016"/>
            <a:ext cx="8064500" cy="1508105"/>
          </a:xfrm>
          <a:prstGeom prst="rect">
            <a:avLst/>
          </a:prstGeom>
          <a:blipFill rotWithShape="0">
            <a:blip r:embed="rId2"/>
            <a:stretch>
              <a:fillRect l="-1209" t="-3226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7"/>
              <p:cNvSpPr txBox="1">
                <a:spLocks noChangeArrowheads="1"/>
              </p:cNvSpPr>
              <p:nvPr/>
            </p:nvSpPr>
            <p:spPr bwMode="auto">
              <a:xfrm>
                <a:off x="683370" y="5671224"/>
                <a:ext cx="7488832" cy="830997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lt-LT" sz="2400" dirty="0" err="1" smtClean="0"/>
                  <a:t>Visi</a:t>
                </a:r>
                <a:r>
                  <a:rPr lang="en-US" altLang="lt-LT" sz="2400" dirty="0" smtClean="0"/>
                  <a:t> </a:t>
                </a:r>
                <a:r>
                  <a:rPr lang="en-US" altLang="lt-LT" sz="2400" dirty="0" err="1" smtClean="0"/>
                  <a:t>elementai</a:t>
                </a:r>
                <a:r>
                  <a:rPr lang="en-US" altLang="lt-LT" sz="2400" dirty="0" smtClean="0"/>
                  <a:t> </a:t>
                </a:r>
                <a:r>
                  <a:rPr lang="en-US" altLang="lt-LT" sz="2400" dirty="0" err="1" smtClean="0"/>
                  <a:t>skirtingi</a:t>
                </a:r>
                <a:r>
                  <a:rPr lang="en-US" altLang="lt-LT" sz="2400" dirty="0" smtClean="0"/>
                  <a:t>. </a:t>
                </a:r>
                <a:r>
                  <a:rPr lang="lt-LT" altLang="lt-LT" sz="2400" dirty="0" smtClean="0"/>
                  <a:t>Panaudojame visus elementus. Jų tvarka svarbi. </a:t>
                </a:r>
                <a:r>
                  <a:rPr lang="lt-LT" altLang="lt-LT" sz="2400" dirty="0" smtClean="0"/>
                  <a:t>Elementus išrenkame (</a:t>
                </a:r>
                <a:r>
                  <a:rPr lang="lt-LT" altLang="lt-LT" sz="2400" dirty="0" smtClean="0"/>
                  <a:t>keičiame vietomis). </a:t>
                </a:r>
                <a14:m>
                  <m:oMath xmlns:m="http://schemas.openxmlformats.org/officeDocument/2006/math"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lt-LT" sz="2400" b="0" i="1" smtClean="0">
                        <a:latin typeface="Cambria Math" panose="02040503050406030204" pitchFamily="18" charset="0"/>
                      </a:rPr>
                      <m:t>!</m:t>
                    </m:r>
                  </m:oMath>
                </a14:m>
                <a:endParaRPr lang="lt-LT" altLang="lt-LT" sz="2400" dirty="0"/>
              </a:p>
            </p:txBody>
          </p:sp>
        </mc:Choice>
        <mc:Fallback>
          <p:sp>
            <p:nvSpPr>
              <p:cNvPr id="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370" y="5671224"/>
                <a:ext cx="7488832" cy="830997"/>
              </a:xfrm>
              <a:prstGeom prst="rect">
                <a:avLst/>
              </a:prstGeom>
              <a:blipFill>
                <a:blip r:embed="rId3"/>
                <a:stretch>
                  <a:fillRect l="-972" t="-3497" b="-12587"/>
                </a:stretch>
              </a:blip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/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9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2400" b="1" i="1"/>
              <a:t>Ciklų skaičius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306388" y="1125538"/>
            <a:ext cx="84963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3200"/>
              <a:t>Ciklų skaičių randame naudojant </a:t>
            </a:r>
            <a:r>
              <a:rPr lang="lt-LT" altLang="lt-LT" sz="3200" b="1" i="1"/>
              <a:t>pirmosios rūšies Stirlingo skaičius</a:t>
            </a:r>
            <a:endParaRPr lang="lt-LT" altLang="lt-LT" sz="3200" b="1"/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306388" y="3068638"/>
            <a:ext cx="86582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3200"/>
              <a:t>Pirmosios rūšies Stirlingo skaičiams galioja lygybė</a:t>
            </a:r>
          </a:p>
          <a:p>
            <a:pPr algn="ctr" eaLnBrk="1" hangingPunct="1">
              <a:spcBef>
                <a:spcPct val="50000"/>
              </a:spcBef>
            </a:pPr>
            <a:r>
              <a:rPr lang="lt-LT" altLang="lt-LT" sz="3200"/>
              <a:t>s</a:t>
            </a:r>
            <a:r>
              <a:rPr lang="en-US" altLang="lt-LT" sz="3200"/>
              <a:t> (n, k) = </a:t>
            </a:r>
            <a:r>
              <a:rPr lang="lt-LT" altLang="lt-LT" sz="3200"/>
              <a:t>s</a:t>
            </a:r>
            <a:r>
              <a:rPr lang="en-US" altLang="lt-LT" sz="3200"/>
              <a:t> (n-1, k-1) </a:t>
            </a:r>
            <a:r>
              <a:rPr lang="lt-LT" altLang="lt-LT" sz="3200"/>
              <a:t>– (n-1)</a:t>
            </a:r>
            <a:r>
              <a:rPr lang="en-US" altLang="lt-LT" sz="3200"/>
              <a:t> </a:t>
            </a:r>
            <a:r>
              <a:rPr lang="lt-LT" altLang="lt-LT" sz="3200"/>
              <a:t>s</a:t>
            </a:r>
            <a:r>
              <a:rPr lang="en-US" altLang="lt-LT" sz="3200"/>
              <a:t> (n-1, k)</a:t>
            </a:r>
            <a:endParaRPr lang="lt-LT" altLang="lt-LT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/>
      <p:bldP spid="10752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424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/>
              <a:t>Pirmosios rūšies Stirlingo skaičiai s (n, k)</a:t>
            </a:r>
          </a:p>
        </p:txBody>
      </p:sp>
      <p:graphicFrame>
        <p:nvGraphicFramePr>
          <p:cNvPr id="108764" name="Group 220"/>
          <p:cNvGraphicFramePr>
            <a:graphicFrameLocks noGrp="1"/>
          </p:cNvGraphicFramePr>
          <p:nvPr/>
        </p:nvGraphicFramePr>
        <p:xfrm>
          <a:off x="611188" y="1196975"/>
          <a:ext cx="7993062" cy="4359278"/>
        </p:xfrm>
        <a:graphic>
          <a:graphicData uri="http://schemas.openxmlformats.org/drawingml/2006/table">
            <a:tbl>
              <a:tblPr/>
              <a:tblGrid>
                <a:gridCol w="773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962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-225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-1764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-735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-21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-5040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13068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-13132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6769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-1960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-28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288" y="404813"/>
            <a:ext cx="8353425" cy="1077218"/>
          </a:xfrm>
          <a:prstGeom prst="rect">
            <a:avLst/>
          </a:prstGeom>
          <a:blipFill rotWithShape="0">
            <a:blip r:embed="rId2"/>
            <a:stretch>
              <a:fillRect l="-1898" t="-7910" r="-2701" b="-16949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4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48646" y="4005064"/>
            <a:ext cx="8303050" cy="584775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6" name="Text 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23850" y="3068960"/>
            <a:ext cx="8496300" cy="584775"/>
          </a:xfrm>
          <a:prstGeom prst="rect">
            <a:avLst/>
          </a:prstGeom>
          <a:blipFill rotWithShape="0">
            <a:blip r:embed="rId4"/>
            <a:stretch>
              <a:fillRect l="-933" t="-14583" b="-32292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7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-108520" y="4797152"/>
            <a:ext cx="9252520" cy="584775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graphicFrame>
        <p:nvGraphicFramePr>
          <p:cNvPr id="10" name="Group 220"/>
          <p:cNvGraphicFramePr>
            <a:graphicFrameLocks noGrp="1"/>
          </p:cNvGraphicFramePr>
          <p:nvPr/>
        </p:nvGraphicFramePr>
        <p:xfrm>
          <a:off x="539750" y="1628775"/>
          <a:ext cx="7993062" cy="1189038"/>
        </p:xfrm>
        <a:graphic>
          <a:graphicData uri="http://schemas.openxmlformats.org/drawingml/2006/table">
            <a:tbl>
              <a:tblPr/>
              <a:tblGrid>
                <a:gridCol w="773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963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</a:t>
                      </a: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-5040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13068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-13132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6769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-1960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-28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395288" y="404813"/>
            <a:ext cx="8353425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3200" b="1" i="1"/>
              <a:t>Pavyzdys. </a:t>
            </a:r>
            <a:r>
              <a:rPr lang="lt-LT" altLang="lt-LT" sz="3200"/>
              <a:t>Keliais būdais galima iš 10 šokėjų sudaryti 6 žmonių ratelį?</a:t>
            </a:r>
          </a:p>
        </p:txBody>
      </p:sp>
      <p:sp>
        <p:nvSpPr>
          <p:cNvPr id="4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62287" y="1749951"/>
            <a:ext cx="8303050" cy="2082045"/>
          </a:xfrm>
          <a:prstGeom prst="rect">
            <a:avLst/>
          </a:prstGeom>
          <a:blipFill rotWithShape="0">
            <a:blip r:embed="rId2"/>
            <a:stretch>
              <a:fillRect l="-1836" t="-4094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5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645" y="4005064"/>
            <a:ext cx="8446817" cy="1323439"/>
          </a:xfrm>
          <a:prstGeom prst="rect">
            <a:avLst/>
          </a:prstGeom>
          <a:blipFill rotWithShape="0">
            <a:blip r:embed="rId3"/>
            <a:stretch>
              <a:fillRect l="-1876" t="-6452" r="-1082" b="-13825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6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645" y="5534561"/>
            <a:ext cx="8446817" cy="1077218"/>
          </a:xfrm>
          <a:prstGeom prst="rect">
            <a:avLst/>
          </a:prstGeom>
          <a:blipFill rotWithShape="0">
            <a:blip r:embed="rId4"/>
            <a:stretch>
              <a:fillRect l="-1876" t="-7910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395288" y="333375"/>
            <a:ext cx="8280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lt-LT" sz="2400" b="1" i="1"/>
              <a:t>Pavyzdys. </a:t>
            </a:r>
            <a:r>
              <a:rPr lang="en-US" altLang="lt-LT" sz="2400"/>
              <a:t>Kiek</a:t>
            </a:r>
            <a:r>
              <a:rPr lang="lt-LT" altLang="lt-LT" sz="2400"/>
              <a:t> skirtingų šešiaženklių skaičių galima sudaryti iš skaitmenų 1, 2, 5, 6, 7, 9 taip, kad visi skaitmenys būtų skirtingi?</a:t>
            </a:r>
            <a:r>
              <a:rPr lang="en-US" altLang="lt-LT" sz="2400"/>
              <a:t> </a:t>
            </a:r>
            <a:endParaRPr lang="lt-LT" altLang="lt-LT" sz="2400" b="1" i="1"/>
          </a:p>
        </p:txBody>
      </p:sp>
      <p:sp>
        <p:nvSpPr>
          <p:cNvPr id="3" name="Text 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2204864"/>
            <a:ext cx="8064500" cy="1508105"/>
          </a:xfrm>
          <a:prstGeom prst="rect">
            <a:avLst/>
          </a:prstGeom>
          <a:blipFill rotWithShape="0">
            <a:blip r:embed="rId2"/>
            <a:stretch>
              <a:fillRect l="-227" t="-3239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395288" y="333375"/>
            <a:ext cx="8280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lt-LT" sz="2400" b="1" i="1"/>
              <a:t>Pavyzdys. </a:t>
            </a:r>
            <a:r>
              <a:rPr lang="lt-LT" altLang="lt-LT" sz="2400"/>
              <a:t>Grupėje yra 13 studentų. Per egzaminą jie eina atsiskaityti po vieną. Keliais būdais jie gali sudaryti eilę?</a:t>
            </a:r>
            <a:endParaRPr lang="lt-LT" altLang="lt-LT" sz="2400" b="1" i="1"/>
          </a:p>
        </p:txBody>
      </p:sp>
      <p:sp>
        <p:nvSpPr>
          <p:cNvPr id="3" name="Text 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2204864"/>
            <a:ext cx="8064500" cy="1508105"/>
          </a:xfrm>
          <a:prstGeom prst="rect">
            <a:avLst/>
          </a:prstGeom>
          <a:blipFill rotWithShape="0">
            <a:blip r:embed="rId2"/>
            <a:stretch>
              <a:fillRect t="-3239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1871663" y="2708275"/>
            <a:ext cx="2592387" cy="10445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4464050" y="2717800"/>
            <a:ext cx="2592388" cy="10525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464050" y="2705100"/>
            <a:ext cx="0" cy="1081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1328738" y="3749675"/>
            <a:ext cx="542925" cy="1155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921125" y="3779838"/>
            <a:ext cx="542925" cy="1155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510338" y="3771900"/>
            <a:ext cx="542925" cy="1155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890713" y="3770313"/>
            <a:ext cx="560387" cy="11572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68813" y="3767138"/>
            <a:ext cx="560387" cy="1155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073900" y="3756025"/>
            <a:ext cx="560388" cy="1155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9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640873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2400" b="1" i="1"/>
              <a:t>Deriniai</a:t>
            </a:r>
          </a:p>
          <a:p>
            <a:pPr eaLnBrk="1" hangingPunct="1">
              <a:spcBef>
                <a:spcPct val="50000"/>
              </a:spcBef>
            </a:pPr>
            <a:r>
              <a:rPr lang="lt-LT" altLang="lt-LT"/>
              <a:t>Aibės A elementų skaičių žymėsime | A |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23850" y="1558925"/>
            <a:ext cx="8064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/>
              <a:t>Užrašysime visus aibės {1, 2, 3} poaibius, turinčius po du elementus:</a:t>
            </a:r>
          </a:p>
        </p:txBody>
      </p:sp>
      <p:sp>
        <p:nvSpPr>
          <p:cNvPr id="2" name="Oval 1"/>
          <p:cNvSpPr/>
          <p:nvPr/>
        </p:nvSpPr>
        <p:spPr>
          <a:xfrm>
            <a:off x="1547813" y="3429000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140200" y="3429000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732588" y="3429000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11238" y="4581525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602038" y="4581525"/>
            <a:ext cx="649287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194425" y="4581525"/>
            <a:ext cx="649288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1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124075" y="4581525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716463" y="4581525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3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308850" y="4581525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4000" dirty="0">
                <a:solidFill>
                  <a:schemeClr val="tx1"/>
                </a:solidFill>
              </a:rPr>
              <a:t>2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4140200" y="2403475"/>
            <a:ext cx="647700" cy="6477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88611" y="5282488"/>
            <a:ext cx="1080120" cy="584775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36" name="TextBox 3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80899" y="5304537"/>
            <a:ext cx="1080120" cy="584775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37" name="TextBox 3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07704" y="5282489"/>
            <a:ext cx="1080120" cy="584775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41" name="TextBox 4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93210" y="5282487"/>
            <a:ext cx="1080120" cy="584775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42" name="TextBox 4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541355" y="5304536"/>
            <a:ext cx="1080120" cy="584775"/>
          </a:xfrm>
          <a:prstGeom prst="rect">
            <a:avLst/>
          </a:prstGeom>
          <a:blipFill rotWithShape="0">
            <a:blip r:embed="rId6"/>
            <a:stretch>
              <a:fillRect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46" name="TextBox 4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75094" y="5282486"/>
            <a:ext cx="1080120" cy="584775"/>
          </a:xfrm>
          <a:prstGeom prst="rect">
            <a:avLst/>
          </a:prstGeom>
          <a:blipFill rotWithShape="0">
            <a:blip r:embed="rId7"/>
            <a:stretch>
              <a:fillRect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47" name="TextBox 4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61310" y="6057292"/>
            <a:ext cx="1080120" cy="584775"/>
          </a:xfrm>
          <a:prstGeom prst="rect">
            <a:avLst/>
          </a:prstGeom>
          <a:blipFill rotWithShape="0">
            <a:blip r:embed="rId8"/>
            <a:stretch>
              <a:fillRect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53" name="TextBox 5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41430" y="6038001"/>
            <a:ext cx="1080120" cy="584775"/>
          </a:xfrm>
          <a:prstGeom prst="rect">
            <a:avLst/>
          </a:prstGeom>
          <a:blipFill rotWithShape="0">
            <a:blip r:embed="rId9"/>
            <a:stretch>
              <a:fillRect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54" name="TextBox 5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633517" y="6037999"/>
            <a:ext cx="1080120" cy="584775"/>
          </a:xfrm>
          <a:prstGeom prst="rect">
            <a:avLst/>
          </a:prstGeom>
          <a:blipFill rotWithShape="0">
            <a:blip r:embed="rId10"/>
            <a:stretch>
              <a:fillRect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19138" y="6091238"/>
            <a:ext cx="50403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lt-LT" altLang="lt-LT" sz="3200"/>
              <a:t>Skirtingų poaibių yra trys: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6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395288" y="1196975"/>
            <a:ext cx="80645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3200"/>
              <a:t>Tegul </a:t>
            </a:r>
            <a:r>
              <a:rPr lang="en-US" altLang="lt-LT" sz="3200"/>
              <a:t>A = {a</a:t>
            </a:r>
            <a:r>
              <a:rPr lang="en-US" altLang="lt-LT" sz="3200" baseline="-25000"/>
              <a:t>1</a:t>
            </a:r>
            <a:r>
              <a:rPr lang="en-US" altLang="lt-LT" sz="3200"/>
              <a:t>, a</a:t>
            </a:r>
            <a:r>
              <a:rPr lang="en-US" altLang="lt-LT" sz="3200" baseline="-25000"/>
              <a:t>2</a:t>
            </a:r>
            <a:r>
              <a:rPr lang="en-US" altLang="lt-LT" sz="3200"/>
              <a:t>, …, a</a:t>
            </a:r>
            <a:r>
              <a:rPr lang="en-US" altLang="lt-LT" sz="3200" baseline="-25000"/>
              <a:t>n</a:t>
            </a:r>
            <a:r>
              <a:rPr lang="en-US" altLang="lt-LT" sz="3200"/>
              <a:t>}. </a:t>
            </a:r>
            <a:r>
              <a:rPr lang="lt-LT" altLang="lt-LT" sz="3200"/>
              <a:t>Kiek poaibių, turinčių po k elementų turi ši aibė?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323850" y="333375"/>
            <a:ext cx="684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lt-LT" sz="2400"/>
              <a:t> </a:t>
            </a:r>
            <a:r>
              <a:rPr lang="lt-LT" altLang="lt-LT" sz="2400" b="1" i="1"/>
              <a:t>Poaibių skaičius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6948264" y="3325675"/>
            <a:ext cx="1944216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lt-LT" altLang="lt-LT" sz="4000" b="1" i="1" dirty="0">
                <a:solidFill>
                  <a:srgbClr val="FF0000"/>
                </a:solidFill>
              </a:rPr>
              <a:t>Deriniai</a:t>
            </a:r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11760" y="3059935"/>
            <a:ext cx="3706143" cy="1239506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"/>
              <p:cNvSpPr txBox="1">
                <a:spLocks noChangeArrowheads="1"/>
              </p:cNvSpPr>
              <p:nvPr/>
            </p:nvSpPr>
            <p:spPr bwMode="auto">
              <a:xfrm>
                <a:off x="683370" y="5671224"/>
                <a:ext cx="7488832" cy="862608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lt-LT" sz="2400" dirty="0" smtClean="0"/>
                  <a:t>Visi </a:t>
                </a:r>
                <a14:m>
                  <m:oMath xmlns:m="http://schemas.openxmlformats.org/officeDocument/2006/math"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lt-LT" altLang="lt-LT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lt-LT" sz="2400" dirty="0" err="1" smtClean="0"/>
                  <a:t>elementai</a:t>
                </a:r>
                <a:r>
                  <a:rPr lang="en-US" altLang="lt-LT" sz="2400" dirty="0" smtClean="0"/>
                  <a:t> </a:t>
                </a:r>
                <a:r>
                  <a:rPr lang="en-US" altLang="lt-LT" sz="2400" dirty="0" err="1" smtClean="0"/>
                  <a:t>skirtingi</a:t>
                </a:r>
                <a:r>
                  <a:rPr lang="en-US" altLang="lt-LT" sz="2400" dirty="0" smtClean="0"/>
                  <a:t>. </a:t>
                </a:r>
                <a:r>
                  <a:rPr lang="lt-LT" altLang="lt-LT" sz="2400" dirty="0" smtClean="0"/>
                  <a:t>Panaudojame </a:t>
                </a:r>
                <a14:m>
                  <m:oMath xmlns:m="http://schemas.openxmlformats.org/officeDocument/2006/math">
                    <m:r>
                      <a:rPr lang="en-US" altLang="lt-LT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lt-LT" altLang="lt-LT" sz="2400" dirty="0" smtClean="0"/>
                  <a:t> elementų. Jų tvarka nėra svarbi. Elementus išrenkame.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lt-LT" altLang="lt-LT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lt-LT" altLang="lt-LT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lt-LT" altLang="lt-LT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lt-LT" altLang="lt-LT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endParaRPr lang="lt-LT" altLang="lt-LT" sz="2400" dirty="0"/>
              </a:p>
            </p:txBody>
          </p:sp>
        </mc:Choice>
        <mc:Fallback>
          <p:sp>
            <p:nvSpPr>
              <p:cNvPr id="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370" y="5671224"/>
                <a:ext cx="7488832" cy="862608"/>
              </a:xfrm>
              <a:prstGeom prst="rect">
                <a:avLst/>
              </a:prstGeom>
              <a:blipFill>
                <a:blip r:embed="rId3"/>
                <a:stretch>
                  <a:fillRect l="-972" t="-3378" b="-9459"/>
                </a:stretch>
              </a:blipFill>
              <a:ln w="38100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/>
      <p:bldP spid="102408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395288" y="333375"/>
            <a:ext cx="8280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lt-LT" sz="2400" b="1" i="1"/>
              <a:t>Pavyzdys. </a:t>
            </a:r>
            <a:r>
              <a:rPr lang="lt-LT" altLang="lt-LT" sz="2400"/>
              <a:t>Grupėje yra 1</a:t>
            </a:r>
            <a:r>
              <a:rPr lang="en-US" altLang="lt-LT" sz="2400"/>
              <a:t>5</a:t>
            </a:r>
            <a:r>
              <a:rPr lang="lt-LT" altLang="lt-LT" sz="2400"/>
              <a:t> studentų. Jie turi išrinkti 3 atstovus į informatikos olimpiadą. Keliais būdais jie gali tai padaryti? </a:t>
            </a:r>
            <a:endParaRPr lang="lt-LT" altLang="lt-LT" sz="2400" b="1" i="1"/>
          </a:p>
        </p:txBody>
      </p:sp>
      <p:sp>
        <p:nvSpPr>
          <p:cNvPr id="3" name="Text 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2204864"/>
            <a:ext cx="8064500" cy="584775"/>
          </a:xfrm>
          <a:prstGeom prst="rect">
            <a:avLst/>
          </a:prstGeom>
          <a:blipFill rotWithShape="0">
            <a:blip r:embed="rId2"/>
            <a:stretch>
              <a:fillRect t="-14583" b="-32292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6" y="3328436"/>
            <a:ext cx="8418215" cy="1004827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395288" y="333375"/>
            <a:ext cx="8280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lt-LT" sz="2400" b="1" i="1"/>
              <a:t>Pavyzdys. </a:t>
            </a:r>
            <a:r>
              <a:rPr lang="lt-LT" altLang="lt-LT" sz="2400"/>
              <a:t>Studentų atstovybėje yra 1</a:t>
            </a:r>
            <a:r>
              <a:rPr lang="en-US" altLang="lt-LT" sz="2400"/>
              <a:t>5</a:t>
            </a:r>
            <a:r>
              <a:rPr lang="lt-LT" altLang="lt-LT" sz="2400"/>
              <a:t> studentų. Keliais būdais jie gali išrinkti pirmininką, jo pavaduotoją ir 3 kuratorius?</a:t>
            </a:r>
            <a:endParaRPr lang="lt-LT" altLang="lt-LT" sz="2400" b="1" i="1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81000" y="1341438"/>
            <a:ext cx="8583613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lt-LT" altLang="lt-LT" sz="2400" dirty="0"/>
              <a:t>Išrenkame pirmininką, po to pavaduotoją, paskui 3 kuratorius;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lt-LT" altLang="lt-LT" sz="2400" dirty="0"/>
              <a:t>Išrenkame pirmininką, po to 3 kuratorius, paskui pavaduotoją;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lt-LT" altLang="lt-LT" sz="2400" dirty="0"/>
              <a:t>Išrenkame 3 kuratorius, po to pirmininką, paskui pavaduotoją.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5" y="3214171"/>
            <a:ext cx="8418215" cy="87915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3097" y="4370870"/>
            <a:ext cx="8418215" cy="87915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0276" y="5527570"/>
            <a:ext cx="8418215" cy="87915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lt-L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2429</TotalTime>
  <Words>1196</Words>
  <Application>Microsoft Office PowerPoint</Application>
  <PresentationFormat>On-screen Show (4:3)</PresentationFormat>
  <Paragraphs>443</Paragraphs>
  <Slides>33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Times New Roman</vt:lpstr>
      <vt:lpstr>Arial</vt:lpstr>
      <vt:lpstr>Calibri</vt:lpstr>
      <vt:lpstr>Symbol</vt:lpstr>
      <vt:lpstr>Default Design</vt:lpstr>
      <vt:lpstr>Equation</vt:lpstr>
      <vt:lpstr>Kombinatorika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Kombinatoriniai skaičiai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Suboč</dc:creator>
  <cp:lastModifiedBy>Olga Suboč</cp:lastModifiedBy>
  <cp:revision>95</cp:revision>
  <dcterms:created xsi:type="dcterms:W3CDTF">1601-01-01T00:00:00Z</dcterms:created>
  <dcterms:modified xsi:type="dcterms:W3CDTF">2018-10-30T09:54:35Z</dcterms:modified>
</cp:coreProperties>
</file>