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4.xml" ContentType="application/vnd.openxmlformats-officedocument.themeOverride+xml"/>
  <Override PartName="/ppt/charts/chart2.xml" ContentType="application/vnd.openxmlformats-officedocument.drawingml.chart+xml"/>
  <Override PartName="/ppt/theme/themeOverride5.xml" ContentType="application/vnd.openxmlformats-officedocument.themeOverride+xml"/>
  <Override PartName="/ppt/charts/chart3.xml" ContentType="application/vnd.openxmlformats-officedocument.drawingml.chart+xml"/>
  <Override PartName="/ppt/theme/themeOverride6.xml" ContentType="application/vnd.openxmlformats-officedocument.themeOverride+xml"/>
  <Override PartName="/ppt/charts/chart4.xml" ContentType="application/vnd.openxmlformats-officedocument.drawingml.chart+xml"/>
  <Override PartName="/ppt/theme/themeOverride7.xml" ContentType="application/vnd.openxmlformats-officedocument.themeOverride+xml"/>
  <Override PartName="/ppt/charts/chart5.xml" ContentType="application/vnd.openxmlformats-officedocument.drawingml.chart+xml"/>
  <Override PartName="/ppt/theme/themeOverride8.xml" ContentType="application/vnd.openxmlformats-officedocument.themeOverride+xml"/>
  <Override PartName="/ppt/charts/chart6.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10.xml" ContentType="application/vnd.openxmlformats-officedocument.themeOverride+xml"/>
  <Override PartName="/ppt/charts/chart8.xml" ContentType="application/vnd.openxmlformats-officedocument.drawingml.chart+xml"/>
  <Override PartName="/ppt/theme/themeOverride11.xml" ContentType="application/vnd.openxmlformats-officedocument.themeOverride+xml"/>
  <Override PartName="/ppt/charts/chart9.xml" ContentType="application/vnd.openxmlformats-officedocument.drawingml.chart+xml"/>
  <Override PartName="/ppt/theme/themeOverride12.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88" r:id="rId2"/>
    <p:sldId id="456" r:id="rId3"/>
    <p:sldId id="257" r:id="rId4"/>
    <p:sldId id="374" r:id="rId5"/>
    <p:sldId id="441" r:id="rId6"/>
    <p:sldId id="442" r:id="rId7"/>
    <p:sldId id="390" r:id="rId8"/>
    <p:sldId id="443" r:id="rId9"/>
    <p:sldId id="430" r:id="rId10"/>
    <p:sldId id="431" r:id="rId11"/>
    <p:sldId id="444" r:id="rId12"/>
    <p:sldId id="445" r:id="rId13"/>
    <p:sldId id="439" r:id="rId14"/>
    <p:sldId id="440" r:id="rId15"/>
    <p:sldId id="457" r:id="rId16"/>
    <p:sldId id="459" r:id="rId17"/>
    <p:sldId id="458" r:id="rId18"/>
    <p:sldId id="394" r:id="rId19"/>
    <p:sldId id="335" r:id="rId20"/>
    <p:sldId id="384" r:id="rId21"/>
    <p:sldId id="385" r:id="rId22"/>
    <p:sldId id="393" r:id="rId23"/>
    <p:sldId id="391" r:id="rId24"/>
    <p:sldId id="392" r:id="rId25"/>
    <p:sldId id="389" r:id="rId26"/>
    <p:sldId id="388" r:id="rId27"/>
    <p:sldId id="387" r:id="rId28"/>
    <p:sldId id="386" r:id="rId29"/>
    <p:sldId id="351" r:id="rId30"/>
    <p:sldId id="446" r:id="rId31"/>
    <p:sldId id="447" r:id="rId32"/>
    <p:sldId id="448" r:id="rId33"/>
    <p:sldId id="449" r:id="rId34"/>
    <p:sldId id="450" r:id="rId35"/>
    <p:sldId id="400" r:id="rId36"/>
    <p:sldId id="432" r:id="rId37"/>
    <p:sldId id="403" r:id="rId38"/>
    <p:sldId id="426" r:id="rId39"/>
    <p:sldId id="428" r:id="rId40"/>
    <p:sldId id="411" r:id="rId41"/>
    <p:sldId id="366" r:id="rId42"/>
    <p:sldId id="413" r:id="rId43"/>
    <p:sldId id="416" r:id="rId44"/>
    <p:sldId id="434" r:id="rId45"/>
    <p:sldId id="436" r:id="rId46"/>
    <p:sldId id="438" r:id="rId47"/>
    <p:sldId id="437" r:id="rId48"/>
    <p:sldId id="451" r:id="rId49"/>
    <p:sldId id="435" r:id="rId50"/>
    <p:sldId id="452" r:id="rId51"/>
    <p:sldId id="453" r:id="rId52"/>
    <p:sldId id="454" r:id="rId53"/>
    <p:sldId id="342" r:id="rId54"/>
    <p:sldId id="422" r:id="rId55"/>
    <p:sldId id="455" r:id="rId56"/>
    <p:sldId id="289" r:id="rId57"/>
    <p:sldId id="36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22DF6"/>
    <a:srgbClr val="0000CC"/>
    <a:srgbClr val="FFD54F"/>
    <a:srgbClr val="99FF99"/>
    <a:srgbClr val="FFFFCC"/>
    <a:srgbClr val="FFCC00"/>
    <a:srgbClr val="2DB544"/>
    <a:srgbClr val="66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9" autoAdjust="0"/>
  </p:normalViewPr>
  <p:slideViewPr>
    <p:cSldViewPr>
      <p:cViewPr varScale="1">
        <p:scale>
          <a:sx n="78" d="100"/>
          <a:sy n="78" d="100"/>
        </p:scale>
        <p:origin x="-102" y="-1062"/>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71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4.xml"/></Relationships>
</file>

<file path=ppt/charts/_rels/chart10.xml.rels><?xml version="1.0" encoding="UTF-8" standalone="yes"?>
<Relationships xmlns="http://schemas.openxmlformats.org/package/2006/relationships"><Relationship Id="rId2" Type="http://schemas.openxmlformats.org/officeDocument/2006/relationships/oleObject" Target="file:///D:\Dokumentai\MOKSLAS\LOGISTINE_ANALIZE\ELA__SANTRAUKA\Santraukos%20breziniai.xlsx" TargetMode="External"/><Relationship Id="rId1" Type="http://schemas.openxmlformats.org/officeDocument/2006/relationships/themeOverride" Target="../theme/themeOverride13.xml"/></Relationships>
</file>

<file path=ppt/charts/_rels/chart11.xml.rels><?xml version="1.0" encoding="UTF-8" standalone="yes"?>
<Relationships xmlns="http://schemas.openxmlformats.org/package/2006/relationships"><Relationship Id="rId2" Type="http://schemas.openxmlformats.org/officeDocument/2006/relationships/oleObject" Target="file:///D:\Dokumentai\Doktorantura\ANZELA%20Mialik\Disertacija\BITCOIN\BTC%20EMISIJA_gavyba.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7.xml"/></Relationships>
</file>

<file path=ppt/charts/_rels/chart5.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8.xml"/></Relationships>
</file>

<file path=ppt/charts/_rels/chart6.xml.rels><?xml version="1.0" encoding="UTF-8" standalone="yes"?>
<Relationships xmlns="http://schemas.openxmlformats.org/package/2006/relationships"><Relationship Id="rId2" Type="http://schemas.openxmlformats.org/officeDocument/2006/relationships/oleObject" Target="file:///D:\Dokumentai\PATEIKTYS\2015%20m\KTU%20_03_24\Bendrieji%20procentai.xlsx" TargetMode="External"/><Relationship Id="rId1" Type="http://schemas.openxmlformats.org/officeDocument/2006/relationships/themeOverride" Target="../theme/themeOverride9.xml"/></Relationships>
</file>

<file path=ppt/charts/_rels/chart7.xml.rels><?xml version="1.0" encoding="UTF-8" standalone="yes"?>
<Relationships xmlns="http://schemas.openxmlformats.org/package/2006/relationships"><Relationship Id="rId2" Type="http://schemas.openxmlformats.org/officeDocument/2006/relationships/oleObject" Target="file:///D:\KNYGOS%203n\IGI%20Global\Straipsnis\IGI%20Global_x.xls" TargetMode="External"/><Relationship Id="rId1" Type="http://schemas.openxmlformats.org/officeDocument/2006/relationships/themeOverride" Target="../theme/themeOverride10.xml"/></Relationships>
</file>

<file path=ppt/charts/_rels/chart8.xml.rels><?xml version="1.0" encoding="UTF-8" standalone="yes"?>
<Relationships xmlns="http://schemas.openxmlformats.org/package/2006/relationships"><Relationship Id="rId2" Type="http://schemas.openxmlformats.org/officeDocument/2006/relationships/oleObject" Target="file:///D:\Dokumentai\KONFERENCIJOSn\2012_2013\Ukraina-Anglija\Ukr-UK.xls" TargetMode="External"/><Relationship Id="rId1" Type="http://schemas.openxmlformats.org/officeDocument/2006/relationships/themeOverride" Target="../theme/themeOverride11.xml"/></Relationships>
</file>

<file path=ppt/charts/_rels/chart9.xml.rels><?xml version="1.0" encoding="UTF-8" standalone="yes"?>
<Relationships xmlns="http://schemas.openxmlformats.org/package/2006/relationships"><Relationship Id="rId2" Type="http://schemas.openxmlformats.org/officeDocument/2006/relationships/oleObject" Target="file:///D:\Dokumentai\KONFERENCIJOSn\2012_2013\Ukraina-Anglija\Ukr-UK.xls" TargetMode="External"/><Relationship Id="rId1" Type="http://schemas.openxmlformats.org/officeDocument/2006/relationships/themeOverride" Target="../theme/themeOverride1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0" i="0" u="none" strike="noStrike" baseline="0">
                <a:solidFill>
                  <a:srgbClr val="000000"/>
                </a:solidFill>
                <a:latin typeface="Times New Roman"/>
                <a:ea typeface="Times New Roman"/>
                <a:cs typeface="Times New Roman"/>
              </a:defRPr>
            </a:pPr>
            <a:r>
              <a:rPr lang="lt-LT" sz="1600" dirty="0"/>
              <a:t>Logistinės būsimosios vertės priklausomybė nuo laiko, esant įvairioms </a:t>
            </a:r>
            <a:r>
              <a:rPr lang="en-US" sz="1600" dirty="0" err="1" smtClean="0"/>
              <a:t>potencialio</a:t>
            </a:r>
            <a:r>
              <a:rPr lang="lt-LT" sz="1600" dirty="0" err="1" smtClean="0"/>
              <a:t>sioms</a:t>
            </a:r>
            <a:r>
              <a:rPr lang="en-US" sz="1600" dirty="0" smtClean="0"/>
              <a:t> </a:t>
            </a:r>
            <a:r>
              <a:rPr lang="lt-LT" sz="1600" dirty="0" smtClean="0"/>
              <a:t>populiacijos</a:t>
            </a:r>
            <a:r>
              <a:rPr lang="en-US" sz="1600" dirty="0" smtClean="0"/>
              <a:t> </a:t>
            </a:r>
            <a:r>
              <a:rPr lang="lt-LT" sz="1600" dirty="0"/>
              <a:t>reikšmėms</a:t>
            </a:r>
            <a:r>
              <a:rPr lang="en-US" sz="1600" dirty="0"/>
              <a:t>, kai </a:t>
            </a:r>
            <a:r>
              <a:rPr lang="en-US" sz="1600" i="1" dirty="0" err="1"/>
              <a:t>i</a:t>
            </a:r>
            <a:r>
              <a:rPr lang="en-US" sz="1600" i="0" dirty="0"/>
              <a:t>=0,2 </a:t>
            </a:r>
            <a:r>
              <a:rPr lang="en-US" sz="1600" i="0" dirty="0" err="1"/>
              <a:t>ir</a:t>
            </a:r>
            <a:r>
              <a:rPr lang="en-US" sz="1600" i="0" dirty="0"/>
              <a:t> </a:t>
            </a:r>
            <a:r>
              <a:rPr lang="en-US" sz="1600" i="1" dirty="0" err="1"/>
              <a:t>Ko</a:t>
            </a:r>
            <a:r>
              <a:rPr lang="en-US" sz="1600" i="0" dirty="0"/>
              <a:t>=1</a:t>
            </a:r>
            <a:endParaRPr lang="lt-LT" sz="1600" i="0" dirty="0"/>
          </a:p>
        </c:rich>
      </c:tx>
      <c:layout>
        <c:manualLayout>
          <c:xMode val="edge"/>
          <c:yMode val="edge"/>
          <c:x val="0.1210997599593311"/>
          <c:y val="0.86353812787930762"/>
        </c:manualLayout>
      </c:layout>
      <c:overlay val="0"/>
      <c:spPr>
        <a:noFill/>
        <a:ln w="25400">
          <a:noFill/>
        </a:ln>
      </c:spPr>
    </c:title>
    <c:autoTitleDeleted val="0"/>
    <c:plotArea>
      <c:layout>
        <c:manualLayout>
          <c:layoutTarget val="inner"/>
          <c:xMode val="edge"/>
          <c:yMode val="edge"/>
          <c:x val="0.10048055827691424"/>
          <c:y val="5.7524474554121539E-2"/>
          <c:w val="0.87758044479315533"/>
          <c:h val="0.73525573442257097"/>
        </c:manualLayout>
      </c:layout>
      <c:scatterChart>
        <c:scatterStyle val="smoothMarker"/>
        <c:varyColors val="0"/>
        <c:ser>
          <c:idx val="1"/>
          <c:order val="0"/>
          <c:tx>
            <c:v>Kp = ∞</c:v>
          </c:tx>
          <c:marker>
            <c:symbol val="none"/>
          </c:marker>
          <c:xVal>
            <c:numRef>
              <c:f>'1 pav. Busimoji v.'!$A$4:$A$44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'1 pav. Busimoji v.'!$B$4:$B$44</c:f>
              <c:numCache>
                <c:formatCode>0.000</c:formatCode>
                <c:ptCount val="41"/>
                <c:pt idx="0" formatCode="General">
                  <c:v>1</c:v>
                </c:pt>
                <c:pt idx="1">
                  <c:v>1.1999999999997601</c:v>
                </c:pt>
                <c:pt idx="2">
                  <c:v>1.4399999999993665</c:v>
                </c:pt>
                <c:pt idx="3">
                  <c:v>1.7279999999987419</c:v>
                </c:pt>
                <c:pt idx="4">
                  <c:v>2.0735999999977737</c:v>
                </c:pt>
                <c:pt idx="5">
                  <c:v>2.4883199999962966</c:v>
                </c:pt>
                <c:pt idx="6">
                  <c:v>2.9859839999940694</c:v>
                </c:pt>
                <c:pt idx="7">
                  <c:v>3.5831807999907439</c:v>
                </c:pt>
                <c:pt idx="8">
                  <c:v>4.2998169599858107</c:v>
                </c:pt>
                <c:pt idx="9">
                  <c:v>5.1597803519785357</c:v>
                </c:pt>
                <c:pt idx="10">
                  <c:v>6.1917364223678533</c:v>
                </c:pt>
                <c:pt idx="11">
                  <c:v>7.4300837068322227</c:v>
                </c:pt>
                <c:pt idx="12">
                  <c:v>8.9161004481854178</c:v>
                </c:pt>
                <c:pt idx="13">
                  <c:v>10.699320537803422</c:v>
                </c:pt>
                <c:pt idx="14">
                  <c:v>12.83918464533663</c:v>
                </c:pt>
                <c:pt idx="15">
                  <c:v>15.407021574364396</c:v>
                </c:pt>
                <c:pt idx="16">
                  <c:v>18.488425889180299</c:v>
                </c:pt>
                <c:pt idx="17">
                  <c:v>22.186111066934323</c:v>
                </c:pt>
                <c:pt idx="18">
                  <c:v>26.623333280203056</c:v>
                </c:pt>
                <c:pt idx="19">
                  <c:v>31.947999936073554</c:v>
                </c:pt>
                <c:pt idx="20">
                  <c:v>38.3375999230433</c:v>
                </c:pt>
                <c:pt idx="21">
                  <c:v>46.005119907299211</c:v>
                </c:pt>
                <c:pt idx="22">
                  <c:v>55.206143888251098</c:v>
                </c:pt>
                <c:pt idx="23">
                  <c:v>66.247372665169877</c:v>
                </c:pt>
                <c:pt idx="24">
                  <c:v>79.496847197150544</c:v>
                </c:pt>
                <c:pt idx="25">
                  <c:v>95.396216635063922</c:v>
                </c:pt>
                <c:pt idx="26">
                  <c:v>114.4754599598926</c:v>
                </c:pt>
                <c:pt idx="27">
                  <c:v>137.37055194872602</c:v>
                </c:pt>
                <c:pt idx="28">
                  <c:v>164.84466233394224</c:v>
                </c:pt>
                <c:pt idx="29">
                  <c:v>197.813594794209</c:v>
                </c:pt>
                <c:pt idx="30">
                  <c:v>237.37631374365952</c:v>
                </c:pt>
                <c:pt idx="31">
                  <c:v>284.85157647886803</c:v>
                </c:pt>
                <c:pt idx="32">
                  <c:v>341.82189175516788</c:v>
                </c:pt>
                <c:pt idx="33">
                  <c:v>410.18627007815928</c:v>
                </c:pt>
                <c:pt idx="34">
                  <c:v>492.22352405341047</c:v>
                </c:pt>
                <c:pt idx="35">
                  <c:v>590.6682288059443</c:v>
                </c:pt>
                <c:pt idx="36">
                  <c:v>708.80187448339996</c:v>
                </c:pt>
                <c:pt idx="37">
                  <c:v>850.56224925950391</c:v>
                </c:pt>
                <c:pt idx="38">
                  <c:v>1020.6746989377751</c:v>
                </c:pt>
                <c:pt idx="39">
                  <c:v>1224.8096384753037</c:v>
                </c:pt>
                <c:pt idx="40">
                  <c:v>1469.7715658103264</c:v>
                </c:pt>
              </c:numCache>
            </c:numRef>
          </c:yVal>
          <c:smooth val="1"/>
        </c:ser>
        <c:ser>
          <c:idx val="0"/>
          <c:order val="1"/>
          <c:tx>
            <c:v>Kp = ∞ </c:v>
          </c:tx>
          <c:spPr>
            <a:ln w="50800">
              <a:solidFill>
                <a:srgbClr val="FF0000"/>
              </a:solidFill>
              <a:prstDash val="solid"/>
            </a:ln>
          </c:spPr>
          <c:marker>
            <c:symbol val="none"/>
          </c:marker>
          <c:xVal>
            <c:numRef>
              <c:f>'1 pav. Busimoji v.'!$A$4:$A$44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'1 pav. Busimoji v.'!$B$4:$B$44</c:f>
              <c:numCache>
                <c:formatCode>0.000</c:formatCode>
                <c:ptCount val="41"/>
                <c:pt idx="0" formatCode="General">
                  <c:v>1</c:v>
                </c:pt>
                <c:pt idx="1">
                  <c:v>1.1999999999997601</c:v>
                </c:pt>
                <c:pt idx="2">
                  <c:v>1.4399999999993665</c:v>
                </c:pt>
                <c:pt idx="3">
                  <c:v>1.7279999999987419</c:v>
                </c:pt>
                <c:pt idx="4">
                  <c:v>2.0735999999977737</c:v>
                </c:pt>
                <c:pt idx="5">
                  <c:v>2.4883199999962966</c:v>
                </c:pt>
                <c:pt idx="6">
                  <c:v>2.9859839999940694</c:v>
                </c:pt>
                <c:pt idx="7">
                  <c:v>3.5831807999907439</c:v>
                </c:pt>
                <c:pt idx="8">
                  <c:v>4.2998169599858107</c:v>
                </c:pt>
                <c:pt idx="9">
                  <c:v>5.1597803519785357</c:v>
                </c:pt>
                <c:pt idx="10">
                  <c:v>6.1917364223678533</c:v>
                </c:pt>
                <c:pt idx="11">
                  <c:v>7.4300837068322227</c:v>
                </c:pt>
                <c:pt idx="12">
                  <c:v>8.9161004481854178</c:v>
                </c:pt>
                <c:pt idx="13">
                  <c:v>10.699320537803422</c:v>
                </c:pt>
                <c:pt idx="14">
                  <c:v>12.83918464533663</c:v>
                </c:pt>
                <c:pt idx="15">
                  <c:v>15.407021574364396</c:v>
                </c:pt>
                <c:pt idx="16">
                  <c:v>18.488425889180299</c:v>
                </c:pt>
                <c:pt idx="17">
                  <c:v>22.186111066934323</c:v>
                </c:pt>
                <c:pt idx="18">
                  <c:v>26.623333280203056</c:v>
                </c:pt>
                <c:pt idx="19">
                  <c:v>31.947999936073554</c:v>
                </c:pt>
                <c:pt idx="20">
                  <c:v>38.3375999230433</c:v>
                </c:pt>
                <c:pt idx="21">
                  <c:v>46.005119907299211</c:v>
                </c:pt>
                <c:pt idx="22">
                  <c:v>55.206143888251098</c:v>
                </c:pt>
                <c:pt idx="23">
                  <c:v>66.247372665169877</c:v>
                </c:pt>
                <c:pt idx="24">
                  <c:v>79.496847197150544</c:v>
                </c:pt>
                <c:pt idx="25">
                  <c:v>95.396216635063922</c:v>
                </c:pt>
                <c:pt idx="26">
                  <c:v>114.4754599598926</c:v>
                </c:pt>
                <c:pt idx="27">
                  <c:v>137.37055194872602</c:v>
                </c:pt>
                <c:pt idx="28">
                  <c:v>164.84466233394224</c:v>
                </c:pt>
                <c:pt idx="29">
                  <c:v>197.813594794209</c:v>
                </c:pt>
                <c:pt idx="30">
                  <c:v>237.37631374365952</c:v>
                </c:pt>
                <c:pt idx="31">
                  <c:v>284.85157647886803</c:v>
                </c:pt>
                <c:pt idx="32">
                  <c:v>341.82189175516788</c:v>
                </c:pt>
                <c:pt idx="33">
                  <c:v>410.18627007815928</c:v>
                </c:pt>
                <c:pt idx="34">
                  <c:v>492.22352405341047</c:v>
                </c:pt>
                <c:pt idx="35">
                  <c:v>590.6682288059443</c:v>
                </c:pt>
                <c:pt idx="36">
                  <c:v>708.80187448339996</c:v>
                </c:pt>
                <c:pt idx="37">
                  <c:v>850.56224925950391</c:v>
                </c:pt>
                <c:pt idx="38">
                  <c:v>1020.6746989377751</c:v>
                </c:pt>
                <c:pt idx="39">
                  <c:v>1224.8096384753037</c:v>
                </c:pt>
                <c:pt idx="40">
                  <c:v>1469.7715658103264</c:v>
                </c:pt>
              </c:numCache>
            </c:numRef>
          </c:yVal>
          <c:smooth val="1"/>
        </c:ser>
        <c:ser>
          <c:idx val="5"/>
          <c:order val="2"/>
          <c:tx>
            <c:v>Kp = 20</c:v>
          </c:tx>
          <c:spPr>
            <a:ln w="50800">
              <a:solidFill>
                <a:srgbClr val="4216FC"/>
              </a:solidFill>
            </a:ln>
          </c:spPr>
          <c:marker>
            <c:symbol val="circle"/>
            <c:size val="5"/>
            <c:spPr>
              <a:noFill/>
              <a:ln w="12700">
                <a:solidFill>
                  <a:srgbClr val="3C0EFE"/>
                </a:solidFill>
              </a:ln>
            </c:spPr>
          </c:marker>
          <c:xVal>
            <c:numRef>
              <c:f>'1 pav. Busimoji v.'!$A$4:$A$44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'1 pav. Busimoji v.'!$C$4:$C$44</c:f>
              <c:numCache>
                <c:formatCode>0.000</c:formatCode>
                <c:ptCount val="41"/>
                <c:pt idx="0" formatCode="General">
                  <c:v>1</c:v>
                </c:pt>
                <c:pt idx="1">
                  <c:v>1.1881188118811881</c:v>
                </c:pt>
                <c:pt idx="2">
                  <c:v>1.4090019569471621</c:v>
                </c:pt>
                <c:pt idx="3">
                  <c:v>1.6673099189502123</c:v>
                </c:pt>
                <c:pt idx="4">
                  <c:v>1.9679599119277198</c:v>
                </c:pt>
                <c:pt idx="5">
                  <c:v>2.3159744456523357</c:v>
                </c:pt>
                <c:pt idx="6">
                  <c:v>2.7162614145448303</c:v>
                </c:pt>
                <c:pt idx="7">
                  <c:v>3.1733180828096628</c:v>
                </c:pt>
                <c:pt idx="8">
                  <c:v>3.690859003211671</c:v>
                </c:pt>
                <c:pt idx="9">
                  <c:v>4.271380183779578</c:v>
                </c:pt>
                <c:pt idx="10">
                  <c:v>4.9156884770312441</c:v>
                </c:pt>
                <c:pt idx="11">
                  <c:v>5.6224443246434967</c:v>
                </c:pt>
                <c:pt idx="12">
                  <c:v>6.3877836123870324</c:v>
                </c:pt>
                <c:pt idx="13">
                  <c:v>7.2050944897887144</c:v>
                </c:pt>
                <c:pt idx="14">
                  <c:v>8.0650210038012702</c:v>
                </c:pt>
                <c:pt idx="15">
                  <c:v>8.9557426766438049</c:v>
                </c:pt>
                <c:pt idx="16">
                  <c:v>9.8635381192039873</c:v>
                </c:pt>
                <c:pt idx="17">
                  <c:v>10.773588713484028</c:v>
                </c:pt>
                <c:pt idx="18">
                  <c:v>11.670928608822006</c:v>
                </c:pt>
                <c:pt idx="19">
                  <c:v>12.541414766636054</c:v>
                </c:pt>
                <c:pt idx="20">
                  <c:v>13.37258621741166</c:v>
                </c:pt>
                <c:pt idx="21">
                  <c:v>14.154306606467351</c:v>
                </c:pt>
                <c:pt idx="22">
                  <c:v>14.879130216536691</c:v>
                </c:pt>
                <c:pt idx="23">
                  <c:v>15.542384614323822</c:v>
                </c:pt>
                <c:pt idx="24">
                  <c:v>16.142008492766067</c:v>
                </c:pt>
                <c:pt idx="25">
                  <c:v>16.678211822491235</c:v>
                </c:pt>
                <c:pt idx="26">
                  <c:v>17.153034722059008</c:v>
                </c:pt>
                <c:pt idx="27">
                  <c:v>17.569874920700684</c:v>
                </c:pt>
                <c:pt idx="28">
                  <c:v>17.933037624699011</c:v>
                </c:pt>
                <c:pt idx="29">
                  <c:v>18.247342375866946</c:v>
                </c:pt>
                <c:pt idx="30">
                  <c:v>18.517803792526713</c:v>
                </c:pt>
                <c:pt idx="31">
                  <c:v>18.749389408136544</c:v>
                </c:pt>
                <c:pt idx="32">
                  <c:v>18.94684882331044</c:v>
                </c:pt>
                <c:pt idx="33">
                  <c:v>19.114603550150406</c:v>
                </c:pt>
                <c:pt idx="34">
                  <c:v>19.256685222919099</c:v>
                </c:pt>
                <c:pt idx="35">
                  <c:v>19.37671018132739</c:v>
                </c:pt>
                <c:pt idx="36">
                  <c:v>19.477879883164928</c:v>
                </c:pt>
                <c:pt idx="37">
                  <c:v>19.562998508723418</c:v>
                </c:pt>
                <c:pt idx="38">
                  <c:v>19.634501060756939</c:v>
                </c:pt>
                <c:pt idx="39">
                  <c:v>19.694487011687841</c:v>
                </c:pt>
                <c:pt idx="40">
                  <c:v>19.744756006780555</c:v>
                </c:pt>
              </c:numCache>
            </c:numRef>
          </c:yVal>
          <c:smooth val="1"/>
        </c:ser>
        <c:ser>
          <c:idx val="6"/>
          <c:order val="3"/>
          <c:tx>
            <c:v>Kp = 10</c:v>
          </c:tx>
          <c:spPr>
            <a:ln w="50800">
              <a:solidFill>
                <a:srgbClr val="29CD39"/>
              </a:solidFill>
            </a:ln>
          </c:spPr>
          <c:marker>
            <c:symbol val="x"/>
            <c:size val="5"/>
            <c:spPr>
              <a:ln w="19050"/>
            </c:spPr>
          </c:marker>
          <c:xVal>
            <c:numRef>
              <c:f>'1 pav. Busimoji v.'!$A$4:$A$44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'1 pav. Busimoji v.'!$D$4:$D$44</c:f>
              <c:numCache>
                <c:formatCode>0.000</c:formatCode>
                <c:ptCount val="41"/>
                <c:pt idx="0" formatCode="General">
                  <c:v>1</c:v>
                </c:pt>
                <c:pt idx="1">
                  <c:v>1.1764705882352942</c:v>
                </c:pt>
                <c:pt idx="2">
                  <c:v>1.3793103448275861</c:v>
                </c:pt>
                <c:pt idx="3">
                  <c:v>1.6107382550335572</c:v>
                </c:pt>
                <c:pt idx="4">
                  <c:v>1.8725617685305591</c:v>
                </c:pt>
                <c:pt idx="5">
                  <c:v>2.1659563800451238</c:v>
                </c:pt>
                <c:pt idx="6">
                  <c:v>2.4912297563554229</c:v>
                </c:pt>
                <c:pt idx="7">
                  <c:v>2.8475954187990369</c:v>
                </c:pt>
                <c:pt idx="8">
                  <c:v>3.2329895764219598</c:v>
                </c:pt>
                <c:pt idx="9">
                  <c:v>3.6439692027222765</c:v>
                </c:pt>
                <c:pt idx="10">
                  <c:v>4.0757265991466074</c:v>
                </c:pt>
                <c:pt idx="11">
                  <c:v>4.5222433673717051</c:v>
                </c:pt>
                <c:pt idx="12">
                  <c:v>4.9765854316383429</c:v>
                </c:pt>
                <c:pt idx="13">
                  <c:v>5.4313145051468181</c:v>
                </c:pt>
                <c:pt idx="14">
                  <c:v>5.8789670282589297</c:v>
                </c:pt>
                <c:pt idx="15">
                  <c:v>6.3125365491661682</c:v>
                </c:pt>
                <c:pt idx="16">
                  <c:v>6.7258947325039005</c:v>
                </c:pt>
                <c:pt idx="17">
                  <c:v>7.1140999336057726</c:v>
                </c:pt>
                <c:pt idx="18">
                  <c:v>7.4735660110646576</c:v>
                </c:pt>
                <c:pt idx="19">
                  <c:v>7.8020904528101154</c:v>
                </c:pt>
                <c:pt idx="20">
                  <c:v>8.0987629253787397</c:v>
                </c:pt>
                <c:pt idx="21">
                  <c:v>8.3637886773396666</c:v>
                </c:pt>
                <c:pt idx="22">
                  <c:v>8.5982649860977851</c:v>
                </c:pt>
                <c:pt idx="23">
                  <c:v>8.8039449510708447</c:v>
                </c:pt>
                <c:pt idx="24">
                  <c:v>8.983014617535984</c:v>
                </c:pt>
                <c:pt idx="25">
                  <c:v>9.1378997927975867</c:v>
                </c:pt>
                <c:pt idx="26">
                  <c:v>9.2711102269247228</c:v>
                </c:pt>
                <c:pt idx="27">
                  <c:v>9.3851222203492917</c:v>
                </c:pt>
                <c:pt idx="28">
                  <c:v>9.4822964434010952</c:v>
                </c:pt>
                <c:pt idx="29">
                  <c:v>9.5648255131747391</c:v>
                </c:pt>
                <c:pt idx="30">
                  <c:v>9.6347051442893843</c:v>
                </c:pt>
                <c:pt idx="31">
                  <c:v>9.6937229296038563</c:v>
                </c:pt>
                <c:pt idx="32">
                  <c:v>9.7434595671329358</c:v>
                </c:pt>
                <c:pt idx="33">
                  <c:v>9.7852983115425456</c:v>
                </c:pt>
                <c:pt idx="34">
                  <c:v>9.8204393935289573</c:v>
                </c:pt>
                <c:pt idx="35">
                  <c:v>9.8499170113998975</c:v>
                </c:pt>
                <c:pt idx="36">
                  <c:v>9.8746172124419864</c:v>
                </c:pt>
                <c:pt idx="37">
                  <c:v>9.8952955414202126</c:v>
                </c:pt>
                <c:pt idx="38">
                  <c:v>9.9125937541226588</c:v>
                </c:pt>
                <c:pt idx="39">
                  <c:v>9.9270551979137718</c:v>
                </c:pt>
                <c:pt idx="40">
                  <c:v>9.9391386729705626</c:v>
                </c:pt>
              </c:numCache>
            </c:numRef>
          </c:yVal>
          <c:smooth val="1"/>
        </c:ser>
        <c:ser>
          <c:idx val="7"/>
          <c:order val="4"/>
          <c:tx>
            <c:v>Kp = 5</c:v>
          </c:tx>
          <c:spPr>
            <a:ln w="50800">
              <a:solidFill>
                <a:srgbClr val="DB1BD2"/>
              </a:solidFill>
            </a:ln>
          </c:spPr>
          <c:marker>
            <c:symbol val="triangle"/>
            <c:size val="5"/>
            <c:spPr>
              <a:noFill/>
              <a:ln w="12700"/>
            </c:spPr>
          </c:marker>
          <c:xVal>
            <c:numRef>
              <c:f>'1 pav. Busimoji v.'!$A$4:$A$44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'1 pav. Busimoji v.'!$E$4:$E$44</c:f>
              <c:numCache>
                <c:formatCode>0.000</c:formatCode>
                <c:ptCount val="41"/>
                <c:pt idx="0" formatCode="General">
                  <c:v>1</c:v>
                </c:pt>
                <c:pt idx="1">
                  <c:v>1.1538461538461537</c:v>
                </c:pt>
                <c:pt idx="2">
                  <c:v>1.3235294117647058</c:v>
                </c:pt>
                <c:pt idx="3">
                  <c:v>1.5083798882681565</c:v>
                </c:pt>
                <c:pt idx="4">
                  <c:v>1.7070600632244466</c:v>
                </c:pt>
                <c:pt idx="5">
                  <c:v>1.9175379759321365</c:v>
                </c:pt>
                <c:pt idx="6">
                  <c:v>2.1371248488401919</c:v>
                </c:pt>
                <c:pt idx="7">
                  <c:v>2.3625843129046848</c:v>
                </c:pt>
                <c:pt idx="8">
                  <c:v>2.5903083048231466</c:v>
                </c:pt>
                <c:pt idx="9">
                  <c:v>2.8165415292263987</c:v>
                </c:pt>
                <c:pt idx="10">
                  <c:v>3.0376258597070054</c:v>
                </c:pt>
                <c:pt idx="11">
                  <c:v>3.2502315369780197</c:v>
                </c:pt>
                <c:pt idx="12">
                  <c:v>3.4515450247446386</c:v>
                </c:pt>
                <c:pt idx="13">
                  <c:v>3.6393928924521921</c:v>
                </c:pt>
                <c:pt idx="14">
                  <c:v>3.812294037920763</c:v>
                </c:pt>
                <c:pt idx="15">
                  <c:v>3.9694451607046104</c:v>
                </c:pt>
                <c:pt idx="16">
                  <c:v>4.110653626969289</c:v>
                </c:pt>
                <c:pt idx="17">
                  <c:v>4.236236341145923</c:v>
                </c:pt>
                <c:pt idx="18">
                  <c:v>4.3469032317104483</c:v>
                </c:pt>
                <c:pt idx="19">
                  <c:v>4.443640813535775</c:v>
                </c:pt>
                <c:pt idx="20">
                  <c:v>4.52760666557203</c:v>
                </c:pt>
                <c:pt idx="21">
                  <c:v>4.6000409550812318</c:v>
                </c:pt>
                <c:pt idx="22">
                  <c:v>4.662197219992267</c:v>
                </c:pt>
                <c:pt idx="23">
                  <c:v>4.7152918430971331</c:v>
                </c:pt>
                <c:pt idx="24">
                  <c:v>4.7604699977319891</c:v>
                </c:pt>
                <c:pt idx="25">
                  <c:v>4.7987850979115372</c:v>
                </c:pt>
                <c:pt idx="26">
                  <c:v>4.8311886697500244</c:v>
                </c:pt>
                <c:pt idx="27">
                  <c:v>4.8585278212353336</c:v>
                </c:pt>
                <c:pt idx="28">
                  <c:v>4.8815479286088141</c:v>
                </c:pt>
                <c:pt idx="29">
                  <c:v>4.9008986484952324</c:v>
                </c:pt>
                <c:pt idx="30">
                  <c:v>4.9171418285201307</c:v>
                </c:pt>
                <c:pt idx="31">
                  <c:v>4.9307602879021681</c:v>
                </c:pt>
                <c:pt idx="32">
                  <c:v>4.9421667613586999</c:v>
                </c:pt>
                <c:pt idx="33">
                  <c:v>4.9517125471394285</c:v>
                </c:pt>
                <c:pt idx="34">
                  <c:v>4.9596955826944997</c:v>
                </c:pt>
                <c:pt idx="35">
                  <c:v>4.9663678013731376</c:v>
                </c:pt>
                <c:pt idx="36">
                  <c:v>4.9719417124142407</c:v>
                </c:pt>
                <c:pt idx="37">
                  <c:v>4.9765962046645296</c:v>
                </c:pt>
                <c:pt idx="38">
                  <c:v>4.9804816104072644</c:v>
                </c:pt>
                <c:pt idx="39">
                  <c:v>4.9837240860183849</c:v>
                </c:pt>
                <c:pt idx="40">
                  <c:v>4.9864293758716212</c:v>
                </c:pt>
              </c:numCache>
            </c:numRef>
          </c:yVal>
          <c:smooth val="1"/>
        </c:ser>
        <c:ser>
          <c:idx val="2"/>
          <c:order val="5"/>
          <c:marker>
            <c:symbol val="none"/>
          </c:marker>
          <c:yVal>
            <c:numLit>
              <c:formatCode>General</c:formatCode>
              <c:ptCount val="1"/>
              <c:pt idx="0">
                <c:v>1</c:v>
              </c:pt>
            </c:numLit>
          </c:yVal>
          <c:smooth val="1"/>
        </c:ser>
        <c:dLbls>
          <c:showLegendKey val="0"/>
          <c:showVal val="0"/>
          <c:showCatName val="0"/>
          <c:showSerName val="0"/>
          <c:showPercent val="0"/>
          <c:showBubbleSize val="0"/>
        </c:dLbls>
        <c:axId val="36897344"/>
        <c:axId val="36898496"/>
      </c:scatterChart>
      <c:valAx>
        <c:axId val="36897344"/>
        <c:scaling>
          <c:orientation val="minMax"/>
          <c:max val="40"/>
        </c:scaling>
        <c:delete val="0"/>
        <c:axPos val="b"/>
        <c:majorGridlines>
          <c:spPr>
            <a:ln w="3175">
              <a:solidFill>
                <a:srgbClr val="000000"/>
              </a:solidFill>
              <a:prstDash val="solid"/>
            </a:ln>
          </c:spPr>
        </c:majorGridlines>
        <c:title>
          <c:tx>
            <c:rich>
              <a:bodyPr/>
              <a:lstStyle/>
              <a:p>
                <a:pPr>
                  <a:defRPr sz="1400" b="0" i="0" u="none" strike="noStrike" baseline="0">
                    <a:solidFill>
                      <a:srgbClr val="000000"/>
                    </a:solidFill>
                    <a:latin typeface="Times New Roman"/>
                    <a:ea typeface="Times New Roman"/>
                    <a:cs typeface="Times New Roman"/>
                  </a:defRPr>
                </a:pPr>
                <a:r>
                  <a:rPr lang="en-US" sz="1400"/>
                  <a:t>Laikas</a:t>
                </a:r>
              </a:p>
            </c:rich>
          </c:tx>
          <c:layout>
            <c:manualLayout>
              <c:xMode val="edge"/>
              <c:yMode val="edge"/>
              <c:x val="0.84192689576314239"/>
              <c:y val="0.819830532094991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36898496"/>
        <c:crosses val="autoZero"/>
        <c:crossBetween val="midCat"/>
        <c:majorUnit val="10"/>
      </c:valAx>
      <c:valAx>
        <c:axId val="36898496"/>
        <c:scaling>
          <c:orientation val="minMax"/>
          <c:max val="20"/>
        </c:scaling>
        <c:delete val="0"/>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Times New Roman"/>
                    <a:ea typeface="Times New Roman"/>
                    <a:cs typeface="Times New Roman"/>
                  </a:defRPr>
                </a:pPr>
                <a:r>
                  <a:rPr lang="lt-LT" sz="1400"/>
                  <a:t>Būsimoji vertė</a:t>
                </a:r>
              </a:p>
            </c:rich>
          </c:tx>
          <c:layout>
            <c:manualLayout>
              <c:xMode val="edge"/>
              <c:yMode val="edge"/>
              <c:x val="4.0210720990837001E-3"/>
              <c:y val="0.11627444267676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36897344"/>
        <c:crosses val="autoZero"/>
        <c:crossBetween val="midCat"/>
        <c:majorUnit val="5"/>
      </c:valAx>
      <c:spPr>
        <a:noFill/>
        <a:ln w="12700">
          <a:solidFill>
            <a:srgbClr val="808080"/>
          </a:solidFill>
          <a:prstDash val="solid"/>
        </a:ln>
      </c:spPr>
    </c:plotArea>
    <c:legend>
      <c:legendPos val="l"/>
      <c:legendEntry>
        <c:idx val="0"/>
        <c:delete val="1"/>
      </c:legendEntry>
      <c:legendEntry>
        <c:idx val="1"/>
        <c:txPr>
          <a:bodyPr/>
          <a:lstStyle/>
          <a:p>
            <a:pPr>
              <a:defRPr sz="1200" i="1">
                <a:latin typeface="Times New Roman" panose="02020603050405020304" pitchFamily="18" charset="0"/>
                <a:cs typeface="Times New Roman" panose="02020603050405020304" pitchFamily="18" charset="0"/>
              </a:defRPr>
            </a:pPr>
            <a:endParaRPr lang="en-US"/>
          </a:p>
        </c:txPr>
      </c:legendEntry>
      <c:legendEntry>
        <c:idx val="5"/>
        <c:delete val="1"/>
      </c:legendEntry>
      <c:layout>
        <c:manualLayout>
          <c:xMode val="edge"/>
          <c:yMode val="edge"/>
          <c:x val="0.12989535955039785"/>
          <c:y val="7.368448834220849E-2"/>
          <c:w val="0.17170300381887985"/>
          <c:h val="0.23274650770955421"/>
        </c:manualLayout>
      </c:layout>
      <c:overlay val="0"/>
      <c:spPr>
        <a:solidFill>
          <a:schemeClr val="bg1"/>
        </a:solidFill>
        <a:ln>
          <a:solidFill>
            <a:schemeClr val="tx1"/>
          </a:solidFill>
        </a:ln>
      </c:spPr>
      <c:txPr>
        <a:bodyPr/>
        <a:lstStyle/>
        <a:p>
          <a:pPr>
            <a:defRPr sz="1200" i="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3288640763413E-4"/>
          <c:y val="4.9139690871974546E-4"/>
          <c:w val="0.9998886446723696"/>
          <c:h val="0.99950860309128031"/>
        </c:manualLayout>
      </c:layout>
      <c:scatterChart>
        <c:scatterStyle val="smoothMarker"/>
        <c:varyColors val="0"/>
        <c:ser>
          <c:idx val="0"/>
          <c:order val="0"/>
          <c:tx>
            <c:v>Paprastieji logistiniai proc.</c:v>
          </c:tx>
          <c:marker>
            <c:symbol val="none"/>
          </c:marker>
          <c:xVal>
            <c:numRef>
              <c:f>'Produktyv. norma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'Produktyv. norma K=const.'!$C$5:$C$40</c:f>
              <c:numCache>
                <c:formatCode>0.000</c:formatCode>
                <c:ptCount val="36"/>
                <c:pt idx="0">
                  <c:v>0.16835016835016836</c:v>
                </c:pt>
                <c:pt idx="1">
                  <c:v>0.16877637130801687</c:v>
                </c:pt>
                <c:pt idx="2">
                  <c:v>0.16949152542372883</c:v>
                </c:pt>
                <c:pt idx="3">
                  <c:v>0.17094017094017094</c:v>
                </c:pt>
                <c:pt idx="4">
                  <c:v>0.17543859649122809</c:v>
                </c:pt>
                <c:pt idx="5">
                  <c:v>0.18518518518518517</c:v>
                </c:pt>
                <c:pt idx="6">
                  <c:v>0.1875</c:v>
                </c:pt>
                <c:pt idx="7">
                  <c:v>0.19047619047619047</c:v>
                </c:pt>
                <c:pt idx="8">
                  <c:v>0.19444444444444442</c:v>
                </c:pt>
                <c:pt idx="9">
                  <c:v>0.2</c:v>
                </c:pt>
                <c:pt idx="10">
                  <c:v>0.20833333333333331</c:v>
                </c:pt>
                <c:pt idx="11">
                  <c:v>0.22222222222222221</c:v>
                </c:pt>
                <c:pt idx="12">
                  <c:v>0.23333333333333334</c:v>
                </c:pt>
                <c:pt idx="13">
                  <c:v>0.25</c:v>
                </c:pt>
                <c:pt idx="14">
                  <c:v>0.27083333333333331</c:v>
                </c:pt>
                <c:pt idx="15">
                  <c:v>0.29487179487179488</c:v>
                </c:pt>
                <c:pt idx="16">
                  <c:v>0.33333333333333331</c:v>
                </c:pt>
                <c:pt idx="17">
                  <c:v>0.375</c:v>
                </c:pt>
                <c:pt idx="18">
                  <c:v>0.40476190476190477</c:v>
                </c:pt>
                <c:pt idx="19">
                  <c:v>0.44444444444444442</c:v>
                </c:pt>
                <c:pt idx="20">
                  <c:v>0.5</c:v>
                </c:pt>
                <c:pt idx="21">
                  <c:v>0.58333333333333337</c:v>
                </c:pt>
                <c:pt idx="22">
                  <c:v>0.72222222222222199</c:v>
                </c:pt>
                <c:pt idx="23">
                  <c:v>0.83333333333333348</c:v>
                </c:pt>
                <c:pt idx="24">
                  <c:v>1.0000000000000002</c:v>
                </c:pt>
                <c:pt idx="25">
                  <c:v>1.2777777777777786</c:v>
                </c:pt>
                <c:pt idx="26">
                  <c:v>1.5555555555555547</c:v>
                </c:pt>
                <c:pt idx="27">
                  <c:v>1.8333333333333328</c:v>
                </c:pt>
                <c:pt idx="28">
                  <c:v>2.5476190476190474</c:v>
                </c:pt>
                <c:pt idx="29">
                  <c:v>3.499999999999996</c:v>
                </c:pt>
                <c:pt idx="30">
                  <c:v>5.722222222222225</c:v>
                </c:pt>
                <c:pt idx="31">
                  <c:v>8.4999999999999822</c:v>
                </c:pt>
                <c:pt idx="32">
                  <c:v>16.833333333333318</c:v>
                </c:pt>
                <c:pt idx="33">
                  <c:v>166.83333333335753</c:v>
                </c:pt>
                <c:pt idx="34">
                  <c:v>1666.8333333330565</c:v>
                </c:pt>
                <c:pt idx="35">
                  <c:v>16666.83333323925</c:v>
                </c:pt>
              </c:numCache>
            </c:numRef>
          </c:yVal>
          <c:smooth val="1"/>
        </c:ser>
        <c:ser>
          <c:idx val="1"/>
          <c:order val="1"/>
          <c:tx>
            <c:v>Bendrieji logistiniai proc.</c:v>
          </c:tx>
          <c:marker>
            <c:symbol val="none"/>
          </c:marker>
          <c:xVal>
            <c:numRef>
              <c:f>'Produktyv. norma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'Produktyv. norma K=const.'!$D$5:$D$40</c:f>
              <c:numCache>
                <c:formatCode>0.000</c:formatCode>
                <c:ptCount val="36"/>
                <c:pt idx="0">
                  <c:v>0.15615757433852284</c:v>
                </c:pt>
                <c:pt idx="1">
                  <c:v>0.1565261530186135</c:v>
                </c:pt>
                <c:pt idx="2">
                  <c:v>0.15714435177615482</c:v>
                </c:pt>
                <c:pt idx="3">
                  <c:v>0.15839558954630939</c:v>
                </c:pt>
                <c:pt idx="4">
                  <c:v>0.16227242631943062</c:v>
                </c:pt>
                <c:pt idx="5">
                  <c:v>0.17062819476141544</c:v>
                </c:pt>
                <c:pt idx="6">
                  <c:v>0.17260393995585743</c:v>
                </c:pt>
                <c:pt idx="7">
                  <c:v>0.1751393027860062</c:v>
                </c:pt>
                <c:pt idx="8">
                  <c:v>0.17851130197757925</c:v>
                </c:pt>
                <c:pt idx="9">
                  <c:v>0.18321595661992318</c:v>
                </c:pt>
                <c:pt idx="10">
                  <c:v>0.19023807142380833</c:v>
                </c:pt>
                <c:pt idx="11">
                  <c:v>0.20185042515466312</c:v>
                </c:pt>
                <c:pt idx="12">
                  <c:v>0.21106014163899656</c:v>
                </c:pt>
                <c:pt idx="13">
                  <c:v>0.22474487139158894</c:v>
                </c:pt>
                <c:pt idx="14">
                  <c:v>0.24163870214594496</c:v>
                </c:pt>
                <c:pt idx="15">
                  <c:v>0.2608503439122305</c:v>
                </c:pt>
                <c:pt idx="16">
                  <c:v>0.2909944487358056</c:v>
                </c:pt>
                <c:pt idx="17">
                  <c:v>0.32287565553229536</c:v>
                </c:pt>
                <c:pt idx="18">
                  <c:v>0.34518541826909854</c:v>
                </c:pt>
                <c:pt idx="19">
                  <c:v>0.37436854187255353</c:v>
                </c:pt>
                <c:pt idx="20">
                  <c:v>0.41421356237309492</c:v>
                </c:pt>
                <c:pt idx="21">
                  <c:v>0.47196014438797462</c:v>
                </c:pt>
                <c:pt idx="22">
                  <c:v>0.56347191994114287</c:v>
                </c:pt>
                <c:pt idx="23">
                  <c:v>0.63299316185545229</c:v>
                </c:pt>
                <c:pt idx="24">
                  <c:v>0.73205080756887764</c:v>
                </c:pt>
                <c:pt idx="25">
                  <c:v>0.88561808316412738</c:v>
                </c:pt>
                <c:pt idx="26">
                  <c:v>1.0275875100994059</c:v>
                </c:pt>
                <c:pt idx="27" formatCode="0.0000">
                  <c:v>1.1602468994692865</c:v>
                </c:pt>
                <c:pt idx="28" formatCode="0.0000">
                  <c:v>1.4688535993934706</c:v>
                </c:pt>
                <c:pt idx="29" formatCode="0.0000">
                  <c:v>1.8284271247461885</c:v>
                </c:pt>
                <c:pt idx="30" formatCode="0.0000">
                  <c:v>2.5276684147527879</c:v>
                </c:pt>
                <c:pt idx="31" formatCode="0.0000">
                  <c:v>3.2426406871192812</c:v>
                </c:pt>
                <c:pt idx="32" formatCode="0.0000">
                  <c:v>4.8878405775518949</c:v>
                </c:pt>
                <c:pt idx="33" formatCode="0.0000">
                  <c:v>17.293896978684312</c:v>
                </c:pt>
                <c:pt idx="34" formatCode="0.0000">
                  <c:v>56.746572769871918</c:v>
                </c:pt>
                <c:pt idx="35" formatCode="0.0000">
                  <c:v>181.57783728174266</c:v>
                </c:pt>
              </c:numCache>
            </c:numRef>
          </c:yVal>
          <c:smooth val="1"/>
        </c:ser>
        <c:ser>
          <c:idx val="2"/>
          <c:order val="2"/>
          <c:tx>
            <c:v>Nominalieji logistiniai proc.</c:v>
          </c:tx>
          <c:marker>
            <c:symbol val="none"/>
          </c:marker>
          <c:xVal>
            <c:numRef>
              <c:f>'Produktyv. norma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'Produktyv. norma K=const.'!$E$5:$E$40</c:f>
              <c:numCache>
                <c:formatCode>0.000</c:formatCode>
                <c:ptCount val="36"/>
                <c:pt idx="0">
                  <c:v>0.1504953609236388</c:v>
                </c:pt>
                <c:pt idx="1">
                  <c:v>0.15083811851902373</c:v>
                </c:pt>
                <c:pt idx="2">
                  <c:v>0.15141288624583149</c:v>
                </c:pt>
                <c:pt idx="3">
                  <c:v>0.15257574969737986</c:v>
                </c:pt>
                <c:pt idx="4">
                  <c:v>0.1561747854192439</c:v>
                </c:pt>
                <c:pt idx="5">
                  <c:v>0.16391145360563719</c:v>
                </c:pt>
                <c:pt idx="6">
                  <c:v>0.16573677066799375</c:v>
                </c:pt>
                <c:pt idx="7">
                  <c:v>0.16807684622663333</c:v>
                </c:pt>
                <c:pt idx="8">
                  <c:v>0.1711852081087688</c:v>
                </c:pt>
                <c:pt idx="9">
                  <c:v>0.1755146118745543</c:v>
                </c:pt>
                <c:pt idx="10">
                  <c:v>0.18196065172936438</c:v>
                </c:pt>
                <c:pt idx="11">
                  <c:v>0.19257877865737205</c:v>
                </c:pt>
                <c:pt idx="12">
                  <c:v>0.20096355411805611</c:v>
                </c:pt>
                <c:pt idx="13">
                  <c:v>0.21336383940064296</c:v>
                </c:pt>
                <c:pt idx="14">
                  <c:v>0.22857685723059129</c:v>
                </c:pt>
                <c:pt idx="15">
                  <c:v>0.24575185086173779</c:v>
                </c:pt>
                <c:pt idx="16">
                  <c:v>0.27243873293499865</c:v>
                </c:pt>
                <c:pt idx="17">
                  <c:v>0.30032663379120583</c:v>
                </c:pt>
                <c:pt idx="18">
                  <c:v>0.31964257442313615</c:v>
                </c:pt>
                <c:pt idx="19">
                  <c:v>0.34466930877047419</c:v>
                </c:pt>
                <c:pt idx="20">
                  <c:v>0.37841423000544205</c:v>
                </c:pt>
                <c:pt idx="21">
                  <c:v>0.4264872918587268</c:v>
                </c:pt>
                <c:pt idx="22">
                  <c:v>0.5007774150780735</c:v>
                </c:pt>
                <c:pt idx="23">
                  <c:v>0.55577241698509017</c:v>
                </c:pt>
                <c:pt idx="24">
                  <c:v>0.6321480259049852</c:v>
                </c:pt>
                <c:pt idx="25">
                  <c:v>0.7463561918761572</c:v>
                </c:pt>
                <c:pt idx="26">
                  <c:v>0.84786763042063162</c:v>
                </c:pt>
                <c:pt idx="27">
                  <c:v>0.93955568034986303</c:v>
                </c:pt>
                <c:pt idx="28">
                  <c:v>1.1425172072041039</c:v>
                </c:pt>
                <c:pt idx="29">
                  <c:v>1.3635856610148571</c:v>
                </c:pt>
                <c:pt idx="30">
                  <c:v>1.7564176630150103</c:v>
                </c:pt>
                <c:pt idx="31">
                  <c:v>2.1195342878142336</c:v>
                </c:pt>
                <c:pt idx="32">
                  <c:v>2.8529745837174527</c:v>
                </c:pt>
                <c:pt idx="33">
                  <c:v>6.554273079270807</c:v>
                </c:pt>
                <c:pt idx="34">
                  <c:v>13.198233156504992</c:v>
                </c:pt>
                <c:pt idx="35">
                  <c:v>25.024273332080011</c:v>
                </c:pt>
              </c:numCache>
            </c:numRef>
          </c:yVal>
          <c:smooth val="1"/>
        </c:ser>
        <c:ser>
          <c:idx val="3"/>
          <c:order val="3"/>
          <c:tx>
            <c:v>Tolydieji logistiniai proc.</c:v>
          </c:tx>
          <c:spPr>
            <a:ln>
              <a:solidFill>
                <a:srgbClr val="3C0EFE"/>
              </a:solidFill>
            </a:ln>
          </c:spPr>
          <c:marker>
            <c:symbol val="none"/>
          </c:marker>
          <c:xVal>
            <c:numRef>
              <c:f>'Produktyv. norma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'Produktyv. norma K=const.'!$F$5:$F$40</c:f>
              <c:numCache>
                <c:formatCode>0.000</c:formatCode>
                <c:ptCount val="36"/>
                <c:pt idx="0">
                  <c:v>0.1451020709422455</c:v>
                </c:pt>
                <c:pt idx="1">
                  <c:v>0.1454208163710746</c:v>
                </c:pt>
                <c:pt idx="2">
                  <c:v>0.14595520428065098</c:v>
                </c:pt>
                <c:pt idx="3">
                  <c:v>0.14703593527527589</c:v>
                </c:pt>
                <c:pt idx="4">
                  <c:v>0.1503770770095669</c:v>
                </c:pt>
                <c:pt idx="5">
                  <c:v>0.1575405233199477</c:v>
                </c:pt>
                <c:pt idx="6">
                  <c:v>0.15922686555926735</c:v>
                </c:pt>
                <c:pt idx="7">
                  <c:v>0.16138669613152545</c:v>
                </c:pt>
                <c:pt idx="8">
                  <c:v>0.16425203348601808</c:v>
                </c:pt>
                <c:pt idx="9">
                  <c:v>0.16823611831060645</c:v>
                </c:pt>
                <c:pt idx="10">
                  <c:v>0.17415334713410788</c:v>
                </c:pt>
                <c:pt idx="11">
                  <c:v>0.1838623900626587</c:v>
                </c:pt>
                <c:pt idx="12">
                  <c:v>0.19149612612805281</c:v>
                </c:pt>
                <c:pt idx="13">
                  <c:v>0.20273255405408211</c:v>
                </c:pt>
                <c:pt idx="14">
                  <c:v>0.21643204114813941</c:v>
                </c:pt>
                <c:pt idx="15">
                  <c:v>0.23178636945772263</c:v>
                </c:pt>
                <c:pt idx="16">
                  <c:v>0.25541281188299531</c:v>
                </c:pt>
                <c:pt idx="17">
                  <c:v>0.27980789396771139</c:v>
                </c:pt>
                <c:pt idx="18">
                  <c:v>0.29653186100148143</c:v>
                </c:pt>
                <c:pt idx="19">
                  <c:v>0.31799438335999836</c:v>
                </c:pt>
                <c:pt idx="20">
                  <c:v>0.34657359027997259</c:v>
                </c:pt>
                <c:pt idx="21">
                  <c:v>0.38659494411674095</c:v>
                </c:pt>
                <c:pt idx="22">
                  <c:v>0.44690893801104803</c:v>
                </c:pt>
                <c:pt idx="23">
                  <c:v>0.49041462650586326</c:v>
                </c:pt>
                <c:pt idx="24">
                  <c:v>0.549306144334055</c:v>
                </c:pt>
                <c:pt idx="25">
                  <c:v>0.63425566273175393</c:v>
                </c:pt>
                <c:pt idx="26">
                  <c:v>0.70684666765400217</c:v>
                </c:pt>
                <c:pt idx="27">
                  <c:v>0.77022252047357431</c:v>
                </c:pt>
                <c:pt idx="28">
                  <c:v>0.90375391309809705</c:v>
                </c:pt>
                <c:pt idx="29">
                  <c:v>1.0397207708399174</c:v>
                </c:pt>
                <c:pt idx="30">
                  <c:v>1.2606371469794377</c:v>
                </c:pt>
                <c:pt idx="31">
                  <c:v>1.4451858789480814</c:v>
                </c:pt>
                <c:pt idx="32">
                  <c:v>1.772889305236631</c:v>
                </c:pt>
                <c:pt idx="33">
                  <c:v>2.9065675057918545</c:v>
                </c:pt>
                <c:pt idx="34">
                  <c:v>4.056064001664617</c:v>
                </c:pt>
                <c:pt idx="35">
                  <c:v>5.2071765877482479</c:v>
                </c:pt>
              </c:numCache>
            </c:numRef>
          </c:yVal>
          <c:smooth val="1"/>
        </c:ser>
        <c:ser>
          <c:idx val="5"/>
          <c:order val="4"/>
          <c:tx>
            <c:v>Sudėtiniai įprastieji proc.</c:v>
          </c:tx>
          <c:marker>
            <c:symbol val="none"/>
          </c:marker>
          <c:xVal>
            <c:numRef>
              <c:f>'Produktyv. norma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'Produktyv. norma K=const.'!$H$5:$H$40</c:f>
              <c:numCache>
                <c:formatCode>0.00</c:formatCode>
                <c:ptCount val="36"/>
                <c:pt idx="0">
                  <c:v>0.15470053837925146</c:v>
                </c:pt>
                <c:pt idx="1">
                  <c:v>0.15470053837925146</c:v>
                </c:pt>
                <c:pt idx="2">
                  <c:v>0.15470053837925146</c:v>
                </c:pt>
                <c:pt idx="3">
                  <c:v>0.15470053837925146</c:v>
                </c:pt>
                <c:pt idx="4">
                  <c:v>0.15470053837925146</c:v>
                </c:pt>
                <c:pt idx="5">
                  <c:v>0.15470053837925146</c:v>
                </c:pt>
                <c:pt idx="6">
                  <c:v>0.15470053837925146</c:v>
                </c:pt>
                <c:pt idx="7">
                  <c:v>0.15470053837925146</c:v>
                </c:pt>
                <c:pt idx="8">
                  <c:v>0.15470053837925146</c:v>
                </c:pt>
                <c:pt idx="9">
                  <c:v>0.15470053837925146</c:v>
                </c:pt>
                <c:pt idx="10">
                  <c:v>0.15470053837925146</c:v>
                </c:pt>
                <c:pt idx="11">
                  <c:v>0.15470053837925146</c:v>
                </c:pt>
                <c:pt idx="12">
                  <c:v>0.15470053837925146</c:v>
                </c:pt>
                <c:pt idx="13">
                  <c:v>0.15470053837925146</c:v>
                </c:pt>
                <c:pt idx="14">
                  <c:v>0.15470053837925146</c:v>
                </c:pt>
                <c:pt idx="15">
                  <c:v>0.15470053837925146</c:v>
                </c:pt>
                <c:pt idx="16">
                  <c:v>0.15470053837925146</c:v>
                </c:pt>
                <c:pt idx="17">
                  <c:v>0.15470053837925146</c:v>
                </c:pt>
                <c:pt idx="18">
                  <c:v>0.15470053837925146</c:v>
                </c:pt>
                <c:pt idx="19">
                  <c:v>0.15470053837925146</c:v>
                </c:pt>
                <c:pt idx="20">
                  <c:v>0.15470053837925146</c:v>
                </c:pt>
                <c:pt idx="21">
                  <c:v>0.15470053837925146</c:v>
                </c:pt>
                <c:pt idx="22">
                  <c:v>0.15470053837925146</c:v>
                </c:pt>
                <c:pt idx="23">
                  <c:v>0.15470053837925146</c:v>
                </c:pt>
                <c:pt idx="24">
                  <c:v>0.15470053837925146</c:v>
                </c:pt>
                <c:pt idx="25">
                  <c:v>0.15470053837925146</c:v>
                </c:pt>
                <c:pt idx="26">
                  <c:v>0.15470053837925146</c:v>
                </c:pt>
                <c:pt idx="27">
                  <c:v>0.15470053837925146</c:v>
                </c:pt>
                <c:pt idx="28">
                  <c:v>0.15470053837925146</c:v>
                </c:pt>
                <c:pt idx="29">
                  <c:v>0.15470053837925146</c:v>
                </c:pt>
                <c:pt idx="30">
                  <c:v>0.15470053837925146</c:v>
                </c:pt>
                <c:pt idx="31">
                  <c:v>0.15470053837925146</c:v>
                </c:pt>
                <c:pt idx="32">
                  <c:v>0.15470053837925146</c:v>
                </c:pt>
                <c:pt idx="33">
                  <c:v>0.15470053837925146</c:v>
                </c:pt>
                <c:pt idx="34">
                  <c:v>0.15470053837925146</c:v>
                </c:pt>
                <c:pt idx="35">
                  <c:v>0.15470053837925146</c:v>
                </c:pt>
              </c:numCache>
            </c:numRef>
          </c:yVal>
          <c:smooth val="1"/>
        </c:ser>
        <c:dLbls>
          <c:showLegendKey val="0"/>
          <c:showVal val="0"/>
          <c:showCatName val="0"/>
          <c:showSerName val="0"/>
          <c:showPercent val="0"/>
          <c:showBubbleSize val="0"/>
        </c:dLbls>
        <c:axId val="36908416"/>
        <c:axId val="36908992"/>
      </c:scatterChart>
      <c:valAx>
        <c:axId val="36908416"/>
        <c:scaling>
          <c:orientation val="minMax"/>
          <c:max val="1"/>
        </c:scaling>
        <c:delete val="1"/>
        <c:axPos val="b"/>
        <c:numFmt formatCode="0.0" sourceLinked="0"/>
        <c:majorTickMark val="out"/>
        <c:minorTickMark val="none"/>
        <c:tickLblPos val="nextTo"/>
        <c:crossAx val="36908992"/>
        <c:crosses val="autoZero"/>
        <c:crossBetween val="midCat"/>
      </c:valAx>
      <c:valAx>
        <c:axId val="36908992"/>
        <c:scaling>
          <c:orientation val="minMax"/>
          <c:max val="1.25"/>
          <c:min val="0"/>
        </c:scaling>
        <c:delete val="1"/>
        <c:axPos val="l"/>
        <c:numFmt formatCode="0.00" sourceLinked="0"/>
        <c:majorTickMark val="out"/>
        <c:minorTickMark val="none"/>
        <c:tickLblPos val="nextTo"/>
        <c:crossAx val="36908416"/>
        <c:crosses val="autoZero"/>
        <c:crossBetween val="midCat"/>
        <c:majorUnit val="0.25"/>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t-LT" sz="1400" b="0" dirty="0" err="1"/>
              <a:t>BITCOIN'o</a:t>
            </a:r>
            <a:r>
              <a:rPr lang="lt-LT" sz="1400" b="0" dirty="0"/>
              <a:t> kainos </a:t>
            </a:r>
            <a:r>
              <a:rPr lang="en-US" sz="1400" b="0" dirty="0"/>
              <a:t>(</a:t>
            </a:r>
            <a:r>
              <a:rPr lang="en-US" sz="1400" b="0" dirty="0" err="1"/>
              <a:t>pelningumo</a:t>
            </a:r>
            <a:r>
              <a:rPr lang="en-US" sz="1400" b="0" dirty="0"/>
              <a:t>) </a:t>
            </a:r>
            <a:r>
              <a:rPr lang="lt-LT" sz="1400" b="0" dirty="0"/>
              <a:t>kitimas per metus (2012-12 ... 2013-11)</a:t>
            </a:r>
          </a:p>
        </c:rich>
      </c:tx>
      <c:layout>
        <c:manualLayout>
          <c:xMode val="edge"/>
          <c:yMode val="edge"/>
          <c:x val="0.1050227228540877"/>
          <c:y val="0.91243565181597819"/>
        </c:manualLayout>
      </c:layout>
      <c:overlay val="1"/>
    </c:title>
    <c:autoTitleDeleted val="0"/>
    <c:plotArea>
      <c:layout>
        <c:manualLayout>
          <c:layoutTarget val="inner"/>
          <c:xMode val="edge"/>
          <c:yMode val="edge"/>
          <c:x val="0.12873693045188153"/>
          <c:y val="5.8462758821813947E-2"/>
          <c:w val="0.84494651163630807"/>
          <c:h val="0.69336039661708948"/>
        </c:manualLayout>
      </c:layout>
      <c:scatterChart>
        <c:scatterStyle val="lineMarker"/>
        <c:varyColors val="0"/>
        <c:ser>
          <c:idx val="0"/>
          <c:order val="0"/>
          <c:tx>
            <c:v>Kaina</c:v>
          </c:tx>
          <c:spPr>
            <a:ln w="63500">
              <a:solidFill>
                <a:srgbClr val="00B050"/>
              </a:solidFill>
            </a:ln>
          </c:spPr>
          <c:marker>
            <c:symbol val="diamond"/>
            <c:size val="5"/>
            <c:spPr>
              <a:ln w="3175">
                <a:solidFill>
                  <a:srgbClr val="00B050"/>
                </a:solidFill>
              </a:ln>
            </c:spPr>
          </c:marker>
          <c:xVal>
            <c:numRef>
              <c:f>'BTC kaina eurais- pelning.'!$C$3:$C$53</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'BTC kaina eurais- pelning.'!$D$3:$D$52</c:f>
              <c:numCache>
                <c:formatCode>General</c:formatCode>
                <c:ptCount val="50"/>
                <c:pt idx="0">
                  <c:v>10.62</c:v>
                </c:pt>
                <c:pt idx="1">
                  <c:v>10.32</c:v>
                </c:pt>
                <c:pt idx="2">
                  <c:v>10.33</c:v>
                </c:pt>
                <c:pt idx="3">
                  <c:v>10.47</c:v>
                </c:pt>
                <c:pt idx="4">
                  <c:v>11.17</c:v>
                </c:pt>
                <c:pt idx="5">
                  <c:v>13.41</c:v>
                </c:pt>
                <c:pt idx="6">
                  <c:v>15.1</c:v>
                </c:pt>
                <c:pt idx="7">
                  <c:v>16.37</c:v>
                </c:pt>
                <c:pt idx="8">
                  <c:v>19.57</c:v>
                </c:pt>
                <c:pt idx="9">
                  <c:v>22.6</c:v>
                </c:pt>
                <c:pt idx="10">
                  <c:v>25.15</c:v>
                </c:pt>
                <c:pt idx="11">
                  <c:v>33.11</c:v>
                </c:pt>
                <c:pt idx="12">
                  <c:v>36.79</c:v>
                </c:pt>
                <c:pt idx="13">
                  <c:v>49.39</c:v>
                </c:pt>
                <c:pt idx="14">
                  <c:v>71.260000000000005</c:v>
                </c:pt>
                <c:pt idx="15">
                  <c:v>104.05</c:v>
                </c:pt>
                <c:pt idx="16">
                  <c:v>133.84</c:v>
                </c:pt>
                <c:pt idx="17">
                  <c:v>74.34</c:v>
                </c:pt>
                <c:pt idx="18">
                  <c:v>104.92</c:v>
                </c:pt>
                <c:pt idx="19">
                  <c:v>91.83</c:v>
                </c:pt>
                <c:pt idx="20">
                  <c:v>88.09</c:v>
                </c:pt>
                <c:pt idx="21">
                  <c:v>87.97</c:v>
                </c:pt>
                <c:pt idx="22">
                  <c:v>92.37</c:v>
                </c:pt>
                <c:pt idx="23">
                  <c:v>97.62</c:v>
                </c:pt>
                <c:pt idx="24">
                  <c:v>92.29</c:v>
                </c:pt>
                <c:pt idx="25">
                  <c:v>80.31</c:v>
                </c:pt>
                <c:pt idx="26">
                  <c:v>78.64</c:v>
                </c:pt>
                <c:pt idx="27">
                  <c:v>76.27</c:v>
                </c:pt>
                <c:pt idx="28">
                  <c:v>64.47</c:v>
                </c:pt>
                <c:pt idx="29">
                  <c:v>65.19</c:v>
                </c:pt>
                <c:pt idx="30">
                  <c:v>71.400000000000006</c:v>
                </c:pt>
                <c:pt idx="31">
                  <c:v>68.83</c:v>
                </c:pt>
                <c:pt idx="32">
                  <c:v>73.510000000000005</c:v>
                </c:pt>
                <c:pt idx="33">
                  <c:v>74.78</c:v>
                </c:pt>
                <c:pt idx="34">
                  <c:v>76.790000000000006</c:v>
                </c:pt>
                <c:pt idx="35">
                  <c:v>83.33</c:v>
                </c:pt>
                <c:pt idx="36">
                  <c:v>92.46</c:v>
                </c:pt>
                <c:pt idx="37">
                  <c:v>99.03</c:v>
                </c:pt>
                <c:pt idx="38">
                  <c:v>95.54</c:v>
                </c:pt>
                <c:pt idx="39">
                  <c:v>95.56</c:v>
                </c:pt>
                <c:pt idx="40">
                  <c:v>92.72</c:v>
                </c:pt>
                <c:pt idx="41">
                  <c:v>92.97</c:v>
                </c:pt>
                <c:pt idx="42">
                  <c:v>93.99</c:v>
                </c:pt>
                <c:pt idx="43">
                  <c:v>105.07</c:v>
                </c:pt>
                <c:pt idx="44">
                  <c:v>135.16</c:v>
                </c:pt>
                <c:pt idx="45">
                  <c:v>147.19</c:v>
                </c:pt>
                <c:pt idx="46">
                  <c:v>208.14</c:v>
                </c:pt>
                <c:pt idx="47">
                  <c:v>280.48</c:v>
                </c:pt>
                <c:pt idx="48">
                  <c:v>492.86</c:v>
                </c:pt>
                <c:pt idx="49">
                  <c:v>731.53</c:v>
                </c:pt>
              </c:numCache>
            </c:numRef>
          </c:yVal>
          <c:smooth val="0"/>
        </c:ser>
        <c:dLbls>
          <c:showLegendKey val="0"/>
          <c:showVal val="0"/>
          <c:showCatName val="0"/>
          <c:showSerName val="0"/>
          <c:showPercent val="0"/>
          <c:showBubbleSize val="0"/>
        </c:dLbls>
        <c:axId val="36910720"/>
        <c:axId val="36911296"/>
      </c:scatterChart>
      <c:valAx>
        <c:axId val="36910720"/>
        <c:scaling>
          <c:orientation val="minMax"/>
          <c:max val="50"/>
          <c:min val="0"/>
        </c:scaling>
        <c:delete val="0"/>
        <c:axPos val="b"/>
        <c:majorGridlines/>
        <c:title>
          <c:tx>
            <c:rich>
              <a:bodyPr/>
              <a:lstStyle/>
              <a:p>
                <a:pPr>
                  <a:defRPr sz="1800" b="1"/>
                </a:pPr>
                <a:r>
                  <a:rPr lang="lt-LT" sz="1800" b="1"/>
                  <a:t>Trukmė (savaitėmis)</a:t>
                </a:r>
              </a:p>
            </c:rich>
          </c:tx>
          <c:layout>
            <c:manualLayout>
              <c:xMode val="edge"/>
              <c:yMode val="edge"/>
              <c:x val="0.79502980874478146"/>
              <c:y val="0.82012435112277637"/>
            </c:manualLayout>
          </c:layout>
          <c:overlay val="0"/>
        </c:title>
        <c:numFmt formatCode="General" sourceLinked="1"/>
        <c:majorTickMark val="out"/>
        <c:minorTickMark val="none"/>
        <c:tickLblPos val="nextTo"/>
        <c:txPr>
          <a:bodyPr/>
          <a:lstStyle/>
          <a:p>
            <a:pPr>
              <a:defRPr sz="1600" b="1"/>
            </a:pPr>
            <a:endParaRPr lang="en-US"/>
          </a:p>
        </c:txPr>
        <c:crossAx val="36911296"/>
        <c:crosses val="autoZero"/>
        <c:crossBetween val="midCat"/>
      </c:valAx>
      <c:valAx>
        <c:axId val="36911296"/>
        <c:scaling>
          <c:orientation val="minMax"/>
        </c:scaling>
        <c:delete val="0"/>
        <c:axPos val="l"/>
        <c:majorGridlines/>
        <c:title>
          <c:tx>
            <c:rich>
              <a:bodyPr rot="-5400000" vert="horz"/>
              <a:lstStyle/>
              <a:p>
                <a:pPr>
                  <a:defRPr sz="2000" b="1"/>
                </a:pPr>
                <a:r>
                  <a:rPr lang="lt-LT" sz="2000" b="1"/>
                  <a:t>Kaina eurais</a:t>
                </a:r>
              </a:p>
            </c:rich>
          </c:tx>
          <c:layout>
            <c:manualLayout>
              <c:xMode val="edge"/>
              <c:yMode val="edge"/>
              <c:x val="1.941151453290561E-2"/>
              <c:y val="0.14778004150718863"/>
            </c:manualLayout>
          </c:layout>
          <c:overlay val="0"/>
        </c:title>
        <c:numFmt formatCode="General" sourceLinked="1"/>
        <c:majorTickMark val="out"/>
        <c:minorTickMark val="none"/>
        <c:tickLblPos val="nextTo"/>
        <c:txPr>
          <a:bodyPr/>
          <a:lstStyle/>
          <a:p>
            <a:pPr>
              <a:defRPr sz="1400" b="1"/>
            </a:pPr>
            <a:endParaRPr lang="en-US"/>
          </a:p>
        </c:txPr>
        <c:crossAx val="36910720"/>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0">
                <a:latin typeface="Times New Roman" panose="02020603050405020304" pitchFamily="18" charset="0"/>
                <a:cs typeface="Times New Roman" panose="02020603050405020304" pitchFamily="18" charset="0"/>
              </a:defRPr>
            </a:pPr>
            <a:r>
              <a:rPr lang="en-US" sz="1600" b="0">
                <a:latin typeface="Times New Roman" panose="02020603050405020304" pitchFamily="18" charset="0"/>
                <a:cs typeface="Times New Roman" panose="02020603050405020304" pitchFamily="18" charset="0"/>
              </a:rPr>
              <a:t>Produktyvumo normos priklausomyb</a:t>
            </a:r>
            <a:r>
              <a:rPr lang="lt-LT" sz="1600" b="0">
                <a:latin typeface="Times New Roman" panose="02020603050405020304" pitchFamily="18" charset="0"/>
                <a:cs typeface="Times New Roman" panose="02020603050405020304" pitchFamily="18" charset="0"/>
              </a:rPr>
              <a:t>ė</a:t>
            </a:r>
            <a:r>
              <a:rPr lang="lt-LT" sz="1600" b="0" baseline="0">
                <a:latin typeface="Times New Roman" panose="02020603050405020304" pitchFamily="18" charset="0"/>
                <a:cs typeface="Times New Roman" panose="02020603050405020304" pitchFamily="18" charset="0"/>
              </a:rPr>
              <a:t> nuo prisotinimo, esant pastoviai populiacijos reikšmei </a:t>
            </a:r>
            <a:r>
              <a:rPr lang="lt-LT" sz="1600" b="0" i="1" baseline="0">
                <a:latin typeface="Times New Roman" panose="02020603050405020304" pitchFamily="18" charset="0"/>
                <a:cs typeface="Times New Roman" panose="02020603050405020304" pitchFamily="18" charset="0"/>
              </a:rPr>
              <a:t>K</a:t>
            </a:r>
            <a:r>
              <a:rPr lang="ru-RU" sz="1600" b="0" baseline="0">
                <a:latin typeface="Times New Roman" panose="02020603050405020304" pitchFamily="18" charset="0"/>
                <a:cs typeface="Times New Roman" panose="02020603050405020304" pitchFamily="18" charset="0"/>
              </a:rPr>
              <a:t>=1</a:t>
            </a:r>
            <a:r>
              <a:rPr lang="lt-LT" sz="1600" b="0" baseline="0">
                <a:latin typeface="Times New Roman" panose="02020603050405020304" pitchFamily="18" charset="0"/>
                <a:cs typeface="Times New Roman" panose="02020603050405020304" pitchFamily="18" charset="0"/>
              </a:rPr>
              <a:t>, pastoviai pradiniai populiacijai </a:t>
            </a:r>
            <a:r>
              <a:rPr lang="lt-LT" sz="1600" b="0" i="1" baseline="0">
                <a:latin typeface="Times New Roman" panose="02020603050405020304" pitchFamily="18" charset="0"/>
                <a:cs typeface="Times New Roman" panose="02020603050405020304" pitchFamily="18" charset="0"/>
              </a:rPr>
              <a:t>Ko</a:t>
            </a:r>
            <a:r>
              <a:rPr lang="ru-RU" sz="1600" b="0" baseline="0">
                <a:latin typeface="Times New Roman" panose="02020603050405020304" pitchFamily="18" charset="0"/>
                <a:cs typeface="Times New Roman" panose="02020603050405020304" pitchFamily="18" charset="0"/>
              </a:rPr>
              <a:t>=</a:t>
            </a:r>
            <a:r>
              <a:rPr lang="lt-LT" sz="1600" b="0" baseline="0">
                <a:latin typeface="Times New Roman" panose="02020603050405020304" pitchFamily="18" charset="0"/>
                <a:cs typeface="Times New Roman" panose="02020603050405020304" pitchFamily="18" charset="0"/>
              </a:rPr>
              <a:t>0,75; </a:t>
            </a:r>
            <a:r>
              <a:rPr lang="lt-LT" sz="1600" b="0" i="1" baseline="0">
                <a:latin typeface="Times New Roman" panose="02020603050405020304" pitchFamily="18" charset="0"/>
                <a:cs typeface="Times New Roman" panose="02020603050405020304" pitchFamily="18" charset="0"/>
              </a:rPr>
              <a:t>n</a:t>
            </a:r>
            <a:r>
              <a:rPr lang="ru-RU" sz="1600" b="0" baseline="0">
                <a:latin typeface="Times New Roman" panose="02020603050405020304" pitchFamily="18" charset="0"/>
                <a:cs typeface="Times New Roman" panose="02020603050405020304" pitchFamily="18" charset="0"/>
              </a:rPr>
              <a:t>=2 </a:t>
            </a:r>
            <a:r>
              <a:rPr lang="en-US" sz="1600" b="0" baseline="0">
                <a:latin typeface="Times New Roman" panose="02020603050405020304" pitchFamily="18" charset="0"/>
                <a:cs typeface="Times New Roman" panose="02020603050405020304" pitchFamily="18" charset="0"/>
              </a:rPr>
              <a:t>ir </a:t>
            </a:r>
            <a:r>
              <a:rPr lang="en-US" sz="1600" b="0" i="1" baseline="0">
                <a:latin typeface="Times New Roman" panose="02020603050405020304" pitchFamily="18" charset="0"/>
                <a:cs typeface="Times New Roman" panose="02020603050405020304" pitchFamily="18" charset="0"/>
              </a:rPr>
              <a:t>k</a:t>
            </a:r>
            <a:r>
              <a:rPr lang="ru-RU" sz="1600" b="0" baseline="0">
                <a:latin typeface="Times New Roman" panose="02020603050405020304" pitchFamily="18" charset="0"/>
                <a:cs typeface="Times New Roman" panose="02020603050405020304" pitchFamily="18" charset="0"/>
              </a:rPr>
              <a:t>=</a:t>
            </a:r>
            <a:r>
              <a:rPr lang="lt-LT" sz="1600" b="0" baseline="0">
                <a:latin typeface="Times New Roman" panose="02020603050405020304" pitchFamily="18" charset="0"/>
                <a:cs typeface="Times New Roman" panose="02020603050405020304" pitchFamily="18" charset="0"/>
              </a:rPr>
              <a:t>2</a:t>
            </a:r>
            <a:endParaRPr lang="en-US" sz="1600" b="0">
              <a:latin typeface="Times New Roman" panose="02020603050405020304" pitchFamily="18" charset="0"/>
              <a:cs typeface="Times New Roman" panose="02020603050405020304" pitchFamily="18" charset="0"/>
            </a:endParaRPr>
          </a:p>
        </c:rich>
      </c:tx>
      <c:layout>
        <c:manualLayout>
          <c:xMode val="edge"/>
          <c:yMode val="edge"/>
          <c:x val="0.14295844269466318"/>
          <c:y val="0.80559006211180129"/>
        </c:manualLayout>
      </c:layout>
      <c:overlay val="1"/>
    </c:title>
    <c:autoTitleDeleted val="0"/>
    <c:plotArea>
      <c:layout>
        <c:manualLayout>
          <c:layoutTarget val="inner"/>
          <c:xMode val="edge"/>
          <c:yMode val="edge"/>
          <c:x val="0.15161051022468344"/>
          <c:y val="5.1400554097404488E-2"/>
          <c:w val="0.80009091171295899"/>
          <c:h val="0.61729870722681401"/>
        </c:manualLayout>
      </c:layout>
      <c:scatterChart>
        <c:scatterStyle val="smoothMarker"/>
        <c:varyColors val="0"/>
        <c:ser>
          <c:idx val="0"/>
          <c:order val="0"/>
          <c:tx>
            <c:v>Paprastieji logistiniai proc.</c:v>
          </c:tx>
          <c:spPr>
            <a:ln w="50800">
              <a:solidFill>
                <a:srgbClr val="C00000"/>
              </a:solidFill>
            </a:ln>
          </c:spPr>
          <c:marker>
            <c:symbol val="diamond"/>
            <c:size val="5"/>
            <c:spPr>
              <a:noFill/>
              <a:ln>
                <a:solidFill>
                  <a:srgbClr val="D002E0"/>
                </a:solidFill>
              </a:ln>
            </c:spPr>
          </c:marker>
          <c:xVal>
            <c:numRef>
              <c:f>'3 pav.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'3 pav. K=const.'!$C$5:$C$40</c:f>
              <c:numCache>
                <c:formatCode>0.000</c:formatCode>
                <c:ptCount val="36"/>
                <c:pt idx="0">
                  <c:v>0.16835016835016836</c:v>
                </c:pt>
                <c:pt idx="1">
                  <c:v>0.16877637130801687</c:v>
                </c:pt>
                <c:pt idx="2">
                  <c:v>0.16949152542372883</c:v>
                </c:pt>
                <c:pt idx="3">
                  <c:v>0.17094017094017094</c:v>
                </c:pt>
                <c:pt idx="4">
                  <c:v>0.17543859649122809</c:v>
                </c:pt>
                <c:pt idx="5">
                  <c:v>0.18518518518518517</c:v>
                </c:pt>
                <c:pt idx="6">
                  <c:v>0.1875</c:v>
                </c:pt>
                <c:pt idx="7">
                  <c:v>0.19047619047619047</c:v>
                </c:pt>
                <c:pt idx="8">
                  <c:v>0.19444444444444442</c:v>
                </c:pt>
                <c:pt idx="9">
                  <c:v>0.2</c:v>
                </c:pt>
                <c:pt idx="10">
                  <c:v>0.20833333333333331</c:v>
                </c:pt>
                <c:pt idx="11">
                  <c:v>0.22222222222222221</c:v>
                </c:pt>
                <c:pt idx="12">
                  <c:v>0.23333333333333334</c:v>
                </c:pt>
                <c:pt idx="13">
                  <c:v>0.25</c:v>
                </c:pt>
                <c:pt idx="14">
                  <c:v>0.27083333333333331</c:v>
                </c:pt>
                <c:pt idx="15">
                  <c:v>0.29487179487179488</c:v>
                </c:pt>
                <c:pt idx="16">
                  <c:v>0.33333333333333331</c:v>
                </c:pt>
                <c:pt idx="17">
                  <c:v>0.375</c:v>
                </c:pt>
                <c:pt idx="18">
                  <c:v>0.40476190476190477</c:v>
                </c:pt>
                <c:pt idx="19">
                  <c:v>0.44444444444444442</c:v>
                </c:pt>
                <c:pt idx="20">
                  <c:v>0.5</c:v>
                </c:pt>
                <c:pt idx="21">
                  <c:v>0.58333333333333337</c:v>
                </c:pt>
                <c:pt idx="22">
                  <c:v>0.72222222222222199</c:v>
                </c:pt>
                <c:pt idx="23">
                  <c:v>0.83333333333333348</c:v>
                </c:pt>
                <c:pt idx="24">
                  <c:v>1.0000000000000002</c:v>
                </c:pt>
                <c:pt idx="25">
                  <c:v>1.2777777777777786</c:v>
                </c:pt>
                <c:pt idx="26">
                  <c:v>1.5555555555555547</c:v>
                </c:pt>
                <c:pt idx="27">
                  <c:v>1.8333333333333328</c:v>
                </c:pt>
                <c:pt idx="28">
                  <c:v>2.5476190476190474</c:v>
                </c:pt>
                <c:pt idx="29">
                  <c:v>3.499999999999996</c:v>
                </c:pt>
                <c:pt idx="30">
                  <c:v>5.722222222222225</c:v>
                </c:pt>
                <c:pt idx="31">
                  <c:v>8.4999999999999822</c:v>
                </c:pt>
                <c:pt idx="32">
                  <c:v>16.833333333333318</c:v>
                </c:pt>
                <c:pt idx="33">
                  <c:v>166.83333333335753</c:v>
                </c:pt>
                <c:pt idx="34">
                  <c:v>1666.8333333330565</c:v>
                </c:pt>
                <c:pt idx="35">
                  <c:v>16666.83333323925</c:v>
                </c:pt>
              </c:numCache>
            </c:numRef>
          </c:yVal>
          <c:smooth val="1"/>
        </c:ser>
        <c:ser>
          <c:idx val="1"/>
          <c:order val="1"/>
          <c:tx>
            <c:v>Bendrieji logistiniai proc.</c:v>
          </c:tx>
          <c:spPr>
            <a:ln w="50800"/>
          </c:spPr>
          <c:marker>
            <c:symbol val="triangle"/>
            <c:size val="5"/>
            <c:spPr>
              <a:noFill/>
            </c:spPr>
          </c:marker>
          <c:xVal>
            <c:numRef>
              <c:f>'3 pav.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'3 pav. K=const.'!$D$5:$D$40</c:f>
              <c:numCache>
                <c:formatCode>0.000</c:formatCode>
                <c:ptCount val="36"/>
                <c:pt idx="0">
                  <c:v>0.15615757433852284</c:v>
                </c:pt>
                <c:pt idx="1">
                  <c:v>0.1565261530186135</c:v>
                </c:pt>
                <c:pt idx="2">
                  <c:v>0.15714435177615482</c:v>
                </c:pt>
                <c:pt idx="3">
                  <c:v>0.15839558954630939</c:v>
                </c:pt>
                <c:pt idx="4">
                  <c:v>0.16227242631943062</c:v>
                </c:pt>
                <c:pt idx="5">
                  <c:v>0.17062819476141544</c:v>
                </c:pt>
                <c:pt idx="6">
                  <c:v>0.17260393995585743</c:v>
                </c:pt>
                <c:pt idx="7">
                  <c:v>0.1751393027860062</c:v>
                </c:pt>
                <c:pt idx="8">
                  <c:v>0.17851130197757925</c:v>
                </c:pt>
                <c:pt idx="9">
                  <c:v>0.18321595661992318</c:v>
                </c:pt>
                <c:pt idx="10">
                  <c:v>0.19023807142380833</c:v>
                </c:pt>
                <c:pt idx="11">
                  <c:v>0.20185042515466312</c:v>
                </c:pt>
                <c:pt idx="12">
                  <c:v>0.21106014163899656</c:v>
                </c:pt>
                <c:pt idx="13">
                  <c:v>0.22474487139158894</c:v>
                </c:pt>
                <c:pt idx="14">
                  <c:v>0.24163870214594496</c:v>
                </c:pt>
                <c:pt idx="15">
                  <c:v>0.2608503439122305</c:v>
                </c:pt>
                <c:pt idx="16">
                  <c:v>0.2909944487358056</c:v>
                </c:pt>
                <c:pt idx="17">
                  <c:v>0.32287565553229536</c:v>
                </c:pt>
                <c:pt idx="18">
                  <c:v>0.34518541826909854</c:v>
                </c:pt>
                <c:pt idx="19">
                  <c:v>0.37436854187255353</c:v>
                </c:pt>
                <c:pt idx="20">
                  <c:v>0.41421356237309492</c:v>
                </c:pt>
                <c:pt idx="21">
                  <c:v>0.47196014438797462</c:v>
                </c:pt>
                <c:pt idx="22">
                  <c:v>0.56347191994114287</c:v>
                </c:pt>
                <c:pt idx="23">
                  <c:v>0.63299316185545229</c:v>
                </c:pt>
                <c:pt idx="24">
                  <c:v>0.73205080756887764</c:v>
                </c:pt>
                <c:pt idx="25">
                  <c:v>0.88561808316412738</c:v>
                </c:pt>
                <c:pt idx="26">
                  <c:v>1.0275875100994059</c:v>
                </c:pt>
                <c:pt idx="27" formatCode="0.0000">
                  <c:v>1.1602468994692865</c:v>
                </c:pt>
                <c:pt idx="28" formatCode="0.0000">
                  <c:v>1.4688535993934706</c:v>
                </c:pt>
                <c:pt idx="29" formatCode="0.0000">
                  <c:v>1.8284271247461885</c:v>
                </c:pt>
                <c:pt idx="30" formatCode="0.0000">
                  <c:v>2.5276684147527879</c:v>
                </c:pt>
                <c:pt idx="31" formatCode="0.0000">
                  <c:v>3.2426406871192812</c:v>
                </c:pt>
                <c:pt idx="32" formatCode="0.0000">
                  <c:v>4.8878405775518949</c:v>
                </c:pt>
                <c:pt idx="33" formatCode="0.0000">
                  <c:v>17.293896978684312</c:v>
                </c:pt>
                <c:pt idx="34" formatCode="0.0000">
                  <c:v>56.746572769871918</c:v>
                </c:pt>
                <c:pt idx="35" formatCode="0.0000">
                  <c:v>181.57783728174266</c:v>
                </c:pt>
              </c:numCache>
            </c:numRef>
          </c:yVal>
          <c:smooth val="1"/>
        </c:ser>
        <c:ser>
          <c:idx val="2"/>
          <c:order val="2"/>
          <c:tx>
            <c:v>Nominalieji logistiniai proc.</c:v>
          </c:tx>
          <c:spPr>
            <a:ln w="50800">
              <a:solidFill>
                <a:srgbClr val="1A9D13"/>
              </a:solidFill>
            </a:ln>
          </c:spPr>
          <c:marker>
            <c:symbol val="circle"/>
            <c:size val="5"/>
            <c:spPr>
              <a:noFill/>
            </c:spPr>
          </c:marker>
          <c:xVal>
            <c:numRef>
              <c:f>'3 pav.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'3 pav. K=const.'!$E$5:$E$40</c:f>
              <c:numCache>
                <c:formatCode>0.000</c:formatCode>
                <c:ptCount val="36"/>
                <c:pt idx="0">
                  <c:v>0.1504953609236388</c:v>
                </c:pt>
                <c:pt idx="1">
                  <c:v>0.15083811851902373</c:v>
                </c:pt>
                <c:pt idx="2">
                  <c:v>0.15141288624583149</c:v>
                </c:pt>
                <c:pt idx="3">
                  <c:v>0.15257574969737986</c:v>
                </c:pt>
                <c:pt idx="4">
                  <c:v>0.1561747854192439</c:v>
                </c:pt>
                <c:pt idx="5">
                  <c:v>0.16391145360563719</c:v>
                </c:pt>
                <c:pt idx="6">
                  <c:v>0.16573677066799375</c:v>
                </c:pt>
                <c:pt idx="7">
                  <c:v>0.16807684622663333</c:v>
                </c:pt>
                <c:pt idx="8">
                  <c:v>0.1711852081087688</c:v>
                </c:pt>
                <c:pt idx="9">
                  <c:v>0.1755146118745543</c:v>
                </c:pt>
                <c:pt idx="10">
                  <c:v>0.18196065172936438</c:v>
                </c:pt>
                <c:pt idx="11">
                  <c:v>0.19257877865737205</c:v>
                </c:pt>
                <c:pt idx="12">
                  <c:v>0.20096355411805611</c:v>
                </c:pt>
                <c:pt idx="13">
                  <c:v>0.21336383940064296</c:v>
                </c:pt>
                <c:pt idx="14">
                  <c:v>0.22857685723059129</c:v>
                </c:pt>
                <c:pt idx="15">
                  <c:v>0.24575185086173779</c:v>
                </c:pt>
                <c:pt idx="16">
                  <c:v>0.27243873293499865</c:v>
                </c:pt>
                <c:pt idx="17">
                  <c:v>0.30032663379120583</c:v>
                </c:pt>
                <c:pt idx="18">
                  <c:v>0.31964257442313615</c:v>
                </c:pt>
                <c:pt idx="19">
                  <c:v>0.34466930877047419</c:v>
                </c:pt>
                <c:pt idx="20">
                  <c:v>0.37841423000544205</c:v>
                </c:pt>
                <c:pt idx="21">
                  <c:v>0.4264872918587268</c:v>
                </c:pt>
                <c:pt idx="22">
                  <c:v>0.5007774150780735</c:v>
                </c:pt>
                <c:pt idx="23">
                  <c:v>0.55577241698509017</c:v>
                </c:pt>
                <c:pt idx="24">
                  <c:v>0.6321480259049852</c:v>
                </c:pt>
                <c:pt idx="25">
                  <c:v>0.7463561918761572</c:v>
                </c:pt>
                <c:pt idx="26">
                  <c:v>0.84786763042063162</c:v>
                </c:pt>
                <c:pt idx="27">
                  <c:v>0.93955568034986303</c:v>
                </c:pt>
                <c:pt idx="28">
                  <c:v>1.1425172072041039</c:v>
                </c:pt>
                <c:pt idx="29">
                  <c:v>1.3635856610148571</c:v>
                </c:pt>
                <c:pt idx="30">
                  <c:v>1.7564176630150103</c:v>
                </c:pt>
                <c:pt idx="31">
                  <c:v>2.1195342878142336</c:v>
                </c:pt>
                <c:pt idx="32">
                  <c:v>2.8529745837174527</c:v>
                </c:pt>
                <c:pt idx="33">
                  <c:v>6.554273079270807</c:v>
                </c:pt>
                <c:pt idx="34">
                  <c:v>13.198233156504992</c:v>
                </c:pt>
                <c:pt idx="35">
                  <c:v>25.024273332080011</c:v>
                </c:pt>
              </c:numCache>
            </c:numRef>
          </c:yVal>
          <c:smooth val="1"/>
        </c:ser>
        <c:ser>
          <c:idx val="3"/>
          <c:order val="3"/>
          <c:tx>
            <c:v>Tolydieji logistiniai proc.</c:v>
          </c:tx>
          <c:spPr>
            <a:ln w="50800">
              <a:solidFill>
                <a:srgbClr val="3C0EFE"/>
              </a:solidFill>
            </a:ln>
          </c:spPr>
          <c:marker>
            <c:symbol val="none"/>
          </c:marker>
          <c:xVal>
            <c:numRef>
              <c:f>'3 pav.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'3 pav. K=const.'!$F$5:$F$40</c:f>
              <c:numCache>
                <c:formatCode>0.000</c:formatCode>
                <c:ptCount val="36"/>
                <c:pt idx="0">
                  <c:v>0.1451020709422455</c:v>
                </c:pt>
                <c:pt idx="1">
                  <c:v>0.1454208163710746</c:v>
                </c:pt>
                <c:pt idx="2">
                  <c:v>0.14595520428065098</c:v>
                </c:pt>
                <c:pt idx="3">
                  <c:v>0.14703593527527589</c:v>
                </c:pt>
                <c:pt idx="4">
                  <c:v>0.1503770770095669</c:v>
                </c:pt>
                <c:pt idx="5">
                  <c:v>0.1575405233199477</c:v>
                </c:pt>
                <c:pt idx="6">
                  <c:v>0.15922686555926735</c:v>
                </c:pt>
                <c:pt idx="7">
                  <c:v>0.16138669613152545</c:v>
                </c:pt>
                <c:pt idx="8">
                  <c:v>0.16425203348601808</c:v>
                </c:pt>
                <c:pt idx="9">
                  <c:v>0.16823611831060645</c:v>
                </c:pt>
                <c:pt idx="10">
                  <c:v>0.17415334713410788</c:v>
                </c:pt>
                <c:pt idx="11">
                  <c:v>0.1838623900626587</c:v>
                </c:pt>
                <c:pt idx="12">
                  <c:v>0.19149612612805281</c:v>
                </c:pt>
                <c:pt idx="13">
                  <c:v>0.20273255405408211</c:v>
                </c:pt>
                <c:pt idx="14">
                  <c:v>0.21643204114813941</c:v>
                </c:pt>
                <c:pt idx="15">
                  <c:v>0.23178636945772263</c:v>
                </c:pt>
                <c:pt idx="16">
                  <c:v>0.25541281188299531</c:v>
                </c:pt>
                <c:pt idx="17">
                  <c:v>0.27980789396771139</c:v>
                </c:pt>
                <c:pt idx="18">
                  <c:v>0.29653186100148143</c:v>
                </c:pt>
                <c:pt idx="19">
                  <c:v>0.31799438335999836</c:v>
                </c:pt>
                <c:pt idx="20">
                  <c:v>0.34657359027997259</c:v>
                </c:pt>
                <c:pt idx="21">
                  <c:v>0.38659494411674095</c:v>
                </c:pt>
                <c:pt idx="22">
                  <c:v>0.44690893801104803</c:v>
                </c:pt>
                <c:pt idx="23">
                  <c:v>0.49041462650586326</c:v>
                </c:pt>
                <c:pt idx="24">
                  <c:v>0.549306144334055</c:v>
                </c:pt>
                <c:pt idx="25">
                  <c:v>0.63425566273175393</c:v>
                </c:pt>
                <c:pt idx="26">
                  <c:v>0.70684666765400217</c:v>
                </c:pt>
                <c:pt idx="27">
                  <c:v>0.77022252047357431</c:v>
                </c:pt>
                <c:pt idx="28">
                  <c:v>0.90375391309809705</c:v>
                </c:pt>
                <c:pt idx="29">
                  <c:v>1.0397207708399174</c:v>
                </c:pt>
                <c:pt idx="30">
                  <c:v>1.2606371469794377</c:v>
                </c:pt>
                <c:pt idx="31">
                  <c:v>1.4451858789480814</c:v>
                </c:pt>
                <c:pt idx="32">
                  <c:v>1.772889305236631</c:v>
                </c:pt>
                <c:pt idx="33">
                  <c:v>2.9065675057918545</c:v>
                </c:pt>
                <c:pt idx="34">
                  <c:v>4.056064001664617</c:v>
                </c:pt>
                <c:pt idx="35">
                  <c:v>5.2071765877482479</c:v>
                </c:pt>
              </c:numCache>
            </c:numRef>
          </c:yVal>
          <c:smooth val="1"/>
        </c:ser>
        <c:ser>
          <c:idx val="5"/>
          <c:order val="4"/>
          <c:tx>
            <c:v>Sudėtiniai įprastieji proc.</c:v>
          </c:tx>
          <c:spPr>
            <a:ln w="41275">
              <a:solidFill>
                <a:srgbClr val="FF0000"/>
              </a:solidFill>
            </a:ln>
          </c:spPr>
          <c:marker>
            <c:symbol val="none"/>
          </c:marker>
          <c:xVal>
            <c:numRef>
              <c:f>'3 pav. K=const.'!$B$5:$B$40</c:f>
              <c:numCache>
                <c:formatCode>0.000</c:formatCode>
                <c:ptCount val="36"/>
                <c:pt idx="0" formatCode="General">
                  <c:v>0.01</c:v>
                </c:pt>
                <c:pt idx="1">
                  <c:v>1.2500000000000001E-2</c:v>
                </c:pt>
                <c:pt idx="2">
                  <c:v>1.6666666666666666E-2</c:v>
                </c:pt>
                <c:pt idx="3">
                  <c:v>2.5000000000000001E-2</c:v>
                </c:pt>
                <c:pt idx="4">
                  <c:v>0.05</c:v>
                </c:pt>
                <c:pt idx="5">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'3 pav. K=const.'!$H$5:$H$40</c:f>
              <c:numCache>
                <c:formatCode>0.00</c:formatCode>
                <c:ptCount val="36"/>
                <c:pt idx="0">
                  <c:v>0.15470053837925146</c:v>
                </c:pt>
                <c:pt idx="1">
                  <c:v>0.15470053837925146</c:v>
                </c:pt>
                <c:pt idx="2">
                  <c:v>0.15470053837925146</c:v>
                </c:pt>
                <c:pt idx="3">
                  <c:v>0.15470053837925146</c:v>
                </c:pt>
                <c:pt idx="4">
                  <c:v>0.15470053837925146</c:v>
                </c:pt>
                <c:pt idx="5">
                  <c:v>0.15470053837925146</c:v>
                </c:pt>
                <c:pt idx="6">
                  <c:v>0.15470053837925146</c:v>
                </c:pt>
                <c:pt idx="7">
                  <c:v>0.15470053837925146</c:v>
                </c:pt>
                <c:pt idx="8">
                  <c:v>0.15470053837925146</c:v>
                </c:pt>
                <c:pt idx="9">
                  <c:v>0.15470053837925146</c:v>
                </c:pt>
                <c:pt idx="10">
                  <c:v>0.15470053837925146</c:v>
                </c:pt>
                <c:pt idx="11">
                  <c:v>0.15470053837925146</c:v>
                </c:pt>
                <c:pt idx="12">
                  <c:v>0.15470053837925146</c:v>
                </c:pt>
                <c:pt idx="13">
                  <c:v>0.15470053837925146</c:v>
                </c:pt>
                <c:pt idx="14">
                  <c:v>0.15470053837925146</c:v>
                </c:pt>
                <c:pt idx="15">
                  <c:v>0.15470053837925146</c:v>
                </c:pt>
                <c:pt idx="16">
                  <c:v>0.15470053837925146</c:v>
                </c:pt>
                <c:pt idx="17">
                  <c:v>0.15470053837925146</c:v>
                </c:pt>
                <c:pt idx="18">
                  <c:v>0.15470053837925146</c:v>
                </c:pt>
                <c:pt idx="19">
                  <c:v>0.15470053837925146</c:v>
                </c:pt>
                <c:pt idx="20">
                  <c:v>0.15470053837925146</c:v>
                </c:pt>
                <c:pt idx="21">
                  <c:v>0.15470053837925146</c:v>
                </c:pt>
                <c:pt idx="22">
                  <c:v>0.15470053837925146</c:v>
                </c:pt>
                <c:pt idx="23">
                  <c:v>0.15470053837925146</c:v>
                </c:pt>
                <c:pt idx="24">
                  <c:v>0.15470053837925146</c:v>
                </c:pt>
                <c:pt idx="25">
                  <c:v>0.15470053837925146</c:v>
                </c:pt>
                <c:pt idx="26">
                  <c:v>0.15470053837925146</c:v>
                </c:pt>
                <c:pt idx="27">
                  <c:v>0.15470053837925146</c:v>
                </c:pt>
                <c:pt idx="28">
                  <c:v>0.15470053837925146</c:v>
                </c:pt>
                <c:pt idx="29">
                  <c:v>0.15470053837925146</c:v>
                </c:pt>
                <c:pt idx="30">
                  <c:v>0.15470053837925146</c:v>
                </c:pt>
                <c:pt idx="31">
                  <c:v>0.15470053837925146</c:v>
                </c:pt>
                <c:pt idx="32">
                  <c:v>0.15470053837925146</c:v>
                </c:pt>
                <c:pt idx="33">
                  <c:v>0.15470053837925146</c:v>
                </c:pt>
                <c:pt idx="34">
                  <c:v>0.15470053837925146</c:v>
                </c:pt>
                <c:pt idx="35">
                  <c:v>0.15470053837925146</c:v>
                </c:pt>
              </c:numCache>
            </c:numRef>
          </c:yVal>
          <c:smooth val="1"/>
        </c:ser>
        <c:dLbls>
          <c:showLegendKey val="0"/>
          <c:showVal val="0"/>
          <c:showCatName val="0"/>
          <c:showSerName val="0"/>
          <c:showPercent val="0"/>
          <c:showBubbleSize val="0"/>
        </c:dLbls>
        <c:axId val="36903104"/>
        <c:axId val="36903680"/>
      </c:scatterChart>
      <c:valAx>
        <c:axId val="36903104"/>
        <c:scaling>
          <c:orientation val="minMax"/>
          <c:max val="1"/>
        </c:scaling>
        <c:delete val="0"/>
        <c:axPos val="b"/>
        <c:majorGridlines/>
        <c:title>
          <c:tx>
            <c:rich>
              <a:bodyPr/>
              <a:lstStyle/>
              <a:p>
                <a:pPr>
                  <a:defRPr sz="1400" b="0">
                    <a:latin typeface="Times New Roman" panose="02020603050405020304" pitchFamily="18" charset="0"/>
                    <a:cs typeface="Times New Roman" panose="02020603050405020304" pitchFamily="18" charset="0"/>
                  </a:defRPr>
                </a:pPr>
                <a:r>
                  <a:rPr lang="lt-LT" sz="1400" b="0">
                    <a:latin typeface="Times New Roman" panose="02020603050405020304" pitchFamily="18" charset="0"/>
                    <a:cs typeface="Times New Roman" panose="02020603050405020304" pitchFamily="18" charset="0"/>
                  </a:rPr>
                  <a:t>Prisotinimo laipsnis</a:t>
                </a:r>
                <a:endParaRPr lang="en-US" sz="1400" b="0">
                  <a:latin typeface="Times New Roman" panose="02020603050405020304" pitchFamily="18" charset="0"/>
                  <a:cs typeface="Times New Roman" panose="02020603050405020304" pitchFamily="18" charset="0"/>
                </a:endParaRPr>
              </a:p>
            </c:rich>
          </c:tx>
          <c:layout>
            <c:manualLayout>
              <c:xMode val="edge"/>
              <c:yMode val="edge"/>
              <c:x val="0.69985359522367396"/>
              <c:y val="0.75586964672894152"/>
            </c:manualLayout>
          </c:layout>
          <c:overlay val="0"/>
        </c:title>
        <c:numFmt formatCode="0.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36903680"/>
        <c:crosses val="autoZero"/>
        <c:crossBetween val="midCat"/>
      </c:valAx>
      <c:valAx>
        <c:axId val="36903680"/>
        <c:scaling>
          <c:orientation val="minMax"/>
          <c:max val="1.25"/>
          <c:min val="0"/>
        </c:scaling>
        <c:delete val="0"/>
        <c:axPos val="l"/>
        <c:majorGridlines/>
        <c:title>
          <c:tx>
            <c:rich>
              <a:bodyPr rot="-5400000" vert="horz"/>
              <a:lstStyle/>
              <a:p>
                <a:pPr>
                  <a:defRPr sz="1400" b="0">
                    <a:latin typeface="Times New Roman" panose="02020603050405020304" pitchFamily="18" charset="0"/>
                    <a:cs typeface="Times New Roman" panose="02020603050405020304" pitchFamily="18" charset="0"/>
                  </a:defRPr>
                </a:pPr>
                <a:r>
                  <a:rPr lang="lt-LT" sz="1400" b="0">
                    <a:latin typeface="Times New Roman" panose="02020603050405020304" pitchFamily="18" charset="0"/>
                    <a:cs typeface="Times New Roman" panose="02020603050405020304" pitchFamily="18" charset="0"/>
                  </a:rPr>
                  <a:t>Produktyvumo</a:t>
                </a:r>
                <a:r>
                  <a:rPr lang="lt-LT" sz="1400" b="0" baseline="0">
                    <a:latin typeface="Times New Roman" panose="02020603050405020304" pitchFamily="18" charset="0"/>
                    <a:cs typeface="Times New Roman" panose="02020603050405020304" pitchFamily="18" charset="0"/>
                  </a:rPr>
                  <a:t> norma</a:t>
                </a:r>
                <a:endParaRPr lang="en-US" sz="1400" b="0">
                  <a:latin typeface="Times New Roman" panose="02020603050405020304" pitchFamily="18" charset="0"/>
                  <a:cs typeface="Times New Roman" panose="02020603050405020304" pitchFamily="18" charset="0"/>
                </a:endParaRPr>
              </a:p>
            </c:rich>
          </c:tx>
          <c:layout>
            <c:manualLayout>
              <c:xMode val="edge"/>
              <c:yMode val="edge"/>
              <c:x val="4.5493005270326646E-2"/>
              <c:y val="5.7176745284124586E-2"/>
            </c:manualLayout>
          </c:layout>
          <c:overlay val="0"/>
        </c:title>
        <c:numFmt formatCode="0.0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36903104"/>
        <c:crosses val="autoZero"/>
        <c:crossBetween val="midCat"/>
        <c:majorUnit val="0.25"/>
      </c:valAx>
    </c:plotArea>
    <c:legend>
      <c:legendPos val="r"/>
      <c:layout>
        <c:manualLayout>
          <c:xMode val="edge"/>
          <c:yMode val="edge"/>
          <c:x val="0.17891402036283924"/>
          <c:y val="9.1489868114311798E-2"/>
          <c:w val="0.36291033678193801"/>
          <c:h val="0.29985327920966404"/>
        </c:manualLayout>
      </c:layout>
      <c:overlay val="0"/>
      <c:spPr>
        <a:solidFill>
          <a:schemeClr val="bg1"/>
        </a:solidFill>
        <a:ln>
          <a:solidFill>
            <a:schemeClr val="tx1">
              <a:lumMod val="95000"/>
              <a:lumOff val="5000"/>
            </a:schemeClr>
          </a:solidFill>
        </a:ln>
      </c:spPr>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13100359853116"/>
          <c:y val="5.1400554097404488E-2"/>
          <c:w val="0.83241198639517422"/>
          <c:h val="0.73316168644216917"/>
        </c:manualLayout>
      </c:layout>
      <c:scatterChart>
        <c:scatterStyle val="smoothMarker"/>
        <c:varyColors val="0"/>
        <c:ser>
          <c:idx val="1"/>
          <c:order val="0"/>
          <c:tx>
            <c:v>Bendrieji procentai</c:v>
          </c:tx>
          <c:spPr>
            <a:ln w="47625">
              <a:solidFill>
                <a:srgbClr val="0000FF"/>
              </a:solidFill>
            </a:ln>
          </c:spPr>
          <c:marker>
            <c:symbol val="diamond"/>
            <c:size val="6"/>
            <c:spPr>
              <a:solidFill>
                <a:srgbClr val="C00000"/>
              </a:solidFill>
              <a:ln>
                <a:solidFill>
                  <a:srgbClr val="1102D4"/>
                </a:solidFill>
              </a:ln>
            </c:spPr>
          </c:marker>
          <c:xVal>
            <c:numRef>
              <c:f>'4 pav. Gomperco'!$B$5:$B$40</c:f>
              <c:numCache>
                <c:formatCode>0.000</c:formatCode>
                <c:ptCount val="36"/>
                <c:pt idx="0">
                  <c:v>0.01</c:v>
                </c:pt>
                <c:pt idx="1">
                  <c:v>1.2500000000000001E-2</c:v>
                </c:pt>
                <c:pt idx="2">
                  <c:v>1.6666666666666666E-2</c:v>
                </c:pt>
                <c:pt idx="3" formatCode="General">
                  <c:v>2.5000000000000001E-2</c:v>
                </c:pt>
                <c:pt idx="4" formatCode="General">
                  <c:v>0.05</c:v>
                </c:pt>
                <c:pt idx="5" formatCode="General">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'4 pav. Gomperco'!$D$5:$D$40</c:f>
              <c:numCache>
                <c:formatCode>0.000</c:formatCode>
                <c:ptCount val="36"/>
                <c:pt idx="0">
                  <c:v>0.15615757433852284</c:v>
                </c:pt>
                <c:pt idx="1">
                  <c:v>0.1565261530186135</c:v>
                </c:pt>
                <c:pt idx="2">
                  <c:v>0.15714435177615482</c:v>
                </c:pt>
                <c:pt idx="3">
                  <c:v>0.15839558954630939</c:v>
                </c:pt>
                <c:pt idx="4">
                  <c:v>0.16227242631943062</c:v>
                </c:pt>
                <c:pt idx="5">
                  <c:v>0.17062819476141544</c:v>
                </c:pt>
                <c:pt idx="6">
                  <c:v>0.17260393995585743</c:v>
                </c:pt>
                <c:pt idx="7">
                  <c:v>0.1751393027860062</c:v>
                </c:pt>
                <c:pt idx="8">
                  <c:v>0.17851130197757925</c:v>
                </c:pt>
                <c:pt idx="9">
                  <c:v>0.18321595661992318</c:v>
                </c:pt>
                <c:pt idx="10">
                  <c:v>0.19023807142380833</c:v>
                </c:pt>
                <c:pt idx="11">
                  <c:v>0.20185042515466312</c:v>
                </c:pt>
                <c:pt idx="12">
                  <c:v>0.21106014163899656</c:v>
                </c:pt>
                <c:pt idx="13">
                  <c:v>0.22474487139158894</c:v>
                </c:pt>
                <c:pt idx="14">
                  <c:v>0.24163870214594496</c:v>
                </c:pt>
                <c:pt idx="15">
                  <c:v>0.2608503439122305</c:v>
                </c:pt>
                <c:pt idx="16">
                  <c:v>0.2909944487358056</c:v>
                </c:pt>
                <c:pt idx="17">
                  <c:v>0.32287565553229536</c:v>
                </c:pt>
                <c:pt idx="18">
                  <c:v>0.34518541826909854</c:v>
                </c:pt>
                <c:pt idx="19">
                  <c:v>0.37436854187255353</c:v>
                </c:pt>
                <c:pt idx="20">
                  <c:v>0.41421356237309492</c:v>
                </c:pt>
                <c:pt idx="21">
                  <c:v>0.47196014438797462</c:v>
                </c:pt>
                <c:pt idx="22">
                  <c:v>0.56347191994114287</c:v>
                </c:pt>
                <c:pt idx="23">
                  <c:v>0.63299316185545229</c:v>
                </c:pt>
                <c:pt idx="24">
                  <c:v>0.73205080756887764</c:v>
                </c:pt>
                <c:pt idx="25">
                  <c:v>0.88561808316412738</c:v>
                </c:pt>
                <c:pt idx="26">
                  <c:v>1.0275875100994059</c:v>
                </c:pt>
                <c:pt idx="27">
                  <c:v>1.1602468994692865</c:v>
                </c:pt>
                <c:pt idx="28">
                  <c:v>1.4688535993934706</c:v>
                </c:pt>
                <c:pt idx="29">
                  <c:v>1.8284271247461885</c:v>
                </c:pt>
                <c:pt idx="30">
                  <c:v>2.5276684147527879</c:v>
                </c:pt>
                <c:pt idx="31">
                  <c:v>3.2426406871192812</c:v>
                </c:pt>
                <c:pt idx="32">
                  <c:v>4.8878405775518949</c:v>
                </c:pt>
              </c:numCache>
            </c:numRef>
          </c:yVal>
          <c:smooth val="1"/>
        </c:ser>
        <c:ser>
          <c:idx val="4"/>
          <c:order val="1"/>
          <c:tx>
            <c:v>Gomperco funkcija</c:v>
          </c:tx>
          <c:spPr>
            <a:ln w="47625">
              <a:solidFill>
                <a:srgbClr val="FF0000"/>
              </a:solidFill>
            </a:ln>
          </c:spPr>
          <c:marker>
            <c:symbol val="triangle"/>
            <c:size val="5"/>
            <c:spPr>
              <a:noFill/>
              <a:ln>
                <a:noFill/>
              </a:ln>
            </c:spPr>
          </c:marker>
          <c:xVal>
            <c:numRef>
              <c:f>'4 pav. Gomperco'!$B$5:$B$40</c:f>
              <c:numCache>
                <c:formatCode>0.000</c:formatCode>
                <c:ptCount val="36"/>
                <c:pt idx="0">
                  <c:v>0.01</c:v>
                </c:pt>
                <c:pt idx="1">
                  <c:v>1.2500000000000001E-2</c:v>
                </c:pt>
                <c:pt idx="2">
                  <c:v>1.6666666666666666E-2</c:v>
                </c:pt>
                <c:pt idx="3" formatCode="General">
                  <c:v>2.5000000000000001E-2</c:v>
                </c:pt>
                <c:pt idx="4" formatCode="General">
                  <c:v>0.05</c:v>
                </c:pt>
                <c:pt idx="5" formatCode="General">
                  <c:v>0.1</c:v>
                </c:pt>
                <c:pt idx="6">
                  <c:v>0.1111111111111111</c:v>
                </c:pt>
                <c:pt idx="7">
                  <c:v>0.125</c:v>
                </c:pt>
                <c:pt idx="8">
                  <c:v>0.14285714285714285</c:v>
                </c:pt>
                <c:pt idx="9">
                  <c:v>0.16666666666666666</c:v>
                </c:pt>
                <c:pt idx="10">
                  <c:v>0.2</c:v>
                </c:pt>
                <c:pt idx="11">
                  <c:v>0.25</c:v>
                </c:pt>
                <c:pt idx="12">
                  <c:v>0.2857142857142857</c:v>
                </c:pt>
                <c:pt idx="13">
                  <c:v>0.33333333333333331</c:v>
                </c:pt>
                <c:pt idx="14">
                  <c:v>0.38461538461538458</c:v>
                </c:pt>
                <c:pt idx="15">
                  <c:v>0.43478260869565222</c:v>
                </c:pt>
                <c:pt idx="16">
                  <c:v>0.5</c:v>
                </c:pt>
                <c:pt idx="17">
                  <c:v>0.55555555555555558</c:v>
                </c:pt>
                <c:pt idx="18">
                  <c:v>0.58823529411764708</c:v>
                </c:pt>
                <c:pt idx="19">
                  <c:v>0.625</c:v>
                </c:pt>
                <c:pt idx="20">
                  <c:v>0.66666666666666663</c:v>
                </c:pt>
                <c:pt idx="21">
                  <c:v>0.7142857142857143</c:v>
                </c:pt>
                <c:pt idx="22">
                  <c:v>0.76923076923076916</c:v>
                </c:pt>
                <c:pt idx="23">
                  <c:v>0.8</c:v>
                </c:pt>
                <c:pt idx="24">
                  <c:v>0.83333333333333337</c:v>
                </c:pt>
                <c:pt idx="25">
                  <c:v>0.86956521739130443</c:v>
                </c:pt>
                <c:pt idx="26">
                  <c:v>0.89285714285714279</c:v>
                </c:pt>
                <c:pt idx="27">
                  <c:v>0.90909090909090906</c:v>
                </c:pt>
                <c:pt idx="28">
                  <c:v>0.93457943925233644</c:v>
                </c:pt>
                <c:pt idx="29">
                  <c:v>0.95238095238095233</c:v>
                </c:pt>
                <c:pt idx="30">
                  <c:v>0.970873786407767</c:v>
                </c:pt>
                <c:pt idx="31">
                  <c:v>0.98039215686274506</c:v>
                </c:pt>
                <c:pt idx="32">
                  <c:v>0.99009900990099009</c:v>
                </c:pt>
                <c:pt idx="33">
                  <c:v>0.99900099900099915</c:v>
                </c:pt>
                <c:pt idx="34">
                  <c:v>0.99990000999900008</c:v>
                </c:pt>
                <c:pt idx="35">
                  <c:v>0.99999000009999894</c:v>
                </c:pt>
              </c:numCache>
            </c:numRef>
          </c:xVal>
          <c:yVal>
            <c:numRef>
              <c:f>'4 pav. Gomperco'!$E$5:$E$40</c:f>
              <c:numCache>
                <c:formatCode>0.000</c:formatCode>
                <c:ptCount val="36"/>
                <c:pt idx="0">
                  <c:v>3.0761547742323536E-2</c:v>
                </c:pt>
                <c:pt idx="1">
                  <c:v>3.2303473723012344E-2</c:v>
                </c:pt>
                <c:pt idx="2">
                  <c:v>3.4535295941705346E-2</c:v>
                </c:pt>
                <c:pt idx="3">
                  <c:v>3.8261192300472979E-2</c:v>
                </c:pt>
                <c:pt idx="4">
                  <c:v>4.6914817440957712E-2</c:v>
                </c:pt>
                <c:pt idx="5">
                  <c:v>6.0631291546831667E-2</c:v>
                </c:pt>
                <c:pt idx="6">
                  <c:v>6.3451810648445628E-2</c:v>
                </c:pt>
                <c:pt idx="7">
                  <c:v>6.693290936822649E-2</c:v>
                </c:pt>
                <c:pt idx="8">
                  <c:v>7.1372642997040936E-2</c:v>
                </c:pt>
                <c:pt idx="9">
                  <c:v>7.729217100266017E-2</c:v>
                </c:pt>
                <c:pt idx="10">
                  <c:v>8.5701119857947372E-2</c:v>
                </c:pt>
                <c:pt idx="11">
                  <c:v>9.8871580140018844E-2</c:v>
                </c:pt>
                <c:pt idx="12">
                  <c:v>0.10889046878190234</c:v>
                </c:pt>
                <c:pt idx="13">
                  <c:v>0.12332520097383859</c:v>
                </c:pt>
                <c:pt idx="14">
                  <c:v>0.14064741805275749</c:v>
                </c:pt>
                <c:pt idx="15">
                  <c:v>0.15991133746156638</c:v>
                </c:pt>
                <c:pt idx="16">
                  <c:v>0.18955348735516875</c:v>
                </c:pt>
                <c:pt idx="17">
                  <c:v>0.22042320476027899</c:v>
                </c:pt>
                <c:pt idx="18">
                  <c:v>0.24183481401632179</c:v>
                </c:pt>
                <c:pt idx="19">
                  <c:v>0.26967901040336573</c:v>
                </c:pt>
                <c:pt idx="20">
                  <c:v>0.30748280728713762</c:v>
                </c:pt>
                <c:pt idx="21">
                  <c:v>0.36198200344767018</c:v>
                </c:pt>
                <c:pt idx="22">
                  <c:v>0.4479291041384672</c:v>
                </c:pt>
                <c:pt idx="23">
                  <c:v>0.51301825071414875</c:v>
                </c:pt>
                <c:pt idx="24">
                  <c:v>0.60557869043606405</c:v>
                </c:pt>
                <c:pt idx="25">
                  <c:v>0.74882018108387838</c:v>
                </c:pt>
                <c:pt idx="26">
                  <c:v>0.88108355355593737</c:v>
                </c:pt>
                <c:pt idx="27">
                  <c:v>1.0045890320551556</c:v>
                </c:pt>
                <c:pt idx="28">
                  <c:v>1.2917161772598402</c:v>
                </c:pt>
                <c:pt idx="29">
                  <c:v>1.6260831784941425</c:v>
                </c:pt>
                <c:pt idx="30">
                  <c:v>2.2760547665568898</c:v>
                </c:pt>
                <c:pt idx="31">
                  <c:v>2.9404910764411838</c:v>
                </c:pt>
                <c:pt idx="32">
                  <c:v>4.4691690170885012</c:v>
                </c:pt>
              </c:numCache>
            </c:numRef>
          </c:yVal>
          <c:smooth val="1"/>
        </c:ser>
        <c:dLbls>
          <c:showLegendKey val="0"/>
          <c:showVal val="0"/>
          <c:showCatName val="0"/>
          <c:showSerName val="0"/>
          <c:showPercent val="0"/>
          <c:showBubbleSize val="0"/>
        </c:dLbls>
        <c:axId val="80755456"/>
        <c:axId val="80756032"/>
      </c:scatterChart>
      <c:valAx>
        <c:axId val="80755456"/>
        <c:scaling>
          <c:orientation val="minMax"/>
          <c:max val="1"/>
        </c:scaling>
        <c:delete val="0"/>
        <c:axPos val="b"/>
        <c:majorGridlines/>
        <c:title>
          <c:tx>
            <c:rich>
              <a:bodyPr/>
              <a:lstStyle/>
              <a:p>
                <a:pPr>
                  <a:defRPr sz="1400" b="0">
                    <a:latin typeface="Times New Roman" panose="02020603050405020304" pitchFamily="18" charset="0"/>
                    <a:cs typeface="Times New Roman" panose="02020603050405020304" pitchFamily="18" charset="0"/>
                  </a:defRPr>
                </a:pPr>
                <a:r>
                  <a:rPr lang="lt-LT" sz="1400" b="0">
                    <a:latin typeface="Times New Roman" panose="02020603050405020304" pitchFamily="18" charset="0"/>
                    <a:cs typeface="Times New Roman" panose="02020603050405020304" pitchFamily="18" charset="0"/>
                  </a:rPr>
                  <a:t>Prisotinimo laipsnis</a:t>
                </a:r>
                <a:endParaRPr lang="en-US" sz="1400" b="0">
                  <a:latin typeface="Times New Roman" panose="02020603050405020304" pitchFamily="18" charset="0"/>
                  <a:cs typeface="Times New Roman" panose="02020603050405020304" pitchFamily="18" charset="0"/>
                </a:endParaRPr>
              </a:p>
            </c:rich>
          </c:tx>
          <c:layout>
            <c:manualLayout>
              <c:xMode val="edge"/>
              <c:yMode val="edge"/>
              <c:x val="0.6854363575514929"/>
              <c:y val="0.86551903601088342"/>
            </c:manualLayout>
          </c:layout>
          <c:overlay val="0"/>
        </c:title>
        <c:numFmt formatCode="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80756032"/>
        <c:crosses val="autoZero"/>
        <c:crossBetween val="midCat"/>
      </c:valAx>
      <c:valAx>
        <c:axId val="80756032"/>
        <c:scaling>
          <c:orientation val="minMax"/>
          <c:max val="1"/>
        </c:scaling>
        <c:delete val="0"/>
        <c:axPos val="l"/>
        <c:majorGridlines/>
        <c:title>
          <c:tx>
            <c:rich>
              <a:bodyPr rot="-5400000" vert="horz"/>
              <a:lstStyle/>
              <a:p>
                <a:pPr>
                  <a:defRPr sz="1400" b="0">
                    <a:latin typeface="Times New Roman" panose="02020603050405020304" pitchFamily="18" charset="0"/>
                    <a:cs typeface="Times New Roman" panose="02020603050405020304" pitchFamily="18" charset="0"/>
                  </a:defRPr>
                </a:pPr>
                <a:r>
                  <a:rPr lang="lt-LT" sz="1400" b="0">
                    <a:latin typeface="Times New Roman" panose="02020603050405020304" pitchFamily="18" charset="0"/>
                    <a:cs typeface="Times New Roman" panose="02020603050405020304" pitchFamily="18" charset="0"/>
                  </a:rPr>
                  <a:t>Produktyvumo norma</a:t>
                </a:r>
                <a:endParaRPr lang="en-US" sz="1400" b="0">
                  <a:latin typeface="Times New Roman" panose="02020603050405020304" pitchFamily="18" charset="0"/>
                  <a:cs typeface="Times New Roman" panose="02020603050405020304" pitchFamily="18" charset="0"/>
                </a:endParaRPr>
              </a:p>
            </c:rich>
          </c:tx>
          <c:layout>
            <c:manualLayout>
              <c:xMode val="edge"/>
              <c:yMode val="edge"/>
              <c:x val="6.5011362269537711E-3"/>
              <c:y val="0.12202801382500454"/>
            </c:manualLayout>
          </c:layout>
          <c:overlay val="0"/>
        </c:title>
        <c:numFmt formatCode="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80755456"/>
        <c:crosses val="autoZero"/>
        <c:crossBetween val="midCat"/>
        <c:majorUnit val="0.2"/>
      </c:valAx>
    </c:plotArea>
    <c:legend>
      <c:legendPos val="r"/>
      <c:layout>
        <c:manualLayout>
          <c:xMode val="edge"/>
          <c:yMode val="edge"/>
          <c:x val="0.17415223097112861"/>
          <c:y val="0.12461616211017101"/>
          <c:w val="0.38013060277253152"/>
          <c:h val="0.14417565071156846"/>
        </c:manualLayout>
      </c:layout>
      <c:overlay val="0"/>
      <c:spPr>
        <a:solidFill>
          <a:schemeClr val="bg1"/>
        </a:solidFill>
        <a:ln>
          <a:solidFill>
            <a:schemeClr val="tx1">
              <a:lumMod val="95000"/>
              <a:lumOff val="5000"/>
            </a:schemeClr>
          </a:solidFill>
        </a:ln>
      </c:spPr>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0" i="0" baseline="0" dirty="0" err="1">
                <a:effectLst/>
                <a:latin typeface="Times New Roman" panose="02020603050405020304" pitchFamily="18" charset="0"/>
                <a:cs typeface="Times New Roman" panose="02020603050405020304" pitchFamily="18" charset="0"/>
              </a:rPr>
              <a:t>Produktyvumo</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normos</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priklausomybė</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nuo</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prisotinimo</a:t>
            </a:r>
            <a:r>
              <a:rPr lang="en-US" sz="1600" b="0" i="0" baseline="0" dirty="0">
                <a:effectLst/>
                <a:latin typeface="Times New Roman" panose="02020603050405020304" pitchFamily="18" charset="0"/>
                <a:cs typeface="Times New Roman" panose="02020603050405020304" pitchFamily="18" charset="0"/>
              </a:rPr>
              <a:t> </a:t>
            </a:r>
            <a:r>
              <a:rPr lang="en-US" sz="1600" b="0" i="1"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funkcijos</a:t>
            </a:r>
            <a:r>
              <a:rPr lang="lt-LT" sz="1600" b="0" i="0" baseline="0" dirty="0">
                <a:effectLst/>
                <a:latin typeface="Times New Roman" panose="02020603050405020304" pitchFamily="18" charset="0"/>
                <a:cs typeface="Times New Roman" panose="02020603050405020304" pitchFamily="18" charset="0"/>
              </a:rPr>
              <a:t> </a:t>
            </a:r>
            <a:r>
              <a:rPr lang="en-US" sz="1600" b="0" i="0" baseline="0" dirty="0">
                <a:effectLst/>
              </a:rPr>
              <a:t>1</a:t>
            </a:r>
            <a:r>
              <a:rPr lang="en-US" sz="1600" b="0" i="1" baseline="0" dirty="0">
                <a:effectLst/>
              </a:rPr>
              <a:t>-K/</a:t>
            </a:r>
            <a:r>
              <a:rPr lang="en-US" sz="1600" b="0" i="1" baseline="0" dirty="0" err="1">
                <a:effectLst/>
              </a:rPr>
              <a:t>Kp</a:t>
            </a:r>
            <a:r>
              <a:rPr lang="en-US" sz="1600" b="0" i="0" baseline="0" dirty="0">
                <a:effectLst/>
                <a:latin typeface="Times New Roman" panose="02020603050405020304" pitchFamily="18" charset="0"/>
                <a:cs typeface="Times New Roman" panose="02020603050405020304" pitchFamily="18" charset="0"/>
              </a:rPr>
              <a:t>, kai </a:t>
            </a:r>
            <a:r>
              <a:rPr lang="en-US" sz="1600" b="0" i="1" baseline="0" dirty="0" err="1">
                <a:effectLst/>
                <a:latin typeface="Times New Roman" panose="02020603050405020304" pitchFamily="18" charset="0"/>
                <a:cs typeface="Times New Roman" panose="02020603050405020304" pitchFamily="18" charset="0"/>
              </a:rPr>
              <a:t>K</a:t>
            </a:r>
            <a:r>
              <a:rPr lang="en-US" sz="1600" b="0" i="0" baseline="0" dirty="0" err="1">
                <a:effectLst/>
                <a:latin typeface="Times New Roman" panose="02020603050405020304" pitchFamily="18" charset="0"/>
                <a:cs typeface="Times New Roman" panose="02020603050405020304" pitchFamily="18" charset="0"/>
              </a:rPr>
              <a:t>o</a:t>
            </a:r>
            <a:r>
              <a:rPr lang="en-US" sz="1600" b="0" i="0" baseline="0" dirty="0">
                <a:effectLst/>
                <a:latin typeface="Times New Roman" panose="02020603050405020304" pitchFamily="18" charset="0"/>
                <a:cs typeface="Times New Roman" panose="02020603050405020304" pitchFamily="18" charset="0"/>
              </a:rPr>
              <a:t> = 0,75,</a:t>
            </a:r>
            <a:r>
              <a:rPr lang="lt-LT" sz="1600" b="0" i="0" baseline="0" dirty="0">
                <a:effectLst/>
                <a:latin typeface="Times New Roman" panose="02020603050405020304" pitchFamily="18" charset="0"/>
                <a:cs typeface="Times New Roman" panose="02020603050405020304" pitchFamily="18" charset="0"/>
              </a:rPr>
              <a:t> </a:t>
            </a:r>
            <a:r>
              <a:rPr lang="en-US" sz="1600" b="0" i="1" baseline="0" dirty="0">
                <a:effectLst/>
                <a:latin typeface="Times New Roman" panose="02020603050405020304" pitchFamily="18" charset="0"/>
                <a:cs typeface="Times New Roman" panose="02020603050405020304" pitchFamily="18" charset="0"/>
              </a:rPr>
              <a:t>K</a:t>
            </a:r>
            <a:r>
              <a:rPr lang="en-US" sz="1600" b="0" i="0" baseline="0" dirty="0">
                <a:effectLst/>
                <a:latin typeface="Times New Roman" panose="02020603050405020304" pitchFamily="18" charset="0"/>
                <a:cs typeface="Times New Roman" panose="02020603050405020304" pitchFamily="18" charset="0"/>
              </a:rPr>
              <a:t> = 1</a:t>
            </a:r>
            <a:r>
              <a:rPr lang="lt-LT" sz="1600" b="0" i="0" baseline="0" dirty="0">
                <a:effectLst/>
                <a:latin typeface="Times New Roman" panose="02020603050405020304" pitchFamily="18" charset="0"/>
                <a:cs typeface="Times New Roman" panose="02020603050405020304" pitchFamily="18" charset="0"/>
              </a:rPr>
              <a:t>,</a:t>
            </a:r>
            <a:r>
              <a:rPr lang="en-US" sz="1600" b="0" i="0" baseline="0" dirty="0">
                <a:effectLst/>
                <a:latin typeface="Times New Roman" panose="02020603050405020304" pitchFamily="18" charset="0"/>
                <a:cs typeface="Times New Roman" panose="02020603050405020304" pitchFamily="18" charset="0"/>
              </a:rPr>
              <a:t> </a:t>
            </a:r>
            <a:r>
              <a:rPr lang="en-US" sz="1600" b="0" i="1" baseline="0" dirty="0">
                <a:effectLst/>
                <a:latin typeface="Times New Roman" panose="02020603050405020304" pitchFamily="18" charset="0"/>
                <a:cs typeface="Times New Roman" panose="02020603050405020304" pitchFamily="18" charset="0"/>
              </a:rPr>
              <a:t>t</a:t>
            </a:r>
            <a:r>
              <a:rPr lang="en-US" sz="1600" b="0" i="0" baseline="0" dirty="0">
                <a:effectLst/>
                <a:latin typeface="Times New Roman" panose="02020603050405020304" pitchFamily="18" charset="0"/>
                <a:cs typeface="Times New Roman" panose="02020603050405020304" pitchFamily="18" charset="0"/>
              </a:rPr>
              <a:t> = 2, </a:t>
            </a:r>
            <a:r>
              <a:rPr lang="en-US" sz="1600" b="0" i="1" baseline="0" dirty="0" err="1">
                <a:effectLst/>
                <a:latin typeface="Times New Roman" panose="02020603050405020304" pitchFamily="18" charset="0"/>
                <a:cs typeface="Times New Roman" panose="02020603050405020304" pitchFamily="18" charset="0"/>
              </a:rPr>
              <a:t>io</a:t>
            </a:r>
            <a:r>
              <a:rPr lang="en-US" sz="1600" b="0" i="1" baseline="0" dirty="0">
                <a:effectLst/>
                <a:latin typeface="Times New Roman" panose="02020603050405020304" pitchFamily="18" charset="0"/>
                <a:cs typeface="Times New Roman" panose="02020603050405020304" pitchFamily="18" charset="0"/>
              </a:rPr>
              <a:t>=</a:t>
            </a:r>
            <a:r>
              <a:rPr lang="en-US" sz="1600" b="0" i="0" baseline="0" dirty="0">
                <a:effectLst/>
                <a:latin typeface="Times New Roman" panose="02020603050405020304" pitchFamily="18" charset="0"/>
                <a:cs typeface="Times New Roman" panose="02020603050405020304" pitchFamily="18" charset="0"/>
              </a:rPr>
              <a:t>15,5%</a:t>
            </a:r>
            <a:endParaRPr lang="en-US" sz="1600" dirty="0">
              <a:effectLst/>
              <a:latin typeface="Times New Roman" panose="02020603050405020304" pitchFamily="18" charset="0"/>
              <a:cs typeface="Times New Roman" panose="02020603050405020304" pitchFamily="18" charset="0"/>
            </a:endParaRPr>
          </a:p>
        </c:rich>
      </c:tx>
      <c:layout>
        <c:manualLayout>
          <c:xMode val="edge"/>
          <c:yMode val="edge"/>
          <c:x val="0.13111841152306292"/>
          <c:y val="0.84048404840484048"/>
        </c:manualLayout>
      </c:layout>
      <c:overlay val="1"/>
    </c:title>
    <c:autoTitleDeleted val="0"/>
    <c:plotArea>
      <c:layout>
        <c:manualLayout>
          <c:layoutTarget val="inner"/>
          <c:xMode val="edge"/>
          <c:yMode val="edge"/>
          <c:x val="0.12012584519650277"/>
          <c:y val="5.1400554097404488E-2"/>
          <c:w val="0.83157555636671254"/>
          <c:h val="0.659620765226129"/>
        </c:manualLayout>
      </c:layout>
      <c:scatterChart>
        <c:scatterStyle val="smoothMarker"/>
        <c:varyColors val="0"/>
        <c:ser>
          <c:idx val="0"/>
          <c:order val="0"/>
          <c:tx>
            <c:v>Bendrųjų procentų norma</c:v>
          </c:tx>
          <c:spPr>
            <a:ln w="47625">
              <a:solidFill>
                <a:srgbClr val="3D34FA"/>
              </a:solidFill>
            </a:ln>
          </c:spPr>
          <c:marker>
            <c:symbol val="diamond"/>
            <c:size val="5"/>
            <c:spPr>
              <a:noFill/>
              <a:ln>
                <a:solidFill>
                  <a:srgbClr val="3C0EFE"/>
                </a:solidFill>
              </a:ln>
            </c:spPr>
          </c:marker>
          <c:xVal>
            <c:numRef>
              <c:f>'1 ir 5 pav. '!$P$5:$P$40</c:f>
              <c:numCache>
                <c:formatCode>0.000</c:formatCode>
                <c:ptCount val="36"/>
                <c:pt idx="0">
                  <c:v>0.99</c:v>
                </c:pt>
                <c:pt idx="1">
                  <c:v>0.98750000000000004</c:v>
                </c:pt>
                <c:pt idx="2">
                  <c:v>0.98333333333333328</c:v>
                </c:pt>
                <c:pt idx="3">
                  <c:v>0.97499999999999998</c:v>
                </c:pt>
                <c:pt idx="4">
                  <c:v>0.95</c:v>
                </c:pt>
                <c:pt idx="5">
                  <c:v>0.9</c:v>
                </c:pt>
                <c:pt idx="6">
                  <c:v>0.88888888888888884</c:v>
                </c:pt>
                <c:pt idx="7">
                  <c:v>0.875</c:v>
                </c:pt>
                <c:pt idx="8">
                  <c:v>0.85714285714285721</c:v>
                </c:pt>
                <c:pt idx="9">
                  <c:v>0.83333333333333337</c:v>
                </c:pt>
                <c:pt idx="10">
                  <c:v>0.8</c:v>
                </c:pt>
                <c:pt idx="11">
                  <c:v>0.75</c:v>
                </c:pt>
                <c:pt idx="12">
                  <c:v>0.7142857142857143</c:v>
                </c:pt>
                <c:pt idx="13">
                  <c:v>0.66666666666666674</c:v>
                </c:pt>
                <c:pt idx="14">
                  <c:v>0.61538461538461542</c:v>
                </c:pt>
                <c:pt idx="15">
                  <c:v>0.56521739130434778</c:v>
                </c:pt>
                <c:pt idx="16">
                  <c:v>0.5</c:v>
                </c:pt>
                <c:pt idx="17">
                  <c:v>0.44444444444444442</c:v>
                </c:pt>
                <c:pt idx="18">
                  <c:v>0.41176470588235292</c:v>
                </c:pt>
                <c:pt idx="19">
                  <c:v>0.375</c:v>
                </c:pt>
                <c:pt idx="20">
                  <c:v>0.33333333333333337</c:v>
                </c:pt>
                <c:pt idx="21">
                  <c:v>0.2857142857142857</c:v>
                </c:pt>
                <c:pt idx="22">
                  <c:v>0.23076923076923084</c:v>
                </c:pt>
                <c:pt idx="23">
                  <c:v>0.19999999999999996</c:v>
                </c:pt>
                <c:pt idx="24">
                  <c:v>0.16666666666666663</c:v>
                </c:pt>
                <c:pt idx="25">
                  <c:v>0.13043478260869557</c:v>
                </c:pt>
                <c:pt idx="26">
                  <c:v>0.10714285714285721</c:v>
                </c:pt>
                <c:pt idx="27">
                  <c:v>9.0909090909090939E-2</c:v>
                </c:pt>
                <c:pt idx="28">
                  <c:v>6.5420560747663559E-2</c:v>
                </c:pt>
                <c:pt idx="29">
                  <c:v>4.7619047619047672E-2</c:v>
                </c:pt>
                <c:pt idx="30">
                  <c:v>2.9126213592232997E-2</c:v>
                </c:pt>
                <c:pt idx="31">
                  <c:v>1.9607843137254943E-2</c:v>
                </c:pt>
                <c:pt idx="32">
                  <c:v>9.9009900990099098E-3</c:v>
                </c:pt>
                <c:pt idx="33">
                  <c:v>9.9900099900085415E-4</c:v>
                </c:pt>
                <c:pt idx="34">
                  <c:v>9.9990000999916617E-5</c:v>
                </c:pt>
                <c:pt idx="35">
                  <c:v>9.9999000010564387E-6</c:v>
                </c:pt>
              </c:numCache>
            </c:numRef>
          </c:xVal>
          <c:yVal>
            <c:numRef>
              <c:f>'1 ir 5 pav. '!$Q$5:$Q$40</c:f>
              <c:numCache>
                <c:formatCode>0.000</c:formatCode>
                <c:ptCount val="36"/>
                <c:pt idx="0">
                  <c:v>0.15615757433852284</c:v>
                </c:pt>
                <c:pt idx="1">
                  <c:v>0.1565261530186135</c:v>
                </c:pt>
                <c:pt idx="2">
                  <c:v>0.15714435177615482</c:v>
                </c:pt>
                <c:pt idx="3">
                  <c:v>0.15839558954630939</c:v>
                </c:pt>
                <c:pt idx="4">
                  <c:v>0.16227242631943062</c:v>
                </c:pt>
                <c:pt idx="5">
                  <c:v>0.17062819476141544</c:v>
                </c:pt>
                <c:pt idx="6">
                  <c:v>0.17260393995585743</c:v>
                </c:pt>
                <c:pt idx="7">
                  <c:v>0.1751393027860062</c:v>
                </c:pt>
                <c:pt idx="8">
                  <c:v>0.17851130197757925</c:v>
                </c:pt>
                <c:pt idx="9">
                  <c:v>0.18321595661992318</c:v>
                </c:pt>
                <c:pt idx="10">
                  <c:v>0.19023807142380833</c:v>
                </c:pt>
                <c:pt idx="11">
                  <c:v>0.20185042515466312</c:v>
                </c:pt>
                <c:pt idx="12">
                  <c:v>0.21106014163899656</c:v>
                </c:pt>
                <c:pt idx="13">
                  <c:v>0.22474487139158894</c:v>
                </c:pt>
                <c:pt idx="14">
                  <c:v>0.24163870214594496</c:v>
                </c:pt>
                <c:pt idx="15">
                  <c:v>0.2608503439122305</c:v>
                </c:pt>
                <c:pt idx="16">
                  <c:v>0.2909944487358056</c:v>
                </c:pt>
                <c:pt idx="17">
                  <c:v>0.32287565553229536</c:v>
                </c:pt>
                <c:pt idx="18">
                  <c:v>0.34518541826909854</c:v>
                </c:pt>
                <c:pt idx="19">
                  <c:v>0.37436854187255353</c:v>
                </c:pt>
                <c:pt idx="20">
                  <c:v>0.41421356237309492</c:v>
                </c:pt>
                <c:pt idx="21">
                  <c:v>0.47196014438797462</c:v>
                </c:pt>
                <c:pt idx="22">
                  <c:v>0.56347191994114287</c:v>
                </c:pt>
                <c:pt idx="23">
                  <c:v>0.63299316185545229</c:v>
                </c:pt>
                <c:pt idx="24">
                  <c:v>0.73205080756887764</c:v>
                </c:pt>
                <c:pt idx="25">
                  <c:v>0.88561808316412738</c:v>
                </c:pt>
                <c:pt idx="26">
                  <c:v>1.0275875100994059</c:v>
                </c:pt>
                <c:pt idx="27">
                  <c:v>1.1602468994692865</c:v>
                </c:pt>
                <c:pt idx="28">
                  <c:v>1.4688535993934706</c:v>
                </c:pt>
                <c:pt idx="29">
                  <c:v>1.8284271247461885</c:v>
                </c:pt>
                <c:pt idx="30">
                  <c:v>2.5276684147527879</c:v>
                </c:pt>
                <c:pt idx="31">
                  <c:v>3.2426406871192812</c:v>
                </c:pt>
                <c:pt idx="32">
                  <c:v>4.8878405775518949</c:v>
                </c:pt>
                <c:pt idx="33">
                  <c:v>17.293896978684312</c:v>
                </c:pt>
                <c:pt idx="34">
                  <c:v>56.746572769871918</c:v>
                </c:pt>
                <c:pt idx="35">
                  <c:v>181.57783728174266</c:v>
                </c:pt>
              </c:numCache>
            </c:numRef>
          </c:yVal>
          <c:smooth val="1"/>
        </c:ser>
        <c:ser>
          <c:idx val="1"/>
          <c:order val="1"/>
          <c:tx>
            <c:v>Sudėtinių įprastųjų proc. norma</c:v>
          </c:tx>
          <c:spPr>
            <a:ln w="41275">
              <a:solidFill>
                <a:srgbClr val="FF0000"/>
              </a:solidFill>
            </a:ln>
          </c:spPr>
          <c:marker>
            <c:symbol val="none"/>
          </c:marker>
          <c:xVal>
            <c:numRef>
              <c:f>'1 ir 5 pav. '!$P$5:$P$40</c:f>
              <c:numCache>
                <c:formatCode>0.000</c:formatCode>
                <c:ptCount val="36"/>
                <c:pt idx="0">
                  <c:v>0.99</c:v>
                </c:pt>
                <c:pt idx="1">
                  <c:v>0.98750000000000004</c:v>
                </c:pt>
                <c:pt idx="2">
                  <c:v>0.98333333333333328</c:v>
                </c:pt>
                <c:pt idx="3">
                  <c:v>0.97499999999999998</c:v>
                </c:pt>
                <c:pt idx="4">
                  <c:v>0.95</c:v>
                </c:pt>
                <c:pt idx="5">
                  <c:v>0.9</c:v>
                </c:pt>
                <c:pt idx="6">
                  <c:v>0.88888888888888884</c:v>
                </c:pt>
                <c:pt idx="7">
                  <c:v>0.875</c:v>
                </c:pt>
                <c:pt idx="8">
                  <c:v>0.85714285714285721</c:v>
                </c:pt>
                <c:pt idx="9">
                  <c:v>0.83333333333333337</c:v>
                </c:pt>
                <c:pt idx="10">
                  <c:v>0.8</c:v>
                </c:pt>
                <c:pt idx="11">
                  <c:v>0.75</c:v>
                </c:pt>
                <c:pt idx="12">
                  <c:v>0.7142857142857143</c:v>
                </c:pt>
                <c:pt idx="13">
                  <c:v>0.66666666666666674</c:v>
                </c:pt>
                <c:pt idx="14">
                  <c:v>0.61538461538461542</c:v>
                </c:pt>
                <c:pt idx="15">
                  <c:v>0.56521739130434778</c:v>
                </c:pt>
                <c:pt idx="16">
                  <c:v>0.5</c:v>
                </c:pt>
                <c:pt idx="17">
                  <c:v>0.44444444444444442</c:v>
                </c:pt>
                <c:pt idx="18">
                  <c:v>0.41176470588235292</c:v>
                </c:pt>
                <c:pt idx="19">
                  <c:v>0.375</c:v>
                </c:pt>
                <c:pt idx="20">
                  <c:v>0.33333333333333337</c:v>
                </c:pt>
                <c:pt idx="21">
                  <c:v>0.2857142857142857</c:v>
                </c:pt>
                <c:pt idx="22">
                  <c:v>0.23076923076923084</c:v>
                </c:pt>
                <c:pt idx="23">
                  <c:v>0.19999999999999996</c:v>
                </c:pt>
                <c:pt idx="24">
                  <c:v>0.16666666666666663</c:v>
                </c:pt>
                <c:pt idx="25">
                  <c:v>0.13043478260869557</c:v>
                </c:pt>
                <c:pt idx="26">
                  <c:v>0.10714285714285721</c:v>
                </c:pt>
                <c:pt idx="27">
                  <c:v>9.0909090909090939E-2</c:v>
                </c:pt>
                <c:pt idx="28">
                  <c:v>6.5420560747663559E-2</c:v>
                </c:pt>
                <c:pt idx="29">
                  <c:v>4.7619047619047672E-2</c:v>
                </c:pt>
                <c:pt idx="30">
                  <c:v>2.9126213592232997E-2</c:v>
                </c:pt>
                <c:pt idx="31">
                  <c:v>1.9607843137254943E-2</c:v>
                </c:pt>
                <c:pt idx="32">
                  <c:v>9.9009900990099098E-3</c:v>
                </c:pt>
                <c:pt idx="33">
                  <c:v>9.9900099900085415E-4</c:v>
                </c:pt>
                <c:pt idx="34">
                  <c:v>9.9990000999916617E-5</c:v>
                </c:pt>
                <c:pt idx="35">
                  <c:v>9.9999000010564387E-6</c:v>
                </c:pt>
              </c:numCache>
            </c:numRef>
          </c:xVal>
          <c:yVal>
            <c:numRef>
              <c:f>'1 ir 5 pav. '!$R$5:$R$40</c:f>
              <c:numCache>
                <c:formatCode>0.000</c:formatCode>
                <c:ptCount val="36"/>
                <c:pt idx="0">
                  <c:v>0.15470053837925146</c:v>
                </c:pt>
                <c:pt idx="1">
                  <c:v>0.15470053837925146</c:v>
                </c:pt>
                <c:pt idx="2">
                  <c:v>0.15470053837925146</c:v>
                </c:pt>
                <c:pt idx="3">
                  <c:v>0.15470053837925146</c:v>
                </c:pt>
                <c:pt idx="4">
                  <c:v>0.15470053837925146</c:v>
                </c:pt>
                <c:pt idx="5">
                  <c:v>0.15470053837925146</c:v>
                </c:pt>
                <c:pt idx="6">
                  <c:v>0.15470053837925146</c:v>
                </c:pt>
                <c:pt idx="7">
                  <c:v>0.15470053837925146</c:v>
                </c:pt>
                <c:pt idx="8">
                  <c:v>0.15470053837925146</c:v>
                </c:pt>
                <c:pt idx="9">
                  <c:v>0.15470053837925146</c:v>
                </c:pt>
                <c:pt idx="10">
                  <c:v>0.15470053837925146</c:v>
                </c:pt>
                <c:pt idx="11">
                  <c:v>0.15470053837925146</c:v>
                </c:pt>
                <c:pt idx="12">
                  <c:v>0.15470053837925146</c:v>
                </c:pt>
                <c:pt idx="13">
                  <c:v>0.15470053837925146</c:v>
                </c:pt>
                <c:pt idx="14">
                  <c:v>0.15470053837925146</c:v>
                </c:pt>
                <c:pt idx="15">
                  <c:v>0.15470053837925146</c:v>
                </c:pt>
                <c:pt idx="16">
                  <c:v>0.15470053837925146</c:v>
                </c:pt>
                <c:pt idx="17">
                  <c:v>0.15470053837925146</c:v>
                </c:pt>
                <c:pt idx="18">
                  <c:v>0.15470053837925146</c:v>
                </c:pt>
                <c:pt idx="19">
                  <c:v>0.15470053837925146</c:v>
                </c:pt>
                <c:pt idx="20">
                  <c:v>0.15470053837925146</c:v>
                </c:pt>
                <c:pt idx="21">
                  <c:v>0.15470053837925146</c:v>
                </c:pt>
                <c:pt idx="22">
                  <c:v>0.15470053837925146</c:v>
                </c:pt>
                <c:pt idx="23">
                  <c:v>0.15470053837925146</c:v>
                </c:pt>
                <c:pt idx="24">
                  <c:v>0.15470053837925146</c:v>
                </c:pt>
                <c:pt idx="25">
                  <c:v>0.15470053837925146</c:v>
                </c:pt>
                <c:pt idx="26">
                  <c:v>0.15470053837925146</c:v>
                </c:pt>
                <c:pt idx="27">
                  <c:v>0.15470053837925146</c:v>
                </c:pt>
                <c:pt idx="28">
                  <c:v>0.15470053837925146</c:v>
                </c:pt>
                <c:pt idx="29">
                  <c:v>0.15470053837925146</c:v>
                </c:pt>
                <c:pt idx="30">
                  <c:v>0.15470053837925146</c:v>
                </c:pt>
                <c:pt idx="31">
                  <c:v>0.15470053837925146</c:v>
                </c:pt>
                <c:pt idx="32">
                  <c:v>0.15470053837925146</c:v>
                </c:pt>
                <c:pt idx="33">
                  <c:v>0.15470053837925146</c:v>
                </c:pt>
                <c:pt idx="34">
                  <c:v>0.15470053837925146</c:v>
                </c:pt>
                <c:pt idx="35">
                  <c:v>0.15470053837925146</c:v>
                </c:pt>
              </c:numCache>
            </c:numRef>
          </c:yVal>
          <c:smooth val="1"/>
        </c:ser>
        <c:dLbls>
          <c:showLegendKey val="0"/>
          <c:showVal val="0"/>
          <c:showCatName val="0"/>
          <c:showSerName val="0"/>
          <c:showPercent val="0"/>
          <c:showBubbleSize val="0"/>
        </c:dLbls>
        <c:axId val="113395968"/>
        <c:axId val="113396544"/>
      </c:scatterChart>
      <c:valAx>
        <c:axId val="113395968"/>
        <c:scaling>
          <c:orientation val="minMax"/>
          <c:max val="1"/>
          <c:min val="0"/>
        </c:scaling>
        <c:delete val="0"/>
        <c:axPos val="b"/>
        <c:majorGridlines/>
        <c:title>
          <c:tx>
            <c:rich>
              <a:bodyPr/>
              <a:lstStyle/>
              <a:p>
                <a:pPr>
                  <a:defRPr sz="1400">
                    <a:latin typeface="Times New Roman" panose="02020603050405020304" pitchFamily="18" charset="0"/>
                    <a:cs typeface="Times New Roman" panose="02020603050405020304" pitchFamily="18" charset="0"/>
                  </a:defRPr>
                </a:pPr>
                <a:r>
                  <a:rPr lang="lt-LT" sz="1400" b="1" i="1" u="none" strike="noStrike" baseline="0" dirty="0" smtClean="0">
                    <a:effectLst/>
                  </a:rPr>
                  <a:t>ρ</a:t>
                </a:r>
                <a:r>
                  <a:rPr lang="lt-LT" sz="1400" b="1" i="0" u="none" strike="noStrike" baseline="0" dirty="0" smtClean="0">
                    <a:effectLst/>
                  </a:rPr>
                  <a:t> = </a:t>
                </a:r>
                <a:r>
                  <a:rPr lang="en-US" sz="1400" b="0" i="0" dirty="0" smtClean="0">
                    <a:latin typeface="Times New Roman" panose="02020603050405020304" pitchFamily="18" charset="0"/>
                    <a:cs typeface="Times New Roman" panose="02020603050405020304" pitchFamily="18" charset="0"/>
                  </a:rPr>
                  <a:t>1</a:t>
                </a:r>
                <a:r>
                  <a:rPr lang="en-US" sz="1400" b="0" i="1" dirty="0" smtClean="0">
                    <a:latin typeface="Times New Roman" panose="02020603050405020304" pitchFamily="18" charset="0"/>
                    <a:cs typeface="Times New Roman" panose="02020603050405020304" pitchFamily="18" charset="0"/>
                  </a:rPr>
                  <a:t>-K/</a:t>
                </a:r>
                <a:r>
                  <a:rPr lang="en-US" sz="1400" b="0" i="1" dirty="0" err="1" smtClean="0">
                    <a:latin typeface="Times New Roman" panose="02020603050405020304" pitchFamily="18" charset="0"/>
                    <a:cs typeface="Times New Roman" panose="02020603050405020304" pitchFamily="18" charset="0"/>
                  </a:rPr>
                  <a:t>Kp</a:t>
                </a:r>
                <a:endParaRPr lang="en-US" sz="1400" b="0" i="1" dirty="0">
                  <a:latin typeface="Times New Roman" panose="02020603050405020304" pitchFamily="18" charset="0"/>
                  <a:cs typeface="Times New Roman" panose="02020603050405020304" pitchFamily="18" charset="0"/>
                </a:endParaRPr>
              </a:p>
            </c:rich>
          </c:tx>
          <c:layout>
            <c:manualLayout>
              <c:xMode val="edge"/>
              <c:yMode val="edge"/>
              <c:x val="0.81523770086152025"/>
              <c:y val="0.78031666018143286"/>
            </c:manualLayout>
          </c:layout>
          <c:overlay val="0"/>
        </c:title>
        <c:numFmt formatCode="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13396544"/>
        <c:crosses val="autoZero"/>
        <c:crossBetween val="midCat"/>
      </c:valAx>
      <c:valAx>
        <c:axId val="113396544"/>
        <c:scaling>
          <c:orientation val="minMax"/>
          <c:max val="2"/>
        </c:scaling>
        <c:delete val="0"/>
        <c:axPos val="l"/>
        <c:majorGridlines/>
        <c:title>
          <c:tx>
            <c:rich>
              <a:bodyPr rot="-5400000" vert="horz"/>
              <a:lstStyle/>
              <a:p>
                <a:pPr>
                  <a:defRPr sz="1200"/>
                </a:pPr>
                <a:r>
                  <a:rPr lang="en-US" sz="1200" b="0">
                    <a:latin typeface="Times New Roman" panose="02020603050405020304" pitchFamily="18" charset="0"/>
                    <a:cs typeface="Times New Roman" panose="02020603050405020304" pitchFamily="18" charset="0"/>
                  </a:rPr>
                  <a:t>Produktyvumo norma</a:t>
                </a:r>
              </a:p>
            </c:rich>
          </c:tx>
          <c:layout>
            <c:manualLayout>
              <c:xMode val="edge"/>
              <c:yMode val="edge"/>
              <c:x val="3.6118777206573E-2"/>
              <c:y val="7.5135161762519331E-2"/>
            </c:manualLayout>
          </c:layout>
          <c:overlay val="0"/>
        </c:title>
        <c:numFmt formatCode="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13395968"/>
        <c:crosses val="autoZero"/>
        <c:crossBetween val="midCat"/>
        <c:majorUnit val="0.4"/>
      </c:valAx>
    </c:plotArea>
    <c:legend>
      <c:legendPos val="r"/>
      <c:layout>
        <c:manualLayout>
          <c:xMode val="edge"/>
          <c:yMode val="edge"/>
          <c:x val="0.32105253571537418"/>
          <c:y val="9.8781408755472339E-2"/>
          <c:w val="0.52088091637551925"/>
          <c:h val="0.14619841019126242"/>
        </c:manualLayout>
      </c:layout>
      <c:overlay val="0"/>
      <c:spPr>
        <a:solidFill>
          <a:schemeClr val="bg1"/>
        </a:solidFill>
        <a:ln>
          <a:solidFill>
            <a:schemeClr val="tx1"/>
          </a:solidFill>
        </a:ln>
      </c:spPr>
      <c:txPr>
        <a:bodyPr/>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7348895054556"/>
          <c:y val="1.7054322006549532E-2"/>
          <c:w val="0.82126894822684382"/>
          <c:h val="0.80467879047921875"/>
        </c:manualLayout>
      </c:layout>
      <c:scatterChart>
        <c:scatterStyle val="smoothMarker"/>
        <c:varyColors val="0"/>
        <c:ser>
          <c:idx val="0"/>
          <c:order val="0"/>
          <c:tx>
            <c:v>Logistinė grąžos norma</c:v>
          </c:tx>
          <c:spPr>
            <a:ln w="50800">
              <a:solidFill>
                <a:srgbClr val="FF0000"/>
              </a:solidFill>
            </a:ln>
          </c:spPr>
          <c:marker>
            <c:symbol val="square"/>
            <c:size val="5"/>
          </c:marker>
          <c:xVal>
            <c:numRef>
              <c:f>'Logist. diuskont.'!$B$11:$M$11</c:f>
              <c:numCache>
                <c:formatCode>General</c:formatCode>
                <c:ptCount val="12"/>
                <c:pt idx="0">
                  <c:v>1.0000000000000001E-5</c:v>
                </c:pt>
                <c:pt idx="1">
                  <c:v>0.1</c:v>
                </c:pt>
                <c:pt idx="2">
                  <c:v>0.25</c:v>
                </c:pt>
                <c:pt idx="3">
                  <c:v>0.5</c:v>
                </c:pt>
                <c:pt idx="4" formatCode="0.00">
                  <c:v>0.7142857142857143</c:v>
                </c:pt>
                <c:pt idx="5" formatCode="0.00">
                  <c:v>0.83333333333333337</c:v>
                </c:pt>
                <c:pt idx="6" formatCode="0.00">
                  <c:v>0.90909090909090906</c:v>
                </c:pt>
                <c:pt idx="7" formatCode="0.00">
                  <c:v>0.95238095238095233</c:v>
                </c:pt>
                <c:pt idx="8" formatCode="0.00">
                  <c:v>0.970873786407767</c:v>
                </c:pt>
                <c:pt idx="9" formatCode="0.00">
                  <c:v>0.99009900990099009</c:v>
                </c:pt>
                <c:pt idx="10" formatCode="0.000">
                  <c:v>0.99900099900099915</c:v>
                </c:pt>
                <c:pt idx="11" formatCode="0.00">
                  <c:v>1</c:v>
                </c:pt>
              </c:numCache>
            </c:numRef>
          </c:xVal>
          <c:yVal>
            <c:numRef>
              <c:f>'Logist. diuskont.'!$B$12:$M$12</c:f>
              <c:numCache>
                <c:formatCode>0.00</c:formatCode>
                <c:ptCount val="12"/>
                <c:pt idx="0" formatCode="0.0000">
                  <c:v>0.1632254204322032</c:v>
                </c:pt>
                <c:pt idx="1">
                  <c:v>0.17511108</c:v>
                </c:pt>
                <c:pt idx="2">
                  <c:v>0.19669444999999999</c:v>
                </c:pt>
                <c:pt idx="3">
                  <c:v>0.24865499999999999</c:v>
                </c:pt>
                <c:pt idx="4">
                  <c:v>0.32707999999999998</c:v>
                </c:pt>
                <c:pt idx="5">
                  <c:v>0.40782499999999999</c:v>
                </c:pt>
                <c:pt idx="6">
                  <c:v>0.50385000000000002</c:v>
                </c:pt>
                <c:pt idx="7">
                  <c:v>0.61260000000000003</c:v>
                </c:pt>
                <c:pt idx="8">
                  <c:v>0.70099250000000002</c:v>
                </c:pt>
                <c:pt idx="9">
                  <c:v>0.91164999999999996</c:v>
                </c:pt>
                <c:pt idx="10" formatCode="General">
                  <c:v>1.4350000000000001</c:v>
                </c:pt>
                <c:pt idx="11">
                  <c:v>2.4885000000000002</c:v>
                </c:pt>
              </c:numCache>
            </c:numRef>
          </c:yVal>
          <c:smooth val="1"/>
        </c:ser>
        <c:ser>
          <c:idx val="1"/>
          <c:order val="1"/>
          <c:tx>
            <c:v>Įprastoji grąžos norma</c:v>
          </c:tx>
          <c:spPr>
            <a:ln w="38100">
              <a:solidFill>
                <a:srgbClr val="0000EA"/>
              </a:solidFill>
            </a:ln>
          </c:spPr>
          <c:marker>
            <c:symbol val="x"/>
            <c:size val="6"/>
            <c:spPr>
              <a:ln w="19050">
                <a:solidFill>
                  <a:srgbClr val="0000EA"/>
                </a:solidFill>
              </a:ln>
            </c:spPr>
          </c:marker>
          <c:xVal>
            <c:numRef>
              <c:f>'Logist. diuskont.'!$B$11:$M$11</c:f>
              <c:numCache>
                <c:formatCode>General</c:formatCode>
                <c:ptCount val="12"/>
                <c:pt idx="0">
                  <c:v>1.0000000000000001E-5</c:v>
                </c:pt>
                <c:pt idx="1">
                  <c:v>0.1</c:v>
                </c:pt>
                <c:pt idx="2">
                  <c:v>0.25</c:v>
                </c:pt>
                <c:pt idx="3">
                  <c:v>0.5</c:v>
                </c:pt>
                <c:pt idx="4" formatCode="0.00">
                  <c:v>0.7142857142857143</c:v>
                </c:pt>
                <c:pt idx="5" formatCode="0.00">
                  <c:v>0.83333333333333337</c:v>
                </c:pt>
                <c:pt idx="6" formatCode="0.00">
                  <c:v>0.90909090909090906</c:v>
                </c:pt>
                <c:pt idx="7" formatCode="0.00">
                  <c:v>0.95238095238095233</c:v>
                </c:pt>
                <c:pt idx="8" formatCode="0.00">
                  <c:v>0.970873786407767</c:v>
                </c:pt>
                <c:pt idx="9" formatCode="0.00">
                  <c:v>0.99009900990099009</c:v>
                </c:pt>
                <c:pt idx="10" formatCode="0.000">
                  <c:v>0.99900099900099915</c:v>
                </c:pt>
                <c:pt idx="11" formatCode="0.00">
                  <c:v>1</c:v>
                </c:pt>
              </c:numCache>
            </c:numRef>
          </c:xVal>
          <c:yVal>
            <c:numRef>
              <c:f>'Logist. diuskont.'!$B$13:$M$13</c:f>
              <c:numCache>
                <c:formatCode>0.0000</c:formatCode>
                <c:ptCount val="12"/>
                <c:pt idx="0">
                  <c:v>0.16322542043492594</c:v>
                </c:pt>
                <c:pt idx="1">
                  <c:v>0.1632254204322032</c:v>
                </c:pt>
                <c:pt idx="2">
                  <c:v>0.1632254204322032</c:v>
                </c:pt>
                <c:pt idx="3" formatCode="0.000">
                  <c:v>0.1632254204322032</c:v>
                </c:pt>
                <c:pt idx="4">
                  <c:v>0.1632254204322032</c:v>
                </c:pt>
                <c:pt idx="5">
                  <c:v>0.1632254204322032</c:v>
                </c:pt>
                <c:pt idx="6">
                  <c:v>0.1632254204322032</c:v>
                </c:pt>
                <c:pt idx="7">
                  <c:v>0.1632254204322032</c:v>
                </c:pt>
                <c:pt idx="8" formatCode="0.000">
                  <c:v>0.1632254204322032</c:v>
                </c:pt>
                <c:pt idx="9">
                  <c:v>0.1632254204322032</c:v>
                </c:pt>
                <c:pt idx="10">
                  <c:v>0.1632254204322032</c:v>
                </c:pt>
                <c:pt idx="11">
                  <c:v>0.1632254204322032</c:v>
                </c:pt>
              </c:numCache>
            </c:numRef>
          </c:yVal>
          <c:smooth val="1"/>
        </c:ser>
        <c:dLbls>
          <c:showLegendKey val="0"/>
          <c:showVal val="0"/>
          <c:showCatName val="0"/>
          <c:showSerName val="0"/>
          <c:showPercent val="0"/>
          <c:showBubbleSize val="0"/>
        </c:dLbls>
        <c:axId val="113398272"/>
        <c:axId val="113398848"/>
      </c:scatterChart>
      <c:valAx>
        <c:axId val="113398272"/>
        <c:scaling>
          <c:orientation val="minMax"/>
          <c:max val="1"/>
        </c:scaling>
        <c:delete val="0"/>
        <c:axPos val="b"/>
        <c:majorGridlines/>
        <c:title>
          <c:tx>
            <c:rich>
              <a:bodyPr/>
              <a:lstStyle/>
              <a:p>
                <a:pPr>
                  <a:defRPr sz="1600"/>
                </a:pPr>
                <a:r>
                  <a:rPr lang="en-US" sz="1600" b="0" i="0" baseline="0" dirty="0" err="1">
                    <a:effectLst/>
                    <a:latin typeface="Times New Roman" panose="02020603050405020304" pitchFamily="18" charset="0"/>
                    <a:cs typeface="Times New Roman" panose="02020603050405020304" pitchFamily="18" charset="0"/>
                  </a:rPr>
                  <a:t>Rinkos</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a:effectLst/>
                    <a:latin typeface="Times New Roman" panose="02020603050405020304" pitchFamily="18" charset="0"/>
                    <a:cs typeface="Times New Roman" panose="02020603050405020304" pitchFamily="18" charset="0"/>
                  </a:rPr>
                  <a:t>užpildymo</a:t>
                </a:r>
                <a:r>
                  <a:rPr lang="en-US" sz="1600" b="0" i="0" baseline="0" dirty="0">
                    <a:effectLst/>
                    <a:latin typeface="Times New Roman" panose="02020603050405020304" pitchFamily="18" charset="0"/>
                    <a:cs typeface="Times New Roman" panose="02020603050405020304" pitchFamily="18" charset="0"/>
                  </a:rPr>
                  <a:t> </a:t>
                </a:r>
                <a:r>
                  <a:rPr lang="en-US" sz="1600" b="0" i="0" baseline="0" dirty="0" err="1" smtClean="0">
                    <a:effectLst/>
                    <a:latin typeface="Times New Roman" panose="02020603050405020304" pitchFamily="18" charset="0"/>
                    <a:cs typeface="Times New Roman" panose="02020603050405020304" pitchFamily="18" charset="0"/>
                  </a:rPr>
                  <a:t>laipsnis</a:t>
                </a:r>
                <a:r>
                  <a:rPr lang="en-US" sz="1600" b="0" i="0" baseline="0" dirty="0" smtClean="0">
                    <a:effectLst/>
                    <a:latin typeface="Times New Roman" panose="02020603050405020304" pitchFamily="18" charset="0"/>
                    <a:cs typeface="Times New Roman" panose="02020603050405020304" pitchFamily="18" charset="0"/>
                  </a:rPr>
                  <a:t> </a:t>
                </a:r>
                <a:r>
                  <a:rPr lang="en-US" sz="1600" b="0" i="1" baseline="0" dirty="0" smtClean="0">
                    <a:effectLst/>
                    <a:latin typeface="Times New Roman" panose="02020603050405020304" pitchFamily="18" charset="0"/>
                    <a:cs typeface="Times New Roman" panose="02020603050405020304" pitchFamily="18" charset="0"/>
                  </a:rPr>
                  <a:t>K/</a:t>
                </a:r>
                <a:r>
                  <a:rPr lang="en-US" sz="1600" b="0" i="1" baseline="0" dirty="0" err="1" smtClean="0">
                    <a:effectLst/>
                    <a:latin typeface="Times New Roman" panose="02020603050405020304" pitchFamily="18" charset="0"/>
                    <a:cs typeface="Times New Roman" panose="02020603050405020304" pitchFamily="18" charset="0"/>
                  </a:rPr>
                  <a:t>Kp</a:t>
                </a:r>
                <a:endParaRPr lang="en-US" sz="1600" i="1" dirty="0">
                  <a:effectLst/>
                  <a:latin typeface="Times New Roman" panose="02020603050405020304" pitchFamily="18" charset="0"/>
                  <a:cs typeface="Times New Roman" panose="02020603050405020304" pitchFamily="18" charset="0"/>
                </a:endParaRPr>
              </a:p>
            </c:rich>
          </c:tx>
          <c:layout>
            <c:manualLayout>
              <c:xMode val="edge"/>
              <c:yMode val="edge"/>
              <c:x val="0.54736793220928481"/>
              <c:y val="0.8940821709465232"/>
            </c:manualLayout>
          </c:layout>
          <c:overlay val="0"/>
        </c:title>
        <c:numFmt formatCode="General" sourceLinked="1"/>
        <c:majorTickMark val="out"/>
        <c:minorTickMark val="none"/>
        <c:tickLblPos val="nextTo"/>
        <c:txPr>
          <a:bodyPr/>
          <a:lstStyle/>
          <a:p>
            <a:pPr>
              <a:defRPr sz="1400"/>
            </a:pPr>
            <a:endParaRPr lang="en-US"/>
          </a:p>
        </c:txPr>
        <c:crossAx val="113398848"/>
        <c:crosses val="autoZero"/>
        <c:crossBetween val="midCat"/>
      </c:valAx>
      <c:valAx>
        <c:axId val="113398848"/>
        <c:scaling>
          <c:orientation val="minMax"/>
          <c:max val="1.2"/>
        </c:scaling>
        <c:delete val="0"/>
        <c:axPos val="l"/>
        <c:majorGridlines/>
        <c:title>
          <c:tx>
            <c:rich>
              <a:bodyPr rot="-5400000" vert="horz"/>
              <a:lstStyle/>
              <a:p>
                <a:pPr>
                  <a:defRPr sz="1600" b="0">
                    <a:latin typeface="Times New Roman" panose="02020603050405020304" pitchFamily="18" charset="0"/>
                    <a:cs typeface="Times New Roman" panose="02020603050405020304" pitchFamily="18" charset="0"/>
                  </a:defRPr>
                </a:pPr>
                <a:r>
                  <a:rPr lang="en-US" sz="1600" b="0" i="0" u="none" strike="noStrike" baseline="0">
                    <a:effectLst/>
                    <a:latin typeface="Times New Roman" panose="02020603050405020304" pitchFamily="18" charset="0"/>
                    <a:cs typeface="Times New Roman" panose="02020603050405020304" pitchFamily="18" charset="0"/>
                  </a:rPr>
                  <a:t>Invest. grąžos norma         </a:t>
                </a:r>
                <a:endParaRPr lang="en-US" sz="1600" b="0">
                  <a:latin typeface="Times New Roman" panose="02020603050405020304" pitchFamily="18" charset="0"/>
                  <a:cs typeface="Times New Roman" panose="02020603050405020304" pitchFamily="18" charset="0"/>
                </a:endParaRPr>
              </a:p>
            </c:rich>
          </c:tx>
          <c:layout>
            <c:manualLayout>
              <c:xMode val="edge"/>
              <c:yMode val="edge"/>
              <c:x val="3.3581804432429294E-3"/>
              <c:y val="5.1322362649360798E-2"/>
            </c:manualLayout>
          </c:layout>
          <c:overlay val="0"/>
        </c:title>
        <c:numFmt formatCode="0.0" sourceLinked="0"/>
        <c:majorTickMark val="out"/>
        <c:minorTickMark val="none"/>
        <c:tickLblPos val="nextTo"/>
        <c:txPr>
          <a:bodyPr/>
          <a:lstStyle/>
          <a:p>
            <a:pPr>
              <a:defRPr sz="1400"/>
            </a:pPr>
            <a:endParaRPr lang="en-US"/>
          </a:p>
        </c:txPr>
        <c:crossAx val="113398272"/>
        <c:crosses val="autoZero"/>
        <c:crossBetween val="midCat"/>
      </c:valAx>
    </c:plotArea>
    <c:legend>
      <c:legendPos val="r"/>
      <c:layout>
        <c:manualLayout>
          <c:xMode val="edge"/>
          <c:yMode val="edge"/>
          <c:x val="0.14105049522951302"/>
          <c:y val="9.2126127399985866E-2"/>
          <c:w val="0.3902919733031901"/>
          <c:h val="0.13917618679167995"/>
        </c:manualLayout>
      </c:layout>
      <c:overlay val="0"/>
      <c:spPr>
        <a:solidFill>
          <a:schemeClr val="bg1"/>
        </a:solidFill>
        <a:ln>
          <a:solidFill>
            <a:schemeClr val="accent1"/>
          </a:solidFill>
        </a:ln>
      </c:spPr>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mn-lt"/>
                <a:ea typeface="+mn-ea"/>
                <a:cs typeface="+mn-cs"/>
              </a:defRPr>
            </a:pPr>
            <a:r>
              <a:rPr lang="lt-LT" sz="1800" b="0" i="0" baseline="0" dirty="0">
                <a:effectLst/>
              </a:rPr>
              <a:t>Produktyvumo ir prisotinimo ryšys</a:t>
            </a:r>
            <a:r>
              <a:rPr lang="en-US" sz="1800" b="0" i="0" baseline="0" dirty="0">
                <a:effectLst/>
              </a:rPr>
              <a:t>;</a:t>
            </a:r>
            <a:r>
              <a:rPr lang="lt-LT" sz="1800" b="0" i="0" baseline="0" dirty="0">
                <a:effectLst/>
              </a:rPr>
              <a:t> </a:t>
            </a:r>
            <a:r>
              <a:rPr lang="lt-LT" sz="1800" b="0" i="0" baseline="0" dirty="0" err="1">
                <a:effectLst/>
              </a:rPr>
              <a:t>Phi</a:t>
            </a:r>
            <a:r>
              <a:rPr lang="en-US" sz="1800" b="0" i="0" baseline="0" dirty="0">
                <a:effectLst/>
              </a:rPr>
              <a:t>l</a:t>
            </a:r>
            <a:r>
              <a:rPr lang="lt-LT" sz="1800" b="0" i="0" baseline="0" dirty="0" err="1">
                <a:effectLst/>
              </a:rPr>
              <a:t>lipso</a:t>
            </a:r>
            <a:r>
              <a:rPr lang="lt-LT" sz="1800" b="0" i="0" baseline="0" dirty="0">
                <a:effectLst/>
              </a:rPr>
              <a:t> </a:t>
            </a:r>
            <a:r>
              <a:rPr lang="lt-LT" sz="1800" b="0" i="0" baseline="0" dirty="0" smtClean="0">
                <a:effectLst/>
              </a:rPr>
              <a:t>kreivė</a:t>
            </a:r>
          </a:p>
        </c:rich>
      </c:tx>
      <c:layout>
        <c:manualLayout>
          <c:xMode val="edge"/>
          <c:yMode val="edge"/>
          <c:x val="0.12787583786986634"/>
          <c:y val="0.85477774782765481"/>
        </c:manualLayout>
      </c:layout>
      <c:overlay val="1"/>
    </c:title>
    <c:autoTitleDeleted val="0"/>
    <c:plotArea>
      <c:layout>
        <c:manualLayout>
          <c:layoutTarget val="inner"/>
          <c:xMode val="edge"/>
          <c:yMode val="edge"/>
          <c:x val="0.11599604012252607"/>
          <c:y val="3.4070440260736058E-2"/>
          <c:w val="0.85440440480158286"/>
          <c:h val="0.66796097776934504"/>
        </c:manualLayout>
      </c:layout>
      <c:scatterChart>
        <c:scatterStyle val="lineMarker"/>
        <c:varyColors val="0"/>
        <c:ser>
          <c:idx val="1"/>
          <c:order val="0"/>
          <c:tx>
            <c:v>Philipso kreivės taškai (JAV 1961-1969 metų duomenys)</c:v>
          </c:tx>
          <c:spPr>
            <a:ln w="28575">
              <a:noFill/>
            </a:ln>
          </c:spPr>
          <c:marker>
            <c:symbol val="circle"/>
            <c:size val="6"/>
            <c:spPr>
              <a:solidFill>
                <a:srgbClr val="FFC000">
                  <a:alpha val="70000"/>
                </a:srgbClr>
              </a:solidFill>
              <a:ln w="19050"/>
            </c:spPr>
          </c:marker>
          <c:xVal>
            <c:numRef>
              <c:f>'Philipso kr'!$T$5:$T$20</c:f>
              <c:numCache>
                <c:formatCode>0.00</c:formatCode>
                <c:ptCount val="16"/>
                <c:pt idx="0">
                  <c:v>1.0000000000000009E-3</c:v>
                </c:pt>
                <c:pt idx="1">
                  <c:v>1.0000000000000009E-2</c:v>
                </c:pt>
                <c:pt idx="2">
                  <c:v>4.0000000000000036E-2</c:v>
                </c:pt>
                <c:pt idx="3">
                  <c:v>7.1428571428571397E-2</c:v>
                </c:pt>
                <c:pt idx="4">
                  <c:v>9.9999999999999978E-2</c:v>
                </c:pt>
                <c:pt idx="5">
                  <c:v>0.1309523809523796</c:v>
                </c:pt>
                <c:pt idx="6">
                  <c:v>0.14087301587301637</c:v>
                </c:pt>
                <c:pt idx="7">
                  <c:v>0.19999999999999996</c:v>
                </c:pt>
                <c:pt idx="8">
                  <c:v>0.2797619047619061</c:v>
                </c:pt>
                <c:pt idx="9">
                  <c:v>0.35</c:v>
                </c:pt>
                <c:pt idx="10">
                  <c:v>0.51289682539682446</c:v>
                </c:pt>
                <c:pt idx="11">
                  <c:v>0.61706349206349387</c:v>
                </c:pt>
                <c:pt idx="12">
                  <c:v>0.64682539682539586</c:v>
                </c:pt>
                <c:pt idx="13">
                  <c:v>0.8</c:v>
                </c:pt>
                <c:pt idx="14">
                  <c:v>0.93948412698412653</c:v>
                </c:pt>
                <c:pt idx="15">
                  <c:v>0.99</c:v>
                </c:pt>
              </c:numCache>
            </c:numRef>
          </c:xVal>
          <c:yVal>
            <c:numRef>
              <c:f>'Philipso kr'!$V$5:$V$20</c:f>
              <c:numCache>
                <c:formatCode>General</c:formatCode>
                <c:ptCount val="16"/>
                <c:pt idx="0" formatCode="0.00">
                  <c:v>5.2389928191757109</c:v>
                </c:pt>
                <c:pt idx="3" formatCode="0.00">
                  <c:v>4.0889700052103111</c:v>
                </c:pt>
                <c:pt idx="5" formatCode="0.00">
                  <c:v>2.900613097446064</c:v>
                </c:pt>
                <c:pt idx="6" formatCode="0.00">
                  <c:v>2.6833865659192666</c:v>
                </c:pt>
                <c:pt idx="8" formatCode="0.00">
                  <c:v>1.4950296581550198</c:v>
                </c:pt>
                <c:pt idx="10" formatCode="0.00">
                  <c:v>1.2778031266282222</c:v>
                </c:pt>
                <c:pt idx="11" formatCode="0.00">
                  <c:v>1.1372447826991177</c:v>
                </c:pt>
                <c:pt idx="12" formatCode="0.00">
                  <c:v>1.213912970296811</c:v>
                </c:pt>
                <c:pt idx="14" formatCode="0.00">
                  <c:v>1.0222425013025778</c:v>
                </c:pt>
              </c:numCache>
            </c:numRef>
          </c:yVal>
          <c:smooth val="0"/>
        </c:ser>
        <c:dLbls>
          <c:showLegendKey val="0"/>
          <c:showVal val="0"/>
          <c:showCatName val="0"/>
          <c:showSerName val="0"/>
          <c:showPercent val="0"/>
          <c:showBubbleSize val="0"/>
        </c:dLbls>
        <c:axId val="113401152"/>
        <c:axId val="82231296"/>
      </c:scatterChart>
      <c:scatterChart>
        <c:scatterStyle val="smoothMarker"/>
        <c:varyColors val="0"/>
        <c:ser>
          <c:idx val="0"/>
          <c:order val="1"/>
          <c:tx>
            <c:v>Produktyvumo priklausomybė nuo sitemos prisotinimo</c:v>
          </c:tx>
          <c:spPr>
            <a:ln w="47625">
              <a:solidFill>
                <a:srgbClr val="3C0EFE"/>
              </a:solidFill>
            </a:ln>
          </c:spPr>
          <c:marker>
            <c:symbol val="none"/>
          </c:marker>
          <c:xVal>
            <c:numRef>
              <c:f>'Philipso kr'!$T$5:$T$20</c:f>
              <c:numCache>
                <c:formatCode>0.00</c:formatCode>
                <c:ptCount val="16"/>
                <c:pt idx="0">
                  <c:v>1.0000000000000009E-3</c:v>
                </c:pt>
                <c:pt idx="1">
                  <c:v>1.0000000000000009E-2</c:v>
                </c:pt>
                <c:pt idx="2">
                  <c:v>4.0000000000000036E-2</c:v>
                </c:pt>
                <c:pt idx="3">
                  <c:v>7.1428571428571397E-2</c:v>
                </c:pt>
                <c:pt idx="4">
                  <c:v>9.9999999999999978E-2</c:v>
                </c:pt>
                <c:pt idx="5">
                  <c:v>0.1309523809523796</c:v>
                </c:pt>
                <c:pt idx="6">
                  <c:v>0.14087301587301637</c:v>
                </c:pt>
                <c:pt idx="7">
                  <c:v>0.19999999999999996</c:v>
                </c:pt>
                <c:pt idx="8">
                  <c:v>0.2797619047619061</c:v>
                </c:pt>
                <c:pt idx="9">
                  <c:v>0.35</c:v>
                </c:pt>
                <c:pt idx="10">
                  <c:v>0.51289682539682446</c:v>
                </c:pt>
                <c:pt idx="11">
                  <c:v>0.61706349206349387</c:v>
                </c:pt>
                <c:pt idx="12">
                  <c:v>0.64682539682539586</c:v>
                </c:pt>
                <c:pt idx="13">
                  <c:v>0.8</c:v>
                </c:pt>
                <c:pt idx="14">
                  <c:v>0.93948412698412653</c:v>
                </c:pt>
                <c:pt idx="15">
                  <c:v>0.99</c:v>
                </c:pt>
              </c:numCache>
            </c:numRef>
          </c:xVal>
          <c:yVal>
            <c:numRef>
              <c:f>'Philipso kr'!$U$5:$U$20</c:f>
              <c:numCache>
                <c:formatCode>0.00</c:formatCode>
                <c:ptCount val="16"/>
                <c:pt idx="0">
                  <c:v>17.172215383682936</c:v>
                </c:pt>
                <c:pt idx="1">
                  <c:v>7.439009789267379</c:v>
                </c:pt>
                <c:pt idx="2">
                  <c:v>4.3250740216149852</c:v>
                </c:pt>
                <c:pt idx="3">
                  <c:v>3.3968296721581792</c:v>
                </c:pt>
                <c:pt idx="4">
                  <c:v>2.9364971831021731</c:v>
                </c:pt>
                <c:pt idx="5">
                  <c:v>2.6041665190108225</c:v>
                </c:pt>
                <c:pt idx="6">
                  <c:v>2.5193903175231025</c:v>
                </c:pt>
                <c:pt idx="7">
                  <c:v>2.1413806523913927</c:v>
                </c:pt>
                <c:pt idx="8">
                  <c:v>1.8208816597837147</c:v>
                </c:pt>
                <c:pt idx="9">
                  <c:v>1.6276563112054006</c:v>
                </c:pt>
                <c:pt idx="10">
                  <c:v>1.3329999479823362</c:v>
                </c:pt>
                <c:pt idx="11">
                  <c:v>1.2051856096249982</c:v>
                </c:pt>
                <c:pt idx="12">
                  <c:v>1.1740810753019177</c:v>
                </c:pt>
                <c:pt idx="13">
                  <c:v>1.040827550958674</c:v>
                </c:pt>
                <c:pt idx="14">
                  <c:v>0.94750798322472463</c:v>
                </c:pt>
                <c:pt idx="15">
                  <c:v>0.91843605105598014</c:v>
                </c:pt>
              </c:numCache>
            </c:numRef>
          </c:yVal>
          <c:smooth val="1"/>
        </c:ser>
        <c:dLbls>
          <c:showLegendKey val="0"/>
          <c:showVal val="0"/>
          <c:showCatName val="0"/>
          <c:showSerName val="0"/>
          <c:showPercent val="0"/>
          <c:showBubbleSize val="0"/>
        </c:dLbls>
        <c:axId val="113401152"/>
        <c:axId val="82231296"/>
      </c:scatterChart>
      <c:valAx>
        <c:axId val="113401152"/>
        <c:scaling>
          <c:orientation val="minMax"/>
          <c:max val="1"/>
        </c:scaling>
        <c:delete val="0"/>
        <c:axPos val="b"/>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lt-LT" sz="1400" b="0" i="0" u="none" strike="noStrike" baseline="0" dirty="0">
                    <a:effectLst/>
                    <a:latin typeface="Times New Roman" panose="02020603050405020304" pitchFamily="18" charset="0"/>
                    <a:cs typeface="Times New Roman" panose="02020603050405020304" pitchFamily="18" charset="0"/>
                  </a:rPr>
                  <a:t>Prisotinimas / nedarbo lygis </a:t>
                </a:r>
                <a:r>
                  <a:rPr lang="en-US" sz="1400" b="0" i="0" u="none" strike="noStrike" baseline="0" dirty="0">
                    <a:effectLst/>
                    <a:latin typeface="Times New Roman" panose="02020603050405020304" pitchFamily="18" charset="0"/>
                    <a:cs typeface="Times New Roman" panose="02020603050405020304" pitchFamily="18" charset="0"/>
                  </a:rPr>
                  <a:t>(</a:t>
                </a:r>
                <a:r>
                  <a:rPr lang="lt-LT" sz="1400" b="0" i="0" u="none" strike="noStrike" baseline="0" dirty="0">
                    <a:effectLst/>
                    <a:latin typeface="Times New Roman" panose="02020603050405020304" pitchFamily="18" charset="0"/>
                    <a:cs typeface="Times New Roman" panose="02020603050405020304" pitchFamily="18" charset="0"/>
                  </a:rPr>
                  <a:t>sąlyginiais vienetais</a:t>
                </a:r>
                <a:r>
                  <a:rPr lang="en-US" sz="1400" b="0" i="0" u="none" strike="noStrike" baseline="0" dirty="0" smtClean="0">
                    <a:effectLst/>
                    <a:latin typeface="Times New Roman" panose="02020603050405020304" pitchFamily="18" charset="0"/>
                    <a:cs typeface="Times New Roman" panose="02020603050405020304" pitchFamily="18" charset="0"/>
                  </a:rPr>
                  <a:t>)</a:t>
                </a:r>
                <a:r>
                  <a:rPr lang="lt-LT" sz="1400" b="0" i="0" u="none" strike="noStrike" baseline="0" dirty="0" smtClean="0">
                    <a:effectLst/>
                    <a:latin typeface="Times New Roman" panose="02020603050405020304" pitchFamily="18" charset="0"/>
                    <a:cs typeface="Times New Roman" panose="02020603050405020304" pitchFamily="18" charset="0"/>
                  </a:rPr>
                  <a:t> </a:t>
                </a:r>
                <a:r>
                  <a:rPr lang="lt-LT" sz="1400" b="0" i="1" baseline="0" dirty="0" smtClean="0">
                    <a:effectLst/>
                  </a:rPr>
                  <a:t>ρ</a:t>
                </a:r>
                <a:r>
                  <a:rPr lang="lt-LT" sz="1400" b="0" i="0" baseline="0" dirty="0" smtClean="0">
                    <a:effectLst/>
                  </a:rPr>
                  <a:t> = </a:t>
                </a:r>
                <a:r>
                  <a:rPr lang="en-US" sz="1400" b="0" i="0" baseline="0" dirty="0" smtClean="0">
                    <a:effectLst/>
                  </a:rPr>
                  <a:t>1</a:t>
                </a:r>
                <a:r>
                  <a:rPr lang="en-US" sz="1400" b="0" i="1" baseline="0" dirty="0" smtClean="0">
                    <a:effectLst/>
                  </a:rPr>
                  <a:t>-K/</a:t>
                </a:r>
                <a:r>
                  <a:rPr lang="en-US" sz="1400" b="0" i="1" baseline="0" dirty="0" err="1" smtClean="0">
                    <a:effectLst/>
                  </a:rPr>
                  <a:t>Kp</a:t>
                </a:r>
                <a:endParaRPr lang="en-US" sz="1400" dirty="0" smtClean="0">
                  <a:effectLst/>
                </a:endParaRPr>
              </a:p>
            </c:rich>
          </c:tx>
          <c:layout>
            <c:manualLayout>
              <c:xMode val="edge"/>
              <c:yMode val="edge"/>
              <c:x val="0.24824688791192512"/>
              <c:y val="0.77148873258162565"/>
            </c:manualLayout>
          </c:layout>
          <c:overlay val="0"/>
        </c:title>
        <c:numFmt formatCode="0.0" sourceLinked="0"/>
        <c:majorTickMark val="out"/>
        <c:minorTickMark val="none"/>
        <c:tickLblPos val="nextTo"/>
        <c:txPr>
          <a:bodyPr/>
          <a:lstStyle/>
          <a:p>
            <a:pPr>
              <a:defRPr sz="1400"/>
            </a:pPr>
            <a:endParaRPr lang="en-US"/>
          </a:p>
        </c:txPr>
        <c:crossAx val="82231296"/>
        <c:crosses val="autoZero"/>
        <c:crossBetween val="midCat"/>
      </c:valAx>
      <c:valAx>
        <c:axId val="82231296"/>
        <c:scaling>
          <c:orientation val="minMax"/>
          <c:max val="6"/>
        </c:scaling>
        <c:delete val="0"/>
        <c:axPos val="l"/>
        <c:majorGridlines/>
        <c:title>
          <c:tx>
            <c:rich>
              <a:bodyPr rot="-5400000" vert="horz"/>
              <a:lstStyle/>
              <a:p>
                <a:pPr>
                  <a:defRPr sz="1400"/>
                </a:pPr>
                <a:r>
                  <a:rPr lang="lt-LT" sz="1400" b="0" i="0" baseline="0">
                    <a:effectLst/>
                    <a:latin typeface="Times New Roman" panose="02020603050405020304" pitchFamily="18" charset="0"/>
                    <a:cs typeface="Times New Roman" panose="02020603050405020304" pitchFamily="18" charset="0"/>
                  </a:rPr>
                  <a:t>Produktyvumas / infliacija  </a:t>
                </a:r>
                <a:endParaRPr lang="en-US" sz="1400">
                  <a:effectLst/>
                  <a:latin typeface="Times New Roman" panose="02020603050405020304" pitchFamily="18" charset="0"/>
                  <a:cs typeface="Times New Roman" panose="02020603050405020304" pitchFamily="18" charset="0"/>
                </a:endParaRPr>
              </a:p>
            </c:rich>
          </c:tx>
          <c:layout>
            <c:manualLayout>
              <c:xMode val="edge"/>
              <c:yMode val="edge"/>
              <c:x val="1.6125546806649169E-2"/>
              <c:y val="5.1661448945387829E-2"/>
            </c:manualLayout>
          </c:layout>
          <c:overlay val="0"/>
        </c:title>
        <c:numFmt formatCode="0" sourceLinked="0"/>
        <c:majorTickMark val="out"/>
        <c:minorTickMark val="none"/>
        <c:tickLblPos val="nextTo"/>
        <c:txPr>
          <a:bodyPr/>
          <a:lstStyle/>
          <a:p>
            <a:pPr>
              <a:defRPr sz="1400"/>
            </a:pPr>
            <a:endParaRPr lang="en-US"/>
          </a:p>
        </c:txPr>
        <c:crossAx val="113401152"/>
        <c:crosses val="autoZero"/>
        <c:crossBetween val="midCat"/>
      </c:valAx>
    </c:plotArea>
    <c:legend>
      <c:legendPos val="r"/>
      <c:layout>
        <c:manualLayout>
          <c:xMode val="edge"/>
          <c:yMode val="edge"/>
          <c:x val="0.18526334208223974"/>
          <c:y val="0.13420516712519368"/>
          <c:w val="0.7508477690288714"/>
          <c:h val="0.13051196913638805"/>
        </c:manualLayout>
      </c:layout>
      <c:overlay val="0"/>
      <c:spPr>
        <a:solidFill>
          <a:schemeClr val="bg1"/>
        </a:solidFill>
        <a:ln>
          <a:solidFill>
            <a:srgbClr val="3C0EFE"/>
          </a:solidFill>
        </a:ln>
      </c:spPr>
      <c:txPr>
        <a:bodyPr/>
        <a:lstStyle/>
        <a:p>
          <a:pPr>
            <a:defRPr sz="14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947935368043081E-2"/>
          <c:y val="6.4935064935064929E-2"/>
          <c:w val="0.88193718111014197"/>
          <c:h val="0.8896528080627859"/>
        </c:manualLayout>
      </c:layout>
      <c:scatterChart>
        <c:scatterStyle val="smoothMarker"/>
        <c:varyColors val="0"/>
        <c:ser>
          <c:idx val="0"/>
          <c:order val="0"/>
          <c:tx>
            <c:v>Nuosavas kap. K1=1</c:v>
          </c:tx>
          <c:spPr>
            <a:ln w="50800">
              <a:solidFill>
                <a:srgbClr val="99CC00"/>
              </a:solidFill>
              <a:prstDash val="solid"/>
            </a:ln>
          </c:spPr>
          <c:marker>
            <c:symbol val="circle"/>
            <c:size val="7"/>
            <c:spPr>
              <a:noFill/>
              <a:ln w="12700">
                <a:solidFill>
                  <a:srgbClr val="92D050"/>
                </a:solidFill>
                <a:prstDash val="solid"/>
              </a:ln>
            </c:spPr>
          </c:marker>
          <c:xVal>
            <c:numRef>
              <c:f>Pav.2!$A$3:$A$33</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Pav.2!$B$3:$B$33</c:f>
              <c:numCache>
                <c:formatCode>General</c:formatCode>
                <c:ptCount val="31"/>
                <c:pt idx="0">
                  <c:v>1</c:v>
                </c:pt>
                <c:pt idx="1">
                  <c:v>1.1000000000000001</c:v>
                </c:pt>
                <c:pt idx="2">
                  <c:v>1.2100000000000002</c:v>
                </c:pt>
                <c:pt idx="3">
                  <c:v>1.3310000000000004</c:v>
                </c:pt>
                <c:pt idx="4">
                  <c:v>1.4641000000000004</c:v>
                </c:pt>
                <c:pt idx="5">
                  <c:v>1.6105100000000006</c:v>
                </c:pt>
                <c:pt idx="6">
                  <c:v>1.7715610000000008</c:v>
                </c:pt>
                <c:pt idx="7">
                  <c:v>1.9487171000000012</c:v>
                </c:pt>
                <c:pt idx="8">
                  <c:v>2.1435888100000011</c:v>
                </c:pt>
                <c:pt idx="9">
                  <c:v>2.3579476910000015</c:v>
                </c:pt>
                <c:pt idx="10">
                  <c:v>2.5937424601000019</c:v>
                </c:pt>
                <c:pt idx="11">
                  <c:v>2.8531167061100025</c:v>
                </c:pt>
                <c:pt idx="12">
                  <c:v>3.1384283767210026</c:v>
                </c:pt>
                <c:pt idx="13">
                  <c:v>3.4522712143931029</c:v>
                </c:pt>
                <c:pt idx="14">
                  <c:v>3.7974983358324139</c:v>
                </c:pt>
                <c:pt idx="15">
                  <c:v>4.1772481694156554</c:v>
                </c:pt>
                <c:pt idx="16">
                  <c:v>4.5949729863572211</c:v>
                </c:pt>
                <c:pt idx="17">
                  <c:v>5.0544702849929433</c:v>
                </c:pt>
                <c:pt idx="18">
                  <c:v>5.5599173134922379</c:v>
                </c:pt>
                <c:pt idx="19">
                  <c:v>6.1159090448414632</c:v>
                </c:pt>
              </c:numCache>
            </c:numRef>
          </c:yVal>
          <c:smooth val="1"/>
        </c:ser>
        <c:ser>
          <c:idx val="2"/>
          <c:order val="1"/>
          <c:tx>
            <c:v>Abiejų kapitalų suma K1+K2</c:v>
          </c:tx>
          <c:spPr>
            <a:ln w="50800">
              <a:pattFill prst="pct75">
                <a:fgClr>
                  <a:srgbClr val="FF6600"/>
                </a:fgClr>
                <a:bgClr>
                  <a:srgbClr val="FFFFFF"/>
                </a:bgClr>
              </a:pattFill>
              <a:prstDash val="solid"/>
            </a:ln>
          </c:spPr>
          <c:marker>
            <c:symbol val="x"/>
            <c:size val="6"/>
            <c:spPr>
              <a:noFill/>
              <a:ln>
                <a:solidFill>
                  <a:srgbClr val="FF0000"/>
                </a:solidFill>
                <a:prstDash val="solid"/>
              </a:ln>
            </c:spPr>
          </c:marker>
          <c:xVal>
            <c:numRef>
              <c:f>Pav.2!$A$3:$A$33</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Pav.2!$D$3:$D$33</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yVal>
          <c:smooth val="1"/>
        </c:ser>
        <c:ser>
          <c:idx val="1"/>
          <c:order val="2"/>
          <c:tx>
            <c:v>Skolintas kap. K2= -1</c:v>
          </c:tx>
          <c:spPr>
            <a:ln w="50800">
              <a:solidFill>
                <a:srgbClr val="0000FF"/>
              </a:solidFill>
              <a:prstDash val="solid"/>
            </a:ln>
          </c:spPr>
          <c:marker>
            <c:symbol val="triangle"/>
            <c:size val="6"/>
            <c:spPr>
              <a:noFill/>
              <a:ln w="9525">
                <a:noFill/>
              </a:ln>
            </c:spPr>
          </c:marker>
          <c:xVal>
            <c:numRef>
              <c:f>Pav.2!$A$3:$A$33</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Pav.2!$C$3:$C$33</c:f>
              <c:numCache>
                <c:formatCode>General</c:formatCode>
                <c:ptCount val="31"/>
                <c:pt idx="0">
                  <c:v>-1</c:v>
                </c:pt>
                <c:pt idx="1">
                  <c:v>-1.1000000000000001</c:v>
                </c:pt>
                <c:pt idx="2">
                  <c:v>-1.2100000000000002</c:v>
                </c:pt>
                <c:pt idx="3">
                  <c:v>-1.3310000000000004</c:v>
                </c:pt>
                <c:pt idx="4">
                  <c:v>-1.4641000000000004</c:v>
                </c:pt>
                <c:pt idx="5">
                  <c:v>-1.6105100000000006</c:v>
                </c:pt>
                <c:pt idx="6">
                  <c:v>-1.7715610000000008</c:v>
                </c:pt>
                <c:pt idx="7">
                  <c:v>-1.9487171000000012</c:v>
                </c:pt>
                <c:pt idx="8">
                  <c:v>-2.1435888100000011</c:v>
                </c:pt>
                <c:pt idx="9">
                  <c:v>-2.3579476910000015</c:v>
                </c:pt>
                <c:pt idx="10">
                  <c:v>-2.5937424601000019</c:v>
                </c:pt>
                <c:pt idx="11">
                  <c:v>-2.8531167061100025</c:v>
                </c:pt>
                <c:pt idx="12">
                  <c:v>-3.1384283767210026</c:v>
                </c:pt>
                <c:pt idx="13">
                  <c:v>-3.4522712143931029</c:v>
                </c:pt>
                <c:pt idx="14">
                  <c:v>-3.7974983358324139</c:v>
                </c:pt>
                <c:pt idx="15">
                  <c:v>-4.1772481694156554</c:v>
                </c:pt>
                <c:pt idx="16">
                  <c:v>-4.5949729863572211</c:v>
                </c:pt>
                <c:pt idx="17">
                  <c:v>-5.0544702849929433</c:v>
                </c:pt>
                <c:pt idx="18">
                  <c:v>-5.5599173134922379</c:v>
                </c:pt>
                <c:pt idx="19">
                  <c:v>-6.1159090448414632</c:v>
                </c:pt>
              </c:numCache>
            </c:numRef>
          </c:yVal>
          <c:smooth val="1"/>
        </c:ser>
        <c:dLbls>
          <c:showLegendKey val="0"/>
          <c:showVal val="0"/>
          <c:showCatName val="0"/>
          <c:showSerName val="0"/>
          <c:showPercent val="0"/>
          <c:showBubbleSize val="0"/>
        </c:dLbls>
        <c:axId val="82233600"/>
        <c:axId val="82234176"/>
      </c:scatterChart>
      <c:valAx>
        <c:axId val="82233600"/>
        <c:scaling>
          <c:orientation val="minMax"/>
          <c:max val="20"/>
        </c:scaling>
        <c:delete val="0"/>
        <c:axPos val="b"/>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lt-LT" sz="1400"/>
                  <a:t>Kaupimo trukmė</a:t>
                </a:r>
              </a:p>
            </c:rich>
          </c:tx>
          <c:layout>
            <c:manualLayout>
              <c:xMode val="edge"/>
              <c:yMode val="edge"/>
              <c:x val="0.77019748653500897"/>
              <c:y val="0.422077922077922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2234176"/>
        <c:crosses val="autoZero"/>
        <c:crossBetween val="midCat"/>
      </c:valAx>
      <c:valAx>
        <c:axId val="82234176"/>
        <c:scaling>
          <c:orientation val="minMax"/>
          <c:max val="6"/>
          <c:min val="-6"/>
        </c:scaling>
        <c:delete val="0"/>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lt-LT" sz="1400"/>
                  <a:t>Sukauptasis kapitalas</a:t>
                </a:r>
              </a:p>
            </c:rich>
          </c:tx>
          <c:layout>
            <c:manualLayout>
              <c:xMode val="edge"/>
              <c:yMode val="edge"/>
              <c:x val="8.9766606822262122E-3"/>
              <c:y val="6.8181818181818177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2233600"/>
        <c:crosses val="autoZero"/>
        <c:crossBetween val="midCat"/>
        <c:majorUnit val="2"/>
      </c:valAx>
      <c:spPr>
        <a:noFill/>
        <a:ln w="12700">
          <a:solidFill>
            <a:srgbClr val="808080"/>
          </a:solidFill>
          <a:prstDash val="solid"/>
        </a:ln>
      </c:spPr>
    </c:plotArea>
    <c:legend>
      <c:legendPos val="r"/>
      <c:layout>
        <c:manualLayout>
          <c:xMode val="edge"/>
          <c:yMode val="edge"/>
          <c:x val="0.118491921005386"/>
          <c:y val="9.7402597402597407E-2"/>
          <c:w val="0.38848716827063284"/>
          <c:h val="0.21236121461885568"/>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4783136287795"/>
          <c:y val="4.6341463414634146E-2"/>
          <c:w val="0.84816898479934422"/>
          <c:h val="0.88061553766753198"/>
        </c:manualLayout>
      </c:layout>
      <c:scatterChart>
        <c:scatterStyle val="smoothMarker"/>
        <c:varyColors val="0"/>
        <c:ser>
          <c:idx val="1"/>
          <c:order val="0"/>
          <c:tx>
            <c:v>Teigiamas narys( Ko1 = 1)</c:v>
          </c:tx>
          <c:spPr>
            <a:ln w="50800">
              <a:solidFill>
                <a:srgbClr val="00B050"/>
              </a:solidFill>
              <a:prstDash val="solid"/>
            </a:ln>
          </c:spPr>
          <c:marker>
            <c:symbol val="circle"/>
            <c:size val="7"/>
            <c:spPr>
              <a:solidFill>
                <a:schemeClr val="accent1"/>
              </a:solidFill>
              <a:ln w="9525">
                <a:noFill/>
              </a:ln>
            </c:spPr>
          </c:marker>
          <c:xVal>
            <c:numRef>
              <c:f>Pav.3!$A$5:$A$55</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Pav.3!$C$5:$C$55</c:f>
              <c:numCache>
                <c:formatCode>General</c:formatCode>
                <c:ptCount val="51"/>
                <c:pt idx="0">
                  <c:v>1</c:v>
                </c:pt>
                <c:pt idx="1">
                  <c:v>1.0891089108910892</c:v>
                </c:pt>
                <c:pt idx="2">
                  <c:v>1.1851126346718903</c:v>
                </c:pt>
                <c:pt idx="3">
                  <c:v>1.2883554350982485</c:v>
                </c:pt>
                <c:pt idx="4">
                  <c:v>1.3991647633336841</c:v>
                </c:pt>
                <c:pt idx="5">
                  <c:v>1.5178440998594793</c:v>
                </c:pt>
                <c:pt idx="6">
                  <c:v>1.6446650582956368</c:v>
                </c:pt>
                <c:pt idx="7">
                  <c:v>1.779858847572197</c:v>
                </c:pt>
                <c:pt idx="8">
                  <c:v>1.9236072386988954</c:v>
                </c:pt>
                <c:pt idx="9">
                  <c:v>2.076033236945114</c:v>
                </c:pt>
                <c:pt idx="10">
                  <c:v>2.2371917170201048</c:v>
                </c:pt>
                <c:pt idx="11">
                  <c:v>2.4070603342994912</c:v>
                </c:pt>
                <c:pt idx="12">
                  <c:v>2.5855310747970139</c:v>
                </c:pt>
                <c:pt idx="13">
                  <c:v>2.772402845195626</c:v>
                </c:pt>
                <c:pt idx="14">
                  <c:v>2.9673755261992034</c:v>
                </c:pt>
                <c:pt idx="15">
                  <c:v>3.1700459122497464</c:v>
                </c:pt>
                <c:pt idx="16">
                  <c:v>3.3799059335890935</c:v>
                </c:pt>
                <c:pt idx="17">
                  <c:v>3.5963434996123596</c:v>
                </c:pt>
                <c:pt idx="18">
                  <c:v>3.8186462146594948</c:v>
                </c:pt>
                <c:pt idx="19">
                  <c:v>4.0460081009343014</c:v>
                </c:pt>
                <c:pt idx="20">
                  <c:v>4.2775393234791155</c:v>
                </c:pt>
                <c:pt idx="21">
                  <c:v>4.5122787575862793</c:v>
                </c:pt>
                <c:pt idx="22">
                  <c:v>4.7492090808369438</c:v>
                </c:pt>
                <c:pt idx="23">
                  <c:v>4.9872739228886003</c:v>
                </c:pt>
                <c:pt idx="24">
                  <c:v>5.2253964792026473</c:v>
                </c:pt>
                <c:pt idx="25">
                  <c:v>5.4624989018301937</c:v>
                </c:pt>
                <c:pt idx="26">
                  <c:v>5.6975217300762617</c:v>
                </c:pt>
                <c:pt idx="27">
                  <c:v>5.9294426212649149</c:v>
                </c:pt>
                <c:pt idx="28">
                  <c:v>6.1572936871868942</c:v>
                </c:pt>
                <c:pt idx="29">
                  <c:v>6.3801768306788338</c:v>
                </c:pt>
                <c:pt idx="30">
                  <c:v>6.597276600618275</c:v>
                </c:pt>
                <c:pt idx="31">
                  <c:v>6.8078702309342214</c:v>
                </c:pt>
                <c:pt idx="32">
                  <c:v>7.0113346870750934</c:v>
                </c:pt>
                <c:pt idx="33">
                  <c:v>7.2071506988821072</c:v>
                </c:pt>
                <c:pt idx="34">
                  <c:v>7.3949039006154509</c:v>
                </c:pt>
                <c:pt idx="35">
                  <c:v>7.5742833181401839</c:v>
                </c:pt>
                <c:pt idx="36">
                  <c:v>7.7450775342969242</c:v>
                </c:pt>
                <c:pt idx="37">
                  <c:v>7.9071689238097242</c:v>
                </c:pt>
                <c:pt idx="38">
                  <c:v>8.0605263792362436</c:v>
                </c:pt>
                <c:pt idx="39">
                  <c:v>8.2051969523476007</c:v>
                </c:pt>
                <c:pt idx="40">
                  <c:v>8.3412968154913933</c:v>
                </c:pt>
                <c:pt idx="41">
                  <c:v>8.4690019103856322</c:v>
                </c:pt>
                <c:pt idx="42">
                  <c:v>8.5885386030570814</c:v>
                </c:pt>
                <c:pt idx="43">
                  <c:v>8.7001746085721976</c:v>
                </c:pt>
                <c:pt idx="44">
                  <c:v>8.8042103923857944</c:v>
                </c:pt>
                <c:pt idx="45">
                  <c:v>8.9009712001936574</c:v>
                </c:pt>
                <c:pt idx="46">
                  <c:v>8.9907998177665576</c:v>
                </c:pt>
                <c:pt idx="47">
                  <c:v>9.0740501180642479</c:v>
                </c:pt>
                <c:pt idx="48">
                  <c:v>9.1510814158514471</c:v>
                </c:pt>
                <c:pt idx="49">
                  <c:v>9.222253620269429</c:v>
                </c:pt>
                <c:pt idx="50">
                  <c:v>9.2879231530649946</c:v>
                </c:pt>
              </c:numCache>
            </c:numRef>
          </c:yVal>
          <c:smooth val="1"/>
        </c:ser>
        <c:ser>
          <c:idx val="2"/>
          <c:order val="1"/>
          <c:tx>
            <c:v>Suma Ko1+Ko2</c:v>
          </c:tx>
          <c:spPr>
            <a:ln w="50800">
              <a:solidFill>
                <a:srgbClr val="FF0000"/>
              </a:solidFill>
              <a:prstDash val="solid"/>
            </a:ln>
          </c:spPr>
          <c:marker>
            <c:symbol val="x"/>
            <c:size val="6"/>
            <c:spPr>
              <a:noFill/>
              <a:ln w="25400">
                <a:solidFill>
                  <a:srgbClr val="FF0000"/>
                </a:solidFill>
                <a:prstDash val="solid"/>
              </a:ln>
            </c:spPr>
          </c:marker>
          <c:xVal>
            <c:numRef>
              <c:f>Pav.3!$A$5:$A$55</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Pav.3!$D$5:$D$55</c:f>
              <c:numCache>
                <c:formatCode>General</c:formatCode>
                <c:ptCount val="51"/>
                <c:pt idx="0">
                  <c:v>0</c:v>
                </c:pt>
                <c:pt idx="1">
                  <c:v>-2.2002200220021972E-2</c:v>
                </c:pt>
                <c:pt idx="2">
                  <c:v>-5.0842421507885316E-2</c:v>
                </c:pt>
                <c:pt idx="3">
                  <c:v>-8.8208842489920336E-2</c:v>
                </c:pt>
                <c:pt idx="4">
                  <c:v>-0.13619110239477394</c:v>
                </c:pt>
                <c:pt idx="5">
                  <c:v>-0.19738217973611216</c:v>
                </c:pt>
                <c:pt idx="6">
                  <c:v>-0.27501063116820523</c:v>
                </c:pt>
                <c:pt idx="7">
                  <c:v>-0.37311451712067023</c:v>
                </c:pt>
                <c:pt idx="8">
                  <c:v>-0.49677361762401562</c:v>
                </c:pt>
                <c:pt idx="9">
                  <c:v>-0.65242478053805897</c:v>
                </c:pt>
                <c:pt idx="10">
                  <c:v>-0.84829840481936625</c:v>
                </c:pt>
                <c:pt idx="11">
                  <c:v>-1.0950356245928914</c:v>
                </c:pt>
                <c:pt idx="12">
                  <c:v>-1.4065821146672444</c:v>
                </c:pt>
                <c:pt idx="13">
                  <c:v>-1.8015177505952487</c:v>
                </c:pt>
                <c:pt idx="14">
                  <c:v>-2.3050957801594625</c:v>
                </c:pt>
                <c:pt idx="15">
                  <c:v>-2.9524809993848051</c:v>
                </c:pt>
                <c:pt idx="16">
                  <c:v>-3.7941043813867483</c:v>
                </c:pt>
                <c:pt idx="17">
                  <c:v>-4.9049516368579908</c:v>
                </c:pt>
                <c:pt idx="18">
                  <c:v>-6.40163467791165</c:v>
                </c:pt>
                <c:pt idx="19">
                  <c:v>-8.4760949904954153</c:v>
                </c:pt>
                <c:pt idx="20">
                  <c:v>-11.468510692983049</c:v>
                </c:pt>
                <c:pt idx="21">
                  <c:v>-16.045398385731779</c:v>
                </c:pt>
                <c:pt idx="22">
                  <c:v>-23.716027136444488</c:v>
                </c:pt>
                <c:pt idx="23">
                  <c:v>-38.784115235698266</c:v>
                </c:pt>
                <c:pt idx="24">
                  <c:v>-80.404547696802922</c:v>
                </c:pt>
                <c:pt idx="25">
                  <c:v>-650.01817387557469</c:v>
                </c:pt>
                <c:pt idx="26">
                  <c:v>135.50019091206588</c:v>
                </c:pt>
                <c:pt idx="27">
                  <c:v>68.062287556635582</c:v>
                </c:pt>
                <c:pt idx="28">
                  <c:v>48.311694577488829</c:v>
                </c:pt>
                <c:pt idx="29">
                  <c:v>38.999526417410877</c:v>
                </c:pt>
                <c:pt idx="30">
                  <c:v>33.653120757009006</c:v>
                </c:pt>
                <c:pt idx="31">
                  <c:v>30.231766053779648</c:v>
                </c:pt>
                <c:pt idx="32">
                  <c:v>27.887588214279589</c:v>
                </c:pt>
                <c:pt idx="33">
                  <c:v>26.204992053020927</c:v>
                </c:pt>
                <c:pt idx="34">
                  <c:v>24.956252284542138</c:v>
                </c:pt>
                <c:pt idx="35">
                  <c:v>24.006115283211876</c:v>
                </c:pt>
                <c:pt idx="36">
                  <c:v>23.269195686969443</c:v>
                </c:pt>
                <c:pt idx="37">
                  <c:v>22.688956693331619</c:v>
                </c:pt>
                <c:pt idx="38">
                  <c:v>22.226507640238701</c:v>
                </c:pt>
                <c:pt idx="39">
                  <c:v>21.854253540823226</c:v>
                </c:pt>
                <c:pt idx="40">
                  <c:v>21.552107972234118</c:v>
                </c:pt>
                <c:pt idx="41">
                  <c:v>21.305136661065308</c:v>
                </c:pt>
                <c:pt idx="42">
                  <c:v>21.102037276993705</c:v>
                </c:pt>
                <c:pt idx="43">
                  <c:v>20.934127604044079</c:v>
                </c:pt>
                <c:pt idx="44">
                  <c:v>20.7946535121804</c:v>
                </c:pt>
                <c:pt idx="45">
                  <c:v>20.678304215713077</c:v>
                </c:pt>
                <c:pt idx="46">
                  <c:v>20.580865502436858</c:v>
                </c:pt>
                <c:pt idx="47">
                  <c:v>20.498967000148973</c:v>
                </c:pt>
                <c:pt idx="48">
                  <c:v>20.429894918214334</c:v>
                </c:pt>
                <c:pt idx="49">
                  <c:v>20.371451263660667</c:v>
                </c:pt>
                <c:pt idx="50">
                  <c:v>20.321846625079882</c:v>
                </c:pt>
              </c:numCache>
            </c:numRef>
          </c:yVal>
          <c:smooth val="1"/>
        </c:ser>
        <c:ser>
          <c:idx val="0"/>
          <c:order val="2"/>
          <c:tx>
            <c:v>Neigiamas narys (Ko2 = -1)</c:v>
          </c:tx>
          <c:spPr>
            <a:ln w="50800">
              <a:solidFill>
                <a:srgbClr val="122DF6"/>
              </a:solidFill>
              <a:prstDash val="solid"/>
            </a:ln>
          </c:spPr>
          <c:marker>
            <c:symbol val="none"/>
          </c:marker>
          <c:xVal>
            <c:numRef>
              <c:f>Pav.3!$A$5:$A$55</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Pav.3!$B$5:$B$55</c:f>
              <c:numCache>
                <c:formatCode>General</c:formatCode>
                <c:ptCount val="51"/>
                <c:pt idx="0">
                  <c:v>-1</c:v>
                </c:pt>
                <c:pt idx="1">
                  <c:v>-1.1111111111111112</c:v>
                </c:pt>
                <c:pt idx="2">
                  <c:v>-1.2359550561797756</c:v>
                </c:pt>
                <c:pt idx="3">
                  <c:v>-1.3765642775881688</c:v>
                </c:pt>
                <c:pt idx="4">
                  <c:v>-1.5353558657284581</c:v>
                </c:pt>
                <c:pt idx="5">
                  <c:v>-1.7152262795955915</c:v>
                </c:pt>
                <c:pt idx="6">
                  <c:v>-1.919675689463842</c:v>
                </c:pt>
                <c:pt idx="7">
                  <c:v>-2.1529733646928673</c:v>
                </c:pt>
                <c:pt idx="8">
                  <c:v>-2.420380856322911</c:v>
                </c:pt>
                <c:pt idx="9">
                  <c:v>-2.728458017483173</c:v>
                </c:pt>
                <c:pt idx="10">
                  <c:v>-3.085490121839471</c:v>
                </c:pt>
                <c:pt idx="11">
                  <c:v>-3.5020959588923826</c:v>
                </c:pt>
                <c:pt idx="12">
                  <c:v>-3.9921131894642583</c:v>
                </c:pt>
                <c:pt idx="13">
                  <c:v>-4.5739205957908746</c:v>
                </c:pt>
                <c:pt idx="14">
                  <c:v>-5.2724713063586659</c:v>
                </c:pt>
                <c:pt idx="15">
                  <c:v>-6.1225269116345515</c:v>
                </c:pt>
                <c:pt idx="16">
                  <c:v>-7.1740103149758419</c:v>
                </c:pt>
                <c:pt idx="17">
                  <c:v>-8.5012951364703504</c:v>
                </c:pt>
                <c:pt idx="18">
                  <c:v>-10.220280892571145</c:v>
                </c:pt>
                <c:pt idx="19">
                  <c:v>-12.522103091429717</c:v>
                </c:pt>
                <c:pt idx="20">
                  <c:v>-15.746050016462164</c:v>
                </c:pt>
                <c:pt idx="21">
                  <c:v>-20.55767714331806</c:v>
                </c:pt>
                <c:pt idx="22">
                  <c:v>-28.465236217281433</c:v>
                </c:pt>
                <c:pt idx="23">
                  <c:v>-43.771389158586864</c:v>
                </c:pt>
                <c:pt idx="24">
                  <c:v>-85.629944176005566</c:v>
                </c:pt>
                <c:pt idx="25">
                  <c:v>-655.48067277740483</c:v>
                </c:pt>
                <c:pt idx="26">
                  <c:v>129.80266918198961</c:v>
                </c:pt>
                <c:pt idx="27">
                  <c:v>62.13284493537067</c:v>
                </c:pt>
                <c:pt idx="28">
                  <c:v>42.154400890301936</c:v>
                </c:pt>
                <c:pt idx="29">
                  <c:v>32.619349586732042</c:v>
                </c:pt>
                <c:pt idx="30">
                  <c:v>27.055844156390734</c:v>
                </c:pt>
                <c:pt idx="31">
                  <c:v>23.423895822845427</c:v>
                </c:pt>
                <c:pt idx="32">
                  <c:v>20.876253527204494</c:v>
                </c:pt>
                <c:pt idx="33">
                  <c:v>18.997841354138821</c:v>
                </c:pt>
                <c:pt idx="34">
                  <c:v>17.561348383926688</c:v>
                </c:pt>
                <c:pt idx="35">
                  <c:v>16.431831965071691</c:v>
                </c:pt>
                <c:pt idx="36">
                  <c:v>15.524118152672518</c:v>
                </c:pt>
                <c:pt idx="37">
                  <c:v>14.781787769521896</c:v>
                </c:pt>
                <c:pt idx="38">
                  <c:v>14.165981261002459</c:v>
                </c:pt>
                <c:pt idx="39">
                  <c:v>13.649056588475625</c:v>
                </c:pt>
                <c:pt idx="40">
                  <c:v>13.210811156742723</c:v>
                </c:pt>
                <c:pt idx="41">
                  <c:v>12.836134750679676</c:v>
                </c:pt>
                <c:pt idx="42">
                  <c:v>12.513498673936622</c:v>
                </c:pt>
                <c:pt idx="43">
                  <c:v>12.233952995471881</c:v>
                </c:pt>
                <c:pt idx="44">
                  <c:v>11.990443119794605</c:v>
                </c:pt>
                <c:pt idx="45">
                  <c:v>11.777333015519419</c:v>
                </c:pt>
                <c:pt idx="46">
                  <c:v>11.590065684670298</c:v>
                </c:pt>
                <c:pt idx="47">
                  <c:v>11.424916882084723</c:v>
                </c:pt>
                <c:pt idx="48">
                  <c:v>11.278813502362887</c:v>
                </c:pt>
                <c:pt idx="49">
                  <c:v>11.14919764339124</c:v>
                </c:pt>
                <c:pt idx="50">
                  <c:v>11.033923472014887</c:v>
                </c:pt>
              </c:numCache>
            </c:numRef>
          </c:yVal>
          <c:smooth val="1"/>
        </c:ser>
        <c:ser>
          <c:idx val="3"/>
          <c:order val="3"/>
          <c:spPr>
            <a:ln w="12700">
              <a:solidFill>
                <a:srgbClr val="0000FF"/>
              </a:solidFill>
              <a:prstDash val="solid"/>
            </a:ln>
          </c:spPr>
          <c:marker>
            <c:symbol val="circle"/>
            <c:size val="4"/>
            <c:spPr>
              <a:noFill/>
              <a:ln>
                <a:solidFill>
                  <a:srgbClr val="0000FF"/>
                </a:solidFill>
                <a:prstDash val="solid"/>
              </a:ln>
            </c:spPr>
          </c:marker>
          <c:xVal>
            <c:numRef>
              <c:f>Pav.3!$A$5:$A$55</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Pav.3!#REF!</c:f>
              <c:numCache>
                <c:formatCode>General</c:formatCode>
                <c:ptCount val="1"/>
                <c:pt idx="0">
                  <c:v>1</c:v>
                </c:pt>
              </c:numCache>
            </c:numRef>
          </c:yVal>
          <c:smooth val="1"/>
        </c:ser>
        <c:dLbls>
          <c:showLegendKey val="0"/>
          <c:showVal val="0"/>
          <c:showCatName val="0"/>
          <c:showSerName val="0"/>
          <c:showPercent val="0"/>
          <c:showBubbleSize val="0"/>
        </c:dLbls>
        <c:axId val="82236480"/>
        <c:axId val="82237056"/>
      </c:scatterChart>
      <c:valAx>
        <c:axId val="82236480"/>
        <c:scaling>
          <c:orientation val="minMax"/>
          <c:max val="20"/>
        </c:scaling>
        <c:delete val="0"/>
        <c:axPos val="b"/>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en-US" sz="1400"/>
                  <a:t>Kaupimo periodai</a:t>
                </a:r>
              </a:p>
            </c:rich>
          </c:tx>
          <c:layout>
            <c:manualLayout>
              <c:xMode val="edge"/>
              <c:yMode val="edge"/>
              <c:x val="0.74018831240973226"/>
              <c:y val="0.5787877464304473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82237056"/>
        <c:crosses val="autoZero"/>
        <c:crossBetween val="midCat"/>
        <c:majorUnit val="5"/>
      </c:valAx>
      <c:valAx>
        <c:axId val="82237056"/>
        <c:scaling>
          <c:orientation val="minMax"/>
          <c:max val="5"/>
          <c:min val="-5"/>
        </c:scaling>
        <c:delete val="0"/>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Arial"/>
                    <a:ea typeface="Arial"/>
                    <a:cs typeface="Arial"/>
                  </a:defRPr>
                </a:pPr>
                <a:r>
                  <a:rPr lang="lt-LT" sz="1200" dirty="0" smtClean="0"/>
                  <a:t>Sukauptoji</a:t>
                </a:r>
                <a:r>
                  <a:rPr lang="lt-LT" sz="1200" baseline="0" dirty="0" smtClean="0"/>
                  <a:t> suma</a:t>
                </a:r>
                <a:r>
                  <a:rPr lang="lt-LT" sz="1200" dirty="0" smtClean="0"/>
                  <a:t>.</a:t>
                </a:r>
                <a:endParaRPr lang="lt-LT" sz="1200" dirty="0"/>
              </a:p>
            </c:rich>
          </c:tx>
          <c:layout>
            <c:manualLayout>
              <c:xMode val="edge"/>
              <c:yMode val="edge"/>
              <c:x val="8.7260034904013961E-3"/>
              <c:y val="6.585365853658536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82236480"/>
        <c:crosses val="autoZero"/>
        <c:crossBetween val="midCat"/>
      </c:valAx>
      <c:spPr>
        <a:noFill/>
        <a:ln w="12700">
          <a:solidFill>
            <a:srgbClr val="808080"/>
          </a:solidFill>
          <a:prstDash val="solid"/>
        </a:ln>
      </c:spPr>
    </c:plotArea>
    <c:legend>
      <c:legendPos val="r"/>
      <c:legendEntry>
        <c:idx val="3"/>
        <c:delete val="1"/>
      </c:legendEntry>
      <c:layout>
        <c:manualLayout>
          <c:xMode val="edge"/>
          <c:yMode val="edge"/>
          <c:x val="0.15706824605039552"/>
          <c:y val="6.3414634146341464E-2"/>
          <c:w val="0.37696408367802192"/>
          <c:h val="0.1756097560975609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6750326235614"/>
          <c:y val="3.5947953787017019E-2"/>
          <c:w val="0.85302120168351514"/>
          <c:h val="0.90972233243925282"/>
        </c:manualLayout>
      </c:layout>
      <c:scatterChart>
        <c:scatterStyle val="smoothMarker"/>
        <c:varyColors val="0"/>
        <c:ser>
          <c:idx val="0"/>
          <c:order val="0"/>
          <c:tx>
            <c:v>Kp=∞</c:v>
          </c:tx>
          <c:spPr>
            <a:ln w="50800">
              <a:solidFill>
                <a:srgbClr val="122DF6"/>
              </a:solidFill>
              <a:prstDash val="solid"/>
            </a:ln>
          </c:spPr>
          <c:marker>
            <c:symbol val="x"/>
            <c:size val="5"/>
            <c:spPr>
              <a:noFill/>
              <a:ln w="50800">
                <a:solidFill>
                  <a:srgbClr val="0000FF"/>
                </a:solidFill>
                <a:prstDash val="solid"/>
              </a:ln>
            </c:spPr>
          </c:marker>
          <c:xVal>
            <c:numRef>
              <c:f>Pav.2.!$F$6:$F$31</c:f>
              <c:numCache>
                <c:formatCode>General</c:formatCode>
                <c:ptCount val="2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numCache>
            </c:numRef>
          </c:xVal>
          <c:yVal>
            <c:numRef>
              <c:f>Pav.2.!$G$6:$G$31</c:f>
              <c:numCache>
                <c:formatCode>General</c:formatCode>
                <c:ptCount val="26"/>
                <c:pt idx="0">
                  <c:v>1</c:v>
                </c:pt>
                <c:pt idx="1">
                  <c:v>1.2099999999974591</c:v>
                </c:pt>
                <c:pt idx="2">
                  <c:v>1.4640999999932054</c:v>
                </c:pt>
                <c:pt idx="3">
                  <c:v>1.7715609999863322</c:v>
                </c:pt>
                <c:pt idx="4">
                  <c:v>2.1435888099754874</c:v>
                </c:pt>
                <c:pt idx="5">
                  <c:v>2.5937424600586643</c:v>
                </c:pt>
                <c:pt idx="6">
                  <c:v>3.1384283766538896</c:v>
                </c:pt>
                <c:pt idx="7">
                  <c:v>3.7974983357261789</c:v>
                </c:pt>
                <c:pt idx="8">
                  <c:v>4.5949729861920332</c:v>
                </c:pt>
                <c:pt idx="9">
                  <c:v>5.5599173132387101</c:v>
                </c:pt>
                <c:pt idx="10">
                  <c:v>6.7274999489402925</c:v>
                </c:pt>
                <c:pt idx="11">
                  <c:v>8.1402749381027508</c:v>
                </c:pt>
                <c:pt idx="12">
                  <c:v>9.8497326749359502</c:v>
                </c:pt>
                <c:pt idx="13">
                  <c:v>11.918176536425984</c:v>
                </c:pt>
                <c:pt idx="14">
                  <c:v>14.420993608714511</c:v>
                </c:pt>
                <c:pt idx="15">
                  <c:v>17.449402266016122</c:v>
                </c:pt>
                <c:pt idx="16">
                  <c:v>21.11377674110582</c:v>
                </c:pt>
                <c:pt idx="17">
                  <c:v>25.547669855605292</c:v>
                </c:pt>
                <c:pt idx="18">
                  <c:v>30.912680523623937</c:v>
                </c:pt>
                <c:pt idx="19">
                  <c:v>37.404343431156811</c:v>
                </c:pt>
                <c:pt idx="20">
                  <c:v>45.259255548144665</c:v>
                </c:pt>
                <c:pt idx="21">
                  <c:v>54.763699208050063</c:v>
                </c:pt>
                <c:pt idx="22">
                  <c:v>66.264076034119981</c:v>
                </c:pt>
                <c:pt idx="23">
                  <c:v>80.179531990127828</c:v>
                </c:pt>
                <c:pt idx="24">
                  <c:v>97.017233691719227</c:v>
                </c:pt>
                <c:pt idx="25">
                  <c:v>117.3908527430635</c:v>
                </c:pt>
              </c:numCache>
            </c:numRef>
          </c:yVal>
          <c:smooth val="1"/>
        </c:ser>
        <c:ser>
          <c:idx val="2"/>
          <c:order val="1"/>
          <c:tx>
            <c:v>Kp=100</c:v>
          </c:tx>
          <c:spPr>
            <a:ln w="57150">
              <a:solidFill>
                <a:srgbClr val="FF0000"/>
              </a:solidFill>
              <a:prstDash val="solid"/>
            </a:ln>
          </c:spPr>
          <c:marker>
            <c:symbol val="diamond"/>
            <c:size val="5"/>
            <c:spPr>
              <a:ln>
                <a:solidFill>
                  <a:srgbClr val="FF0000"/>
                </a:solidFill>
                <a:prstDash val="solid"/>
              </a:ln>
            </c:spPr>
          </c:marker>
          <c:xVal>
            <c:numRef>
              <c:f>Pav.2.!$F$6:$F$31</c:f>
              <c:numCache>
                <c:formatCode>General</c:formatCode>
                <c:ptCount val="2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numCache>
            </c:numRef>
          </c:xVal>
          <c:yVal>
            <c:numRef>
              <c:f>Pav.2.!$I$6:$I$31</c:f>
              <c:numCache>
                <c:formatCode>General</c:formatCode>
                <c:ptCount val="26"/>
                <c:pt idx="0">
                  <c:v>1</c:v>
                </c:pt>
                <c:pt idx="1">
                  <c:v>1.1973321629275293</c:v>
                </c:pt>
                <c:pt idx="2">
                  <c:v>1.4303438378599178</c:v>
                </c:pt>
                <c:pt idx="3">
                  <c:v>1.7039422247964959</c:v>
                </c:pt>
                <c:pt idx="4">
                  <c:v>2.0229285734682074</c:v>
                </c:pt>
                <c:pt idx="5">
                  <c:v>2.3914928097278572</c:v>
                </c:pt>
                <c:pt idx="6">
                  <c:v>2.8124070519873223</c:v>
                </c:pt>
                <c:pt idx="7">
                  <c:v>3.2857817389400035</c:v>
                </c:pt>
                <c:pt idx="8">
                  <c:v>3.8071939480862156</c:v>
                </c:pt>
                <c:pt idx="9">
                  <c:v>4.3649217895473926</c:v>
                </c:pt>
                <c:pt idx="10">
                  <c:v>4.9359092886202047</c:v>
                </c:pt>
                <c:pt idx="11">
                  <c:v>5.4799187445374304</c:v>
                </c:pt>
                <c:pt idx="12">
                  <c:v>5.9310517539247947</c:v>
                </c:pt>
                <c:pt idx="13">
                  <c:v>6.1853276751651087</c:v>
                </c:pt>
                <c:pt idx="14">
                  <c:v>6.082061880881902</c:v>
                </c:pt>
                <c:pt idx="15">
                  <c:v>5.3748504595552156</c:v>
                </c:pt>
                <c:pt idx="16">
                  <c:v>3.6837824615415791</c:v>
                </c:pt>
                <c:pt idx="17">
                  <c:v>0.41089427155339564</c:v>
                </c:pt>
                <c:pt idx="18">
                  <c:v>-5.4228805164190419</c:v>
                </c:pt>
                <c:pt idx="19">
                  <c:v>-15.525989553149977</c:v>
                </c:pt>
                <c:pt idx="20">
                  <c:v>-33.1802862337669</c:v>
                </c:pt>
                <c:pt idx="21">
                  <c:v>-65.665761500061791</c:v>
                </c:pt>
                <c:pt idx="22">
                  <c:v>-133.27633830237929</c:v>
                </c:pt>
              </c:numCache>
            </c:numRef>
          </c:yVal>
          <c:smooth val="1"/>
        </c:ser>
        <c:dLbls>
          <c:showLegendKey val="0"/>
          <c:showVal val="0"/>
          <c:showCatName val="0"/>
          <c:showSerName val="0"/>
          <c:showPercent val="0"/>
          <c:showBubbleSize val="0"/>
        </c:dLbls>
        <c:axId val="36904960"/>
        <c:axId val="36905536"/>
      </c:scatterChart>
      <c:valAx>
        <c:axId val="36904960"/>
        <c:scaling>
          <c:orientation val="minMax"/>
          <c:max val="40"/>
        </c:scaling>
        <c:delete val="0"/>
        <c:axPos val="b"/>
        <c:majorGridlines>
          <c:spPr>
            <a:ln w="3175">
              <a:solidFill>
                <a:srgbClr val="000000"/>
              </a:solidFill>
              <a:prstDash val="solid"/>
            </a:ln>
          </c:spPr>
        </c:majorGridlines>
        <c:title>
          <c:tx>
            <c:rich>
              <a:bodyPr/>
              <a:lstStyle/>
              <a:p>
                <a:pPr>
                  <a:defRPr sz="1075" b="0" i="0" u="none" strike="noStrike" baseline="0">
                    <a:solidFill>
                      <a:srgbClr val="000000"/>
                    </a:solidFill>
                    <a:latin typeface="Times New Roman"/>
                    <a:ea typeface="Times New Roman"/>
                    <a:cs typeface="Times New Roman"/>
                  </a:defRPr>
                </a:pPr>
                <a:r>
                  <a:rPr lang="en-US" sz="1400" b="0" i="0" u="none" strike="noStrike" baseline="0" dirty="0" err="1" smtClean="0">
                    <a:effectLst/>
                  </a:rPr>
                  <a:t>Kaupimo</a:t>
                </a:r>
                <a:r>
                  <a:rPr lang="en-US" sz="1400" b="0" i="0" u="none" strike="noStrike" baseline="0" dirty="0" smtClean="0">
                    <a:effectLst/>
                  </a:rPr>
                  <a:t> </a:t>
                </a:r>
                <a:r>
                  <a:rPr lang="lt-LT" sz="1400" b="0" i="0" u="none" strike="noStrike" baseline="0" dirty="0" smtClean="0">
                    <a:effectLst/>
                  </a:rPr>
                  <a:t>trukmė</a:t>
                </a:r>
                <a:endParaRPr lang="lt-LT" sz="1400" dirty="0"/>
              </a:p>
            </c:rich>
          </c:tx>
          <c:layout>
            <c:manualLayout>
              <c:xMode val="edge"/>
              <c:yMode val="edge"/>
              <c:x val="0.6390179352580927"/>
              <c:y val="0.571904213023949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905536"/>
        <c:crosses val="autoZero"/>
        <c:crossBetween val="midCat"/>
      </c:valAx>
      <c:valAx>
        <c:axId val="36905536"/>
        <c:scaling>
          <c:orientation val="minMax"/>
          <c:max val="20"/>
          <c:min val="-10"/>
        </c:scaling>
        <c:delete val="0"/>
        <c:axPos val="l"/>
        <c:majorGridlines>
          <c:spPr>
            <a:ln w="3175">
              <a:solidFill>
                <a:srgbClr val="000000"/>
              </a:solidFill>
              <a:prstDash val="solid"/>
            </a:ln>
          </c:spPr>
        </c:majorGridlines>
        <c:title>
          <c:tx>
            <c:rich>
              <a:bodyPr/>
              <a:lstStyle/>
              <a:p>
                <a:pPr>
                  <a:defRPr sz="1100" b="0" i="0" u="none" strike="noStrike" baseline="0">
                    <a:solidFill>
                      <a:srgbClr val="000000"/>
                    </a:solidFill>
                    <a:latin typeface="Times New Roman"/>
                    <a:ea typeface="Times New Roman"/>
                    <a:cs typeface="Times New Roman"/>
                  </a:defRPr>
                </a:pPr>
                <a:r>
                  <a:rPr lang="en-US" sz="1400" dirty="0" err="1" smtClean="0"/>
                  <a:t>Sukauptoji</a:t>
                </a:r>
                <a:r>
                  <a:rPr lang="en-US" sz="1400" dirty="0" smtClean="0"/>
                  <a:t> </a:t>
                </a:r>
                <a:r>
                  <a:rPr lang="en-US" sz="1400" dirty="0" err="1" smtClean="0"/>
                  <a:t>suma</a:t>
                </a:r>
                <a:r>
                  <a:rPr lang="lt-LT" sz="1400" dirty="0" smtClean="0"/>
                  <a:t>.</a:t>
                </a:r>
                <a:endParaRPr lang="lt-LT" sz="1400" dirty="0"/>
              </a:p>
            </c:rich>
          </c:tx>
          <c:layout>
            <c:manualLayout>
              <c:xMode val="edge"/>
              <c:yMode val="edge"/>
              <c:x val="2.8991239978850194E-2"/>
              <c:y val="9.7116167565668474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904960"/>
        <c:crosses val="autoZero"/>
        <c:crossBetween val="midCat"/>
      </c:valAx>
      <c:spPr>
        <a:noFill/>
        <a:ln w="25400">
          <a:solidFill>
            <a:srgbClr val="808080"/>
          </a:solidFill>
          <a:prstDash val="solid"/>
        </a:ln>
      </c:spPr>
    </c:plotArea>
    <c:legend>
      <c:legendPos val="r"/>
      <c:layout>
        <c:manualLayout>
          <c:xMode val="edge"/>
          <c:yMode val="edge"/>
          <c:x val="0.16788312919218432"/>
          <c:y val="8.8358442199232765E-2"/>
          <c:w val="0.2068700787401575"/>
          <c:h val="0.117923580386493"/>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3" Type="http://schemas.openxmlformats.org/officeDocument/2006/relationships/image" Target="../media/image23.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 Type="http://schemas.openxmlformats.org/officeDocument/2006/relationships/image" Target="../media/image4.wmf"/><Relationship Id="rId16" Type="http://schemas.openxmlformats.org/officeDocument/2006/relationships/image" Target="../media/image35.wmf"/><Relationship Id="rId20" Type="http://schemas.openxmlformats.org/officeDocument/2006/relationships/image" Target="../media/image39.wmf"/><Relationship Id="rId1" Type="http://schemas.openxmlformats.org/officeDocument/2006/relationships/image" Target="../media/image3.wmf"/><Relationship Id="rId6" Type="http://schemas.openxmlformats.org/officeDocument/2006/relationships/image" Target="../media/image18.wmf"/><Relationship Id="rId11" Type="http://schemas.openxmlformats.org/officeDocument/2006/relationships/image" Target="../media/image30.wmf"/><Relationship Id="rId5" Type="http://schemas.openxmlformats.org/officeDocument/2006/relationships/image" Target="../media/image25.wmf"/><Relationship Id="rId15" Type="http://schemas.openxmlformats.org/officeDocument/2006/relationships/image" Target="../media/image34.wmf"/><Relationship Id="rId10" Type="http://schemas.openxmlformats.org/officeDocument/2006/relationships/image" Target="../media/image29.wmf"/><Relationship Id="rId19" Type="http://schemas.openxmlformats.org/officeDocument/2006/relationships/image" Target="../media/image38.wmf"/><Relationship Id="rId4" Type="http://schemas.openxmlformats.org/officeDocument/2006/relationships/image" Target="../media/image24.wmf"/><Relationship Id="rId9" Type="http://schemas.openxmlformats.org/officeDocument/2006/relationships/image" Target="../media/image28.wmf"/><Relationship Id="rId1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4F4A53-1F68-493E-A191-6265ED6C248F}" type="slidenum">
              <a:rPr lang="en-US"/>
              <a:pPr>
                <a:defRPr/>
              </a:pPr>
              <a:t>‹#›</a:t>
            </a:fld>
            <a:endParaRPr lang="en-US"/>
          </a:p>
        </p:txBody>
      </p:sp>
    </p:spTree>
    <p:extLst>
      <p:ext uri="{BB962C8B-B14F-4D97-AF65-F5344CB8AC3E}">
        <p14:creationId xmlns:p14="http://schemas.microsoft.com/office/powerpoint/2010/main" val="111898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1CA955-6098-4BBA-9D8D-DEE3B1932202}" type="slidenum">
              <a:rPr lang="en-US"/>
              <a:pPr>
                <a:defRPr/>
              </a:pPr>
              <a:t>‹#›</a:t>
            </a:fld>
            <a:endParaRPr lang="en-US"/>
          </a:p>
        </p:txBody>
      </p:sp>
    </p:spTree>
    <p:extLst>
      <p:ext uri="{BB962C8B-B14F-4D97-AF65-F5344CB8AC3E}">
        <p14:creationId xmlns:p14="http://schemas.microsoft.com/office/powerpoint/2010/main" val="2894009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457DE8-D769-4EC1-BB5D-A7E94B4426B4}" type="slidenum">
              <a:rPr lang="en-US" altLang="lt-LT" smtClean="0"/>
              <a:pPr eaLnBrk="1" hangingPunct="1">
                <a:spcBef>
                  <a:spcPct val="0"/>
                </a:spcBef>
              </a:pPr>
              <a:t>1</a:t>
            </a:fld>
            <a:endParaRPr lang="en-US" altLang="lt-LT"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ru-RU" altLang="lt-L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p>
        </p:txBody>
      </p:sp>
      <p:sp>
        <p:nvSpPr>
          <p:cNvPr id="4506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4E493A-1D13-4566-BFB6-130E76BE48F7}" type="slidenum">
              <a:rPr lang="en-US" altLang="en-US" smtClean="0"/>
              <a:pPr eaLnBrk="1" hangingPunct="1"/>
              <a:t>47</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lt-LT" altLang="lt-LT" smtClean="0"/>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02089A-537B-48FC-847E-9A09304A63DA}" type="slidenum">
              <a:rPr lang="en-US" altLang="lt-LT" smtClean="0"/>
              <a:pPr eaLnBrk="1" hangingPunct="1">
                <a:spcBef>
                  <a:spcPct val="0"/>
                </a:spcBef>
              </a:pPr>
              <a:t>50</a:t>
            </a:fld>
            <a:endParaRPr lang="en-US" altLang="lt-L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dirty="0" smtClean="0"/>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01539-91F4-4D9C-9CFA-B0BCD6E6D41A}" type="slidenum">
              <a:rPr lang="en-US" altLang="en-US" smtClean="0"/>
              <a:pPr eaLnBrk="1" hangingPunct="1"/>
              <a:t>51</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dirty="0" smtClean="0"/>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01539-91F4-4D9C-9CFA-B0BCD6E6D41A}" type="slidenum">
              <a:rPr lang="en-US" altLang="en-US" smtClean="0"/>
              <a:pPr eaLnBrk="1" hangingPunct="1"/>
              <a:t>52</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kaidrės vaizdo vietos rezervavimo ženklas 1"/>
          <p:cNvSpPr>
            <a:spLocks noGrp="1" noRot="1" noChangeAspect="1" noTextEdit="1"/>
          </p:cNvSpPr>
          <p:nvPr>
            <p:ph type="sldImg"/>
          </p:nvPr>
        </p:nvSpPr>
        <p:spPr>
          <a:ln/>
        </p:spPr>
      </p:sp>
      <p:sp>
        <p:nvSpPr>
          <p:cNvPr id="47107" name="Pastabų vietos rezervavimo ženklas 2"/>
          <p:cNvSpPr>
            <a:spLocks noGrp="1"/>
          </p:cNvSpPr>
          <p:nvPr>
            <p:ph type="body" idx="1"/>
          </p:nvPr>
        </p:nvSpPr>
        <p:spPr>
          <a:noFill/>
        </p:spPr>
        <p:txBody>
          <a:bodyPr/>
          <a:lstStyle/>
          <a:p>
            <a:endParaRPr lang="lt-LT" altLang="lt-LT" smtClean="0"/>
          </a:p>
        </p:txBody>
      </p:sp>
      <p:sp>
        <p:nvSpPr>
          <p:cNvPr id="47108" name="Skaidrės numerio vietos rezervavimo ženklas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34657F-C200-4D99-815D-7A671EC7A433}" type="slidenum">
              <a:rPr lang="en-US" altLang="lt-LT" smtClean="0"/>
              <a:pPr eaLnBrk="1" hangingPunct="1">
                <a:spcBef>
                  <a:spcPct val="0"/>
                </a:spcBef>
              </a:pPr>
              <a:t>54</a:t>
            </a:fld>
            <a:endParaRPr lang="en-US" altLang="lt-L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kaidrės vaizdo vietos rezervavimo ženklas 1"/>
          <p:cNvSpPr>
            <a:spLocks noGrp="1" noRot="1" noChangeAspect="1" noTextEdit="1"/>
          </p:cNvSpPr>
          <p:nvPr>
            <p:ph type="sldImg"/>
          </p:nvPr>
        </p:nvSpPr>
        <p:spPr>
          <a:ln/>
        </p:spPr>
      </p:sp>
      <p:sp>
        <p:nvSpPr>
          <p:cNvPr id="47107" name="Pastabų vietos rezervavimo ženklas 2"/>
          <p:cNvSpPr>
            <a:spLocks noGrp="1"/>
          </p:cNvSpPr>
          <p:nvPr>
            <p:ph type="body" idx="1"/>
          </p:nvPr>
        </p:nvSpPr>
        <p:spPr>
          <a:noFill/>
        </p:spPr>
        <p:txBody>
          <a:bodyPr/>
          <a:lstStyle/>
          <a:p>
            <a:endParaRPr lang="lt-LT" altLang="lt-LT" smtClean="0"/>
          </a:p>
        </p:txBody>
      </p:sp>
      <p:sp>
        <p:nvSpPr>
          <p:cNvPr id="47108" name="Skaidrės numerio vietos rezervavimo ženklas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34657F-C200-4D99-815D-7A671EC7A433}" type="slidenum">
              <a:rPr lang="en-US" altLang="lt-LT" smtClean="0"/>
              <a:pPr eaLnBrk="1" hangingPunct="1">
                <a:spcBef>
                  <a:spcPct val="0"/>
                </a:spcBef>
              </a:pPr>
              <a:t>55</a:t>
            </a:fld>
            <a:endParaRPr lang="en-US" altLang="lt-L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kaidrės vaizdo vietos rezervavimo ženklas 1"/>
          <p:cNvSpPr>
            <a:spLocks noGrp="1" noRot="1" noChangeAspect="1" noTextEdit="1"/>
          </p:cNvSpPr>
          <p:nvPr>
            <p:ph type="sldImg"/>
          </p:nvPr>
        </p:nvSpPr>
        <p:spPr>
          <a:ln/>
        </p:spPr>
      </p:sp>
      <p:sp>
        <p:nvSpPr>
          <p:cNvPr id="48131" name="Pastabų vietos rezervavimo ženklas 2"/>
          <p:cNvSpPr>
            <a:spLocks noGrp="1"/>
          </p:cNvSpPr>
          <p:nvPr>
            <p:ph type="body" idx="1"/>
          </p:nvPr>
        </p:nvSpPr>
        <p:spPr>
          <a:noFill/>
        </p:spPr>
        <p:txBody>
          <a:bodyPr/>
          <a:lstStyle/>
          <a:p>
            <a:endParaRPr lang="lt-LT" altLang="lt-LT" smtClean="0"/>
          </a:p>
        </p:txBody>
      </p:sp>
      <p:sp>
        <p:nvSpPr>
          <p:cNvPr id="48132" name="Skaidrės numerio vietos rezervavimo ženklas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775937-EBE0-4427-86B8-2AE4C365154C}" type="slidenum">
              <a:rPr lang="en-US" altLang="lt-LT" smtClean="0"/>
              <a:pPr eaLnBrk="1" hangingPunct="1">
                <a:spcBef>
                  <a:spcPct val="0"/>
                </a:spcBef>
              </a:pPr>
              <a:t>56</a:t>
            </a:fld>
            <a:endParaRPr lang="en-US" altLang="lt-L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kaidrės vaizdo vietos rezervavimo ženklas 1"/>
          <p:cNvSpPr>
            <a:spLocks noGrp="1" noRot="1" noChangeAspect="1" noTextEdit="1"/>
          </p:cNvSpPr>
          <p:nvPr>
            <p:ph type="sldImg"/>
          </p:nvPr>
        </p:nvSpPr>
        <p:spPr>
          <a:ln/>
        </p:spPr>
      </p:sp>
      <p:sp>
        <p:nvSpPr>
          <p:cNvPr id="49155" name="Pastabų vietos rezervavimo ženklas 2"/>
          <p:cNvSpPr>
            <a:spLocks noGrp="1"/>
          </p:cNvSpPr>
          <p:nvPr>
            <p:ph type="body" idx="1"/>
          </p:nvPr>
        </p:nvSpPr>
        <p:spPr>
          <a:noFill/>
        </p:spPr>
        <p:txBody>
          <a:bodyPr/>
          <a:lstStyle/>
          <a:p>
            <a:endParaRPr lang="lt-LT" altLang="lt-LT" smtClean="0"/>
          </a:p>
        </p:txBody>
      </p:sp>
      <p:sp>
        <p:nvSpPr>
          <p:cNvPr id="49156" name="Skaidrės numerio vietos rezervavimo ženklas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9636FD-A247-49B8-B0B1-E2449886A514}" type="slidenum">
              <a:rPr lang="en-US" altLang="lt-LT" smtClean="0"/>
              <a:pPr eaLnBrk="1" hangingPunct="1">
                <a:spcBef>
                  <a:spcPct val="0"/>
                </a:spcBef>
              </a:pPr>
              <a:t>57</a:t>
            </a:fld>
            <a:endParaRPr lang="en-US" altLang="lt-L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457DE8-D769-4EC1-BB5D-A7E94B4426B4}" type="slidenum">
              <a:rPr lang="en-US" altLang="lt-LT" smtClean="0"/>
              <a:pPr eaLnBrk="1" hangingPunct="1">
                <a:spcBef>
                  <a:spcPct val="0"/>
                </a:spcBef>
              </a:pPr>
              <a:t>2</a:t>
            </a:fld>
            <a:endParaRPr lang="en-US" altLang="lt-LT"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ru-RU" altLang="lt-L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CA955-6098-4BBA-9D8D-DEE3B1932202}" type="slidenum">
              <a:rPr lang="en-US" smtClean="0"/>
              <a:pPr>
                <a:defRPr/>
              </a:pPr>
              <a:t>6</a:t>
            </a:fld>
            <a:endParaRPr lang="en-US"/>
          </a:p>
        </p:txBody>
      </p:sp>
    </p:spTree>
    <p:extLst>
      <p:ext uri="{BB962C8B-B14F-4D97-AF65-F5344CB8AC3E}">
        <p14:creationId xmlns:p14="http://schemas.microsoft.com/office/powerpoint/2010/main" val="206936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2E6A4D-0750-40F1-A534-DFBC1A77E68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2E6A4D-0750-40F1-A534-DFBC1A77E688}"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CA955-6098-4BBA-9D8D-DEE3B1932202}" type="slidenum">
              <a:rPr lang="en-US" smtClean="0"/>
              <a:pPr>
                <a:defRPr/>
              </a:pPr>
              <a:t>13</a:t>
            </a:fld>
            <a:endParaRPr lang="en-US"/>
          </a:p>
        </p:txBody>
      </p:sp>
    </p:spTree>
    <p:extLst>
      <p:ext uri="{BB962C8B-B14F-4D97-AF65-F5344CB8AC3E}">
        <p14:creationId xmlns:p14="http://schemas.microsoft.com/office/powerpoint/2010/main" val="99137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lt-LT" altLang="lt-LT" smtClean="0"/>
          </a:p>
        </p:txBody>
      </p:sp>
      <p:sp>
        <p:nvSpPr>
          <p:cNvPr id="778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C5A09B-2631-48FB-A998-B0CFB5554D24}" type="slidenum">
              <a:rPr lang="en-US" altLang="lt-LT" smtClean="0"/>
              <a:pPr eaLnBrk="1" hangingPunct="1">
                <a:spcBef>
                  <a:spcPct val="0"/>
                </a:spcBef>
              </a:pPr>
              <a:t>30</a:t>
            </a:fld>
            <a:endParaRPr lang="en-US" alt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E78EAA-9F1E-4398-9625-2180746EBDC6}"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01539-91F4-4D9C-9CFA-B0BCD6E6D41A}" type="slidenum">
              <a:rPr lang="en-US" altLang="en-US" smtClean="0"/>
              <a:pPr eaLnBrk="1" hangingPunct="1"/>
              <a:t>46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p_VU_zenk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1409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lt-LT" noProof="0" smtClean="0"/>
              <a:t>Autorius</a:t>
            </a:r>
          </a:p>
          <a:p>
            <a:pPr lvl="0"/>
            <a:r>
              <a:rPr lang="lt-LT" noProof="0" smtClean="0"/>
              <a:t>VU, fakultetas, katedra</a:t>
            </a:r>
            <a:endParaRPr lang="en-US" noProof="0" smtClean="0"/>
          </a:p>
        </p:txBody>
      </p:sp>
    </p:spTree>
    <p:extLst>
      <p:ext uri="{BB962C8B-B14F-4D97-AF65-F5344CB8AC3E}">
        <p14:creationId xmlns:p14="http://schemas.microsoft.com/office/powerpoint/2010/main" val="170164843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BAA4A1A-1516-4251-AE85-D8A6F0A5AEFC}" type="slidenum">
              <a:rPr lang="lt-LT"/>
              <a:pPr>
                <a:defRPr/>
              </a:pPr>
              <a:t>‹#›</a:t>
            </a:fld>
            <a:endParaRPr lang="lt-LT"/>
          </a:p>
        </p:txBody>
      </p:sp>
    </p:spTree>
    <p:extLst>
      <p:ext uri="{BB962C8B-B14F-4D97-AF65-F5344CB8AC3E}">
        <p14:creationId xmlns:p14="http://schemas.microsoft.com/office/powerpoint/2010/main" val="211032347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5C66901-3D38-4669-9EEE-E928736EBC54}" type="slidenum">
              <a:rPr lang="lt-LT"/>
              <a:pPr>
                <a:defRPr/>
              </a:pPr>
              <a:t>‹#›</a:t>
            </a:fld>
            <a:endParaRPr lang="lt-LT"/>
          </a:p>
        </p:txBody>
      </p:sp>
    </p:spTree>
    <p:extLst>
      <p:ext uri="{BB962C8B-B14F-4D97-AF65-F5344CB8AC3E}">
        <p14:creationId xmlns:p14="http://schemas.microsoft.com/office/powerpoint/2010/main" val="385329464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354887" cy="1143000"/>
          </a:xfrm>
        </p:spPr>
        <p:txBody>
          <a:bodyPr/>
          <a:lstStyle/>
          <a:p>
            <a:r>
              <a:rPr lang="en-US" smtClean="0"/>
              <a:t>Click to edit Master title style</a:t>
            </a:r>
            <a:endParaRPr lang="lt-LT"/>
          </a:p>
        </p:txBody>
      </p:sp>
      <p:sp>
        <p:nvSpPr>
          <p:cNvPr id="3" name="Table Placeholder 2"/>
          <p:cNvSpPr>
            <a:spLocks noGrp="1"/>
          </p:cNvSpPr>
          <p:nvPr>
            <p:ph type="tbl" idx="1"/>
          </p:nvPr>
        </p:nvSpPr>
        <p:spPr>
          <a:xfrm>
            <a:off x="457200" y="1600200"/>
            <a:ext cx="8229600" cy="4525963"/>
          </a:xfrm>
        </p:spPr>
        <p:txBody>
          <a:bodyPr/>
          <a:lstStyle/>
          <a:p>
            <a:pPr lvl="0"/>
            <a:endParaRPr lang="lt-LT"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902DC53-EB3C-4B40-8118-7894B45D1804}" type="slidenum">
              <a:rPr lang="lt-LT"/>
              <a:pPr>
                <a:defRPr/>
              </a:pPr>
              <a:t>‹#›</a:t>
            </a:fld>
            <a:endParaRPr lang="lt-LT"/>
          </a:p>
        </p:txBody>
      </p:sp>
    </p:spTree>
    <p:extLst>
      <p:ext uri="{BB962C8B-B14F-4D97-AF65-F5344CB8AC3E}">
        <p14:creationId xmlns:p14="http://schemas.microsoft.com/office/powerpoint/2010/main" val="423402042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354887" cy="1143000"/>
          </a:xfr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13D7C8D-34F8-47E4-B80F-85A7C18C5BA4}" type="slidenum">
              <a:rPr lang="lt-LT"/>
              <a:pPr>
                <a:defRPr/>
              </a:pPr>
              <a:t>‹#›</a:t>
            </a:fld>
            <a:endParaRPr lang="lt-LT"/>
          </a:p>
        </p:txBody>
      </p:sp>
    </p:spTree>
    <p:extLst>
      <p:ext uri="{BB962C8B-B14F-4D97-AF65-F5344CB8AC3E}">
        <p14:creationId xmlns:p14="http://schemas.microsoft.com/office/powerpoint/2010/main" val="23493825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354887" cy="1143000"/>
          </a:xfr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712CFDFF-1EE4-40B3-A370-1B7435C0C049}" type="slidenum">
              <a:rPr lang="lt-LT"/>
              <a:pPr>
                <a:defRPr/>
              </a:pPr>
              <a:t>‹#›</a:t>
            </a:fld>
            <a:endParaRPr lang="lt-LT"/>
          </a:p>
        </p:txBody>
      </p:sp>
    </p:spTree>
    <p:extLst>
      <p:ext uri="{BB962C8B-B14F-4D97-AF65-F5344CB8AC3E}">
        <p14:creationId xmlns:p14="http://schemas.microsoft.com/office/powerpoint/2010/main" val="363068626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Pavadinimas, turinys ir dviejų stulpelių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1331913" y="274638"/>
            <a:ext cx="7354887" cy="1143000"/>
          </a:xfrm>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2"/>
          </p:nvPr>
        </p:nvSpPr>
        <p:spPr>
          <a:xfrm>
            <a:off x="4648200" y="1600200"/>
            <a:ext cx="4038600" cy="21859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urinio vietos rezervavimo ženklas 4"/>
          <p:cNvSpPr>
            <a:spLocks noGrp="1"/>
          </p:cNvSpPr>
          <p:nvPr>
            <p:ph sz="quarter" idx="3"/>
          </p:nvPr>
        </p:nvSpPr>
        <p:spPr>
          <a:xfrm>
            <a:off x="4648200" y="3938588"/>
            <a:ext cx="4038600" cy="218757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EC10E777-AC32-48AD-BC2E-CF3B09FF0768}" type="slidenum">
              <a:rPr lang="lt-LT"/>
              <a:pPr>
                <a:defRPr/>
              </a:pPr>
              <a:t>‹#›</a:t>
            </a:fld>
            <a:endParaRPr lang="lt-LT"/>
          </a:p>
        </p:txBody>
      </p:sp>
    </p:spTree>
    <p:extLst>
      <p:ext uri="{BB962C8B-B14F-4D97-AF65-F5344CB8AC3E}">
        <p14:creationId xmlns:p14="http://schemas.microsoft.com/office/powerpoint/2010/main" val="224396911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1331913" y="274638"/>
            <a:ext cx="7354887" cy="1143000"/>
          </a:xfrm>
        </p:spPr>
        <p:txBody>
          <a:bodyPr/>
          <a:lstStyle/>
          <a:p>
            <a:r>
              <a:rPr lang="lt-LT" smtClean="0"/>
              <a:t>Spustelėję redag. ruoš. pavad. stilių</a:t>
            </a:r>
            <a:endParaRPr lang="lt-LT"/>
          </a:p>
        </p:txBody>
      </p:sp>
      <p:sp>
        <p:nvSpPr>
          <p:cNvPr id="3" name="Turinio vietos rezervavimo ženklas 2"/>
          <p:cNvSpPr>
            <a:spLocks noGrp="1"/>
          </p:cNvSpPr>
          <p:nvPr>
            <p:ph idx="1"/>
          </p:nvPr>
        </p:nvSpPr>
        <p:spPr>
          <a:xfrm>
            <a:off x="457200" y="1600200"/>
            <a:ext cx="8229600" cy="4525963"/>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56188BE-84C4-4EC4-A55D-98DB4CF87539}" type="slidenum">
              <a:rPr lang="lt-LT"/>
              <a:pPr>
                <a:defRPr/>
              </a:pPr>
              <a:t>‹#›</a:t>
            </a:fld>
            <a:endParaRPr lang="lt-LT"/>
          </a:p>
        </p:txBody>
      </p:sp>
    </p:spTree>
    <p:extLst>
      <p:ext uri="{BB962C8B-B14F-4D97-AF65-F5344CB8AC3E}">
        <p14:creationId xmlns:p14="http://schemas.microsoft.com/office/powerpoint/2010/main" val="8620604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3"/>
          <p:cNvSpPr>
            <a:spLocks noGrp="1" noChangeArrowheads="1"/>
          </p:cNvSpPr>
          <p:nvPr>
            <p:ph type="ftr" sz="quarter" idx="10"/>
          </p:nvPr>
        </p:nvSpPr>
        <p:spPr>
          <a:xfrm>
            <a:off x="468313" y="6381750"/>
            <a:ext cx="5903912" cy="476250"/>
          </a:xfrm>
        </p:spPr>
        <p:txBody>
          <a:bodyPr/>
          <a:lstStyle>
            <a:lvl1pPr algn="r">
              <a:defRPr sz="1400" i="1">
                <a:latin typeface="+mn-lt"/>
              </a:defRPr>
            </a:lvl1pPr>
          </a:lstStyle>
          <a:p>
            <a:pPr>
              <a:defRPr/>
            </a:pPr>
            <a:endParaRPr lang="en-US"/>
          </a:p>
        </p:txBody>
      </p:sp>
      <p:sp>
        <p:nvSpPr>
          <p:cNvPr id="5" name="Slide Number Placeholder 5"/>
          <p:cNvSpPr>
            <a:spLocks noGrp="1"/>
          </p:cNvSpPr>
          <p:nvPr>
            <p:ph type="sldNum" sz="quarter" idx="11"/>
          </p:nvPr>
        </p:nvSpPr>
        <p:spPr/>
        <p:txBody>
          <a:bodyPr/>
          <a:lstStyle>
            <a:lvl1pPr algn="r">
              <a:defRPr sz="1200">
                <a:solidFill>
                  <a:schemeClr val="tx1">
                    <a:tint val="75000"/>
                  </a:schemeClr>
                </a:solidFill>
              </a:defRPr>
            </a:lvl1pPr>
          </a:lstStyle>
          <a:p>
            <a:pPr>
              <a:defRPr/>
            </a:pPr>
            <a:fld id="{F96C20B6-BD76-49EB-978D-51B142AA7EE9}" type="slidenum">
              <a:rPr lang="lt-LT"/>
              <a:pPr>
                <a:defRPr/>
              </a:pPr>
              <a:t>‹#›</a:t>
            </a:fld>
            <a:endParaRPr lang="lt-LT"/>
          </a:p>
        </p:txBody>
      </p:sp>
    </p:spTree>
    <p:extLst>
      <p:ext uri="{BB962C8B-B14F-4D97-AF65-F5344CB8AC3E}">
        <p14:creationId xmlns:p14="http://schemas.microsoft.com/office/powerpoint/2010/main" val="284794592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xfrm>
            <a:off x="468313" y="6237288"/>
            <a:ext cx="5903912" cy="476250"/>
          </a:xfrm>
        </p:spPr>
        <p:txBody>
          <a:bodyPr/>
          <a:lstStyle>
            <a:lvl1pPr algn="r">
              <a:defRPr sz="1400" i="1">
                <a:latin typeface="+mn-lt"/>
              </a:defRPr>
            </a:lvl1pPr>
          </a:lstStyle>
          <a:p>
            <a:pPr>
              <a:defRPr/>
            </a:pPr>
            <a:endParaRPr lang="en-US"/>
          </a:p>
        </p:txBody>
      </p:sp>
    </p:spTree>
    <p:extLst>
      <p:ext uri="{BB962C8B-B14F-4D97-AF65-F5344CB8AC3E}">
        <p14:creationId xmlns:p14="http://schemas.microsoft.com/office/powerpoint/2010/main" val="269561723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9E06154-FB80-4A5C-A72E-E7D5BA8A40F5}" type="slidenum">
              <a:rPr lang="lt-LT"/>
              <a:pPr>
                <a:defRPr/>
              </a:pPr>
              <a:t>‹#›</a:t>
            </a:fld>
            <a:endParaRPr lang="lt-LT"/>
          </a:p>
        </p:txBody>
      </p:sp>
    </p:spTree>
    <p:extLst>
      <p:ext uri="{BB962C8B-B14F-4D97-AF65-F5344CB8AC3E}">
        <p14:creationId xmlns:p14="http://schemas.microsoft.com/office/powerpoint/2010/main" val="16983266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3DFE6BF0-314E-498E-ADF2-646976F0CF99}" type="slidenum">
              <a:rPr lang="lt-LT"/>
              <a:pPr>
                <a:defRPr/>
              </a:pPr>
              <a:t>‹#›</a:t>
            </a:fld>
            <a:endParaRPr lang="lt-LT"/>
          </a:p>
        </p:txBody>
      </p:sp>
    </p:spTree>
    <p:extLst>
      <p:ext uri="{BB962C8B-B14F-4D97-AF65-F5344CB8AC3E}">
        <p14:creationId xmlns:p14="http://schemas.microsoft.com/office/powerpoint/2010/main" val="28478501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82766E7-0593-491D-A6D3-3CAC0CD2C4A2}" type="slidenum">
              <a:rPr lang="lt-LT"/>
              <a:pPr>
                <a:defRPr/>
              </a:pPr>
              <a:t>‹#›</a:t>
            </a:fld>
            <a:endParaRPr lang="lt-LT"/>
          </a:p>
        </p:txBody>
      </p:sp>
    </p:spTree>
    <p:extLst>
      <p:ext uri="{BB962C8B-B14F-4D97-AF65-F5344CB8AC3E}">
        <p14:creationId xmlns:p14="http://schemas.microsoft.com/office/powerpoint/2010/main" val="76354612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811DF7D-1BF4-481C-8EEE-80D42092B233}" type="slidenum">
              <a:rPr lang="lt-LT"/>
              <a:pPr>
                <a:defRPr/>
              </a:pPr>
              <a:t>‹#›</a:t>
            </a:fld>
            <a:endParaRPr lang="lt-LT"/>
          </a:p>
        </p:txBody>
      </p:sp>
    </p:spTree>
    <p:extLst>
      <p:ext uri="{BB962C8B-B14F-4D97-AF65-F5344CB8AC3E}">
        <p14:creationId xmlns:p14="http://schemas.microsoft.com/office/powerpoint/2010/main" val="32199814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3031C51-CED1-4C44-8D6D-C3FC3A527F3C}" type="slidenum">
              <a:rPr lang="lt-LT"/>
              <a:pPr>
                <a:defRPr/>
              </a:pPr>
              <a:t>‹#›</a:t>
            </a:fld>
            <a:endParaRPr lang="lt-LT"/>
          </a:p>
        </p:txBody>
      </p:sp>
    </p:spTree>
    <p:extLst>
      <p:ext uri="{BB962C8B-B14F-4D97-AF65-F5344CB8AC3E}">
        <p14:creationId xmlns:p14="http://schemas.microsoft.com/office/powerpoint/2010/main" val="14122881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9304612-957E-47FB-A72D-D79B624F0948}" type="slidenum">
              <a:rPr lang="lt-LT"/>
              <a:pPr>
                <a:defRPr/>
              </a:pPr>
              <a:t>‹#›</a:t>
            </a:fld>
            <a:endParaRPr lang="lt-LT"/>
          </a:p>
        </p:txBody>
      </p:sp>
    </p:spTree>
    <p:extLst>
      <p:ext uri="{BB962C8B-B14F-4D97-AF65-F5344CB8AC3E}">
        <p14:creationId xmlns:p14="http://schemas.microsoft.com/office/powerpoint/2010/main" val="350657756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274638"/>
            <a:ext cx="7354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1029" name="Rectangle 5"/>
          <p:cNvSpPr>
            <a:spLocks noGrp="1" noChangeArrowheads="1"/>
          </p:cNvSpPr>
          <p:nvPr>
            <p:ph type="ftr" sz="quarter" idx="3"/>
          </p:nvPr>
        </p:nvSpPr>
        <p:spPr bwMode="auto">
          <a:xfrm>
            <a:off x="468313" y="6408738"/>
            <a:ext cx="59039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latin typeface="+mn-lt"/>
              </a:defRPr>
            </a:lvl1pPr>
          </a:lstStyle>
          <a:p>
            <a:pPr>
              <a:defRPr/>
            </a:pPr>
            <a:endParaRPr lang="en-US"/>
          </a:p>
        </p:txBody>
      </p:sp>
      <p:pic>
        <p:nvPicPr>
          <p:cNvPr id="2" name="Picture 7" descr="sp_VU_zenklas1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88" y="188913"/>
            <a:ext cx="1095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FE9592A-9D7E-4E52-B632-24B9C4D51EB5}"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 id="2147484855" r:id="rId13"/>
    <p:sldLayoutId id="2147484856" r:id="rId14"/>
    <p:sldLayoutId id="2147484857" r:id="rId15"/>
    <p:sldLayoutId id="2147484858" r:id="rId16"/>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18" Type="http://schemas.openxmlformats.org/officeDocument/2006/relationships/oleObject" Target="../embeddings/oleObject19.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5.wmf"/><Relationship Id="rId12" Type="http://schemas.openxmlformats.org/officeDocument/2006/relationships/oleObject" Target="../embeddings/oleObject16.bin"/><Relationship Id="rId17" Type="http://schemas.openxmlformats.org/officeDocument/2006/relationships/image" Target="../media/image20.wmf"/><Relationship Id="rId2" Type="http://schemas.openxmlformats.org/officeDocument/2006/relationships/slideLayout" Target="../slideLayouts/slideLayout12.xml"/><Relationship Id="rId16" Type="http://schemas.openxmlformats.org/officeDocument/2006/relationships/oleObject" Target="../embeddings/oleObject18.bin"/><Relationship Id="rId20"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23" Type="http://schemas.openxmlformats.org/officeDocument/2006/relationships/image" Target="../media/image22.wmf"/><Relationship Id="rId10" Type="http://schemas.openxmlformats.org/officeDocument/2006/relationships/oleObject" Target="../embeddings/oleObject15.bin"/><Relationship Id="rId19" Type="http://schemas.openxmlformats.org/officeDocument/2006/relationships/oleObject" Target="../embeddings/oleObject20.bin"/><Relationship Id="rId4" Type="http://schemas.openxmlformats.org/officeDocument/2006/relationships/oleObject" Target="../embeddings/oleObject12.bin"/><Relationship Id="rId9" Type="http://schemas.openxmlformats.org/officeDocument/2006/relationships/image" Target="../media/image16.wmf"/><Relationship Id="rId14" Type="http://schemas.openxmlformats.org/officeDocument/2006/relationships/oleObject" Target="../embeddings/oleObject17.bin"/><Relationship Id="rId22"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8.wmf"/><Relationship Id="rId18" Type="http://schemas.openxmlformats.org/officeDocument/2006/relationships/oleObject" Target="../embeddings/oleObject30.bin"/><Relationship Id="rId3" Type="http://schemas.openxmlformats.org/officeDocument/2006/relationships/notesSlide" Target="../notesSlides/notesSlide5.xml"/><Relationship Id="rId21" Type="http://schemas.openxmlformats.org/officeDocument/2006/relationships/image" Target="../media/image21.wmf"/><Relationship Id="rId7" Type="http://schemas.openxmlformats.org/officeDocument/2006/relationships/image" Target="../media/image15.wmf"/><Relationship Id="rId12" Type="http://schemas.openxmlformats.org/officeDocument/2006/relationships/oleObject" Target="../embeddings/oleObject27.bin"/><Relationship Id="rId17" Type="http://schemas.openxmlformats.org/officeDocument/2006/relationships/image" Target="../media/image20.wmf"/><Relationship Id="rId2" Type="http://schemas.openxmlformats.org/officeDocument/2006/relationships/slideLayout" Target="../slideLayouts/slideLayout12.xml"/><Relationship Id="rId16" Type="http://schemas.openxmlformats.org/officeDocument/2006/relationships/oleObject" Target="../embeddings/oleObject29.bin"/><Relationship Id="rId20"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23" Type="http://schemas.openxmlformats.org/officeDocument/2006/relationships/image" Target="../media/image22.wmf"/><Relationship Id="rId10" Type="http://schemas.openxmlformats.org/officeDocument/2006/relationships/oleObject" Target="../embeddings/oleObject26.bin"/><Relationship Id="rId19" Type="http://schemas.openxmlformats.org/officeDocument/2006/relationships/oleObject" Target="../embeddings/oleObject31.bin"/><Relationship Id="rId4" Type="http://schemas.openxmlformats.org/officeDocument/2006/relationships/oleObject" Target="../embeddings/oleObject23.bin"/><Relationship Id="rId9" Type="http://schemas.openxmlformats.org/officeDocument/2006/relationships/image" Target="../media/image16.wmf"/><Relationship Id="rId14" Type="http://schemas.openxmlformats.org/officeDocument/2006/relationships/oleObject" Target="../embeddings/oleObject28.bin"/><Relationship Id="rId22"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13" Type="http://schemas.openxmlformats.org/officeDocument/2006/relationships/image" Target="../media/image25.wmf"/><Relationship Id="rId18" Type="http://schemas.openxmlformats.org/officeDocument/2006/relationships/oleObject" Target="../embeddings/oleObject41.bin"/><Relationship Id="rId26" Type="http://schemas.openxmlformats.org/officeDocument/2006/relationships/oleObject" Target="../embeddings/oleObject45.bin"/><Relationship Id="rId39" Type="http://schemas.openxmlformats.org/officeDocument/2006/relationships/image" Target="../media/image37.wmf"/><Relationship Id="rId21" Type="http://schemas.openxmlformats.org/officeDocument/2006/relationships/image" Target="../media/image28.wmf"/><Relationship Id="rId34" Type="http://schemas.openxmlformats.org/officeDocument/2006/relationships/oleObject" Target="../embeddings/oleObject49.bin"/><Relationship Id="rId42" Type="http://schemas.openxmlformats.org/officeDocument/2006/relationships/oleObject" Target="../embeddings/oleObject53.bin"/><Relationship Id="rId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oleObject" Target="../embeddings/oleObject42.bin"/><Relationship Id="rId29" Type="http://schemas.openxmlformats.org/officeDocument/2006/relationships/image" Target="../media/image32.wmf"/><Relationship Id="rId41" Type="http://schemas.openxmlformats.org/officeDocument/2006/relationships/image" Target="../media/image38.wmf"/><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24.wmf"/><Relationship Id="rId24" Type="http://schemas.openxmlformats.org/officeDocument/2006/relationships/oleObject" Target="../embeddings/oleObject44.bin"/><Relationship Id="rId32" Type="http://schemas.openxmlformats.org/officeDocument/2006/relationships/oleObject" Target="../embeddings/oleObject48.bin"/><Relationship Id="rId37" Type="http://schemas.openxmlformats.org/officeDocument/2006/relationships/image" Target="../media/image36.wmf"/><Relationship Id="rId40" Type="http://schemas.openxmlformats.org/officeDocument/2006/relationships/oleObject" Target="../embeddings/oleObject52.bin"/><Relationship Id="rId5" Type="http://schemas.openxmlformats.org/officeDocument/2006/relationships/image" Target="../media/image3.wmf"/><Relationship Id="rId15" Type="http://schemas.openxmlformats.org/officeDocument/2006/relationships/image" Target="../media/image18.wmf"/><Relationship Id="rId23" Type="http://schemas.openxmlformats.org/officeDocument/2006/relationships/image" Target="../media/image29.wmf"/><Relationship Id="rId28" Type="http://schemas.openxmlformats.org/officeDocument/2006/relationships/oleObject" Target="../embeddings/oleObject46.bin"/><Relationship Id="rId36" Type="http://schemas.openxmlformats.org/officeDocument/2006/relationships/oleObject" Target="../embeddings/oleObject50.bin"/><Relationship Id="rId10" Type="http://schemas.openxmlformats.org/officeDocument/2006/relationships/oleObject" Target="../embeddings/oleObject37.bin"/><Relationship Id="rId19" Type="http://schemas.openxmlformats.org/officeDocument/2006/relationships/image" Target="../media/image27.wmf"/><Relationship Id="rId31" Type="http://schemas.openxmlformats.org/officeDocument/2006/relationships/image" Target="../media/image33.wmf"/><Relationship Id="rId4" Type="http://schemas.openxmlformats.org/officeDocument/2006/relationships/oleObject" Target="../embeddings/oleObject34.bin"/><Relationship Id="rId9" Type="http://schemas.openxmlformats.org/officeDocument/2006/relationships/image" Target="../media/image23.wmf"/><Relationship Id="rId14" Type="http://schemas.openxmlformats.org/officeDocument/2006/relationships/oleObject" Target="../embeddings/oleObject39.bin"/><Relationship Id="rId22" Type="http://schemas.openxmlformats.org/officeDocument/2006/relationships/oleObject" Target="../embeddings/oleObject43.bin"/><Relationship Id="rId27" Type="http://schemas.openxmlformats.org/officeDocument/2006/relationships/image" Target="../media/image31.wmf"/><Relationship Id="rId30" Type="http://schemas.openxmlformats.org/officeDocument/2006/relationships/oleObject" Target="../embeddings/oleObject47.bin"/><Relationship Id="rId35" Type="http://schemas.openxmlformats.org/officeDocument/2006/relationships/image" Target="../media/image35.wmf"/><Relationship Id="rId43" Type="http://schemas.openxmlformats.org/officeDocument/2006/relationships/image" Target="../media/image39.wmf"/><Relationship Id="rId8" Type="http://schemas.openxmlformats.org/officeDocument/2006/relationships/oleObject" Target="../embeddings/oleObject36.bin"/><Relationship Id="rId3" Type="http://schemas.openxmlformats.org/officeDocument/2006/relationships/notesSlide" Target="../notesSlides/notesSlide6.xml"/><Relationship Id="rId12" Type="http://schemas.openxmlformats.org/officeDocument/2006/relationships/oleObject" Target="../embeddings/oleObject38.bin"/><Relationship Id="rId17" Type="http://schemas.openxmlformats.org/officeDocument/2006/relationships/image" Target="../media/image26.wmf"/><Relationship Id="rId25" Type="http://schemas.openxmlformats.org/officeDocument/2006/relationships/image" Target="../media/image30.wmf"/><Relationship Id="rId33" Type="http://schemas.openxmlformats.org/officeDocument/2006/relationships/image" Target="../media/image34.wmf"/><Relationship Id="rId38"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55.bin"/><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57.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59.bin"/><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DWIswxcXy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4.wmf"/><Relationship Id="rId4"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62.bin"/><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wmf"/><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836613"/>
            <a:ext cx="7775575" cy="3168650"/>
          </a:xfrm>
        </p:spPr>
        <p:txBody>
          <a:bodyPr/>
          <a:lstStyle/>
          <a:p>
            <a:pPr algn="r">
              <a:lnSpc>
                <a:spcPct val="75000"/>
              </a:lnSpc>
            </a:pPr>
            <a:r>
              <a:rPr lang="lt-LT" altLang="en-US" sz="2400" i="1" smtClean="0"/>
              <a:t>Ne viskas, kas paprasta - </a:t>
            </a:r>
            <a:br>
              <a:rPr lang="lt-LT" altLang="en-US" sz="2400" i="1" smtClean="0"/>
            </a:br>
            <a:r>
              <a:rPr lang="lt-LT" altLang="en-US" sz="2400" i="1" smtClean="0"/>
              <a:t>pasaulyje atrasta. </a:t>
            </a:r>
            <a:br>
              <a:rPr lang="lt-LT" altLang="en-US" sz="2400" i="1" smtClean="0"/>
            </a:br>
            <a:r>
              <a:rPr lang="lt-LT" altLang="en-US" sz="2400" i="1" smtClean="0"/>
              <a:t>Neretai, kai paprasto stinga - </a:t>
            </a:r>
            <a:br>
              <a:rPr lang="lt-LT" altLang="en-US" sz="2400" i="1" smtClean="0"/>
            </a:br>
            <a:r>
              <a:rPr lang="lt-LT" altLang="en-US" sz="2400" i="1" smtClean="0"/>
              <a:t>nebūna ir sudėtingo.	</a:t>
            </a:r>
            <a:r>
              <a:rPr lang="en-US" altLang="en-US" sz="2400" i="1" smtClean="0"/>
              <a:t/>
            </a:r>
            <a:br>
              <a:rPr lang="en-US" altLang="en-US" sz="2400" i="1" smtClean="0"/>
            </a:br>
            <a:r>
              <a:rPr lang="lt-LT" altLang="en-US" sz="2400" i="1" smtClean="0"/>
              <a:t>(Vacys Reimeris)</a:t>
            </a:r>
            <a:br>
              <a:rPr lang="lt-LT" altLang="en-US" sz="2400" i="1" smtClean="0"/>
            </a:br>
            <a:r>
              <a:rPr lang="lt-LT" altLang="en-US" sz="2400" i="1" smtClean="0"/>
              <a:t/>
            </a:r>
            <a:br>
              <a:rPr lang="lt-LT" altLang="en-US" sz="2400" i="1" smtClean="0"/>
            </a:br>
            <a:r>
              <a:rPr lang="lt-LT" altLang="en-US" sz="2400" i="1" smtClean="0"/>
              <a:t/>
            </a:r>
            <a:br>
              <a:rPr lang="lt-LT" altLang="en-US" sz="2400" i="1" smtClean="0"/>
            </a:br>
            <a:r>
              <a:rPr lang="en-US" altLang="en-US" sz="2400" i="1" smtClean="0">
                <a:solidFill>
                  <a:srgbClr val="122DF6"/>
                </a:solidFill>
              </a:rPr>
              <a:t/>
            </a:r>
            <a:br>
              <a:rPr lang="en-US" altLang="en-US" sz="2400" i="1" smtClean="0">
                <a:solidFill>
                  <a:srgbClr val="122DF6"/>
                </a:solidFill>
              </a:rPr>
            </a:br>
            <a:r>
              <a:rPr lang="en-US" altLang="en-US" sz="4000" b="1" smtClean="0">
                <a:solidFill>
                  <a:srgbClr val="122DF6"/>
                </a:solidFill>
                <a:latin typeface="Times New Roman" pitchFamily="18" charset="0"/>
                <a:cs typeface="Times New Roman" pitchFamily="18" charset="0"/>
              </a:rPr>
              <a:t>PAL</a:t>
            </a:r>
            <a:r>
              <a:rPr lang="lt-LT" altLang="en-US" sz="4000" b="1" smtClean="0">
                <a:solidFill>
                  <a:srgbClr val="122DF6"/>
                </a:solidFill>
                <a:latin typeface="Times New Roman" pitchFamily="18" charset="0"/>
                <a:cs typeface="Times New Roman" pitchFamily="18" charset="0"/>
              </a:rPr>
              <a:t>ŪKANŲ EROS PABAIGA?</a:t>
            </a:r>
            <a:endParaRPr lang="ru-RU" altLang="lt-LT" sz="4000" b="1" smtClean="0">
              <a:solidFill>
                <a:srgbClr val="122DF6"/>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468313" y="5013325"/>
            <a:ext cx="8229600" cy="1223963"/>
          </a:xfrm>
        </p:spPr>
        <p:txBody>
          <a:bodyPr/>
          <a:lstStyle/>
          <a:p>
            <a:pPr algn="r" eaLnBrk="1" hangingPunct="1">
              <a:buFontTx/>
              <a:buNone/>
              <a:defRPr/>
            </a:pPr>
            <a:r>
              <a:rPr lang="lt-LT" sz="2800" b="1" dirty="0" smtClean="0"/>
              <a:t>Stasys Girdzijauskas</a:t>
            </a:r>
          </a:p>
          <a:p>
            <a:pPr algn="r" eaLnBrk="1" hangingPunct="1">
              <a:buFontTx/>
              <a:buNone/>
              <a:defRPr/>
            </a:pPr>
            <a:endParaRPr lang="lt-LT" sz="1000" b="1" dirty="0" smtClean="0"/>
          </a:p>
          <a:p>
            <a:pPr algn="r" eaLnBrk="1" hangingPunct="1">
              <a:spcBef>
                <a:spcPct val="0"/>
              </a:spcBef>
              <a:buFontTx/>
              <a:buNone/>
              <a:defRPr/>
            </a:pPr>
            <a:r>
              <a:rPr lang="lt-LT" sz="2800" b="1" dirty="0" smtClean="0">
                <a:latin typeface="+mj-lt"/>
                <a:ea typeface="+mj-ea"/>
                <a:cs typeface="+mj-cs"/>
              </a:rPr>
              <a:t>Vilnius, 2016  </a:t>
            </a:r>
            <a:endParaRPr lang="lt-LT" sz="2800" b="1" dirty="0">
              <a:latin typeface="+mj-lt"/>
              <a:ea typeface="+mj-ea"/>
              <a:cs typeface="+mj-cs"/>
            </a:endParaRPr>
          </a:p>
        </p:txBody>
      </p:sp>
      <p:sp>
        <p:nvSpPr>
          <p:cNvPr id="5124"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2" name="Slide Number Placeholder 1"/>
          <p:cNvSpPr>
            <a:spLocks noGrp="1"/>
          </p:cNvSpPr>
          <p:nvPr>
            <p:ph type="sldNum" sz="quarter" idx="11"/>
          </p:nvPr>
        </p:nvSpPr>
        <p:spPr/>
        <p:txBody>
          <a:bodyPr/>
          <a:lstStyle/>
          <a:p>
            <a:pPr>
              <a:defRPr/>
            </a:pPr>
            <a:fld id="{78663C2F-7CB1-40CE-A51C-978F2B6E1390}" type="slidenum">
              <a:rPr lang="lt-LT" smtClean="0"/>
              <a:pPr>
                <a:defRPr/>
              </a:pPr>
              <a:t>1</a:t>
            </a:fld>
            <a:endParaRPr lang="lt-LT"/>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lt-LT" altLang="lt-LT" sz="3200" b="1" smtClean="0">
                <a:solidFill>
                  <a:srgbClr val="3333FF"/>
                </a:solidFill>
                <a:latin typeface="Times New Roman" pitchFamily="18" charset="0"/>
                <a:cs typeface="Times New Roman" pitchFamily="18" charset="0"/>
              </a:rPr>
              <a:t>Bendrieji procentai.</a:t>
            </a:r>
            <a:br>
              <a:rPr lang="lt-LT" altLang="lt-LT" sz="3200" b="1" smtClean="0">
                <a:solidFill>
                  <a:srgbClr val="3333FF"/>
                </a:solidFill>
                <a:latin typeface="Times New Roman" pitchFamily="18" charset="0"/>
                <a:cs typeface="Times New Roman" pitchFamily="18" charset="0"/>
              </a:rPr>
            </a:br>
            <a:r>
              <a:rPr lang="lt-LT" altLang="lt-LT" sz="2800" b="1" smtClean="0">
                <a:solidFill>
                  <a:srgbClr val="3333FF"/>
                </a:solidFill>
                <a:latin typeface="Times New Roman" pitchFamily="18" charset="0"/>
                <a:cs typeface="Times New Roman" pitchFamily="18" charset="0"/>
              </a:rPr>
              <a:t>Ekonominio augimo paradigmos pakeitimas</a:t>
            </a:r>
            <a:endParaRPr lang="lt-LT" altLang="lt-LT" sz="2800" smtClean="0"/>
          </a:p>
        </p:txBody>
      </p:sp>
      <p:sp>
        <p:nvSpPr>
          <p:cNvPr id="5" name="Slide Number Placeholder 4"/>
          <p:cNvSpPr>
            <a:spLocks noGrp="1"/>
          </p:cNvSpPr>
          <p:nvPr>
            <p:ph type="sldNum" sz="quarter" idx="11"/>
          </p:nvPr>
        </p:nvSpPr>
        <p:spPr/>
        <p:txBody>
          <a:bodyPr/>
          <a:lstStyle/>
          <a:p>
            <a:pPr>
              <a:defRPr/>
            </a:pPr>
            <a:fld id="{725CA74D-401E-401D-8777-C5B1CF7E45DD}" type="slidenum">
              <a:rPr lang="lt-LT" smtClean="0"/>
              <a:pPr>
                <a:defRPr/>
              </a:pPr>
              <a:t>10</a:t>
            </a:fld>
            <a:endParaRPr lang="lt-LT" dirty="0"/>
          </a:p>
        </p:txBody>
      </p:sp>
      <p:graphicFrame>
        <p:nvGraphicFramePr>
          <p:cNvPr id="10244" name="Content Placeholder 1"/>
          <p:cNvGraphicFramePr>
            <a:graphicFrameLocks noGrp="1" noChangeAspect="1"/>
          </p:cNvGraphicFramePr>
          <p:nvPr>
            <p:ph idx="1"/>
          </p:nvPr>
        </p:nvGraphicFramePr>
        <p:xfrm>
          <a:off x="1908175" y="2708275"/>
          <a:ext cx="4327525" cy="1292225"/>
        </p:xfrm>
        <a:graphic>
          <a:graphicData uri="http://schemas.openxmlformats.org/presentationml/2006/ole">
            <mc:AlternateContent xmlns:mc="http://schemas.openxmlformats.org/markup-compatibility/2006">
              <mc:Choice xmlns:v="urn:schemas-microsoft-com:vml" Requires="v">
                <p:oleObj spid="_x0000_s10344" name="Lygtis" r:id="rId3" imgW="1701800" imgH="508000" progId="Equation.3">
                  <p:embed/>
                </p:oleObj>
              </mc:Choice>
              <mc:Fallback>
                <p:oleObj name="Lygtis" r:id="rId3" imgW="1701800" imgH="508000" progId="Equation.3">
                  <p:embed/>
                  <p:pic>
                    <p:nvPicPr>
                      <p:cNvPr id="0" name="Content Placeholder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708275"/>
                        <a:ext cx="432752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5" name="Rectangle 3"/>
          <p:cNvSpPr>
            <a:spLocks noChangeArrowheads="1"/>
          </p:cNvSpPr>
          <p:nvPr/>
        </p:nvSpPr>
        <p:spPr bwMode="auto">
          <a:xfrm>
            <a:off x="468313" y="5373688"/>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400">
                <a:solidFill>
                  <a:srgbClr val="122DF6"/>
                </a:solidFill>
                <a:latin typeface="Times New Roman" pitchFamily="18" charset="0"/>
                <a:cs typeface="Times New Roman" pitchFamily="18" charset="0"/>
              </a:rPr>
              <a:t>kur</a:t>
            </a:r>
            <a:r>
              <a:rPr lang="ru-RU" altLang="en-US" sz="2400" i="1">
                <a:solidFill>
                  <a:srgbClr val="122DF6"/>
                </a:solidFill>
                <a:latin typeface="Times New Roman" pitchFamily="18" charset="0"/>
                <a:cs typeface="Times New Roman" pitchFamily="18" charset="0"/>
              </a:rPr>
              <a:t> K</a:t>
            </a:r>
            <a:r>
              <a:rPr lang="ru-RU" altLang="en-US" sz="2400">
                <a:solidFill>
                  <a:srgbClr val="122DF6"/>
                </a:solidFill>
                <a:latin typeface="Times New Roman" pitchFamily="18" charset="0"/>
                <a:cs typeface="Times New Roman" pitchFamily="18" charset="0"/>
              </a:rPr>
              <a:t>– </a:t>
            </a:r>
            <a:r>
              <a:rPr lang="lt-LT" altLang="en-US" sz="2400">
                <a:solidFill>
                  <a:srgbClr val="122DF6"/>
                </a:solidFill>
                <a:latin typeface="Times New Roman" pitchFamily="18" charset="0"/>
                <a:cs typeface="Times New Roman" pitchFamily="18" charset="0"/>
              </a:rPr>
              <a:t>per </a:t>
            </a:r>
            <a:r>
              <a:rPr lang="en-US" altLang="en-US" sz="2400" i="1">
                <a:solidFill>
                  <a:srgbClr val="122DF6"/>
                </a:solidFill>
                <a:latin typeface="Times New Roman" pitchFamily="18" charset="0"/>
                <a:cs typeface="Times New Roman" pitchFamily="18" charset="0"/>
              </a:rPr>
              <a:t>t</a:t>
            </a:r>
            <a:r>
              <a:rPr lang="lt-LT" altLang="en-US" sz="2400" i="1">
                <a:solidFill>
                  <a:srgbClr val="122DF6"/>
                </a:solidFill>
                <a:latin typeface="Times New Roman" pitchFamily="18" charset="0"/>
                <a:cs typeface="Times New Roman" pitchFamily="18" charset="0"/>
              </a:rPr>
              <a:t> </a:t>
            </a:r>
            <a:r>
              <a:rPr lang="lt-LT" altLang="en-US" sz="2400">
                <a:solidFill>
                  <a:srgbClr val="122DF6"/>
                </a:solidFill>
                <a:latin typeface="Times New Roman" pitchFamily="18" charset="0"/>
                <a:cs typeface="Times New Roman" pitchFamily="18" charset="0"/>
              </a:rPr>
              <a:t>laiko periodų sukauptoji suma</a:t>
            </a:r>
            <a:r>
              <a:rPr lang="ru-RU" altLang="en-US" sz="2400">
                <a:solidFill>
                  <a:srgbClr val="122DF6"/>
                </a:solidFill>
                <a:latin typeface="Times New Roman" pitchFamily="18" charset="0"/>
                <a:cs typeface="Times New Roman" pitchFamily="18" charset="0"/>
              </a:rPr>
              <a:t>, </a:t>
            </a:r>
            <a:r>
              <a:rPr lang="ru-RU" altLang="en-US" sz="2400" i="1">
                <a:solidFill>
                  <a:srgbClr val="122DF6"/>
                </a:solidFill>
                <a:latin typeface="Times New Roman" pitchFamily="18" charset="0"/>
                <a:cs typeface="Times New Roman" pitchFamily="18" charset="0"/>
              </a:rPr>
              <a:t>K</a:t>
            </a:r>
            <a:r>
              <a:rPr lang="ru-RU" altLang="en-US" sz="2400" baseline="-25000">
                <a:solidFill>
                  <a:srgbClr val="122DF6"/>
                </a:solidFill>
                <a:latin typeface="Times New Roman" pitchFamily="18" charset="0"/>
                <a:cs typeface="Times New Roman" pitchFamily="18" charset="0"/>
              </a:rPr>
              <a:t>0</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pradinė suma </a:t>
            </a:r>
            <a:r>
              <a:rPr lang="ru-RU" altLang="en-US" sz="2400">
                <a:solidFill>
                  <a:srgbClr val="122DF6"/>
                </a:solidFill>
                <a:latin typeface="Times New Roman" pitchFamily="18" charset="0"/>
                <a:cs typeface="Times New Roman" pitchFamily="18" charset="0"/>
              </a:rPr>
              <a:t>(</a:t>
            </a:r>
            <a:r>
              <a:rPr lang="lt-LT" altLang="en-US" sz="2400" i="1">
                <a:solidFill>
                  <a:srgbClr val="122DF6"/>
                </a:solidFill>
                <a:latin typeface="Times New Roman" pitchFamily="18" charset="0"/>
                <a:cs typeface="Times New Roman" pitchFamily="18" charset="0"/>
              </a:rPr>
              <a:t>K</a:t>
            </a:r>
            <a:r>
              <a:rPr lang="ru-RU" altLang="en-US" sz="2400" baseline="-25000">
                <a:solidFill>
                  <a:srgbClr val="122DF6"/>
                </a:solidFill>
                <a:latin typeface="Times New Roman" pitchFamily="18" charset="0"/>
                <a:cs typeface="Times New Roman" pitchFamily="18" charset="0"/>
              </a:rPr>
              <a:t>0</a:t>
            </a:r>
            <a:r>
              <a:rPr lang="lt-LT" altLang="en-US" sz="2400" i="1">
                <a:solidFill>
                  <a:srgbClr val="122DF6"/>
                </a:solidFill>
                <a:latin typeface="Times New Roman" pitchFamily="18" charset="0"/>
                <a:cs typeface="Times New Roman" pitchFamily="18" charset="0"/>
              </a:rPr>
              <a:t>&gt;</a:t>
            </a:r>
            <a:r>
              <a:rPr lang="ru-RU" altLang="en-US" sz="2400">
                <a:solidFill>
                  <a:srgbClr val="122DF6"/>
                </a:solidFill>
                <a:latin typeface="Times New Roman" pitchFamily="18" charset="0"/>
                <a:cs typeface="Times New Roman" pitchFamily="18" charset="0"/>
              </a:rPr>
              <a:t> 0),  </a:t>
            </a:r>
            <a:r>
              <a:rPr lang="ru-RU" altLang="en-US" sz="2400" i="1">
                <a:solidFill>
                  <a:srgbClr val="122DF6"/>
                </a:solidFill>
                <a:latin typeface="Times New Roman" pitchFamily="18" charset="0"/>
                <a:cs typeface="Times New Roman" pitchFamily="18" charset="0"/>
              </a:rPr>
              <a:t>К</a:t>
            </a:r>
            <a:r>
              <a:rPr lang="ru-RU" altLang="en-US" sz="2400" i="1" baseline="-25000">
                <a:solidFill>
                  <a:srgbClr val="122DF6"/>
                </a:solidFill>
                <a:latin typeface="Times New Roman" pitchFamily="18" charset="0"/>
                <a:cs typeface="Times New Roman" pitchFamily="18" charset="0"/>
              </a:rPr>
              <a:t>р</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potencialioji (didžiausia galima) suma</a:t>
            </a:r>
            <a:r>
              <a:rPr lang="ru-RU" altLang="en-US" sz="2400">
                <a:solidFill>
                  <a:srgbClr val="122DF6"/>
                </a:solidFill>
                <a:latin typeface="Times New Roman" pitchFamily="18" charset="0"/>
                <a:cs typeface="Times New Roman" pitchFamily="18" charset="0"/>
              </a:rPr>
              <a:t>, </a:t>
            </a:r>
            <a:r>
              <a:rPr lang="en-US" altLang="en-US" sz="2400" i="1">
                <a:solidFill>
                  <a:srgbClr val="122DF6"/>
                </a:solidFill>
                <a:latin typeface="Times New Roman" pitchFamily="18" charset="0"/>
                <a:cs typeface="Times New Roman" pitchFamily="18" charset="0"/>
              </a:rPr>
              <a:t>i</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palūkanų norma</a:t>
            </a:r>
            <a:r>
              <a:rPr lang="ru-RU" altLang="en-US" sz="2400">
                <a:solidFill>
                  <a:srgbClr val="122DF6"/>
                </a:solidFill>
                <a:latin typeface="Times New Roman" pitchFamily="18" charset="0"/>
                <a:cs typeface="Times New Roman" pitchFamily="18" charset="0"/>
              </a:rPr>
              <a:t>, </a:t>
            </a:r>
            <a:r>
              <a:rPr lang="en-US" altLang="en-US" sz="2400" i="1">
                <a:solidFill>
                  <a:srgbClr val="122DF6"/>
                </a:solidFill>
                <a:latin typeface="Times New Roman" pitchFamily="18" charset="0"/>
                <a:cs typeface="Times New Roman" pitchFamily="18" charset="0"/>
              </a:rPr>
              <a:t>t</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augimo laikas</a:t>
            </a:r>
            <a:r>
              <a:rPr lang="ru-RU" altLang="en-US" sz="2400">
                <a:solidFill>
                  <a:srgbClr val="122DF6"/>
                </a:solidFill>
                <a:latin typeface="Arial" charset="0"/>
              </a:rPr>
              <a:t>.</a:t>
            </a:r>
            <a:endParaRPr lang="lt-LT" altLang="en-US" sz="1800">
              <a:solidFill>
                <a:srgbClr val="122DF6"/>
              </a:solidFill>
              <a:latin typeface="Arial" charset="0"/>
            </a:endParaRPr>
          </a:p>
          <a:p>
            <a:pPr algn="l" eaLnBrk="1" hangingPunct="1">
              <a:spcBef>
                <a:spcPct val="0"/>
              </a:spcBef>
              <a:buFontTx/>
              <a:buNone/>
            </a:pPr>
            <a:endParaRPr lang="lt-LT" altLang="en-US" sz="1800">
              <a:latin typeface="Arial" charset="0"/>
            </a:endParaRPr>
          </a:p>
        </p:txBody>
      </p:sp>
      <p:sp>
        <p:nvSpPr>
          <p:cNvPr id="10246"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1024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10248" name="Object 2"/>
          <p:cNvGraphicFramePr>
            <a:graphicFrameLocks noChangeAspect="1"/>
          </p:cNvGraphicFramePr>
          <p:nvPr/>
        </p:nvGraphicFramePr>
        <p:xfrm>
          <a:off x="755650" y="4076700"/>
          <a:ext cx="6937375" cy="1081088"/>
        </p:xfrm>
        <a:graphic>
          <a:graphicData uri="http://schemas.openxmlformats.org/presentationml/2006/ole">
            <mc:AlternateContent xmlns:mc="http://schemas.openxmlformats.org/markup-compatibility/2006">
              <mc:Choice xmlns:v="urn:schemas-microsoft-com:vml" Requires="v">
                <p:oleObj spid="_x0000_s10345" name="Lygtis" r:id="rId5" imgW="3200400" imgH="508000" progId="Equation.3">
                  <p:embed/>
                </p:oleObj>
              </mc:Choice>
              <mc:Fallback>
                <p:oleObj name="Lygtis" r:id="rId5" imgW="3200400" imgH="508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76700"/>
                        <a:ext cx="69373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3"/>
          <p:cNvSpPr>
            <a:spLocks noChangeArrowheads="1"/>
          </p:cNvSpPr>
          <p:nvPr/>
        </p:nvSpPr>
        <p:spPr bwMode="auto">
          <a:xfrm>
            <a:off x="468313" y="16319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t-LT" altLang="en-US" sz="2800" dirty="0" err="1" smtClean="0">
                <a:solidFill>
                  <a:srgbClr val="122DF6"/>
                </a:solidFill>
                <a:latin typeface="Times New Roman" pitchFamily="18" charset="0"/>
                <a:cs typeface="Times New Roman" pitchFamily="18" charset="0"/>
              </a:rPr>
              <a:t>Ferhulsto</a:t>
            </a:r>
            <a:r>
              <a:rPr lang="lt-LT" altLang="en-US" sz="2800" dirty="0" smtClean="0">
                <a:solidFill>
                  <a:srgbClr val="122DF6"/>
                </a:solidFill>
                <a:latin typeface="Times New Roman" pitchFamily="18" charset="0"/>
                <a:cs typeface="Times New Roman" pitchFamily="18" charset="0"/>
              </a:rPr>
              <a:t> lygtyje panaudojus </a:t>
            </a:r>
            <a:r>
              <a:rPr lang="lt-LT" altLang="en-US" sz="2800" dirty="0">
                <a:solidFill>
                  <a:srgbClr val="122DF6"/>
                </a:solidFill>
                <a:latin typeface="Times New Roman" pitchFamily="18" charset="0"/>
                <a:cs typeface="Times New Roman" pitchFamily="18" charset="0"/>
              </a:rPr>
              <a:t>keitinį </a:t>
            </a:r>
            <a:r>
              <a:rPr lang="lt-LT" altLang="en-US" sz="2800" b="1" i="1" dirty="0">
                <a:solidFill>
                  <a:srgbClr val="122DF6"/>
                </a:solidFill>
                <a:latin typeface="Times New Roman" pitchFamily="18" charset="0"/>
                <a:cs typeface="Times New Roman" pitchFamily="18" charset="0"/>
              </a:rPr>
              <a:t>m</a:t>
            </a:r>
            <a:r>
              <a:rPr lang="lt-LT" altLang="en-US" sz="2800" b="1" dirty="0">
                <a:solidFill>
                  <a:srgbClr val="122DF6"/>
                </a:solidFill>
                <a:latin typeface="Times New Roman" pitchFamily="18" charset="0"/>
                <a:cs typeface="Times New Roman" pitchFamily="18" charset="0"/>
              </a:rPr>
              <a:t> = ln(1+</a:t>
            </a:r>
            <a:r>
              <a:rPr lang="lt-LT" altLang="en-US" sz="2800" b="1" i="1" dirty="0">
                <a:solidFill>
                  <a:srgbClr val="122DF6"/>
                </a:solidFill>
                <a:latin typeface="Times New Roman" pitchFamily="18" charset="0"/>
                <a:cs typeface="Times New Roman" pitchFamily="18" charset="0"/>
              </a:rPr>
              <a:t>i</a:t>
            </a:r>
            <a:r>
              <a:rPr lang="lt-LT" altLang="en-US" sz="2800" b="1" dirty="0">
                <a:solidFill>
                  <a:srgbClr val="122DF6"/>
                </a:solidFill>
                <a:latin typeface="Times New Roman" pitchFamily="18" charset="0"/>
                <a:cs typeface="Times New Roman" pitchFamily="18" charset="0"/>
              </a:rPr>
              <a:t>)</a:t>
            </a:r>
            <a:r>
              <a:rPr lang="lt-LT" altLang="en-US" sz="2800" dirty="0">
                <a:solidFill>
                  <a:srgbClr val="122DF6"/>
                </a:solidFill>
                <a:latin typeface="Times New Roman" pitchFamily="18" charset="0"/>
                <a:cs typeface="Times New Roman" pitchFamily="18" charset="0"/>
              </a:rPr>
              <a:t>, gauname bendrųjų procentų išraišką:</a:t>
            </a:r>
            <a:endParaRPr lang="en-US" altLang="en-US" sz="28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7"/>
          <p:cNvSpPr>
            <a:spLocks noGrp="1" noChangeArrowheads="1"/>
          </p:cNvSpPr>
          <p:nvPr>
            <p:ph type="title"/>
          </p:nvPr>
        </p:nvSpPr>
        <p:spPr>
          <a:xfrm>
            <a:off x="1331913" y="333375"/>
            <a:ext cx="7354887" cy="777875"/>
          </a:xfrm>
        </p:spPr>
        <p:txBody>
          <a:bodyPr/>
          <a:lstStyle/>
          <a:p>
            <a:pPr eaLnBrk="1" hangingPunct="1"/>
            <a:r>
              <a:rPr lang="lt-LT" altLang="en-US" sz="4000" b="1" smtClean="0">
                <a:solidFill>
                  <a:srgbClr val="0000FF"/>
                </a:solidFill>
              </a:rPr>
              <a:t>Procentų modeliai (1)</a:t>
            </a:r>
            <a:endParaRPr lang="ru-RU" altLang="en-US" sz="4000" b="1" smtClean="0">
              <a:solidFill>
                <a:srgbClr val="0000FF"/>
              </a:solidFill>
            </a:endParaRPr>
          </a:p>
        </p:txBody>
      </p:sp>
      <p:sp>
        <p:nvSpPr>
          <p:cNvPr id="20483" name="Rectangle 4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graphicFrame>
        <p:nvGraphicFramePr>
          <p:cNvPr id="117883" name="Group 123"/>
          <p:cNvGraphicFramePr>
            <a:graphicFrameLocks noGrp="1"/>
          </p:cNvGraphicFramePr>
          <p:nvPr>
            <p:ph type="tbl" idx="1"/>
          </p:nvPr>
        </p:nvGraphicFramePr>
        <p:xfrm>
          <a:off x="354013" y="1341438"/>
          <a:ext cx="8435974" cy="4895850"/>
        </p:xfrm>
        <a:graphic>
          <a:graphicData uri="http://schemas.openxmlformats.org/drawingml/2006/table">
            <a:tbl>
              <a:tblPr/>
              <a:tblGrid>
                <a:gridCol w="406422"/>
                <a:gridCol w="1291285"/>
                <a:gridCol w="3024336"/>
                <a:gridCol w="2232248"/>
                <a:gridCol w="1481683"/>
              </a:tblGrid>
              <a:tr h="4624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err="1" smtClean="0">
                          <a:ln>
                            <a:noFill/>
                          </a:ln>
                          <a:solidFill>
                            <a:schemeClr val="tx1"/>
                          </a:solidFill>
                          <a:effectLst/>
                          <a:latin typeface="Garamond" pitchFamily="18" charset="0"/>
                        </a:rPr>
                        <a:t>Nr</a:t>
                      </a:r>
                      <a:endParaRPr kumimoji="0" lang="ru-RU" sz="14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P</a:t>
                      </a:r>
                      <a:r>
                        <a:rPr kumimoji="0" lang="en-US" sz="2000" b="1" i="0" u="none" strike="noStrike" cap="none" normalizeH="0" baseline="0" dirty="0" err="1" smtClean="0">
                          <a:ln>
                            <a:noFill/>
                          </a:ln>
                          <a:solidFill>
                            <a:schemeClr val="tx1"/>
                          </a:solidFill>
                          <a:effectLst/>
                          <a:latin typeface="Garamond" pitchFamily="18" charset="0"/>
                        </a:rPr>
                        <a:t>rocentai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Modelis</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Garamond" pitchFamily="18" charset="0"/>
                        </a:rPr>
                        <a:t>Diferencialinė</a:t>
                      </a:r>
                      <a:r>
                        <a:rPr kumimoji="0" lang="en-GB" sz="1800" b="1" i="0" u="none" strike="noStrike" cap="none" normalizeH="0" baseline="0" dirty="0" smtClean="0">
                          <a:ln>
                            <a:noFill/>
                          </a:ln>
                          <a:solidFill>
                            <a:schemeClr val="tx1"/>
                          </a:solidFill>
                          <a:effectLst/>
                          <a:latin typeface="Garamond" pitchFamily="18" charset="0"/>
                        </a:rPr>
                        <a:t> forma</a:t>
                      </a:r>
                      <a:endParaRPr kumimoji="0" lang="ru-RU" sz="1800" b="1"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err="1" smtClean="0">
                          <a:ln>
                            <a:noFill/>
                          </a:ln>
                          <a:solidFill>
                            <a:schemeClr val="tx1"/>
                          </a:solidFill>
                          <a:effectLst/>
                          <a:latin typeface="Garamond" pitchFamily="18" charset="0"/>
                        </a:rPr>
                        <a:t>Aug</a:t>
                      </a:r>
                      <a:r>
                        <a:rPr kumimoji="0" lang="lt-LT" sz="1800" b="1" i="0" u="none" strike="noStrike" cap="none" normalizeH="0" baseline="0" dirty="0" smtClean="0">
                          <a:ln>
                            <a:noFill/>
                          </a:ln>
                          <a:solidFill>
                            <a:schemeClr val="tx1"/>
                          </a:solidFill>
                          <a:effectLst/>
                          <a:latin typeface="Garamond" pitchFamily="18" charset="0"/>
                        </a:rPr>
                        <a:t>. </a:t>
                      </a:r>
                      <a:r>
                        <a:rPr kumimoji="0" lang="lt-LT" sz="1800" b="1" i="0" u="none" strike="noStrike" cap="none" normalizeH="0" baseline="0" dirty="0" err="1" smtClean="0">
                          <a:ln>
                            <a:noFill/>
                          </a:ln>
                          <a:solidFill>
                            <a:schemeClr val="tx1"/>
                          </a:solidFill>
                          <a:effectLst/>
                          <a:latin typeface="Garamond" pitchFamily="18" charset="0"/>
                        </a:rPr>
                        <a:t>gr</a:t>
                      </a:r>
                      <a:r>
                        <a:rPr kumimoji="0" lang="lt-LT" sz="1800" b="1" i="0" u="none" strike="noStrike" cap="none" normalizeH="0" baseline="0" dirty="0" smtClean="0">
                          <a:ln>
                            <a:noFill/>
                          </a:ln>
                          <a:solidFill>
                            <a:schemeClr val="tx1"/>
                          </a:solidFill>
                          <a:effectLst/>
                          <a:latin typeface="Garamond" pitchFamily="18" charset="0"/>
                        </a:rPr>
                        <a:t>. </a:t>
                      </a:r>
                      <a:r>
                        <a:rPr kumimoji="0" lang="lt-LT" sz="1800" b="1" i="0" u="none" strike="noStrike" cap="none" normalizeH="0" baseline="0" dirty="0" err="1" smtClean="0">
                          <a:ln>
                            <a:noFill/>
                          </a:ln>
                          <a:solidFill>
                            <a:schemeClr val="tx1"/>
                          </a:solidFill>
                          <a:effectLst/>
                          <a:latin typeface="Garamond" pitchFamily="18" charset="0"/>
                        </a:rPr>
                        <a:t>koef</a:t>
                      </a:r>
                      <a:r>
                        <a:rPr kumimoji="0" lang="lt-LT" sz="1800" b="1" i="0" u="none" strike="noStrike" cap="none" normalizeH="0" baseline="0" dirty="0" smtClean="0">
                          <a:ln>
                            <a:noFill/>
                          </a:ln>
                          <a:solidFill>
                            <a:schemeClr val="tx1"/>
                          </a:solidFill>
                          <a:effectLst/>
                          <a:latin typeface="Garamond" pitchFamily="18" charset="0"/>
                        </a:rPr>
                        <a:t>.</a:t>
                      </a:r>
                      <a:endParaRPr kumimoji="0" lang="ru-RU" sz="18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1.</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Garamond" pitchFamily="18" charset="0"/>
                        </a:rPr>
                        <a:t>Paprast</a:t>
                      </a:r>
                      <a:r>
                        <a:rPr kumimoji="0" lang="en-US" sz="2000" b="1" i="0" u="none" strike="noStrike" cap="none" normalizeH="0" baseline="0" dirty="0" err="1" smtClean="0">
                          <a:ln>
                            <a:noFill/>
                          </a:ln>
                          <a:solidFill>
                            <a:schemeClr val="tx1"/>
                          </a:solidFill>
                          <a:effectLst/>
                          <a:latin typeface="Garamond" pitchFamily="18" charset="0"/>
                        </a:rPr>
                        <a:t>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a:t>
                      </a:r>
                      <a:r>
                        <a:rPr kumimoji="0" lang="lt-LT" sz="2000" b="0" i="0" u="none" strike="noStrike" cap="none" normalizeH="0" baseline="-25000" dirty="0" smtClean="0">
                          <a:ln>
                            <a:noFill/>
                          </a:ln>
                          <a:solidFill>
                            <a:schemeClr val="tx1"/>
                          </a:solidFill>
                          <a:effectLst/>
                          <a:latin typeface="Times New Roman" pitchFamily="18" charset="0"/>
                        </a:rPr>
                        <a:t>1</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K</a:t>
                      </a:r>
                      <a:r>
                        <a:rPr kumimoji="0" lang="lt-LT" sz="2000" b="0" i="0" u="none" strike="noStrike" cap="none" normalizeH="0" baseline="-25000" dirty="0" smtClean="0">
                          <a:ln>
                            <a:noFill/>
                          </a:ln>
                          <a:solidFill>
                            <a:schemeClr val="tx1"/>
                          </a:solidFill>
                          <a:effectLst/>
                          <a:latin typeface="Times New Roman" pitchFamily="18" charset="0"/>
                        </a:rPr>
                        <a:t>0</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i</a:t>
                      </a:r>
                      <a:endParaRPr kumimoji="0" lang="ru-RU" sz="2000" b="0" i="0" u="none" strike="noStrike" cap="none" normalizeH="0" baseline="0" dirty="0" smtClean="0">
                        <a:ln>
                          <a:noFill/>
                        </a:ln>
                        <a:solidFill>
                          <a:schemeClr val="tx1"/>
                        </a:solidFill>
                        <a:effectLst/>
                        <a:latin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2.</a:t>
                      </a:r>
                      <a:endParaRPr kumimoji="0" lang="ru-RU" sz="2000" b="0"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Garamond" pitchFamily="18" charset="0"/>
                        </a:rPr>
                        <a:t>Sudėtin</a:t>
                      </a:r>
                      <a:r>
                        <a:rPr kumimoji="0" lang="en-US" sz="2000" b="1" i="0" u="none" strike="noStrike" cap="none" normalizeH="0" baseline="0" dirty="0" err="1" smtClean="0">
                          <a:ln>
                            <a:noFill/>
                          </a:ln>
                          <a:solidFill>
                            <a:schemeClr val="tx1"/>
                          </a:solidFill>
                          <a:effectLst/>
                          <a:latin typeface="Garamond" pitchFamily="18" charset="0"/>
                        </a:rPr>
                        <a:t>iai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ln(1</a:t>
                      </a:r>
                      <a:r>
                        <a:rPr kumimoji="0" lang="lt-LT" sz="2000" b="0" i="1" u="none" strike="noStrike" cap="none" normalizeH="0" baseline="0" dirty="0" smtClean="0">
                          <a:ln>
                            <a:noFill/>
                          </a:ln>
                          <a:solidFill>
                            <a:schemeClr val="tx1"/>
                          </a:solidFill>
                          <a:effectLst/>
                          <a:latin typeface="Times New Roman" pitchFamily="18" charset="0"/>
                        </a:rPr>
                        <a:t>+i </a:t>
                      </a:r>
                      <a:r>
                        <a:rPr kumimoji="0" lang="lt-LT" sz="2000" b="0" i="0" u="none" strike="noStrike" cap="none" normalizeH="0" baseline="0" dirty="0" smtClean="0">
                          <a:ln>
                            <a:noFill/>
                          </a:ln>
                          <a:solidFill>
                            <a:schemeClr val="tx1"/>
                          </a:solidFill>
                          <a:effectLst/>
                          <a:latin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007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2000" b="1" i="0" u="none" strike="noStrike" cap="none" normalizeH="0" baseline="0" dirty="0" smtClean="0">
                          <a:ln>
                            <a:noFill/>
                          </a:ln>
                          <a:solidFill>
                            <a:schemeClr val="tx1"/>
                          </a:solidFill>
                          <a:effectLst/>
                          <a:latin typeface="Garamond" pitchFamily="18" charset="0"/>
                        </a:rPr>
                        <a:t>3.</a:t>
                      </a:r>
                      <a:endParaRPr kumimoji="0" lang="ru-RU" sz="2000" b="0"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effectLst/>
                        </a:rPr>
                        <a:t>Nominalieji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9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4.</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effectLst/>
                        </a:rPr>
                        <a:t>Tolydieji </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i </a:t>
                      </a: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5.</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solidFill>
                            <a:schemeClr val="tx1"/>
                          </a:solidFill>
                          <a:effectLst/>
                        </a:rPr>
                        <a:t>Logistiniai (bendrieji)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ln(1</a:t>
                      </a:r>
                      <a:r>
                        <a:rPr kumimoji="0" lang="lt-LT" sz="2000" b="0" i="1" u="none" strike="noStrike" cap="none" normalizeH="0" baseline="0" dirty="0" smtClean="0">
                          <a:ln>
                            <a:noFill/>
                          </a:ln>
                          <a:solidFill>
                            <a:schemeClr val="tx1"/>
                          </a:solidFill>
                          <a:effectLst/>
                          <a:latin typeface="Times New Roman" pitchFamily="18" charset="0"/>
                        </a:rPr>
                        <a:t>+i </a:t>
                      </a:r>
                      <a:r>
                        <a:rPr kumimoji="0" lang="lt-LT" sz="2000" b="0" i="0" u="none" strike="noStrike" cap="none" normalizeH="0" baseline="0" dirty="0" smtClean="0">
                          <a:ln>
                            <a:noFill/>
                          </a:ln>
                          <a:solidFill>
                            <a:schemeClr val="tx1"/>
                          </a:solidFill>
                          <a:effectLst/>
                          <a:latin typeface="Times New Roman" pitchFamily="18" charset="0"/>
                        </a:rPr>
                        <a:t>)</a:t>
                      </a: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20528" name="Rectangle 10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0529" name="Rectangle 10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0530" name="Rectangle 1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 name="Slide Number Placeholder 1"/>
          <p:cNvSpPr>
            <a:spLocks noGrp="1"/>
          </p:cNvSpPr>
          <p:nvPr>
            <p:ph type="sldNum" sz="quarter" idx="11"/>
          </p:nvPr>
        </p:nvSpPr>
        <p:spPr>
          <a:xfrm>
            <a:off x="7308850" y="6356350"/>
            <a:ext cx="1377950" cy="365125"/>
          </a:xfrm>
        </p:spPr>
        <p:txBody>
          <a:bodyPr/>
          <a:lstStyle/>
          <a:p>
            <a:pPr>
              <a:defRPr/>
            </a:pPr>
            <a:fld id="{9889C1CB-6CE7-4A58-9403-56E993EE594A}" type="slidenum">
              <a:rPr lang="lt-LT"/>
              <a:pPr>
                <a:defRPr/>
              </a:pPr>
              <a:t>11</a:t>
            </a:fld>
            <a:endParaRPr lang="lt-LT" dirty="0"/>
          </a:p>
        </p:txBody>
      </p:sp>
      <p:sp>
        <p:nvSpPr>
          <p:cNvPr id="20532" name="Footer Placeholder 2"/>
          <p:cNvSpPr>
            <a:spLocks noGrp="1"/>
          </p:cNvSpPr>
          <p:nvPr>
            <p:ph type="ftr" sz="quarter" idx="10"/>
          </p:nvPr>
        </p:nvSpPr>
        <p:spPr>
          <a:xfrm>
            <a:off x="971550" y="6453188"/>
            <a:ext cx="5903913" cy="215900"/>
          </a:xfrm>
          <a:noFill/>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graphicFrame>
        <p:nvGraphicFramePr>
          <p:cNvPr id="20533" name="Object 3"/>
          <p:cNvGraphicFramePr>
            <a:graphicFrameLocks noChangeAspect="1"/>
          </p:cNvGraphicFramePr>
          <p:nvPr/>
        </p:nvGraphicFramePr>
        <p:xfrm>
          <a:off x="2160588" y="1916113"/>
          <a:ext cx="1830387" cy="434975"/>
        </p:xfrm>
        <a:graphic>
          <a:graphicData uri="http://schemas.openxmlformats.org/presentationml/2006/ole">
            <mc:AlternateContent xmlns:mc="http://schemas.openxmlformats.org/markup-compatibility/2006">
              <mc:Choice xmlns:v="urn:schemas-microsoft-com:vml" Requires="v">
                <p:oleObj spid="_x0000_s69876" name="Lygtis" r:id="rId4" imgW="939800" imgH="228600" progId="Equation.3">
                  <p:embed/>
                </p:oleObj>
              </mc:Choice>
              <mc:Fallback>
                <p:oleObj name="Lygtis" r:id="rId4" imgW="939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1916113"/>
                        <a:ext cx="18303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4" name="Object 4"/>
          <p:cNvGraphicFramePr>
            <a:graphicFrameLocks noChangeAspect="1"/>
          </p:cNvGraphicFramePr>
          <p:nvPr/>
        </p:nvGraphicFramePr>
        <p:xfrm>
          <a:off x="2136775" y="2671763"/>
          <a:ext cx="1860550" cy="504825"/>
        </p:xfrm>
        <a:graphic>
          <a:graphicData uri="http://schemas.openxmlformats.org/presentationml/2006/ole">
            <mc:AlternateContent xmlns:mc="http://schemas.openxmlformats.org/markup-compatibility/2006">
              <mc:Choice xmlns:v="urn:schemas-microsoft-com:vml" Requires="v">
                <p:oleObj spid="_x0000_s69877" name="Lygtis" r:id="rId6" imgW="926698" imgH="253890" progId="Equation.3">
                  <p:embed/>
                </p:oleObj>
              </mc:Choice>
              <mc:Fallback>
                <p:oleObj name="Lygtis" r:id="rId6" imgW="926698"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775" y="2671763"/>
                        <a:ext cx="1860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5" name="Object 5"/>
          <p:cNvGraphicFramePr>
            <a:graphicFrameLocks noChangeAspect="1"/>
          </p:cNvGraphicFramePr>
          <p:nvPr/>
        </p:nvGraphicFramePr>
        <p:xfrm>
          <a:off x="2135188" y="3357563"/>
          <a:ext cx="2095500" cy="863600"/>
        </p:xfrm>
        <a:graphic>
          <a:graphicData uri="http://schemas.openxmlformats.org/presentationml/2006/ole">
            <mc:AlternateContent xmlns:mc="http://schemas.openxmlformats.org/markup-compatibility/2006">
              <mc:Choice xmlns:v="urn:schemas-microsoft-com:vml" Requires="v">
                <p:oleObj spid="_x0000_s69878" name="Lygtis" r:id="rId8" imgW="1117600" imgH="469900" progId="Equation.3">
                  <p:embed/>
                </p:oleObj>
              </mc:Choice>
              <mc:Fallback>
                <p:oleObj name="Lygtis" r:id="rId8" imgW="11176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5188" y="3357563"/>
                        <a:ext cx="2095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6" name="Object 6"/>
          <p:cNvGraphicFramePr>
            <a:graphicFrameLocks noChangeAspect="1"/>
          </p:cNvGraphicFramePr>
          <p:nvPr/>
        </p:nvGraphicFramePr>
        <p:xfrm>
          <a:off x="2339975" y="4437063"/>
          <a:ext cx="1530350" cy="503237"/>
        </p:xfrm>
        <a:graphic>
          <a:graphicData uri="http://schemas.openxmlformats.org/presentationml/2006/ole">
            <mc:AlternateContent xmlns:mc="http://schemas.openxmlformats.org/markup-compatibility/2006">
              <mc:Choice xmlns:v="urn:schemas-microsoft-com:vml" Requires="v">
                <p:oleObj spid="_x0000_s69879" name="Lygtis" r:id="rId10" imgW="723586" imgH="241195" progId="Equation.3">
                  <p:embed/>
                </p:oleObj>
              </mc:Choice>
              <mc:Fallback>
                <p:oleObj name="Lygtis" r:id="rId10" imgW="72358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4437063"/>
                        <a:ext cx="15303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7" name="Object 7"/>
          <p:cNvGraphicFramePr>
            <a:graphicFrameLocks noChangeAspect="1"/>
          </p:cNvGraphicFramePr>
          <p:nvPr/>
        </p:nvGraphicFramePr>
        <p:xfrm>
          <a:off x="2051050" y="5229225"/>
          <a:ext cx="2935288" cy="863600"/>
        </p:xfrm>
        <a:graphic>
          <a:graphicData uri="http://schemas.openxmlformats.org/presentationml/2006/ole">
            <mc:AlternateContent xmlns:mc="http://schemas.openxmlformats.org/markup-compatibility/2006">
              <mc:Choice xmlns:v="urn:schemas-microsoft-com:vml" Requires="v">
                <p:oleObj spid="_x0000_s69880" name="Lygtis" r:id="rId12" imgW="1714500" imgH="508000" progId="Equation.3">
                  <p:embed/>
                </p:oleObj>
              </mc:Choice>
              <mc:Fallback>
                <p:oleObj name="Lygtis" r:id="rId12" imgW="1714500" imgH="508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1050" y="5229225"/>
                        <a:ext cx="2935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8" name="Object 8"/>
          <p:cNvGraphicFramePr>
            <a:graphicFrameLocks noChangeAspect="1"/>
          </p:cNvGraphicFramePr>
          <p:nvPr/>
        </p:nvGraphicFramePr>
        <p:xfrm>
          <a:off x="5148263" y="5229225"/>
          <a:ext cx="2160587" cy="811213"/>
        </p:xfrm>
        <a:graphic>
          <a:graphicData uri="http://schemas.openxmlformats.org/presentationml/2006/ole">
            <mc:AlternateContent xmlns:mc="http://schemas.openxmlformats.org/markup-compatibility/2006">
              <mc:Choice xmlns:v="urn:schemas-microsoft-com:vml" Requires="v">
                <p:oleObj spid="_x0000_s69881" name="Lygtis" r:id="rId14" imgW="1346200" imgH="508000" progId="Equation.3">
                  <p:embed/>
                </p:oleObj>
              </mc:Choice>
              <mc:Fallback>
                <p:oleObj name="Lygtis" r:id="rId14" imgW="1346200" imgH="508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263" y="5229225"/>
                        <a:ext cx="216058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9" name="Object 9"/>
          <p:cNvGraphicFramePr>
            <a:graphicFrameLocks noChangeAspect="1"/>
          </p:cNvGraphicFramePr>
          <p:nvPr/>
        </p:nvGraphicFramePr>
        <p:xfrm>
          <a:off x="5364163" y="2600325"/>
          <a:ext cx="1223962" cy="663575"/>
        </p:xfrm>
        <a:graphic>
          <a:graphicData uri="http://schemas.openxmlformats.org/presentationml/2006/ole">
            <mc:AlternateContent xmlns:mc="http://schemas.openxmlformats.org/markup-compatibility/2006">
              <mc:Choice xmlns:v="urn:schemas-microsoft-com:vml" Requires="v">
                <p:oleObj spid="_x0000_s69882" name="Lygtis" r:id="rId16" imgW="723586" imgH="393529" progId="Equation.3">
                  <p:embed/>
                </p:oleObj>
              </mc:Choice>
              <mc:Fallback>
                <p:oleObj name="Lygtis" r:id="rId16"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2600325"/>
                        <a:ext cx="12239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0" name="Object 10"/>
          <p:cNvGraphicFramePr>
            <a:graphicFrameLocks noChangeAspect="1"/>
          </p:cNvGraphicFramePr>
          <p:nvPr/>
        </p:nvGraphicFramePr>
        <p:xfrm>
          <a:off x="5364163" y="4365625"/>
          <a:ext cx="1225550" cy="663575"/>
        </p:xfrm>
        <a:graphic>
          <a:graphicData uri="http://schemas.openxmlformats.org/presentationml/2006/ole">
            <mc:AlternateContent xmlns:mc="http://schemas.openxmlformats.org/markup-compatibility/2006">
              <mc:Choice xmlns:v="urn:schemas-microsoft-com:vml" Requires="v">
                <p:oleObj spid="_x0000_s69883" name="Lygtis" r:id="rId18" imgW="723586" imgH="393529" progId="Equation.3">
                  <p:embed/>
                </p:oleObj>
              </mc:Choice>
              <mc:Fallback>
                <p:oleObj name="Lygtis" r:id="rId18"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4365625"/>
                        <a:ext cx="1225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1" name="Object 11"/>
          <p:cNvGraphicFramePr>
            <a:graphicFrameLocks noChangeAspect="1"/>
          </p:cNvGraphicFramePr>
          <p:nvPr/>
        </p:nvGraphicFramePr>
        <p:xfrm>
          <a:off x="5364163" y="3429000"/>
          <a:ext cx="1225550" cy="663575"/>
        </p:xfrm>
        <a:graphic>
          <a:graphicData uri="http://schemas.openxmlformats.org/presentationml/2006/ole">
            <mc:AlternateContent xmlns:mc="http://schemas.openxmlformats.org/markup-compatibility/2006">
              <mc:Choice xmlns:v="urn:schemas-microsoft-com:vml" Requires="v">
                <p:oleObj spid="_x0000_s69884" name="Lygtis" r:id="rId19" imgW="723586" imgH="393529" progId="Equation.3">
                  <p:embed/>
                </p:oleObj>
              </mc:Choice>
              <mc:Fallback>
                <p:oleObj name="Lygtis" r:id="rId19"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3429000"/>
                        <a:ext cx="1225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2" name="Object 12"/>
          <p:cNvGraphicFramePr>
            <a:graphicFrameLocks noChangeAspect="1"/>
          </p:cNvGraphicFramePr>
          <p:nvPr/>
        </p:nvGraphicFramePr>
        <p:xfrm>
          <a:off x="5364163" y="1844675"/>
          <a:ext cx="1152525" cy="614363"/>
        </p:xfrm>
        <a:graphic>
          <a:graphicData uri="http://schemas.openxmlformats.org/presentationml/2006/ole">
            <mc:AlternateContent xmlns:mc="http://schemas.openxmlformats.org/markup-compatibility/2006">
              <mc:Choice xmlns:v="urn:schemas-microsoft-com:vml" Requires="v">
                <p:oleObj spid="_x0000_s69885" name="Lygtis" r:id="rId20" imgW="558558" imgH="393529" progId="Equation.3">
                  <p:embed/>
                </p:oleObj>
              </mc:Choice>
              <mc:Fallback>
                <p:oleObj name="Lygtis" r:id="rId20" imgW="558558" imgH="393529"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64163" y="1844675"/>
                        <a:ext cx="11525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3"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20544" name="Object 3"/>
          <p:cNvGraphicFramePr>
            <a:graphicFrameLocks noChangeAspect="1"/>
          </p:cNvGraphicFramePr>
          <p:nvPr/>
        </p:nvGraphicFramePr>
        <p:xfrm>
          <a:off x="7308850" y="3429000"/>
          <a:ext cx="1414463" cy="693738"/>
        </p:xfrm>
        <a:graphic>
          <a:graphicData uri="http://schemas.openxmlformats.org/presentationml/2006/ole">
            <mc:AlternateContent xmlns:mc="http://schemas.openxmlformats.org/markup-compatibility/2006">
              <mc:Choice xmlns:v="urn:schemas-microsoft-com:vml" Requires="v">
                <p:oleObj spid="_x0000_s69886" name="Lygtis" r:id="rId22" imgW="927100" imgH="469900" progId="Equation.3">
                  <p:embed/>
                </p:oleObj>
              </mc:Choice>
              <mc:Fallback>
                <p:oleObj name="Lygtis" r:id="rId22" imgW="927100" imgH="4699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08850" y="3429000"/>
                        <a:ext cx="14144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5" name="Rectangle 6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236073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7"/>
          <p:cNvSpPr>
            <a:spLocks noGrp="1" noChangeArrowheads="1"/>
          </p:cNvSpPr>
          <p:nvPr>
            <p:ph type="title"/>
          </p:nvPr>
        </p:nvSpPr>
        <p:spPr>
          <a:xfrm>
            <a:off x="1331913" y="333375"/>
            <a:ext cx="7354887" cy="777875"/>
          </a:xfrm>
        </p:spPr>
        <p:txBody>
          <a:bodyPr/>
          <a:lstStyle/>
          <a:p>
            <a:pPr eaLnBrk="1" hangingPunct="1"/>
            <a:r>
              <a:rPr lang="lt-LT" altLang="en-US" sz="4000" b="1" smtClean="0">
                <a:solidFill>
                  <a:srgbClr val="0000FF"/>
                </a:solidFill>
              </a:rPr>
              <a:t>Procentų modeliai (1)</a:t>
            </a:r>
            <a:endParaRPr lang="ru-RU" altLang="en-US" sz="4000" b="1" smtClean="0">
              <a:solidFill>
                <a:srgbClr val="0000FF"/>
              </a:solidFill>
            </a:endParaRPr>
          </a:p>
        </p:txBody>
      </p:sp>
      <p:sp>
        <p:nvSpPr>
          <p:cNvPr id="20483" name="Rectangle 4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graphicFrame>
        <p:nvGraphicFramePr>
          <p:cNvPr id="117883" name="Group 123"/>
          <p:cNvGraphicFramePr>
            <a:graphicFrameLocks noGrp="1"/>
          </p:cNvGraphicFramePr>
          <p:nvPr>
            <p:ph type="tbl" idx="1"/>
          </p:nvPr>
        </p:nvGraphicFramePr>
        <p:xfrm>
          <a:off x="354013" y="1341438"/>
          <a:ext cx="8435974" cy="4895850"/>
        </p:xfrm>
        <a:graphic>
          <a:graphicData uri="http://schemas.openxmlformats.org/drawingml/2006/table">
            <a:tbl>
              <a:tblPr/>
              <a:tblGrid>
                <a:gridCol w="406422"/>
                <a:gridCol w="1291285"/>
                <a:gridCol w="3024336"/>
                <a:gridCol w="2232248"/>
                <a:gridCol w="1481683"/>
              </a:tblGrid>
              <a:tr h="4624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1400" b="1" i="0" u="none" strike="noStrike" cap="none" normalizeH="0" baseline="0" dirty="0" err="1" smtClean="0">
                          <a:ln>
                            <a:noFill/>
                          </a:ln>
                          <a:solidFill>
                            <a:schemeClr val="tx1"/>
                          </a:solidFill>
                          <a:effectLst/>
                          <a:latin typeface="Garamond" pitchFamily="18" charset="0"/>
                        </a:rPr>
                        <a:t>Nr</a:t>
                      </a:r>
                      <a:endParaRPr kumimoji="0" lang="ru-RU" sz="14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P</a:t>
                      </a:r>
                      <a:r>
                        <a:rPr kumimoji="0" lang="en-US" sz="2000" b="1" i="0" u="none" strike="noStrike" cap="none" normalizeH="0" baseline="0" dirty="0" err="1" smtClean="0">
                          <a:ln>
                            <a:noFill/>
                          </a:ln>
                          <a:solidFill>
                            <a:schemeClr val="tx1"/>
                          </a:solidFill>
                          <a:effectLst/>
                          <a:latin typeface="Garamond" pitchFamily="18" charset="0"/>
                        </a:rPr>
                        <a:t>rocentai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Modelis</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Garamond" pitchFamily="18" charset="0"/>
                        </a:rPr>
                        <a:t>Diferencialinė</a:t>
                      </a:r>
                      <a:r>
                        <a:rPr kumimoji="0" lang="en-GB" sz="1800" b="1" i="0" u="none" strike="noStrike" cap="none" normalizeH="0" baseline="0" dirty="0" smtClean="0">
                          <a:ln>
                            <a:noFill/>
                          </a:ln>
                          <a:solidFill>
                            <a:schemeClr val="tx1"/>
                          </a:solidFill>
                          <a:effectLst/>
                          <a:latin typeface="Garamond" pitchFamily="18" charset="0"/>
                        </a:rPr>
                        <a:t> forma</a:t>
                      </a:r>
                      <a:endParaRPr kumimoji="0" lang="ru-RU" sz="1800" b="1"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lt-LT" sz="1800" b="1" i="0" u="none" strike="noStrike" cap="none" normalizeH="0" baseline="0" dirty="0" err="1" smtClean="0">
                          <a:ln>
                            <a:noFill/>
                          </a:ln>
                          <a:solidFill>
                            <a:schemeClr val="tx1"/>
                          </a:solidFill>
                          <a:effectLst/>
                          <a:latin typeface="Garamond" pitchFamily="18" charset="0"/>
                        </a:rPr>
                        <a:t>Aug</a:t>
                      </a:r>
                      <a:r>
                        <a:rPr kumimoji="0" lang="lt-LT" sz="1800" b="1" i="0" u="none" strike="noStrike" cap="none" normalizeH="0" baseline="0" dirty="0" smtClean="0">
                          <a:ln>
                            <a:noFill/>
                          </a:ln>
                          <a:solidFill>
                            <a:schemeClr val="tx1"/>
                          </a:solidFill>
                          <a:effectLst/>
                          <a:latin typeface="Garamond" pitchFamily="18" charset="0"/>
                        </a:rPr>
                        <a:t>. </a:t>
                      </a:r>
                      <a:r>
                        <a:rPr kumimoji="0" lang="lt-LT" sz="1800" b="1" i="0" u="none" strike="noStrike" cap="none" normalizeH="0" baseline="0" dirty="0" err="1" smtClean="0">
                          <a:ln>
                            <a:noFill/>
                          </a:ln>
                          <a:solidFill>
                            <a:schemeClr val="tx1"/>
                          </a:solidFill>
                          <a:effectLst/>
                          <a:latin typeface="Garamond" pitchFamily="18" charset="0"/>
                        </a:rPr>
                        <a:t>gr</a:t>
                      </a:r>
                      <a:r>
                        <a:rPr kumimoji="0" lang="lt-LT" sz="1800" b="1" i="0" u="none" strike="noStrike" cap="none" normalizeH="0" baseline="0" dirty="0" smtClean="0">
                          <a:ln>
                            <a:noFill/>
                          </a:ln>
                          <a:solidFill>
                            <a:schemeClr val="tx1"/>
                          </a:solidFill>
                          <a:effectLst/>
                          <a:latin typeface="Garamond" pitchFamily="18" charset="0"/>
                        </a:rPr>
                        <a:t>. </a:t>
                      </a:r>
                      <a:r>
                        <a:rPr kumimoji="0" lang="lt-LT" sz="1800" b="1" i="0" u="none" strike="noStrike" cap="none" normalizeH="0" baseline="0" dirty="0" err="1" smtClean="0">
                          <a:ln>
                            <a:noFill/>
                          </a:ln>
                          <a:solidFill>
                            <a:schemeClr val="tx1"/>
                          </a:solidFill>
                          <a:effectLst/>
                          <a:latin typeface="Garamond" pitchFamily="18" charset="0"/>
                        </a:rPr>
                        <a:t>koef</a:t>
                      </a:r>
                      <a:r>
                        <a:rPr kumimoji="0" lang="lt-LT" sz="1800" b="1" i="0" u="none" strike="noStrike" cap="none" normalizeH="0" baseline="0" dirty="0" smtClean="0">
                          <a:ln>
                            <a:noFill/>
                          </a:ln>
                          <a:solidFill>
                            <a:schemeClr val="tx1"/>
                          </a:solidFill>
                          <a:effectLst/>
                          <a:latin typeface="Garamond" pitchFamily="18" charset="0"/>
                        </a:rPr>
                        <a:t>.</a:t>
                      </a:r>
                      <a:endParaRPr kumimoji="0" lang="ru-RU" sz="18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1.</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Garamond" pitchFamily="18" charset="0"/>
                        </a:rPr>
                        <a:t>Paprast</a:t>
                      </a:r>
                      <a:r>
                        <a:rPr kumimoji="0" lang="en-US" sz="2000" b="1" i="0" u="none" strike="noStrike" cap="none" normalizeH="0" baseline="0" dirty="0" err="1" smtClean="0">
                          <a:ln>
                            <a:noFill/>
                          </a:ln>
                          <a:solidFill>
                            <a:schemeClr val="tx1"/>
                          </a:solidFill>
                          <a:effectLst/>
                          <a:latin typeface="Garamond" pitchFamily="18" charset="0"/>
                        </a:rPr>
                        <a:t>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a:t>
                      </a:r>
                      <a:r>
                        <a:rPr kumimoji="0" lang="lt-LT" sz="2000" b="0" i="0" u="none" strike="noStrike" cap="none" normalizeH="0" baseline="-25000" dirty="0" smtClean="0">
                          <a:ln>
                            <a:noFill/>
                          </a:ln>
                          <a:solidFill>
                            <a:schemeClr val="tx1"/>
                          </a:solidFill>
                          <a:effectLst/>
                          <a:latin typeface="Times New Roman" pitchFamily="18" charset="0"/>
                        </a:rPr>
                        <a:t>1</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K</a:t>
                      </a:r>
                      <a:r>
                        <a:rPr kumimoji="0" lang="lt-LT" sz="2000" b="0" i="0" u="none" strike="noStrike" cap="none" normalizeH="0" baseline="-25000" dirty="0" smtClean="0">
                          <a:ln>
                            <a:noFill/>
                          </a:ln>
                          <a:solidFill>
                            <a:schemeClr val="tx1"/>
                          </a:solidFill>
                          <a:effectLst/>
                          <a:latin typeface="Times New Roman" pitchFamily="18" charset="0"/>
                        </a:rPr>
                        <a:t>0</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i</a:t>
                      </a:r>
                      <a:endParaRPr kumimoji="0" lang="ru-RU" sz="2000" b="0" i="0" u="none" strike="noStrike" cap="none" normalizeH="0" baseline="0" dirty="0" smtClean="0">
                        <a:ln>
                          <a:noFill/>
                        </a:ln>
                        <a:solidFill>
                          <a:schemeClr val="tx1"/>
                        </a:solidFill>
                        <a:effectLst/>
                        <a:latin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2.</a:t>
                      </a:r>
                      <a:endParaRPr kumimoji="0" lang="ru-RU" sz="2000" b="0"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Garamond" pitchFamily="18" charset="0"/>
                        </a:rPr>
                        <a:t>Sudėtin</a:t>
                      </a:r>
                      <a:r>
                        <a:rPr kumimoji="0" lang="en-US" sz="2000" b="1" i="0" u="none" strike="noStrike" cap="none" normalizeH="0" baseline="0" dirty="0" err="1" smtClean="0">
                          <a:ln>
                            <a:noFill/>
                          </a:ln>
                          <a:solidFill>
                            <a:schemeClr val="tx1"/>
                          </a:solidFill>
                          <a:effectLst/>
                          <a:latin typeface="Garamond" pitchFamily="18" charset="0"/>
                        </a:rPr>
                        <a:t>iai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ln(1</a:t>
                      </a:r>
                      <a:r>
                        <a:rPr kumimoji="0" lang="lt-LT" sz="2000" b="0" i="1" u="none" strike="noStrike" cap="none" normalizeH="0" baseline="0" dirty="0" smtClean="0">
                          <a:ln>
                            <a:noFill/>
                          </a:ln>
                          <a:solidFill>
                            <a:schemeClr val="tx1"/>
                          </a:solidFill>
                          <a:effectLst/>
                          <a:latin typeface="Times New Roman" pitchFamily="18" charset="0"/>
                        </a:rPr>
                        <a:t>+i </a:t>
                      </a:r>
                      <a:r>
                        <a:rPr kumimoji="0" lang="lt-LT" sz="2000" b="0" i="0" u="none" strike="noStrike" cap="none" normalizeH="0" baseline="0" dirty="0" smtClean="0">
                          <a:ln>
                            <a:noFill/>
                          </a:ln>
                          <a:solidFill>
                            <a:schemeClr val="tx1"/>
                          </a:solidFill>
                          <a:effectLst/>
                          <a:latin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007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sz="2000" b="1" i="0" u="none" strike="noStrike" cap="none" normalizeH="0" baseline="0" dirty="0" smtClean="0">
                          <a:ln>
                            <a:noFill/>
                          </a:ln>
                          <a:solidFill>
                            <a:schemeClr val="tx1"/>
                          </a:solidFill>
                          <a:effectLst/>
                          <a:latin typeface="Garamond" pitchFamily="18" charset="0"/>
                        </a:rPr>
                        <a:t>3.</a:t>
                      </a:r>
                      <a:endParaRPr kumimoji="0" lang="ru-RU" sz="2000" b="0"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effectLst/>
                        </a:rPr>
                        <a:t>Nominalieji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9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4.</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effectLst/>
                        </a:rPr>
                        <a:t>Tolydieji </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a:t>
                      </a:r>
                      <a:r>
                        <a:rPr kumimoji="0" lang="lt-LT" sz="2000" b="0" i="1" u="none" strike="noStrike" cap="none" normalizeH="0" baseline="0" dirty="0" smtClean="0">
                          <a:ln>
                            <a:noFill/>
                          </a:ln>
                          <a:solidFill>
                            <a:schemeClr val="tx1"/>
                          </a:solidFill>
                          <a:effectLst/>
                          <a:latin typeface="Times New Roman" pitchFamily="18" charset="0"/>
                        </a:rPr>
                        <a:t>i </a:t>
                      </a: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Garamond" pitchFamily="18" charset="0"/>
                        </a:rPr>
                        <a:t>5.</a:t>
                      </a:r>
                      <a:endParaRPr kumimoji="0" lang="ru-RU" sz="2000" b="1" i="0" u="none" strike="noStrike" cap="none" normalizeH="0" baseline="0" dirty="0" smtClean="0">
                        <a:ln>
                          <a:noFill/>
                        </a:ln>
                        <a:solidFill>
                          <a:schemeClr val="tx1"/>
                        </a:solidFill>
                        <a:effectLst/>
                        <a:latin typeface="Garamond" pitchFamily="18" charset="0"/>
                      </a:endParaRPr>
                    </a:p>
                  </a:txBody>
                  <a:tcPr marL="91448" marR="91448"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lt-LT" sz="2000" b="1" u="none" strike="noStrike" dirty="0" smtClean="0">
                          <a:solidFill>
                            <a:schemeClr val="tx1"/>
                          </a:solidFill>
                          <a:effectLst/>
                        </a:rPr>
                        <a:t>Logistiniai (bendrieji)</a:t>
                      </a:r>
                      <a:endParaRPr kumimoji="0" lang="ru-RU" sz="2000" b="1"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Garamond" pitchFamily="18" charset="0"/>
                      </a:endParaRPr>
                    </a:p>
                  </a:txBody>
                  <a:tcPr marL="91448" marR="91448"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0" i="1" u="none" strike="noStrike" cap="none" normalizeH="0" baseline="0" dirty="0" smtClean="0">
                          <a:ln>
                            <a:noFill/>
                          </a:ln>
                          <a:solidFill>
                            <a:schemeClr val="tx1"/>
                          </a:solidFill>
                          <a:effectLst/>
                          <a:latin typeface="Times New Roman" pitchFamily="18" charset="0"/>
                        </a:rPr>
                        <a:t>m </a:t>
                      </a:r>
                      <a:r>
                        <a:rPr kumimoji="0" lang="lt-LT" sz="2000" b="0" i="0" u="none" strike="noStrike" cap="none" normalizeH="0" baseline="0" dirty="0" smtClean="0">
                          <a:ln>
                            <a:noFill/>
                          </a:ln>
                          <a:solidFill>
                            <a:schemeClr val="tx1"/>
                          </a:solidFill>
                          <a:effectLst/>
                          <a:latin typeface="Times New Roman" pitchFamily="18" charset="0"/>
                        </a:rPr>
                        <a:t>= ln(1</a:t>
                      </a:r>
                      <a:r>
                        <a:rPr kumimoji="0" lang="lt-LT" sz="2000" b="0" i="1" u="none" strike="noStrike" cap="none" normalizeH="0" baseline="0" dirty="0" smtClean="0">
                          <a:ln>
                            <a:noFill/>
                          </a:ln>
                          <a:solidFill>
                            <a:schemeClr val="tx1"/>
                          </a:solidFill>
                          <a:effectLst/>
                          <a:latin typeface="Times New Roman" pitchFamily="18" charset="0"/>
                        </a:rPr>
                        <a:t>+i </a:t>
                      </a:r>
                      <a:r>
                        <a:rPr kumimoji="0" lang="lt-LT" sz="2000" b="0" i="0" u="none" strike="noStrike" cap="none" normalizeH="0" baseline="0" dirty="0" smtClean="0">
                          <a:ln>
                            <a:noFill/>
                          </a:ln>
                          <a:solidFill>
                            <a:schemeClr val="tx1"/>
                          </a:solidFill>
                          <a:effectLst/>
                          <a:latin typeface="Times New Roman" pitchFamily="18" charset="0"/>
                        </a:rPr>
                        <a:t>)</a:t>
                      </a:r>
                      <a:endParaRPr kumimoji="0" lang="ru-RU" sz="2000" b="0" i="0" u="none" strike="noStrike" cap="none" normalizeH="0" baseline="0" dirty="0" smtClean="0">
                        <a:ln>
                          <a:noFill/>
                        </a:ln>
                        <a:solidFill>
                          <a:schemeClr val="tx1"/>
                        </a:solidFill>
                        <a:effectLst/>
                        <a:latin typeface="Garamond"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20528" name="Rectangle 10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0529" name="Rectangle 10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0530" name="Rectangle 1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en-US" sz="1800">
              <a:latin typeface="Arial" charset="0"/>
            </a:endParaRPr>
          </a:p>
        </p:txBody>
      </p:sp>
      <p:sp>
        <p:nvSpPr>
          <p:cNvPr id="2" name="Slide Number Placeholder 1"/>
          <p:cNvSpPr>
            <a:spLocks noGrp="1"/>
          </p:cNvSpPr>
          <p:nvPr>
            <p:ph type="sldNum" sz="quarter" idx="11"/>
          </p:nvPr>
        </p:nvSpPr>
        <p:spPr>
          <a:xfrm>
            <a:off x="7308850" y="6356350"/>
            <a:ext cx="1377950" cy="365125"/>
          </a:xfrm>
        </p:spPr>
        <p:txBody>
          <a:bodyPr/>
          <a:lstStyle/>
          <a:p>
            <a:pPr>
              <a:defRPr/>
            </a:pPr>
            <a:fld id="{9889C1CB-6CE7-4A58-9403-56E993EE594A}" type="slidenum">
              <a:rPr lang="lt-LT"/>
              <a:pPr>
                <a:defRPr/>
              </a:pPr>
              <a:t>12</a:t>
            </a:fld>
            <a:endParaRPr lang="lt-LT" dirty="0"/>
          </a:p>
        </p:txBody>
      </p:sp>
      <p:sp>
        <p:nvSpPr>
          <p:cNvPr id="20532" name="Footer Placeholder 2"/>
          <p:cNvSpPr>
            <a:spLocks noGrp="1"/>
          </p:cNvSpPr>
          <p:nvPr>
            <p:ph type="ftr" sz="quarter" idx="10"/>
          </p:nvPr>
        </p:nvSpPr>
        <p:spPr>
          <a:xfrm>
            <a:off x="971550" y="6453188"/>
            <a:ext cx="5903913" cy="215900"/>
          </a:xfrm>
          <a:noFill/>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i="0" dirty="0">
                <a:latin typeface="Arial" charset="0"/>
              </a:rPr>
              <a:t>VGTU Matematinio modeliavimo katedra</a:t>
            </a:r>
            <a:r>
              <a:rPr lang="en-US" altLang="lt-LT" sz="1400" i="0" dirty="0">
                <a:latin typeface="Arial" charset="0"/>
              </a:rPr>
              <a:t>,</a:t>
            </a:r>
            <a:r>
              <a:rPr lang="lt-LT" altLang="lt-LT" sz="1400" i="0" dirty="0">
                <a:latin typeface="Arial" charset="0"/>
              </a:rPr>
              <a:t>  2016 01 </a:t>
            </a:r>
            <a:r>
              <a:rPr lang="en-US" altLang="lt-LT" sz="1400" i="0" dirty="0">
                <a:latin typeface="Arial" charset="0"/>
              </a:rPr>
              <a:t>12</a:t>
            </a:r>
          </a:p>
        </p:txBody>
      </p:sp>
      <p:graphicFrame>
        <p:nvGraphicFramePr>
          <p:cNvPr id="20533" name="Object 3"/>
          <p:cNvGraphicFramePr>
            <a:graphicFrameLocks noChangeAspect="1"/>
          </p:cNvGraphicFramePr>
          <p:nvPr/>
        </p:nvGraphicFramePr>
        <p:xfrm>
          <a:off x="2160588" y="1916113"/>
          <a:ext cx="1830387" cy="434975"/>
        </p:xfrm>
        <a:graphic>
          <a:graphicData uri="http://schemas.openxmlformats.org/presentationml/2006/ole">
            <mc:AlternateContent xmlns:mc="http://schemas.openxmlformats.org/markup-compatibility/2006">
              <mc:Choice xmlns:v="urn:schemas-microsoft-com:vml" Requires="v">
                <p:oleObj spid="_x0000_s70878" name="Lygtis" r:id="rId4" imgW="939800" imgH="228600" progId="Equation.3">
                  <p:embed/>
                </p:oleObj>
              </mc:Choice>
              <mc:Fallback>
                <p:oleObj name="Lygtis" r:id="rId4" imgW="939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1916113"/>
                        <a:ext cx="18303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4" name="Object 4"/>
          <p:cNvGraphicFramePr>
            <a:graphicFrameLocks noChangeAspect="1"/>
          </p:cNvGraphicFramePr>
          <p:nvPr/>
        </p:nvGraphicFramePr>
        <p:xfrm>
          <a:off x="2136775" y="2671763"/>
          <a:ext cx="1860550" cy="504825"/>
        </p:xfrm>
        <a:graphic>
          <a:graphicData uri="http://schemas.openxmlformats.org/presentationml/2006/ole">
            <mc:AlternateContent xmlns:mc="http://schemas.openxmlformats.org/markup-compatibility/2006">
              <mc:Choice xmlns:v="urn:schemas-microsoft-com:vml" Requires="v">
                <p:oleObj spid="_x0000_s70879" name="Lygtis" r:id="rId6" imgW="926698" imgH="253890" progId="Equation.3">
                  <p:embed/>
                </p:oleObj>
              </mc:Choice>
              <mc:Fallback>
                <p:oleObj name="Lygtis" r:id="rId6" imgW="926698"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775" y="2671763"/>
                        <a:ext cx="1860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5" name="Object 5"/>
          <p:cNvGraphicFramePr>
            <a:graphicFrameLocks noChangeAspect="1"/>
          </p:cNvGraphicFramePr>
          <p:nvPr/>
        </p:nvGraphicFramePr>
        <p:xfrm>
          <a:off x="2135188" y="3357563"/>
          <a:ext cx="2095500" cy="863600"/>
        </p:xfrm>
        <a:graphic>
          <a:graphicData uri="http://schemas.openxmlformats.org/presentationml/2006/ole">
            <mc:AlternateContent xmlns:mc="http://schemas.openxmlformats.org/markup-compatibility/2006">
              <mc:Choice xmlns:v="urn:schemas-microsoft-com:vml" Requires="v">
                <p:oleObj spid="_x0000_s70880" name="Lygtis" r:id="rId8" imgW="1117600" imgH="469900" progId="Equation.3">
                  <p:embed/>
                </p:oleObj>
              </mc:Choice>
              <mc:Fallback>
                <p:oleObj name="Lygtis" r:id="rId8" imgW="11176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5188" y="3357563"/>
                        <a:ext cx="2095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6" name="Object 6"/>
          <p:cNvGraphicFramePr>
            <a:graphicFrameLocks noChangeAspect="1"/>
          </p:cNvGraphicFramePr>
          <p:nvPr/>
        </p:nvGraphicFramePr>
        <p:xfrm>
          <a:off x="2339975" y="4437063"/>
          <a:ext cx="1530350" cy="503237"/>
        </p:xfrm>
        <a:graphic>
          <a:graphicData uri="http://schemas.openxmlformats.org/presentationml/2006/ole">
            <mc:AlternateContent xmlns:mc="http://schemas.openxmlformats.org/markup-compatibility/2006">
              <mc:Choice xmlns:v="urn:schemas-microsoft-com:vml" Requires="v">
                <p:oleObj spid="_x0000_s70881" name="Lygtis" r:id="rId10" imgW="723586" imgH="241195" progId="Equation.3">
                  <p:embed/>
                </p:oleObj>
              </mc:Choice>
              <mc:Fallback>
                <p:oleObj name="Lygtis" r:id="rId10" imgW="72358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4437063"/>
                        <a:ext cx="15303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7" name="Object 7"/>
          <p:cNvGraphicFramePr>
            <a:graphicFrameLocks noChangeAspect="1"/>
          </p:cNvGraphicFramePr>
          <p:nvPr/>
        </p:nvGraphicFramePr>
        <p:xfrm>
          <a:off x="2051050" y="5229225"/>
          <a:ext cx="2935288" cy="863600"/>
        </p:xfrm>
        <a:graphic>
          <a:graphicData uri="http://schemas.openxmlformats.org/presentationml/2006/ole">
            <mc:AlternateContent xmlns:mc="http://schemas.openxmlformats.org/markup-compatibility/2006">
              <mc:Choice xmlns:v="urn:schemas-microsoft-com:vml" Requires="v">
                <p:oleObj spid="_x0000_s70882" name="Lygtis" r:id="rId12" imgW="1714500" imgH="508000" progId="Equation.3">
                  <p:embed/>
                </p:oleObj>
              </mc:Choice>
              <mc:Fallback>
                <p:oleObj name="Lygtis" r:id="rId12" imgW="1714500" imgH="508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1050" y="5229225"/>
                        <a:ext cx="2935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8" name="Object 8"/>
          <p:cNvGraphicFramePr>
            <a:graphicFrameLocks noChangeAspect="1"/>
          </p:cNvGraphicFramePr>
          <p:nvPr/>
        </p:nvGraphicFramePr>
        <p:xfrm>
          <a:off x="5148263" y="5229225"/>
          <a:ext cx="2160587" cy="811213"/>
        </p:xfrm>
        <a:graphic>
          <a:graphicData uri="http://schemas.openxmlformats.org/presentationml/2006/ole">
            <mc:AlternateContent xmlns:mc="http://schemas.openxmlformats.org/markup-compatibility/2006">
              <mc:Choice xmlns:v="urn:schemas-microsoft-com:vml" Requires="v">
                <p:oleObj spid="_x0000_s70883" name="Lygtis" r:id="rId14" imgW="1346200" imgH="508000" progId="Equation.3">
                  <p:embed/>
                </p:oleObj>
              </mc:Choice>
              <mc:Fallback>
                <p:oleObj name="Lygtis" r:id="rId14" imgW="1346200" imgH="508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263" y="5229225"/>
                        <a:ext cx="216058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9" name="Object 9"/>
          <p:cNvGraphicFramePr>
            <a:graphicFrameLocks noChangeAspect="1"/>
          </p:cNvGraphicFramePr>
          <p:nvPr/>
        </p:nvGraphicFramePr>
        <p:xfrm>
          <a:off x="5364163" y="2600325"/>
          <a:ext cx="1223962" cy="663575"/>
        </p:xfrm>
        <a:graphic>
          <a:graphicData uri="http://schemas.openxmlformats.org/presentationml/2006/ole">
            <mc:AlternateContent xmlns:mc="http://schemas.openxmlformats.org/markup-compatibility/2006">
              <mc:Choice xmlns:v="urn:schemas-microsoft-com:vml" Requires="v">
                <p:oleObj spid="_x0000_s70884" name="Lygtis" r:id="rId16" imgW="723586" imgH="393529" progId="Equation.3">
                  <p:embed/>
                </p:oleObj>
              </mc:Choice>
              <mc:Fallback>
                <p:oleObj name="Lygtis" r:id="rId16"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2600325"/>
                        <a:ext cx="12239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0" name="Object 10"/>
          <p:cNvGraphicFramePr>
            <a:graphicFrameLocks noChangeAspect="1"/>
          </p:cNvGraphicFramePr>
          <p:nvPr/>
        </p:nvGraphicFramePr>
        <p:xfrm>
          <a:off x="5364163" y="4365625"/>
          <a:ext cx="1225550" cy="663575"/>
        </p:xfrm>
        <a:graphic>
          <a:graphicData uri="http://schemas.openxmlformats.org/presentationml/2006/ole">
            <mc:AlternateContent xmlns:mc="http://schemas.openxmlformats.org/markup-compatibility/2006">
              <mc:Choice xmlns:v="urn:schemas-microsoft-com:vml" Requires="v">
                <p:oleObj spid="_x0000_s70885" name="Lygtis" r:id="rId18" imgW="723586" imgH="393529" progId="Equation.3">
                  <p:embed/>
                </p:oleObj>
              </mc:Choice>
              <mc:Fallback>
                <p:oleObj name="Lygtis" r:id="rId18"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4365625"/>
                        <a:ext cx="1225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1" name="Object 11"/>
          <p:cNvGraphicFramePr>
            <a:graphicFrameLocks noChangeAspect="1"/>
          </p:cNvGraphicFramePr>
          <p:nvPr/>
        </p:nvGraphicFramePr>
        <p:xfrm>
          <a:off x="5364163" y="3429000"/>
          <a:ext cx="1225550" cy="663575"/>
        </p:xfrm>
        <a:graphic>
          <a:graphicData uri="http://schemas.openxmlformats.org/presentationml/2006/ole">
            <mc:AlternateContent xmlns:mc="http://schemas.openxmlformats.org/markup-compatibility/2006">
              <mc:Choice xmlns:v="urn:schemas-microsoft-com:vml" Requires="v">
                <p:oleObj spid="_x0000_s70886" name="Lygtis" r:id="rId19" imgW="723586" imgH="393529" progId="Equation.3">
                  <p:embed/>
                </p:oleObj>
              </mc:Choice>
              <mc:Fallback>
                <p:oleObj name="Lygtis" r:id="rId19" imgW="723586"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3429000"/>
                        <a:ext cx="1225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2" name="Object 12"/>
          <p:cNvGraphicFramePr>
            <a:graphicFrameLocks noChangeAspect="1"/>
          </p:cNvGraphicFramePr>
          <p:nvPr/>
        </p:nvGraphicFramePr>
        <p:xfrm>
          <a:off x="5364163" y="1844675"/>
          <a:ext cx="1152525" cy="614363"/>
        </p:xfrm>
        <a:graphic>
          <a:graphicData uri="http://schemas.openxmlformats.org/presentationml/2006/ole">
            <mc:AlternateContent xmlns:mc="http://schemas.openxmlformats.org/markup-compatibility/2006">
              <mc:Choice xmlns:v="urn:schemas-microsoft-com:vml" Requires="v">
                <p:oleObj spid="_x0000_s70887" name="Lygtis" r:id="rId20" imgW="558558" imgH="393529" progId="Equation.3">
                  <p:embed/>
                </p:oleObj>
              </mc:Choice>
              <mc:Fallback>
                <p:oleObj name="Lygtis" r:id="rId20" imgW="558558" imgH="393529"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64163" y="1844675"/>
                        <a:ext cx="11525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3"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20544" name="Object 3"/>
          <p:cNvGraphicFramePr>
            <a:graphicFrameLocks noChangeAspect="1"/>
          </p:cNvGraphicFramePr>
          <p:nvPr/>
        </p:nvGraphicFramePr>
        <p:xfrm>
          <a:off x="7308850" y="3429000"/>
          <a:ext cx="1414463" cy="693738"/>
        </p:xfrm>
        <a:graphic>
          <a:graphicData uri="http://schemas.openxmlformats.org/presentationml/2006/ole">
            <mc:AlternateContent xmlns:mc="http://schemas.openxmlformats.org/markup-compatibility/2006">
              <mc:Choice xmlns:v="urn:schemas-microsoft-com:vml" Requires="v">
                <p:oleObj spid="_x0000_s70888" name="Lygtis" r:id="rId22" imgW="927100" imgH="469900" progId="Equation.3">
                  <p:embed/>
                </p:oleObj>
              </mc:Choice>
              <mc:Fallback>
                <p:oleObj name="Lygtis" r:id="rId22" imgW="927100" imgH="4699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08850" y="3429000"/>
                        <a:ext cx="14144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5" name="Rectangle 6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2360736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31913" y="274638"/>
            <a:ext cx="7354887" cy="777875"/>
          </a:xfrm>
        </p:spPr>
        <p:txBody>
          <a:bodyPr/>
          <a:lstStyle/>
          <a:p>
            <a:r>
              <a:rPr lang="en-US" altLang="lt-LT" sz="2400" b="1" smtClean="0">
                <a:solidFill>
                  <a:srgbClr val="3333FF"/>
                </a:solidFill>
                <a:latin typeface="Times New Roman" pitchFamily="18" charset="0"/>
                <a:cs typeface="Times New Roman" pitchFamily="18" charset="0"/>
              </a:rPr>
              <a:t>Augimo modeli</a:t>
            </a:r>
            <a:r>
              <a:rPr lang="lt-LT" altLang="lt-LT" sz="2400" b="1" smtClean="0">
                <a:solidFill>
                  <a:srgbClr val="3333FF"/>
                </a:solidFill>
                <a:latin typeface="Times New Roman" pitchFamily="18" charset="0"/>
                <a:cs typeface="Times New Roman" pitchFamily="18" charset="0"/>
              </a:rPr>
              <a:t>ų</a:t>
            </a:r>
            <a:r>
              <a:rPr lang="en-US" altLang="lt-LT" sz="2400" b="1" smtClean="0">
                <a:solidFill>
                  <a:srgbClr val="3333FF"/>
                </a:solidFill>
                <a:latin typeface="Times New Roman" pitchFamily="18" charset="0"/>
                <a:cs typeface="Times New Roman" pitchFamily="18" charset="0"/>
              </a:rPr>
              <a:t> matrica</a:t>
            </a:r>
            <a:r>
              <a:rPr lang="lt-LT" altLang="lt-LT" sz="2400" b="1" smtClean="0">
                <a:solidFill>
                  <a:srgbClr val="3333FF"/>
                </a:solidFill>
                <a:latin typeface="Times New Roman" pitchFamily="18" charset="0"/>
                <a:cs typeface="Times New Roman" pitchFamily="18" charset="0"/>
              </a:rPr>
              <a:t/>
            </a:r>
            <a:br>
              <a:rPr lang="lt-LT" altLang="lt-LT" sz="2400" b="1" smtClean="0">
                <a:solidFill>
                  <a:srgbClr val="3333FF"/>
                </a:solidFill>
                <a:latin typeface="Times New Roman" pitchFamily="18" charset="0"/>
                <a:cs typeface="Times New Roman" pitchFamily="18" charset="0"/>
              </a:rPr>
            </a:br>
            <a:r>
              <a:rPr lang="lt-LT" altLang="lt-LT" sz="2400" b="1" smtClean="0">
                <a:solidFill>
                  <a:srgbClr val="3333FF"/>
                </a:solidFill>
                <a:latin typeface="Times New Roman" pitchFamily="18" charset="0"/>
                <a:cs typeface="Times New Roman" pitchFamily="18" charset="0"/>
              </a:rPr>
              <a:t>(ekonominio augimo paradigm</a:t>
            </a:r>
            <a:r>
              <a:rPr lang="en-US" altLang="lt-LT" sz="2400" b="1" smtClean="0">
                <a:solidFill>
                  <a:srgbClr val="3333FF"/>
                </a:solidFill>
                <a:latin typeface="Times New Roman" pitchFamily="18" charset="0"/>
                <a:cs typeface="Times New Roman" pitchFamily="18" charset="0"/>
              </a:rPr>
              <a:t>os pakeitimas</a:t>
            </a:r>
            <a:r>
              <a:rPr lang="lt-LT" altLang="lt-LT" sz="2400" b="1" smtClean="0">
                <a:solidFill>
                  <a:srgbClr val="3333FF"/>
                </a:solidFill>
                <a:latin typeface="Times New Roman" pitchFamily="18" charset="0"/>
                <a:cs typeface="Times New Roman" pitchFamily="18" charset="0"/>
              </a:rPr>
              <a:t>)</a:t>
            </a:r>
            <a:endParaRPr lang="lt-LT" altLang="lt-LT" sz="240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522469"/>
              </p:ext>
            </p:extLst>
          </p:nvPr>
        </p:nvGraphicFramePr>
        <p:xfrm>
          <a:off x="107950" y="1268413"/>
          <a:ext cx="8856663" cy="5038725"/>
        </p:xfrm>
        <a:graphic>
          <a:graphicData uri="http://schemas.openxmlformats.org/drawingml/2006/table">
            <a:tbl>
              <a:tblPr>
                <a:tableStyleId>{5C22544A-7EE6-4342-B048-85BDC9FD1C3A}</a:tableStyleId>
              </a:tblPr>
              <a:tblGrid>
                <a:gridCol w="339011"/>
                <a:gridCol w="1175673"/>
                <a:gridCol w="1365531"/>
                <a:gridCol w="2016151"/>
                <a:gridCol w="2115158"/>
                <a:gridCol w="1845139"/>
              </a:tblGrid>
              <a:tr h="1080157">
                <a:tc>
                  <a:txBody>
                    <a:bodyPr/>
                    <a:lstStyle/>
                    <a:p>
                      <a:pPr algn="ctr" fontAlgn="ctr"/>
                      <a:r>
                        <a:rPr lang="lt-LT" sz="1600" b="1" u="none" strike="noStrike" dirty="0" err="1">
                          <a:effectLst/>
                        </a:rPr>
                        <a:t>Nr</a:t>
                      </a:r>
                      <a:r>
                        <a:rPr lang="lt-LT" sz="1600" b="1" u="none" strike="noStrike" dirty="0">
                          <a:effectLst/>
                        </a:rPr>
                        <a:t>.</a:t>
                      </a:r>
                      <a:endParaRPr lang="lt-LT" sz="16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algn="ctr" fontAlgn="ctr"/>
                      <a:r>
                        <a:rPr lang="lt-LT" sz="1400" b="1" u="none" strike="noStrike" dirty="0">
                          <a:effectLst/>
                        </a:rPr>
                        <a:t>Modelio pavadinimas </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1600" b="1" u="none" strike="noStrike" dirty="0" smtClean="0">
                          <a:effectLst/>
                        </a:rPr>
                        <a:t>Atskirosios palūkanos</a:t>
                      </a:r>
                      <a:endParaRPr lang="lt-LT" sz="1600" b="1" i="0" u="none" strike="noStrike" dirty="0" smtClean="0">
                        <a:solidFill>
                          <a:srgbClr val="000000"/>
                        </a:solidFill>
                        <a:effectLst/>
                        <a:latin typeface="Times New Roman"/>
                      </a:endParaRPr>
                    </a:p>
                    <a:p>
                      <a:pPr algn="ctr" fontAlgn="ctr"/>
                      <a:r>
                        <a:rPr lang="lt-LT" sz="1600" b="1" u="none" strike="noStrike" dirty="0" smtClean="0">
                          <a:effectLst/>
                        </a:rPr>
                        <a:t> </a:t>
                      </a:r>
                      <a:r>
                        <a:rPr lang="lt-LT" sz="1600" b="1" u="none" strike="noStrike" dirty="0">
                          <a:effectLst/>
                        </a:rPr>
                        <a:t>(</a:t>
                      </a:r>
                      <a:r>
                        <a:rPr lang="lt-LT" sz="1600" b="1" u="none" strike="noStrike" dirty="0" smtClean="0">
                          <a:effectLst/>
                        </a:rPr>
                        <a:t>įprastosios formos)</a:t>
                      </a:r>
                      <a:endParaRPr lang="lt-LT" sz="16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algn="ctr" fontAlgn="ctr"/>
                      <a:r>
                        <a:rPr lang="lt-LT" sz="1600" b="1" u="none" strike="noStrike" dirty="0">
                          <a:effectLst/>
                        </a:rPr>
                        <a:t>Bendrosios (logistinės) palūkanos</a:t>
                      </a:r>
                      <a:endParaRPr lang="lt-LT" sz="16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algn="ctr" fontAlgn="ctr"/>
                      <a:r>
                        <a:rPr lang="lt-LT" sz="1600" b="1" u="none" strike="noStrike" dirty="0">
                          <a:effectLst/>
                        </a:rPr>
                        <a:t>Bendrųjų palūkanų dabartinė vertė</a:t>
                      </a:r>
                      <a:endParaRPr lang="lt-LT" sz="16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algn="ctr" fontAlgn="ctr"/>
                      <a:r>
                        <a:rPr lang="lt-LT" sz="1600" b="1" u="none" strike="noStrike" dirty="0">
                          <a:effectLst/>
                        </a:rPr>
                        <a:t>Bendrųjų palūkanų norma</a:t>
                      </a:r>
                      <a:endParaRPr lang="lt-LT" sz="16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B w="28575" cap="flat" cmpd="sng" algn="ctr">
                      <a:solidFill>
                        <a:srgbClr val="C00000"/>
                      </a:solidFill>
                      <a:prstDash val="solid"/>
                      <a:round/>
                      <a:headEnd type="none" w="med" len="med"/>
                      <a:tailEnd type="none" w="med" len="med"/>
                    </a:lnB>
                  </a:tcPr>
                </a:tc>
              </a:tr>
              <a:tr h="711498">
                <a:tc>
                  <a:txBody>
                    <a:bodyPr/>
                    <a:lstStyle/>
                    <a:p>
                      <a:pPr algn="ctr" fontAlgn="ctr"/>
                      <a:r>
                        <a:rPr lang="lt-LT" sz="1200" b="1" u="none" strike="noStrike" dirty="0">
                          <a:effectLst/>
                        </a:rPr>
                        <a:t>1</a:t>
                      </a:r>
                      <a:endParaRPr lang="lt-LT" sz="12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lt-LT" sz="1400" b="1" u="none" strike="noStrike" dirty="0">
                          <a:effectLst/>
                        </a:rPr>
                        <a:t>Paprastosios palūkanos</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just">
                        <a:lnSpc>
                          <a:spcPct val="150000"/>
                        </a:lnSpc>
                        <a:spcAft>
                          <a:spcPts val="0"/>
                        </a:spcAft>
                      </a:pPr>
                      <a:endParaRPr lang="lt-LT" sz="1100" dirty="0">
                        <a:effectLst/>
                        <a:latin typeface="Times New Roman"/>
                        <a:ea typeface="Calibri"/>
                        <a:cs typeface="Times New Roman"/>
                      </a:endParaRPr>
                    </a:p>
                  </a:txBody>
                  <a:tcPr marL="91437" marR="91437" marT="45722" marB="45722"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endParaRPr lang="lt-LT" sz="1800" dirty="0"/>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just"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r>
              <a:tr h="676497">
                <a:tc>
                  <a:txBody>
                    <a:bodyPr/>
                    <a:lstStyle/>
                    <a:p>
                      <a:pPr algn="ctr" fontAlgn="ctr"/>
                      <a:r>
                        <a:rPr lang="lt-LT" sz="1200" b="1" u="none" strike="noStrike" dirty="0">
                          <a:effectLst/>
                        </a:rPr>
                        <a:t>2</a:t>
                      </a:r>
                      <a:endParaRPr lang="lt-LT" sz="12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lt-LT" sz="1400" b="1" u="none" strike="noStrike" dirty="0">
                          <a:effectLst/>
                        </a:rPr>
                        <a:t>Sudėtinės palūkanos </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50000"/>
                        </a:lnSpc>
                        <a:spcAft>
                          <a:spcPts val="0"/>
                        </a:spcAft>
                      </a:pPr>
                      <a:endParaRPr lang="lt-LT" sz="1100" dirty="0">
                        <a:effectLst/>
                        <a:latin typeface="Times New Roman"/>
                        <a:ea typeface="Calibri"/>
                        <a:cs typeface="Times New Roman"/>
                      </a:endParaRPr>
                    </a:p>
                  </a:txBody>
                  <a:tcPr marL="91437" marR="91437" marT="45722" marB="45722"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r>
              <a:tr h="944725">
                <a:tc>
                  <a:txBody>
                    <a:bodyPr/>
                    <a:lstStyle/>
                    <a:p>
                      <a:pPr algn="ctr" fontAlgn="ctr"/>
                      <a:r>
                        <a:rPr lang="lt-LT" sz="1200" b="1" u="none" strike="noStrike" dirty="0">
                          <a:effectLst/>
                        </a:rPr>
                        <a:t>3</a:t>
                      </a:r>
                      <a:endParaRPr lang="lt-LT" sz="12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lt-LT" sz="1400" b="1" u="none" strike="noStrike" dirty="0">
                          <a:effectLst/>
                        </a:rPr>
                        <a:t>Nominaliosios palūkanos</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just">
                        <a:lnSpc>
                          <a:spcPct val="150000"/>
                        </a:lnSpc>
                        <a:spcAft>
                          <a:spcPts val="0"/>
                        </a:spcAft>
                      </a:pPr>
                      <a:endParaRPr lang="lt-LT" sz="1100" dirty="0">
                        <a:effectLst/>
                        <a:latin typeface="Times New Roman"/>
                        <a:ea typeface="Calibri"/>
                        <a:cs typeface="Times New Roman"/>
                      </a:endParaRPr>
                    </a:p>
                  </a:txBody>
                  <a:tcPr marL="91437" marR="91437" marT="45722" marB="45722"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r>
              <a:tr h="799383">
                <a:tc>
                  <a:txBody>
                    <a:bodyPr/>
                    <a:lstStyle/>
                    <a:p>
                      <a:pPr algn="ctr" fontAlgn="ctr"/>
                      <a:r>
                        <a:rPr lang="lt-LT" sz="1200" b="1" u="none" strike="noStrike" dirty="0">
                          <a:effectLst/>
                        </a:rPr>
                        <a:t>4</a:t>
                      </a:r>
                      <a:endParaRPr lang="lt-LT" sz="12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lt-LT" sz="1400" b="1" u="none" strike="noStrike" dirty="0" smtClean="0">
                          <a:effectLst/>
                        </a:rPr>
                        <a:t>Tolydžiosios</a:t>
                      </a:r>
                      <a:r>
                        <a:rPr lang="en-US" sz="1400" b="1" u="none" strike="noStrike" dirty="0" smtClean="0">
                          <a:effectLst/>
                        </a:rPr>
                        <a:t> (</a:t>
                      </a:r>
                      <a:r>
                        <a:rPr lang="en-US" sz="1400" b="1" u="none" strike="noStrike" dirty="0" err="1" smtClean="0">
                          <a:effectLst/>
                        </a:rPr>
                        <a:t>Ferhulsto</a:t>
                      </a:r>
                      <a:r>
                        <a:rPr lang="en-US" sz="1400" b="1" u="none" strike="noStrike" dirty="0" smtClean="0">
                          <a:effectLst/>
                        </a:rPr>
                        <a:t>)</a:t>
                      </a:r>
                      <a:r>
                        <a:rPr lang="lt-LT" sz="1400" b="1" u="none" strike="noStrike" dirty="0" smtClean="0">
                          <a:effectLst/>
                        </a:rPr>
                        <a:t> </a:t>
                      </a:r>
                      <a:r>
                        <a:rPr lang="lt-LT" sz="1400" b="1" u="none" strike="noStrike" dirty="0">
                          <a:effectLst/>
                        </a:rPr>
                        <a:t>palūkanos </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a:lnSpc>
                          <a:spcPct val="150000"/>
                        </a:lnSpc>
                        <a:spcAft>
                          <a:spcPts val="0"/>
                        </a:spcAft>
                      </a:pPr>
                      <a:endParaRPr lang="lt-LT" sz="1100" dirty="0">
                        <a:effectLst/>
                        <a:latin typeface="Times New Roman"/>
                        <a:ea typeface="Calibri"/>
                        <a:cs typeface="Times New Roman"/>
                      </a:endParaRPr>
                    </a:p>
                  </a:txBody>
                  <a:tcPr marL="91437" marR="91437" marT="45722" marB="45722"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just"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r>
              <a:tr h="826465">
                <a:tc>
                  <a:txBody>
                    <a:bodyPr/>
                    <a:lstStyle/>
                    <a:p>
                      <a:pPr algn="ctr" fontAlgn="ctr"/>
                      <a:r>
                        <a:rPr lang="lt-LT" sz="1200" b="1" u="none" strike="noStrike" dirty="0">
                          <a:effectLst/>
                        </a:rPr>
                        <a:t>5</a:t>
                      </a:r>
                      <a:endParaRPr lang="lt-LT" sz="1200" b="1" i="0" u="none" strike="noStrike" dirty="0">
                        <a:solidFill>
                          <a:srgbClr val="000000"/>
                        </a:solidFill>
                        <a:effectLst/>
                        <a:latin typeface="Times New Roman"/>
                      </a:endParaRPr>
                    </a:p>
                  </a:txBody>
                  <a:tcPr marL="8704" marR="8704" marT="8704"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fontAlgn="ctr"/>
                      <a:r>
                        <a:rPr lang="lt-LT" sz="1400" b="1" u="none" strike="noStrike" dirty="0" err="1">
                          <a:effectLst/>
                        </a:rPr>
                        <a:t>Pseudopapras-tosios</a:t>
                      </a:r>
                      <a:r>
                        <a:rPr lang="lt-LT" sz="1400" b="1" u="none" strike="noStrike" dirty="0">
                          <a:effectLst/>
                        </a:rPr>
                        <a:t> palūkanos</a:t>
                      </a:r>
                      <a:endParaRPr lang="lt-LT" sz="1400" b="1"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a:lnSpc>
                          <a:spcPct val="150000"/>
                        </a:lnSpc>
                        <a:spcAft>
                          <a:spcPts val="0"/>
                        </a:spcAft>
                      </a:pPr>
                      <a:endParaRPr lang="lt-LT" sz="1100" dirty="0">
                        <a:effectLst/>
                        <a:latin typeface="Times New Roman"/>
                        <a:ea typeface="Calibri"/>
                        <a:cs typeface="Times New Roman"/>
                      </a:endParaRPr>
                    </a:p>
                  </a:txBody>
                  <a:tcPr marL="91437" marR="91437" marT="45722" marB="45722"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fontAlgn="ctr"/>
                      <a:endParaRPr lang="lt-LT" sz="1000" b="0" i="0" u="none" strike="noStrike" dirty="0">
                        <a:solidFill>
                          <a:srgbClr val="000000"/>
                        </a:solidFill>
                        <a:effectLst/>
                        <a:latin typeface="Times New Roman"/>
                      </a:endParaRPr>
                    </a:p>
                  </a:txBody>
                  <a:tcPr marL="8704" marR="8704" marT="8704"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tcPr>
                </a:tc>
              </a:tr>
            </a:tbl>
          </a:graphicData>
        </a:graphic>
      </p:graphicFrame>
      <p:sp>
        <p:nvSpPr>
          <p:cNvPr id="5" name="Slide Number Placeholder 4"/>
          <p:cNvSpPr>
            <a:spLocks noGrp="1"/>
          </p:cNvSpPr>
          <p:nvPr>
            <p:ph type="sldNum" sz="quarter" idx="11"/>
          </p:nvPr>
        </p:nvSpPr>
        <p:spPr>
          <a:xfrm>
            <a:off x="8172450" y="6381750"/>
            <a:ext cx="477838" cy="365125"/>
          </a:xfrm>
        </p:spPr>
        <p:txBody>
          <a:bodyPr/>
          <a:lstStyle/>
          <a:p>
            <a:pPr>
              <a:defRPr/>
            </a:pPr>
            <a:fld id="{06B590AB-7699-43FD-9888-4E0C34A6F719}" type="slidenum">
              <a:rPr lang="lt-LT" smtClean="0"/>
              <a:pPr>
                <a:defRPr/>
              </a:pPr>
              <a:t>13</a:t>
            </a:fld>
            <a:endParaRPr lang="lt-LT"/>
          </a:p>
        </p:txBody>
      </p:sp>
      <p:graphicFrame>
        <p:nvGraphicFramePr>
          <p:cNvPr id="23607" name="Object 8"/>
          <p:cNvGraphicFramePr>
            <a:graphicFrameLocks noChangeAspect="1"/>
          </p:cNvGraphicFramePr>
          <p:nvPr/>
        </p:nvGraphicFramePr>
        <p:xfrm>
          <a:off x="1692275" y="2636838"/>
          <a:ext cx="1085850" cy="247650"/>
        </p:xfrm>
        <a:graphic>
          <a:graphicData uri="http://schemas.openxmlformats.org/presentationml/2006/ole">
            <mc:AlternateContent xmlns:mc="http://schemas.openxmlformats.org/markup-compatibility/2006">
              <mc:Choice xmlns:v="urn:schemas-microsoft-com:vml" Requires="v">
                <p:oleObj spid="_x0000_s68546" name="Lygtis" r:id="rId4" imgW="1028700" imgH="228600" progId="Equation.3">
                  <p:embed/>
                </p:oleObj>
              </mc:Choice>
              <mc:Fallback>
                <p:oleObj name="Lygtis" r:id="rId4" imgW="10287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636838"/>
                        <a:ext cx="1085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08" name="Object 9"/>
          <p:cNvGraphicFramePr>
            <a:graphicFrameLocks noChangeAspect="1"/>
          </p:cNvGraphicFramePr>
          <p:nvPr/>
        </p:nvGraphicFramePr>
        <p:xfrm>
          <a:off x="1763713" y="3213100"/>
          <a:ext cx="1104900" cy="295275"/>
        </p:xfrm>
        <a:graphic>
          <a:graphicData uri="http://schemas.openxmlformats.org/presentationml/2006/ole">
            <mc:AlternateContent xmlns:mc="http://schemas.openxmlformats.org/markup-compatibility/2006">
              <mc:Choice xmlns:v="urn:schemas-microsoft-com:vml" Requires="v">
                <p:oleObj spid="_x0000_s68547" name="Lygtis" r:id="rId6" imgW="939392" imgH="253890" progId="Equation.3">
                  <p:embed/>
                </p:oleObj>
              </mc:Choice>
              <mc:Fallback>
                <p:oleObj name="Lygtis" r:id="rId6" imgW="939392"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3213100"/>
                        <a:ext cx="11049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09" name="Object 10"/>
          <p:cNvGraphicFramePr>
            <a:graphicFrameLocks noChangeAspect="1"/>
          </p:cNvGraphicFramePr>
          <p:nvPr/>
        </p:nvGraphicFramePr>
        <p:xfrm>
          <a:off x="1692275" y="3860800"/>
          <a:ext cx="1238250" cy="504825"/>
        </p:xfrm>
        <a:graphic>
          <a:graphicData uri="http://schemas.openxmlformats.org/presentationml/2006/ole">
            <mc:AlternateContent xmlns:mc="http://schemas.openxmlformats.org/markup-compatibility/2006">
              <mc:Choice xmlns:v="urn:schemas-microsoft-com:vml" Requires="v">
                <p:oleObj spid="_x0000_s68548" name="Lygtis" r:id="rId8" imgW="1129810" imgH="469696" progId="Equation.3">
                  <p:embed/>
                </p:oleObj>
              </mc:Choice>
              <mc:Fallback>
                <p:oleObj name="Lygtis" r:id="rId8" imgW="1129810" imgH="46969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275" y="3860800"/>
                        <a:ext cx="1238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0" name="Object 11"/>
          <p:cNvGraphicFramePr>
            <a:graphicFrameLocks noChangeAspect="1"/>
          </p:cNvGraphicFramePr>
          <p:nvPr/>
        </p:nvGraphicFramePr>
        <p:xfrm>
          <a:off x="1835150" y="4868863"/>
          <a:ext cx="838200" cy="266700"/>
        </p:xfrm>
        <a:graphic>
          <a:graphicData uri="http://schemas.openxmlformats.org/presentationml/2006/ole">
            <mc:AlternateContent xmlns:mc="http://schemas.openxmlformats.org/markup-compatibility/2006">
              <mc:Choice xmlns:v="urn:schemas-microsoft-com:vml" Requires="v">
                <p:oleObj spid="_x0000_s68549" name="Lygtis" r:id="rId10" imgW="748975" imgH="241195" progId="Equation.3">
                  <p:embed/>
                </p:oleObj>
              </mc:Choice>
              <mc:Fallback>
                <p:oleObj name="Lygtis" r:id="rId10" imgW="748975"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4868863"/>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1" name="Object 12"/>
          <p:cNvGraphicFramePr>
            <a:graphicFrameLocks noChangeAspect="1"/>
          </p:cNvGraphicFramePr>
          <p:nvPr/>
        </p:nvGraphicFramePr>
        <p:xfrm>
          <a:off x="1692275" y="5805488"/>
          <a:ext cx="1181100" cy="219075"/>
        </p:xfrm>
        <a:graphic>
          <a:graphicData uri="http://schemas.openxmlformats.org/presentationml/2006/ole">
            <mc:AlternateContent xmlns:mc="http://schemas.openxmlformats.org/markup-compatibility/2006">
              <mc:Choice xmlns:v="urn:schemas-microsoft-com:vml" Requires="v">
                <p:oleObj spid="_x0000_s68550" name="Lygtis" r:id="rId12" imgW="1244600" imgH="228600" progId="Equation.3">
                  <p:embed/>
                </p:oleObj>
              </mc:Choice>
              <mc:Fallback>
                <p:oleObj name="Lygtis" r:id="rId12" imgW="12446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2275" y="5805488"/>
                        <a:ext cx="11811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2" name="Object 13"/>
          <p:cNvGraphicFramePr>
            <a:graphicFrameLocks noChangeAspect="1"/>
          </p:cNvGraphicFramePr>
          <p:nvPr/>
        </p:nvGraphicFramePr>
        <p:xfrm>
          <a:off x="3132138" y="3141663"/>
          <a:ext cx="1714500" cy="504825"/>
        </p:xfrm>
        <a:graphic>
          <a:graphicData uri="http://schemas.openxmlformats.org/presentationml/2006/ole">
            <mc:AlternateContent xmlns:mc="http://schemas.openxmlformats.org/markup-compatibility/2006">
              <mc:Choice xmlns:v="urn:schemas-microsoft-com:vml" Requires="v">
                <p:oleObj spid="_x0000_s68551" name="Lygtis" r:id="rId14" imgW="1714500" imgH="508000" progId="Equation.3">
                  <p:embed/>
                </p:oleObj>
              </mc:Choice>
              <mc:Fallback>
                <p:oleObj name="Lygtis" r:id="rId14" imgW="1714500" imgH="508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2138" y="3141663"/>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3" name="Object 14"/>
          <p:cNvGraphicFramePr>
            <a:graphicFrameLocks noChangeAspect="1"/>
          </p:cNvGraphicFramePr>
          <p:nvPr/>
        </p:nvGraphicFramePr>
        <p:xfrm>
          <a:off x="5076825" y="2420938"/>
          <a:ext cx="1590675" cy="485775"/>
        </p:xfrm>
        <a:graphic>
          <a:graphicData uri="http://schemas.openxmlformats.org/presentationml/2006/ole">
            <mc:AlternateContent xmlns:mc="http://schemas.openxmlformats.org/markup-compatibility/2006">
              <mc:Choice xmlns:v="urn:schemas-microsoft-com:vml" Requires="v">
                <p:oleObj spid="_x0000_s68552" name="Lygtis" r:id="rId16" imgW="1562100" imgH="469900" progId="Equation.3">
                  <p:embed/>
                </p:oleObj>
              </mc:Choice>
              <mc:Fallback>
                <p:oleObj name="Lygtis" r:id="rId16" imgW="1562100" imgH="4699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76825" y="2420938"/>
                        <a:ext cx="1590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4" name="Object 15"/>
          <p:cNvGraphicFramePr>
            <a:graphicFrameLocks noChangeAspect="1"/>
          </p:cNvGraphicFramePr>
          <p:nvPr/>
        </p:nvGraphicFramePr>
        <p:xfrm>
          <a:off x="7308850" y="2420938"/>
          <a:ext cx="1438275" cy="457200"/>
        </p:xfrm>
        <a:graphic>
          <a:graphicData uri="http://schemas.openxmlformats.org/presentationml/2006/ole">
            <mc:AlternateContent xmlns:mc="http://schemas.openxmlformats.org/markup-compatibility/2006">
              <mc:Choice xmlns:v="urn:schemas-microsoft-com:vml" Requires="v">
                <p:oleObj spid="_x0000_s68553" name="Lygtis" r:id="rId18" imgW="1435100" imgH="457200" progId="Equation.3">
                  <p:embed/>
                </p:oleObj>
              </mc:Choice>
              <mc:Fallback>
                <p:oleObj name="Lygtis" r:id="rId18" imgW="1435100" imgH="457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08850" y="2420938"/>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5" name="Object 16"/>
          <p:cNvGraphicFramePr>
            <a:graphicFrameLocks noChangeAspect="1"/>
          </p:cNvGraphicFramePr>
          <p:nvPr/>
        </p:nvGraphicFramePr>
        <p:xfrm>
          <a:off x="3132138" y="2420938"/>
          <a:ext cx="1828800" cy="476250"/>
        </p:xfrm>
        <a:graphic>
          <a:graphicData uri="http://schemas.openxmlformats.org/presentationml/2006/ole">
            <mc:AlternateContent xmlns:mc="http://schemas.openxmlformats.org/markup-compatibility/2006">
              <mc:Choice xmlns:v="urn:schemas-microsoft-com:vml" Requires="v">
                <p:oleObj spid="_x0000_s68554" name="Lygtis" r:id="rId20" imgW="1790700" imgH="469900" progId="Equation.3">
                  <p:embed/>
                </p:oleObj>
              </mc:Choice>
              <mc:Fallback>
                <p:oleObj name="Lygtis" r:id="rId20" imgW="1790700" imgH="4699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32138" y="2420938"/>
                        <a:ext cx="1828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6" name="Object 17"/>
          <p:cNvGraphicFramePr>
            <a:graphicFrameLocks noChangeAspect="1"/>
          </p:cNvGraphicFramePr>
          <p:nvPr/>
        </p:nvGraphicFramePr>
        <p:xfrm>
          <a:off x="5076825" y="3789363"/>
          <a:ext cx="1828800" cy="685800"/>
        </p:xfrm>
        <a:graphic>
          <a:graphicData uri="http://schemas.openxmlformats.org/presentationml/2006/ole">
            <mc:AlternateContent xmlns:mc="http://schemas.openxmlformats.org/markup-compatibility/2006">
              <mc:Choice xmlns:v="urn:schemas-microsoft-com:vml" Requires="v">
                <p:oleObj spid="_x0000_s68555" name="Lygtis" r:id="rId22" imgW="1828800" imgH="685800" progId="Equation.3">
                  <p:embed/>
                </p:oleObj>
              </mc:Choice>
              <mc:Fallback>
                <p:oleObj name="Lygtis" r:id="rId22" imgW="1828800" imgH="685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76825" y="3789363"/>
                        <a:ext cx="182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7" name="Object 18"/>
          <p:cNvGraphicFramePr>
            <a:graphicFrameLocks noChangeAspect="1"/>
          </p:cNvGraphicFramePr>
          <p:nvPr/>
        </p:nvGraphicFramePr>
        <p:xfrm>
          <a:off x="2987675" y="3716338"/>
          <a:ext cx="1952625" cy="923925"/>
        </p:xfrm>
        <a:graphic>
          <a:graphicData uri="http://schemas.openxmlformats.org/presentationml/2006/ole">
            <mc:AlternateContent xmlns:mc="http://schemas.openxmlformats.org/markup-compatibility/2006">
              <mc:Choice xmlns:v="urn:schemas-microsoft-com:vml" Requires="v">
                <p:oleObj spid="_x0000_s68556" name="Lygtis" r:id="rId24" imgW="1943100" imgH="914400" progId="Equation.3">
                  <p:embed/>
                </p:oleObj>
              </mc:Choice>
              <mc:Fallback>
                <p:oleObj name="Lygtis" r:id="rId24" imgW="1943100" imgH="9144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87675" y="3716338"/>
                        <a:ext cx="1952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8" name="Object 19"/>
          <p:cNvGraphicFramePr>
            <a:graphicFrameLocks noChangeAspect="1"/>
          </p:cNvGraphicFramePr>
          <p:nvPr/>
        </p:nvGraphicFramePr>
        <p:xfrm>
          <a:off x="3059113" y="4724400"/>
          <a:ext cx="1714500" cy="533400"/>
        </p:xfrm>
        <a:graphic>
          <a:graphicData uri="http://schemas.openxmlformats.org/presentationml/2006/ole">
            <mc:AlternateContent xmlns:mc="http://schemas.openxmlformats.org/markup-compatibility/2006">
              <mc:Choice xmlns:v="urn:schemas-microsoft-com:vml" Requires="v">
                <p:oleObj spid="_x0000_s68557" name="Lygtis" r:id="rId26" imgW="1524000" imgH="482600" progId="Equation.3">
                  <p:embed/>
                </p:oleObj>
              </mc:Choice>
              <mc:Fallback>
                <p:oleObj name="Lygtis" r:id="rId26" imgW="1524000" imgH="482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59113" y="4724400"/>
                        <a:ext cx="1714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19" name="Object 20"/>
          <p:cNvGraphicFramePr>
            <a:graphicFrameLocks noChangeAspect="1"/>
          </p:cNvGraphicFramePr>
          <p:nvPr/>
        </p:nvGraphicFramePr>
        <p:xfrm>
          <a:off x="5148263" y="4797425"/>
          <a:ext cx="1638300" cy="533400"/>
        </p:xfrm>
        <a:graphic>
          <a:graphicData uri="http://schemas.openxmlformats.org/presentationml/2006/ole">
            <mc:AlternateContent xmlns:mc="http://schemas.openxmlformats.org/markup-compatibility/2006">
              <mc:Choice xmlns:v="urn:schemas-microsoft-com:vml" Requires="v">
                <p:oleObj spid="_x0000_s68558" name="Lygtis" r:id="rId28" imgW="1459866" imgH="469696" progId="Equation.3">
                  <p:embed/>
                </p:oleObj>
              </mc:Choice>
              <mc:Fallback>
                <p:oleObj name="Lygtis" r:id="rId28" imgW="1459866" imgH="469696"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48263" y="4797425"/>
                        <a:ext cx="1638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0" name="Object 21"/>
          <p:cNvGraphicFramePr>
            <a:graphicFrameLocks noChangeAspect="1"/>
          </p:cNvGraphicFramePr>
          <p:nvPr/>
        </p:nvGraphicFramePr>
        <p:xfrm>
          <a:off x="5219700" y="3141663"/>
          <a:ext cx="1657350" cy="485775"/>
        </p:xfrm>
        <a:graphic>
          <a:graphicData uri="http://schemas.openxmlformats.org/presentationml/2006/ole">
            <mc:AlternateContent xmlns:mc="http://schemas.openxmlformats.org/markup-compatibility/2006">
              <mc:Choice xmlns:v="urn:schemas-microsoft-com:vml" Requires="v">
                <p:oleObj spid="_x0000_s68559" name="Lygtis" r:id="rId30" imgW="1663700" imgH="482600" progId="Equation.3">
                  <p:embed/>
                </p:oleObj>
              </mc:Choice>
              <mc:Fallback>
                <p:oleObj name="Lygtis" r:id="rId30" imgW="1663700" imgH="4826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19700" y="3141663"/>
                        <a:ext cx="1657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1" name="Object 22"/>
          <p:cNvGraphicFramePr>
            <a:graphicFrameLocks noChangeAspect="1"/>
          </p:cNvGraphicFramePr>
          <p:nvPr/>
        </p:nvGraphicFramePr>
        <p:xfrm>
          <a:off x="2987675" y="5805488"/>
          <a:ext cx="2009775" cy="285750"/>
        </p:xfrm>
        <a:graphic>
          <a:graphicData uri="http://schemas.openxmlformats.org/presentationml/2006/ole">
            <mc:AlternateContent xmlns:mc="http://schemas.openxmlformats.org/markup-compatibility/2006">
              <mc:Choice xmlns:v="urn:schemas-microsoft-com:vml" Requires="v">
                <p:oleObj spid="_x0000_s68560" name="Lygtis" r:id="rId32" imgW="1904174" imgH="266584" progId="Equation.3">
                  <p:embed/>
                </p:oleObj>
              </mc:Choice>
              <mc:Fallback>
                <p:oleObj name="Lygtis" r:id="rId32" imgW="1904174" imgH="266584"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87675" y="5805488"/>
                        <a:ext cx="2009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2" name="Object 23"/>
          <p:cNvGraphicFramePr>
            <a:graphicFrameLocks noChangeAspect="1"/>
          </p:cNvGraphicFramePr>
          <p:nvPr/>
        </p:nvGraphicFramePr>
        <p:xfrm>
          <a:off x="5076825" y="5805488"/>
          <a:ext cx="1933575" cy="276225"/>
        </p:xfrm>
        <a:graphic>
          <a:graphicData uri="http://schemas.openxmlformats.org/presentationml/2006/ole">
            <mc:AlternateContent xmlns:mc="http://schemas.openxmlformats.org/markup-compatibility/2006">
              <mc:Choice xmlns:v="urn:schemas-microsoft-com:vml" Requires="v">
                <p:oleObj spid="_x0000_s68561" name="Lygtis" r:id="rId34" imgW="1892300" imgH="266700" progId="Equation.3">
                  <p:embed/>
                </p:oleObj>
              </mc:Choice>
              <mc:Fallback>
                <p:oleObj name="Lygtis" r:id="rId34" imgW="1892300" imgH="2667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076825" y="5805488"/>
                        <a:ext cx="193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3" name="Object 24"/>
          <p:cNvGraphicFramePr>
            <a:graphicFrameLocks noChangeAspect="1"/>
          </p:cNvGraphicFramePr>
          <p:nvPr/>
        </p:nvGraphicFramePr>
        <p:xfrm>
          <a:off x="7308850" y="3141663"/>
          <a:ext cx="1476375" cy="514350"/>
        </p:xfrm>
        <a:graphic>
          <a:graphicData uri="http://schemas.openxmlformats.org/presentationml/2006/ole">
            <mc:AlternateContent xmlns:mc="http://schemas.openxmlformats.org/markup-compatibility/2006">
              <mc:Choice xmlns:v="urn:schemas-microsoft-com:vml" Requires="v">
                <p:oleObj spid="_x0000_s68562" name="Lygtis" r:id="rId36" imgW="1473200" imgH="508000" progId="Equation.3">
                  <p:embed/>
                </p:oleObj>
              </mc:Choice>
              <mc:Fallback>
                <p:oleObj name="Lygtis" r:id="rId36" imgW="1473200" imgH="5080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308850" y="3141663"/>
                        <a:ext cx="1476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4" name="Object 25"/>
          <p:cNvGraphicFramePr>
            <a:graphicFrameLocks noChangeAspect="1"/>
          </p:cNvGraphicFramePr>
          <p:nvPr/>
        </p:nvGraphicFramePr>
        <p:xfrm>
          <a:off x="7164388" y="3860800"/>
          <a:ext cx="1657350" cy="466725"/>
        </p:xfrm>
        <a:graphic>
          <a:graphicData uri="http://schemas.openxmlformats.org/presentationml/2006/ole">
            <mc:AlternateContent xmlns:mc="http://schemas.openxmlformats.org/markup-compatibility/2006">
              <mc:Choice xmlns:v="urn:schemas-microsoft-com:vml" Requires="v">
                <p:oleObj spid="_x0000_s68563" name="Lygtis" r:id="rId38" imgW="1905000" imgH="533400" progId="Equation.3">
                  <p:embed/>
                </p:oleObj>
              </mc:Choice>
              <mc:Fallback>
                <p:oleObj name="Lygtis" r:id="rId38" imgW="1905000" imgH="5334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164388" y="3860800"/>
                        <a:ext cx="16573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5" name="Object 26"/>
          <p:cNvGraphicFramePr>
            <a:graphicFrameLocks noChangeAspect="1"/>
          </p:cNvGraphicFramePr>
          <p:nvPr/>
        </p:nvGraphicFramePr>
        <p:xfrm>
          <a:off x="7164388" y="4797425"/>
          <a:ext cx="1581150" cy="533400"/>
        </p:xfrm>
        <a:graphic>
          <a:graphicData uri="http://schemas.openxmlformats.org/presentationml/2006/ole">
            <mc:AlternateContent xmlns:mc="http://schemas.openxmlformats.org/markup-compatibility/2006">
              <mc:Choice xmlns:v="urn:schemas-microsoft-com:vml" Requires="v">
                <p:oleObj spid="_x0000_s68564" name="Lygtis" r:id="rId40" imgW="1586811" imgH="533169" progId="Equation.3">
                  <p:embed/>
                </p:oleObj>
              </mc:Choice>
              <mc:Fallback>
                <p:oleObj name="Lygtis" r:id="rId40" imgW="1586811" imgH="533169"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164388" y="4797425"/>
                        <a:ext cx="1581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626" name="Object 27"/>
          <p:cNvGraphicFramePr>
            <a:graphicFrameLocks noChangeAspect="1"/>
          </p:cNvGraphicFramePr>
          <p:nvPr/>
        </p:nvGraphicFramePr>
        <p:xfrm>
          <a:off x="7235825" y="5589588"/>
          <a:ext cx="1314450" cy="619125"/>
        </p:xfrm>
        <a:graphic>
          <a:graphicData uri="http://schemas.openxmlformats.org/presentationml/2006/ole">
            <mc:AlternateContent xmlns:mc="http://schemas.openxmlformats.org/markup-compatibility/2006">
              <mc:Choice xmlns:v="urn:schemas-microsoft-com:vml" Requires="v">
                <p:oleObj spid="_x0000_s68565" name="Lygtis" r:id="rId42" imgW="1307532" imgH="622030" progId="Equation.3">
                  <p:embed/>
                </p:oleObj>
              </mc:Choice>
              <mc:Fallback>
                <p:oleObj name="Lygtis" r:id="rId42" imgW="1307532" imgH="62203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35825" y="5589588"/>
                        <a:ext cx="13144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627" name="Footer Placeholder 3"/>
          <p:cNvSpPr>
            <a:spLocks noGrp="1"/>
          </p:cNvSpPr>
          <p:nvPr>
            <p:ph type="ftr" sz="quarter" idx="10"/>
          </p:nvPr>
        </p:nvSpPr>
        <p:spPr>
          <a:xfrm>
            <a:off x="1116013" y="6381750"/>
            <a:ext cx="5903912" cy="360363"/>
          </a:xfrm>
          <a:noFill/>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Tree>
    <p:extLst>
      <p:ext uri="{BB962C8B-B14F-4D97-AF65-F5344CB8AC3E}">
        <p14:creationId xmlns:p14="http://schemas.microsoft.com/office/powerpoint/2010/main" val="30230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31913" y="274638"/>
            <a:ext cx="6985000" cy="777875"/>
          </a:xfrm>
        </p:spPr>
        <p:txBody>
          <a:bodyPr/>
          <a:lstStyle/>
          <a:p>
            <a:r>
              <a:rPr lang="lt-LT" altLang="en-US" sz="4000" b="1" smtClean="0">
                <a:solidFill>
                  <a:srgbClr val="CC6600"/>
                </a:solidFill>
              </a:rPr>
              <a:t>Bendrųjų p</a:t>
            </a:r>
            <a:r>
              <a:rPr lang="en-US" altLang="en-US" sz="4000" b="1" smtClean="0">
                <a:solidFill>
                  <a:srgbClr val="CC6600"/>
                </a:solidFill>
              </a:rPr>
              <a:t>rocent</a:t>
            </a:r>
            <a:r>
              <a:rPr lang="lt-LT" altLang="en-US" sz="4000" b="1" smtClean="0">
                <a:solidFill>
                  <a:srgbClr val="CC6600"/>
                </a:solidFill>
              </a:rPr>
              <a:t>ų grafikai</a:t>
            </a:r>
          </a:p>
        </p:txBody>
      </p:sp>
      <p:sp>
        <p:nvSpPr>
          <p:cNvPr id="22531" name="Footer Placeholder 3"/>
          <p:cNvSpPr>
            <a:spLocks noGrp="1"/>
          </p:cNvSpPr>
          <p:nvPr>
            <p:ph type="ftr" sz="quarter" idx="10"/>
          </p:nvPr>
        </p:nvSpPr>
        <p:spPr>
          <a:xfrm>
            <a:off x="1187450" y="6237288"/>
            <a:ext cx="5903913" cy="360362"/>
          </a:xfrm>
          <a:noFill/>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
        <p:nvSpPr>
          <p:cNvPr id="5" name="Slide Number Placeholder 4"/>
          <p:cNvSpPr>
            <a:spLocks noGrp="1"/>
          </p:cNvSpPr>
          <p:nvPr>
            <p:ph type="sldNum" sz="quarter" idx="11"/>
          </p:nvPr>
        </p:nvSpPr>
        <p:spPr/>
        <p:txBody>
          <a:bodyPr/>
          <a:lstStyle/>
          <a:p>
            <a:pPr>
              <a:defRPr/>
            </a:pPr>
            <a:fld id="{9BA09C86-2B70-480F-B6B2-A81DD0DC1558}" type="slidenum">
              <a:rPr lang="lt-LT" smtClean="0"/>
              <a:pPr>
                <a:defRPr/>
              </a:pPr>
              <a:t>14</a:t>
            </a:fld>
            <a:endParaRPr lang="lt-LT" dirty="0"/>
          </a:p>
        </p:txBody>
      </p:sp>
      <p:sp>
        <p:nvSpPr>
          <p:cNvPr id="225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3692960066"/>
              </p:ext>
            </p:extLst>
          </p:nvPr>
        </p:nvGraphicFramePr>
        <p:xfrm>
          <a:off x="1331640" y="1052736"/>
          <a:ext cx="6408712" cy="5145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70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25CA74D-401E-401D-8777-C5B1CF7E45DD}" type="slidenum">
              <a:rPr lang="lt-LT" smtClean="0"/>
              <a:pPr>
                <a:defRPr/>
              </a:pPr>
              <a:t>15</a:t>
            </a:fld>
            <a:endParaRPr lang="lt-LT" dirty="0"/>
          </a:p>
        </p:txBody>
      </p:sp>
      <p:sp>
        <p:nvSpPr>
          <p:cNvPr id="10246"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1024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 name="Title 1"/>
          <p:cNvSpPr txBox="1">
            <a:spLocks/>
          </p:cNvSpPr>
          <p:nvPr/>
        </p:nvSpPr>
        <p:spPr bwMode="auto">
          <a:xfrm>
            <a:off x="476305" y="1124744"/>
            <a:ext cx="83013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a:lstStyle>
          <a:p>
            <a:pPr algn="l"/>
            <a:endParaRPr lang="lt-LT" altLang="lt-LT" sz="2400" kern="0" dirty="0" smtClean="0">
              <a:solidFill>
                <a:schemeClr val="tx1"/>
              </a:solidFill>
              <a:latin typeface="Times New Roman" pitchFamily="18" charset="0"/>
              <a:cs typeface="Times New Roman" pitchFamily="18" charset="0"/>
            </a:endParaRPr>
          </a:p>
          <a:p>
            <a:pPr algn="l"/>
            <a:endParaRPr lang="lt-LT" altLang="lt-LT" sz="2400" kern="0" dirty="0" smtClean="0">
              <a:solidFill>
                <a:schemeClr val="tx1"/>
              </a:solidFill>
              <a:latin typeface="Times New Roman" pitchFamily="18" charset="0"/>
              <a:cs typeface="Times New Roman" pitchFamily="18" charset="0"/>
            </a:endParaRPr>
          </a:p>
          <a:p>
            <a:pPr algn="l"/>
            <a:r>
              <a:rPr lang="lt-LT" altLang="lt-LT" sz="2400" kern="0" dirty="0" smtClean="0"/>
              <a:t>	</a:t>
            </a:r>
            <a:r>
              <a:rPr lang="lt-LT" altLang="lt-LT" sz="2400" kern="0" dirty="0" smtClean="0">
                <a:latin typeface="Times New Roman" panose="02020603050405020304" pitchFamily="18" charset="0"/>
                <a:cs typeface="Times New Roman" panose="02020603050405020304" pitchFamily="18" charset="0"/>
              </a:rPr>
              <a:t>F</a:t>
            </a:r>
            <a:r>
              <a:rPr lang="lt-LT" sz="2400" dirty="0" smtClean="0">
                <a:latin typeface="Times New Roman" panose="02020603050405020304" pitchFamily="18" charset="0"/>
                <a:cs typeface="Times New Roman" panose="02020603050405020304" pitchFamily="18" charset="0"/>
              </a:rPr>
              <a:t>enomenologinis </a:t>
            </a:r>
            <a:r>
              <a:rPr lang="lt-LT" sz="2400" dirty="0">
                <a:latin typeface="Times New Roman" panose="02020603050405020304" pitchFamily="18" charset="0"/>
                <a:cs typeface="Times New Roman" panose="02020603050405020304" pitchFamily="18" charset="0"/>
              </a:rPr>
              <a:t>metodas užima tarpinę padėtį tarp teorijos ir eksperimento. </a:t>
            </a:r>
            <a:r>
              <a:rPr lang="en-US" altLang="lt-LT" sz="2400" kern="0" dirty="0" err="1" smtClean="0">
                <a:solidFill>
                  <a:schemeClr val="tx1"/>
                </a:solidFill>
                <a:latin typeface="Times New Roman" pitchFamily="18" charset="0"/>
                <a:cs typeface="Times New Roman" pitchFamily="18" charset="0"/>
              </a:rPr>
              <a:t>Vienas</a:t>
            </a:r>
            <a:r>
              <a:rPr lang="en-US" altLang="lt-LT" sz="2400" kern="0" dirty="0" smtClean="0">
                <a:solidFill>
                  <a:schemeClr val="tx1"/>
                </a:solidFill>
                <a:latin typeface="Times New Roman" pitchFamily="18" charset="0"/>
                <a:cs typeface="Times New Roman" pitchFamily="18" charset="0"/>
              </a:rPr>
              <a:t> </a:t>
            </a:r>
            <a:r>
              <a:rPr lang="en-US" altLang="lt-LT" sz="2400" kern="0" dirty="0" err="1" smtClean="0">
                <a:solidFill>
                  <a:schemeClr val="tx1"/>
                </a:solidFill>
                <a:latin typeface="Times New Roman" pitchFamily="18" charset="0"/>
                <a:cs typeface="Times New Roman" pitchFamily="18" charset="0"/>
              </a:rPr>
              <a:t>populiariausi</a:t>
            </a:r>
            <a:r>
              <a:rPr lang="lt-LT" altLang="lt-LT" sz="2400" kern="0" dirty="0" smtClean="0">
                <a:solidFill>
                  <a:schemeClr val="tx1"/>
                </a:solidFill>
                <a:latin typeface="Times New Roman" pitchFamily="18" charset="0"/>
                <a:cs typeface="Times New Roman" pitchFamily="18" charset="0"/>
              </a:rPr>
              <a:t>ų fenomenologinių dėsnių yra </a:t>
            </a:r>
            <a:r>
              <a:rPr lang="lt-LT" altLang="lt-LT" sz="2400" b="1" i="1" kern="0" dirty="0" err="1" smtClean="0">
                <a:solidFill>
                  <a:schemeClr val="tx1"/>
                </a:solidFill>
                <a:latin typeface="Times New Roman" pitchFamily="18" charset="0"/>
                <a:cs typeface="Times New Roman" pitchFamily="18" charset="0"/>
              </a:rPr>
              <a:t>Huko</a:t>
            </a:r>
            <a:r>
              <a:rPr lang="lt-LT" altLang="lt-LT" sz="2400" kern="0" dirty="0" smtClean="0">
                <a:solidFill>
                  <a:schemeClr val="tx1"/>
                </a:solidFill>
                <a:latin typeface="Times New Roman" pitchFamily="18" charset="0"/>
                <a:cs typeface="Times New Roman" pitchFamily="18" charset="0"/>
              </a:rPr>
              <a:t> dėsnis (supaprastintai): </a:t>
            </a:r>
            <a:r>
              <a:rPr lang="lt-LT" sz="2400" i="1" dirty="0">
                <a:solidFill>
                  <a:srgbClr val="122DF6"/>
                </a:solidFill>
                <a:latin typeface="Times New Roman" panose="02020603050405020304" pitchFamily="18" charset="0"/>
                <a:cs typeface="Times New Roman" panose="02020603050405020304" pitchFamily="18" charset="0"/>
              </a:rPr>
              <a:t>kūno deformacija tiesiog proporcinga veikiančiai deformacijos jėgai</a:t>
            </a:r>
            <a:r>
              <a:rPr lang="lt-LT" sz="2400" dirty="0" smtClean="0">
                <a:latin typeface="Times New Roman" panose="02020603050405020304" pitchFamily="18" charset="0"/>
                <a:cs typeface="Times New Roman" panose="02020603050405020304" pitchFamily="18" charset="0"/>
              </a:rPr>
              <a:t>.</a:t>
            </a:r>
          </a:p>
          <a:p>
            <a:pPr algn="l"/>
            <a:endParaRPr lang="lt-LT" sz="2400" dirty="0">
              <a:latin typeface="Times New Roman" panose="02020603050405020304" pitchFamily="18" charset="0"/>
              <a:cs typeface="Times New Roman" panose="02020603050405020304" pitchFamily="18" charset="0"/>
            </a:endParaRPr>
          </a:p>
          <a:p>
            <a:pPr algn="l"/>
            <a:r>
              <a:rPr lang="lt-LT" sz="2400" i="1" kern="0" dirty="0">
                <a:solidFill>
                  <a:schemeClr val="tx1"/>
                </a:solidFill>
                <a:latin typeface="Times New Roman" pitchFamily="18" charset="0"/>
                <a:cs typeface="Times New Roman" pitchFamily="18" charset="0"/>
              </a:rPr>
              <a:t>x</a:t>
            </a:r>
            <a:r>
              <a:rPr lang="lt-LT" sz="2400" kern="0" dirty="0">
                <a:solidFill>
                  <a:schemeClr val="tx1"/>
                </a:solidFill>
                <a:latin typeface="Times New Roman" pitchFamily="18" charset="0"/>
                <a:cs typeface="Times New Roman" pitchFamily="18" charset="0"/>
              </a:rPr>
              <a:t> – deformacija (</a:t>
            </a:r>
            <a:r>
              <a:rPr lang="lt-LT" sz="2400" i="1" kern="0" dirty="0">
                <a:solidFill>
                  <a:schemeClr val="tx1"/>
                </a:solidFill>
                <a:latin typeface="Times New Roman" pitchFamily="18" charset="0"/>
                <a:cs typeface="Times New Roman" pitchFamily="18" charset="0"/>
              </a:rPr>
              <a:t>m</a:t>
            </a:r>
            <a:r>
              <a:rPr lang="lt-LT" sz="2400" kern="0" dirty="0">
                <a:solidFill>
                  <a:schemeClr val="tx1"/>
                </a:solidFill>
                <a:latin typeface="Times New Roman" pitchFamily="18" charset="0"/>
                <a:cs typeface="Times New Roman" pitchFamily="18" charset="0"/>
              </a:rPr>
              <a:t>), </a:t>
            </a:r>
            <a:r>
              <a:rPr lang="lt-LT" sz="2400" i="1" kern="0" dirty="0">
                <a:solidFill>
                  <a:schemeClr val="tx1"/>
                </a:solidFill>
                <a:latin typeface="Times New Roman" pitchFamily="18" charset="0"/>
                <a:cs typeface="Times New Roman" pitchFamily="18" charset="0"/>
              </a:rPr>
              <a:t>k</a:t>
            </a:r>
            <a:r>
              <a:rPr lang="lt-LT" sz="2400" kern="0" dirty="0">
                <a:solidFill>
                  <a:schemeClr val="tx1"/>
                </a:solidFill>
                <a:latin typeface="Times New Roman" pitchFamily="18" charset="0"/>
                <a:cs typeface="Times New Roman" pitchFamily="18" charset="0"/>
              </a:rPr>
              <a:t> –tamprumo </a:t>
            </a:r>
            <a:r>
              <a:rPr lang="lt-LT" sz="2400" kern="0" dirty="0" smtClean="0">
                <a:solidFill>
                  <a:schemeClr val="tx1"/>
                </a:solidFill>
                <a:latin typeface="Times New Roman" pitchFamily="18" charset="0"/>
                <a:cs typeface="Times New Roman" pitchFamily="18" charset="0"/>
              </a:rPr>
              <a:t>koeficientas </a:t>
            </a:r>
            <a:r>
              <a:rPr lang="lt-LT" sz="2400" kern="0" dirty="0">
                <a:solidFill>
                  <a:schemeClr val="tx1"/>
                </a:solidFill>
                <a:latin typeface="Times New Roman" pitchFamily="18" charset="0"/>
                <a:cs typeface="Times New Roman" pitchFamily="18" charset="0"/>
              </a:rPr>
              <a:t>(</a:t>
            </a:r>
            <a:r>
              <a:rPr lang="lt-LT" sz="2400" i="1" kern="0" dirty="0">
                <a:solidFill>
                  <a:schemeClr val="tx1"/>
                </a:solidFill>
                <a:latin typeface="Times New Roman" pitchFamily="18" charset="0"/>
                <a:cs typeface="Times New Roman" pitchFamily="18" charset="0"/>
              </a:rPr>
              <a:t>N/m</a:t>
            </a:r>
            <a:r>
              <a:rPr lang="lt-LT" sz="2400" kern="0" dirty="0">
                <a:solidFill>
                  <a:schemeClr val="tx1"/>
                </a:solidFill>
                <a:latin typeface="Times New Roman" pitchFamily="18" charset="0"/>
                <a:cs typeface="Times New Roman" pitchFamily="18" charset="0"/>
              </a:rPr>
              <a:t>).</a:t>
            </a:r>
          </a:p>
          <a:p>
            <a:pPr algn="l"/>
            <a:r>
              <a:rPr lang="lt-LT" altLang="lt-LT" sz="2400" kern="0" dirty="0" smtClean="0">
                <a:latin typeface="Times New Roman" panose="02020603050405020304" pitchFamily="18" charset="0"/>
                <a:cs typeface="Times New Roman" panose="02020603050405020304" pitchFamily="18" charset="0"/>
              </a:rPr>
              <a:t>Analogiška yra ir sudėtinių procentų lygtis: </a:t>
            </a:r>
            <a:r>
              <a:rPr lang="lt-LT" altLang="lt-LT" sz="2400" i="1" kern="0" dirty="0" smtClean="0">
                <a:solidFill>
                  <a:srgbClr val="3333FF"/>
                </a:solidFill>
                <a:latin typeface="Times New Roman" panose="02020603050405020304" pitchFamily="18" charset="0"/>
                <a:cs typeface="Times New Roman" panose="02020603050405020304" pitchFamily="18" charset="0"/>
              </a:rPr>
              <a:t>populiacijos kitimo greitis tiesiog proporcingas tos populiacijos dydžiui</a:t>
            </a:r>
            <a:r>
              <a:rPr lang="lt-LT" altLang="lt-LT" sz="2400" kern="0" dirty="0" smtClean="0">
                <a:latin typeface="Times New Roman" panose="02020603050405020304" pitchFamily="18" charset="0"/>
                <a:cs typeface="Times New Roman" panose="02020603050405020304" pitchFamily="18" charset="0"/>
              </a:rPr>
              <a:t>:</a:t>
            </a:r>
          </a:p>
          <a:p>
            <a:pPr algn="l"/>
            <a:endParaRPr lang="lt-LT" altLang="lt-LT" sz="2400" kern="0" dirty="0">
              <a:latin typeface="Times New Roman" panose="02020603050405020304" pitchFamily="18" charset="0"/>
              <a:cs typeface="Times New Roman" panose="02020603050405020304" pitchFamily="18" charset="0"/>
            </a:endParaRPr>
          </a:p>
          <a:p>
            <a:pPr algn="l"/>
            <a:endParaRPr lang="lt-LT" altLang="lt-LT" sz="2400" kern="0" dirty="0" smtClean="0">
              <a:latin typeface="Times New Roman" panose="02020603050405020304" pitchFamily="18" charset="0"/>
              <a:cs typeface="Times New Roman" panose="02020603050405020304" pitchFamily="18" charset="0"/>
            </a:endParaRPr>
          </a:p>
          <a:p>
            <a:pPr algn="l"/>
            <a:r>
              <a:rPr lang="lt-LT" altLang="lt-LT" sz="2400" kern="0" dirty="0" err="1" smtClean="0">
                <a:latin typeface="Times New Roman" panose="02020603050405020304" pitchFamily="18" charset="0"/>
                <a:cs typeface="Times New Roman" panose="02020603050405020304" pitchFamily="18" charset="0"/>
              </a:rPr>
              <a:t>Ferhulsto</a:t>
            </a:r>
            <a:r>
              <a:rPr lang="lt-LT" altLang="lt-LT" sz="2400" kern="0" dirty="0" smtClean="0">
                <a:latin typeface="Times New Roman" panose="02020603050405020304" pitchFamily="18" charset="0"/>
                <a:cs typeface="Times New Roman" panose="02020603050405020304" pitchFamily="18" charset="0"/>
              </a:rPr>
              <a:t> lygtis yra analogiška procentų lygčiai tik papildomai turi dar vieną daugiklį.</a:t>
            </a:r>
            <a:endParaRPr lang="lt-LT" altLang="lt-LT" sz="2400" kern="0" dirty="0">
              <a:latin typeface="Times New Roman" panose="02020603050405020304" pitchFamily="18" charset="0"/>
              <a:cs typeface="Times New Roman" panose="02020603050405020304" pitchFamily="18" charset="0"/>
            </a:endParaRPr>
          </a:p>
          <a:p>
            <a:pPr algn="l"/>
            <a:r>
              <a:rPr lang="lt-LT" altLang="lt-LT" sz="2400" kern="0" dirty="0" smtClean="0">
                <a:latin typeface="Times New Roman" panose="02020603050405020304" pitchFamily="18" charset="0"/>
                <a:cs typeface="Times New Roman" panose="02020603050405020304" pitchFamily="18" charset="0"/>
              </a:rPr>
              <a:t>Fenomenologiniai dėsniai turi bendrą pobūdį, o atskiri koeficientai nustatomi eksperimento būdu. </a:t>
            </a:r>
          </a:p>
          <a:p>
            <a:pPr algn="l"/>
            <a:endParaRPr lang="lt-LT" altLang="lt-LT" sz="2400" kern="0" dirty="0"/>
          </a:p>
          <a:p>
            <a:pPr algn="l"/>
            <a:endParaRPr lang="lt-LT" altLang="lt-LT" sz="2400" kern="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41252929"/>
              </p:ext>
            </p:extLst>
          </p:nvPr>
        </p:nvGraphicFramePr>
        <p:xfrm>
          <a:off x="3180299" y="2492896"/>
          <a:ext cx="1443644" cy="396044"/>
        </p:xfrm>
        <a:graphic>
          <a:graphicData uri="http://schemas.openxmlformats.org/presentationml/2006/ole">
            <mc:AlternateContent xmlns:mc="http://schemas.openxmlformats.org/markup-compatibility/2006">
              <mc:Choice xmlns:v="urn:schemas-microsoft-com:vml" Requires="v">
                <p:oleObj spid="_x0000_s73748" name="Lygtis" r:id="rId3" imgW="660113" imgH="177723" progId="Equation.3">
                  <p:embed/>
                </p:oleObj>
              </mc:Choice>
              <mc:Fallback>
                <p:oleObj name="Lygtis" r:id="rId3" imgW="660113" imgH="17772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299" y="2492896"/>
                        <a:ext cx="1443644" cy="39604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5262177"/>
              </p:ext>
            </p:extLst>
          </p:nvPr>
        </p:nvGraphicFramePr>
        <p:xfrm>
          <a:off x="3029054" y="3933056"/>
          <a:ext cx="1357507" cy="788744"/>
        </p:xfrm>
        <a:graphic>
          <a:graphicData uri="http://schemas.openxmlformats.org/presentationml/2006/ole">
            <mc:AlternateContent xmlns:mc="http://schemas.openxmlformats.org/markup-compatibility/2006">
              <mc:Choice xmlns:v="urn:schemas-microsoft-com:vml" Requires="v">
                <p:oleObj spid="_x0000_s73749" name="Lygtis" r:id="rId5" imgW="672840" imgH="393480" progId="Equation.3">
                  <p:embed/>
                </p:oleObj>
              </mc:Choice>
              <mc:Fallback>
                <p:oleObj name="Lygtis" r:id="rId5" imgW="67284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054" y="3933056"/>
                        <a:ext cx="1357507" cy="788744"/>
                      </a:xfrm>
                      <a:prstGeom prst="rect">
                        <a:avLst/>
                      </a:prstGeom>
                      <a:noFill/>
                      <a:ln>
                        <a:noFill/>
                      </a:ln>
                    </p:spPr>
                  </p:pic>
                </p:oleObj>
              </mc:Fallback>
            </mc:AlternateContent>
          </a:graphicData>
        </a:graphic>
      </p:graphicFrame>
      <p:sp>
        <p:nvSpPr>
          <p:cNvPr id="7" name="Title 6"/>
          <p:cNvSpPr>
            <a:spLocks noGrp="1"/>
          </p:cNvSpPr>
          <p:nvPr>
            <p:ph type="title"/>
          </p:nvPr>
        </p:nvSpPr>
        <p:spPr>
          <a:xfrm>
            <a:off x="1331913" y="274638"/>
            <a:ext cx="7354887" cy="634082"/>
          </a:xfrm>
        </p:spPr>
        <p:txBody>
          <a:bodyPr/>
          <a:lstStyle/>
          <a:p>
            <a:r>
              <a:rPr lang="en-US" sz="2800" b="1" dirty="0" err="1">
                <a:solidFill>
                  <a:srgbClr val="3333FF"/>
                </a:solidFill>
              </a:rPr>
              <a:t>Fenomenologinis</a:t>
            </a:r>
            <a:r>
              <a:rPr lang="en-US" sz="2800" b="1" dirty="0">
                <a:solidFill>
                  <a:srgbClr val="3333FF"/>
                </a:solidFill>
              </a:rPr>
              <a:t> </a:t>
            </a:r>
            <a:r>
              <a:rPr lang="lt-LT" sz="2800" b="1" dirty="0" smtClean="0">
                <a:solidFill>
                  <a:srgbClr val="3333FF"/>
                </a:solidFill>
              </a:rPr>
              <a:t>požiūris į palūkanas</a:t>
            </a:r>
            <a:endParaRPr lang="en-US" sz="2800" dirty="0">
              <a:solidFill>
                <a:srgbClr val="3333FF"/>
              </a:solidFill>
            </a:endParaRPr>
          </a:p>
        </p:txBody>
      </p:sp>
    </p:spTree>
    <p:extLst>
      <p:ext uri="{BB962C8B-B14F-4D97-AF65-F5344CB8AC3E}">
        <p14:creationId xmlns:p14="http://schemas.microsoft.com/office/powerpoint/2010/main" val="196962376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25CA74D-401E-401D-8777-C5B1CF7E45DD}" type="slidenum">
              <a:rPr lang="lt-LT" smtClean="0"/>
              <a:pPr>
                <a:defRPr/>
              </a:pPr>
              <a:t>16</a:t>
            </a:fld>
            <a:endParaRPr lang="lt-LT" dirty="0"/>
          </a:p>
        </p:txBody>
      </p:sp>
      <p:sp>
        <p:nvSpPr>
          <p:cNvPr id="10246"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1024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 name="Title 1"/>
          <p:cNvSpPr txBox="1">
            <a:spLocks/>
          </p:cNvSpPr>
          <p:nvPr/>
        </p:nvSpPr>
        <p:spPr bwMode="auto">
          <a:xfrm>
            <a:off x="476305" y="1124744"/>
            <a:ext cx="83013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a:lstStyle>
          <a:p>
            <a:pPr algn="l"/>
            <a:r>
              <a:rPr lang="lt-LT" sz="2800" dirty="0" smtClean="0"/>
              <a:t>	</a:t>
            </a:r>
            <a:r>
              <a:rPr lang="lt-LT" sz="2400" dirty="0" smtClean="0">
                <a:latin typeface="Times New Roman" panose="02020603050405020304" pitchFamily="18" charset="0"/>
                <a:cs typeface="Times New Roman" panose="02020603050405020304" pitchFamily="18" charset="0"/>
              </a:rPr>
              <a:t>Mes sieksime </a:t>
            </a:r>
            <a:r>
              <a:rPr lang="lt-LT" sz="2400" dirty="0">
                <a:latin typeface="Times New Roman" panose="02020603050405020304" pitchFamily="18" charset="0"/>
                <a:cs typeface="Times New Roman" panose="02020603050405020304" pitchFamily="18" charset="0"/>
              </a:rPr>
              <a:t>parodyti </a:t>
            </a:r>
            <a:r>
              <a:rPr lang="lt-LT" sz="2400" dirty="0" smtClean="0">
                <a:latin typeface="Times New Roman" panose="02020603050405020304" pitchFamily="18" charset="0"/>
                <a:cs typeface="Times New Roman" panose="02020603050405020304" pitchFamily="18" charset="0"/>
              </a:rPr>
              <a:t>augimo fenomeno </a:t>
            </a:r>
            <a:r>
              <a:rPr lang="lt-LT" sz="2400" dirty="0">
                <a:latin typeface="Times New Roman" panose="02020603050405020304" pitchFamily="18" charset="0"/>
                <a:cs typeface="Times New Roman" panose="02020603050405020304" pitchFamily="18" charset="0"/>
              </a:rPr>
              <a:t>veikimą bendriausiu pavidalu (makro lygmenyje). Toks yra augimo fenomenas, apibrėžiamas bendrųjų procentų </a:t>
            </a:r>
            <a:r>
              <a:rPr lang="lt-LT" sz="2400" dirty="0" smtClean="0">
                <a:latin typeface="Times New Roman" panose="02020603050405020304" pitchFamily="18" charset="0"/>
                <a:cs typeface="Times New Roman" panose="02020603050405020304" pitchFamily="18" charset="0"/>
              </a:rPr>
              <a:t>formule.</a:t>
            </a:r>
          </a:p>
          <a:p>
            <a:pPr algn="l"/>
            <a:r>
              <a:rPr lang="lt-LT" sz="2400" dirty="0" smtClean="0">
                <a:latin typeface="Times New Roman" panose="02020603050405020304" pitchFamily="18" charset="0"/>
                <a:cs typeface="Times New Roman" panose="02020603050405020304" pitchFamily="18" charset="0"/>
              </a:rPr>
              <a:t>	Kiekvienos </a:t>
            </a:r>
            <a:r>
              <a:rPr lang="lt-LT" sz="2400" dirty="0">
                <a:latin typeface="Times New Roman" panose="02020603050405020304" pitchFamily="18" charset="0"/>
                <a:cs typeface="Times New Roman" panose="02020603050405020304" pitchFamily="18" charset="0"/>
              </a:rPr>
              <a:t>populiacijos augimas yra apibrėžiamas </a:t>
            </a:r>
            <a:r>
              <a:rPr lang="lt-LT" sz="2400" dirty="0" err="1">
                <a:latin typeface="Times New Roman" panose="02020603050405020304" pitchFamily="18" charset="0"/>
                <a:cs typeface="Times New Roman" panose="02020603050405020304" pitchFamily="18" charset="0"/>
              </a:rPr>
              <a:t>mikro</a:t>
            </a:r>
            <a:r>
              <a:rPr lang="lt-LT" sz="2400" dirty="0">
                <a:latin typeface="Times New Roman" panose="02020603050405020304" pitchFamily="18" charset="0"/>
                <a:cs typeface="Times New Roman" panose="02020603050405020304" pitchFamily="18" charset="0"/>
              </a:rPr>
              <a:t> lygmenyje savais, specifiniais rodikliais. </a:t>
            </a:r>
            <a:endParaRPr lang="lt-LT" sz="2400" dirty="0" smtClean="0">
              <a:latin typeface="Times New Roman" panose="02020603050405020304" pitchFamily="18" charset="0"/>
              <a:cs typeface="Times New Roman" panose="02020603050405020304" pitchFamily="18" charset="0"/>
            </a:endParaRPr>
          </a:p>
          <a:p>
            <a:pPr algn="l"/>
            <a:r>
              <a:rPr lang="lt-LT" sz="2400" dirty="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Mikro</a:t>
            </a:r>
            <a:r>
              <a:rPr lang="lt-LT" sz="2400" dirty="0" smtClean="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lygmenyje biologinių populiacijų (virusų, vabzdžių, graužikų, ir </a:t>
            </a:r>
            <a:r>
              <a:rPr lang="lt-LT" sz="2400" dirty="0" err="1">
                <a:latin typeface="Times New Roman" panose="02020603050405020304" pitchFamily="18" charset="0"/>
                <a:cs typeface="Times New Roman" panose="02020603050405020304" pitchFamily="18" charset="0"/>
              </a:rPr>
              <a:t>pan</a:t>
            </a:r>
            <a:r>
              <a:rPr lang="lt-LT" sz="2400" dirty="0">
                <a:latin typeface="Times New Roman" panose="02020603050405020304" pitchFamily="18" charset="0"/>
                <a:cs typeface="Times New Roman" panose="02020603050405020304" pitchFamily="18" charset="0"/>
              </a:rPr>
              <a:t>.)  augimo norma, augimo potencija ir </a:t>
            </a:r>
            <a:r>
              <a:rPr lang="lt-LT" sz="2400" dirty="0" err="1">
                <a:latin typeface="Times New Roman" panose="02020603050405020304" pitchFamily="18" charset="0"/>
                <a:cs typeface="Times New Roman" panose="02020603050405020304" pitchFamily="18" charset="0"/>
              </a:rPr>
              <a:t>kt</a:t>
            </a:r>
            <a:r>
              <a:rPr lang="lt-LT" sz="2400" dirty="0">
                <a:latin typeface="Times New Roman" panose="02020603050405020304" pitchFamily="18" charset="0"/>
                <a:cs typeface="Times New Roman" panose="02020603050405020304" pitchFamily="18" charset="0"/>
              </a:rPr>
              <a:t>. nustatoma pagal vienokius principus, informacijos sklaidos ­– pagal kitokius, o kaplio, BVP – dar pagal kitokius.  </a:t>
            </a:r>
            <a:endParaRPr lang="lt-LT" sz="2400" dirty="0" smtClean="0">
              <a:latin typeface="Times New Roman" panose="02020603050405020304" pitchFamily="18" charset="0"/>
              <a:cs typeface="Times New Roman" panose="02020603050405020304" pitchFamily="18" charset="0"/>
            </a:endParaRPr>
          </a:p>
          <a:p>
            <a:pPr algn="l"/>
            <a:r>
              <a:rPr lang="lt-LT" sz="2400" smtClean="0">
                <a:latin typeface="Times New Roman" panose="02020603050405020304" pitchFamily="18" charset="0"/>
                <a:cs typeface="Times New Roman" panose="02020603050405020304" pitchFamily="18" charset="0"/>
              </a:rPr>
              <a:t>	Visos </a:t>
            </a:r>
            <a:r>
              <a:rPr lang="lt-LT" sz="2400" dirty="0">
                <a:latin typeface="Times New Roman" panose="02020603050405020304" pitchFamily="18" charset="0"/>
                <a:cs typeface="Times New Roman" panose="02020603050405020304" pitchFamily="18" charset="0"/>
              </a:rPr>
              <a:t>šios populiacijos išlaiko fenomenologinį principą, kad jų augimo greitis yra proporcingas jų pačių dydžiui ir auga egzistuojant tam tikrai augimo ribai. </a:t>
            </a:r>
            <a:endParaRPr lang="lt-LT" altLang="lt-LT" sz="2400" kern="0" dirty="0" smtClean="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6"/>
          <p:cNvSpPr>
            <a:spLocks noGrp="1"/>
          </p:cNvSpPr>
          <p:nvPr>
            <p:ph type="title"/>
          </p:nvPr>
        </p:nvSpPr>
        <p:spPr>
          <a:xfrm>
            <a:off x="1331913" y="274638"/>
            <a:ext cx="7354887" cy="634082"/>
          </a:xfrm>
        </p:spPr>
        <p:txBody>
          <a:bodyPr/>
          <a:lstStyle/>
          <a:p>
            <a:r>
              <a:rPr lang="en-US" sz="3200" b="1" dirty="0" err="1">
                <a:solidFill>
                  <a:srgbClr val="3333FF"/>
                </a:solidFill>
              </a:rPr>
              <a:t>Fenomenologinis</a:t>
            </a:r>
            <a:r>
              <a:rPr lang="en-US" sz="3200" b="1" dirty="0">
                <a:solidFill>
                  <a:srgbClr val="3333FF"/>
                </a:solidFill>
              </a:rPr>
              <a:t> </a:t>
            </a:r>
            <a:r>
              <a:rPr lang="lt-LT" sz="3200" b="1" dirty="0" smtClean="0">
                <a:solidFill>
                  <a:srgbClr val="3333FF"/>
                </a:solidFill>
              </a:rPr>
              <a:t>požiūris į palūkanas</a:t>
            </a:r>
            <a:endParaRPr lang="en-US" sz="3200" dirty="0">
              <a:solidFill>
                <a:srgbClr val="3333FF"/>
              </a:solidFill>
            </a:endParaRPr>
          </a:p>
        </p:txBody>
      </p:sp>
    </p:spTree>
    <p:extLst>
      <p:ext uri="{BB962C8B-B14F-4D97-AF65-F5344CB8AC3E}">
        <p14:creationId xmlns:p14="http://schemas.microsoft.com/office/powerpoint/2010/main" val="50121224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lt-LT" altLang="lt-LT" sz="3200" b="1" smtClean="0">
                <a:solidFill>
                  <a:srgbClr val="3333FF"/>
                </a:solidFill>
                <a:latin typeface="Times New Roman" pitchFamily="18" charset="0"/>
                <a:cs typeface="Times New Roman" pitchFamily="18" charset="0"/>
              </a:rPr>
              <a:t>Bendrieji procentai.</a:t>
            </a:r>
            <a:br>
              <a:rPr lang="lt-LT" altLang="lt-LT" sz="3200" b="1" smtClean="0">
                <a:solidFill>
                  <a:srgbClr val="3333FF"/>
                </a:solidFill>
                <a:latin typeface="Times New Roman" pitchFamily="18" charset="0"/>
                <a:cs typeface="Times New Roman" pitchFamily="18" charset="0"/>
              </a:rPr>
            </a:br>
            <a:r>
              <a:rPr lang="lt-LT" altLang="lt-LT" sz="2800" b="1" smtClean="0">
                <a:solidFill>
                  <a:srgbClr val="3333FF"/>
                </a:solidFill>
                <a:latin typeface="Times New Roman" pitchFamily="18" charset="0"/>
                <a:cs typeface="Times New Roman" pitchFamily="18" charset="0"/>
              </a:rPr>
              <a:t>Ekonominio augimo paradigmos pakeitimas</a:t>
            </a:r>
            <a:endParaRPr lang="lt-LT" altLang="lt-LT" sz="2800" smtClean="0"/>
          </a:p>
        </p:txBody>
      </p:sp>
      <p:sp>
        <p:nvSpPr>
          <p:cNvPr id="5" name="Slide Number Placeholder 4"/>
          <p:cNvSpPr>
            <a:spLocks noGrp="1"/>
          </p:cNvSpPr>
          <p:nvPr>
            <p:ph type="sldNum" sz="quarter" idx="11"/>
          </p:nvPr>
        </p:nvSpPr>
        <p:spPr/>
        <p:txBody>
          <a:bodyPr/>
          <a:lstStyle/>
          <a:p>
            <a:pPr>
              <a:defRPr/>
            </a:pPr>
            <a:fld id="{725CA74D-401E-401D-8777-C5B1CF7E45DD}" type="slidenum">
              <a:rPr lang="lt-LT" smtClean="0"/>
              <a:pPr>
                <a:defRPr/>
              </a:pPr>
              <a:t>17</a:t>
            </a:fld>
            <a:endParaRPr lang="lt-LT" dirty="0"/>
          </a:p>
        </p:txBody>
      </p:sp>
      <p:graphicFrame>
        <p:nvGraphicFramePr>
          <p:cNvPr id="10244" name="Content Placeholder 1"/>
          <p:cNvGraphicFramePr>
            <a:graphicFrameLocks noGrp="1" noChangeAspect="1"/>
          </p:cNvGraphicFramePr>
          <p:nvPr>
            <p:ph idx="1"/>
          </p:nvPr>
        </p:nvGraphicFramePr>
        <p:xfrm>
          <a:off x="1908175" y="2708275"/>
          <a:ext cx="4327525" cy="1292225"/>
        </p:xfrm>
        <a:graphic>
          <a:graphicData uri="http://schemas.openxmlformats.org/presentationml/2006/ole">
            <mc:AlternateContent xmlns:mc="http://schemas.openxmlformats.org/markup-compatibility/2006">
              <mc:Choice xmlns:v="urn:schemas-microsoft-com:vml" Requires="v">
                <p:oleObj spid="_x0000_s72718" name="Lygtis" r:id="rId3" imgW="1701800" imgH="508000" progId="Equation.3">
                  <p:embed/>
                </p:oleObj>
              </mc:Choice>
              <mc:Fallback>
                <p:oleObj name="Lygtis" r:id="rId3" imgW="1701800" imgH="5080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708275"/>
                        <a:ext cx="432752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5" name="Rectangle 3"/>
          <p:cNvSpPr>
            <a:spLocks noChangeArrowheads="1"/>
          </p:cNvSpPr>
          <p:nvPr/>
        </p:nvSpPr>
        <p:spPr bwMode="auto">
          <a:xfrm>
            <a:off x="468313" y="5373688"/>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400">
                <a:solidFill>
                  <a:srgbClr val="122DF6"/>
                </a:solidFill>
                <a:latin typeface="Times New Roman" pitchFamily="18" charset="0"/>
                <a:cs typeface="Times New Roman" pitchFamily="18" charset="0"/>
              </a:rPr>
              <a:t>kur</a:t>
            </a:r>
            <a:r>
              <a:rPr lang="ru-RU" altLang="en-US" sz="2400" i="1">
                <a:solidFill>
                  <a:srgbClr val="122DF6"/>
                </a:solidFill>
                <a:latin typeface="Times New Roman" pitchFamily="18" charset="0"/>
                <a:cs typeface="Times New Roman" pitchFamily="18" charset="0"/>
              </a:rPr>
              <a:t> K</a:t>
            </a:r>
            <a:r>
              <a:rPr lang="ru-RU" altLang="en-US" sz="2400">
                <a:solidFill>
                  <a:srgbClr val="122DF6"/>
                </a:solidFill>
                <a:latin typeface="Times New Roman" pitchFamily="18" charset="0"/>
                <a:cs typeface="Times New Roman" pitchFamily="18" charset="0"/>
              </a:rPr>
              <a:t>– </a:t>
            </a:r>
            <a:r>
              <a:rPr lang="lt-LT" altLang="en-US" sz="2400">
                <a:solidFill>
                  <a:srgbClr val="122DF6"/>
                </a:solidFill>
                <a:latin typeface="Times New Roman" pitchFamily="18" charset="0"/>
                <a:cs typeface="Times New Roman" pitchFamily="18" charset="0"/>
              </a:rPr>
              <a:t>per </a:t>
            </a:r>
            <a:r>
              <a:rPr lang="en-US" altLang="en-US" sz="2400" i="1">
                <a:solidFill>
                  <a:srgbClr val="122DF6"/>
                </a:solidFill>
                <a:latin typeface="Times New Roman" pitchFamily="18" charset="0"/>
                <a:cs typeface="Times New Roman" pitchFamily="18" charset="0"/>
              </a:rPr>
              <a:t>t</a:t>
            </a:r>
            <a:r>
              <a:rPr lang="lt-LT" altLang="en-US" sz="2400" i="1">
                <a:solidFill>
                  <a:srgbClr val="122DF6"/>
                </a:solidFill>
                <a:latin typeface="Times New Roman" pitchFamily="18" charset="0"/>
                <a:cs typeface="Times New Roman" pitchFamily="18" charset="0"/>
              </a:rPr>
              <a:t> </a:t>
            </a:r>
            <a:r>
              <a:rPr lang="lt-LT" altLang="en-US" sz="2400">
                <a:solidFill>
                  <a:srgbClr val="122DF6"/>
                </a:solidFill>
                <a:latin typeface="Times New Roman" pitchFamily="18" charset="0"/>
                <a:cs typeface="Times New Roman" pitchFamily="18" charset="0"/>
              </a:rPr>
              <a:t>laiko periodų sukauptoji suma</a:t>
            </a:r>
            <a:r>
              <a:rPr lang="ru-RU" altLang="en-US" sz="2400">
                <a:solidFill>
                  <a:srgbClr val="122DF6"/>
                </a:solidFill>
                <a:latin typeface="Times New Roman" pitchFamily="18" charset="0"/>
                <a:cs typeface="Times New Roman" pitchFamily="18" charset="0"/>
              </a:rPr>
              <a:t>, </a:t>
            </a:r>
            <a:r>
              <a:rPr lang="ru-RU" altLang="en-US" sz="2400" i="1">
                <a:solidFill>
                  <a:srgbClr val="122DF6"/>
                </a:solidFill>
                <a:latin typeface="Times New Roman" pitchFamily="18" charset="0"/>
                <a:cs typeface="Times New Roman" pitchFamily="18" charset="0"/>
              </a:rPr>
              <a:t>K</a:t>
            </a:r>
            <a:r>
              <a:rPr lang="ru-RU" altLang="en-US" sz="2400" baseline="-25000">
                <a:solidFill>
                  <a:srgbClr val="122DF6"/>
                </a:solidFill>
                <a:latin typeface="Times New Roman" pitchFamily="18" charset="0"/>
                <a:cs typeface="Times New Roman" pitchFamily="18" charset="0"/>
              </a:rPr>
              <a:t>0</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pradinė suma </a:t>
            </a:r>
            <a:r>
              <a:rPr lang="ru-RU" altLang="en-US" sz="2400">
                <a:solidFill>
                  <a:srgbClr val="122DF6"/>
                </a:solidFill>
                <a:latin typeface="Times New Roman" pitchFamily="18" charset="0"/>
                <a:cs typeface="Times New Roman" pitchFamily="18" charset="0"/>
              </a:rPr>
              <a:t>(</a:t>
            </a:r>
            <a:r>
              <a:rPr lang="lt-LT" altLang="en-US" sz="2400" i="1">
                <a:solidFill>
                  <a:srgbClr val="122DF6"/>
                </a:solidFill>
                <a:latin typeface="Times New Roman" pitchFamily="18" charset="0"/>
                <a:cs typeface="Times New Roman" pitchFamily="18" charset="0"/>
              </a:rPr>
              <a:t>K</a:t>
            </a:r>
            <a:r>
              <a:rPr lang="ru-RU" altLang="en-US" sz="2400" baseline="-25000">
                <a:solidFill>
                  <a:srgbClr val="122DF6"/>
                </a:solidFill>
                <a:latin typeface="Times New Roman" pitchFamily="18" charset="0"/>
                <a:cs typeface="Times New Roman" pitchFamily="18" charset="0"/>
              </a:rPr>
              <a:t>0</a:t>
            </a:r>
            <a:r>
              <a:rPr lang="lt-LT" altLang="en-US" sz="2400" i="1">
                <a:solidFill>
                  <a:srgbClr val="122DF6"/>
                </a:solidFill>
                <a:latin typeface="Times New Roman" pitchFamily="18" charset="0"/>
                <a:cs typeface="Times New Roman" pitchFamily="18" charset="0"/>
              </a:rPr>
              <a:t>&gt;</a:t>
            </a:r>
            <a:r>
              <a:rPr lang="ru-RU" altLang="en-US" sz="2400">
                <a:solidFill>
                  <a:srgbClr val="122DF6"/>
                </a:solidFill>
                <a:latin typeface="Times New Roman" pitchFamily="18" charset="0"/>
                <a:cs typeface="Times New Roman" pitchFamily="18" charset="0"/>
              </a:rPr>
              <a:t> 0),  </a:t>
            </a:r>
            <a:r>
              <a:rPr lang="ru-RU" altLang="en-US" sz="2400" i="1">
                <a:solidFill>
                  <a:srgbClr val="122DF6"/>
                </a:solidFill>
                <a:latin typeface="Times New Roman" pitchFamily="18" charset="0"/>
                <a:cs typeface="Times New Roman" pitchFamily="18" charset="0"/>
              </a:rPr>
              <a:t>К</a:t>
            </a:r>
            <a:r>
              <a:rPr lang="ru-RU" altLang="en-US" sz="2400" i="1" baseline="-25000">
                <a:solidFill>
                  <a:srgbClr val="122DF6"/>
                </a:solidFill>
                <a:latin typeface="Times New Roman" pitchFamily="18" charset="0"/>
                <a:cs typeface="Times New Roman" pitchFamily="18" charset="0"/>
              </a:rPr>
              <a:t>р</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potencialioji (didžiausia galima) suma</a:t>
            </a:r>
            <a:r>
              <a:rPr lang="ru-RU" altLang="en-US" sz="2400">
                <a:solidFill>
                  <a:srgbClr val="122DF6"/>
                </a:solidFill>
                <a:latin typeface="Times New Roman" pitchFamily="18" charset="0"/>
                <a:cs typeface="Times New Roman" pitchFamily="18" charset="0"/>
              </a:rPr>
              <a:t>, </a:t>
            </a:r>
            <a:r>
              <a:rPr lang="en-US" altLang="en-US" sz="2400" i="1">
                <a:solidFill>
                  <a:srgbClr val="122DF6"/>
                </a:solidFill>
                <a:latin typeface="Times New Roman" pitchFamily="18" charset="0"/>
                <a:cs typeface="Times New Roman" pitchFamily="18" charset="0"/>
              </a:rPr>
              <a:t>i</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palūkanų norma</a:t>
            </a:r>
            <a:r>
              <a:rPr lang="ru-RU" altLang="en-US" sz="2400">
                <a:solidFill>
                  <a:srgbClr val="122DF6"/>
                </a:solidFill>
                <a:latin typeface="Times New Roman" pitchFamily="18" charset="0"/>
                <a:cs typeface="Times New Roman" pitchFamily="18" charset="0"/>
              </a:rPr>
              <a:t>, </a:t>
            </a:r>
            <a:r>
              <a:rPr lang="en-US" altLang="en-US" sz="2400" i="1">
                <a:solidFill>
                  <a:srgbClr val="122DF6"/>
                </a:solidFill>
                <a:latin typeface="Times New Roman" pitchFamily="18" charset="0"/>
                <a:cs typeface="Times New Roman" pitchFamily="18" charset="0"/>
              </a:rPr>
              <a:t>t</a:t>
            </a:r>
            <a:r>
              <a:rPr lang="ru-RU" altLang="en-US" sz="2400">
                <a:solidFill>
                  <a:srgbClr val="122DF6"/>
                </a:solidFill>
                <a:latin typeface="Times New Roman" pitchFamily="18" charset="0"/>
                <a:cs typeface="Times New Roman" pitchFamily="18" charset="0"/>
              </a:rPr>
              <a:t> – </a:t>
            </a:r>
            <a:r>
              <a:rPr lang="lt-LT" altLang="en-US" sz="2400">
                <a:solidFill>
                  <a:srgbClr val="122DF6"/>
                </a:solidFill>
                <a:latin typeface="Times New Roman" pitchFamily="18" charset="0"/>
                <a:cs typeface="Times New Roman" pitchFamily="18" charset="0"/>
              </a:rPr>
              <a:t>augimo laikas</a:t>
            </a:r>
            <a:r>
              <a:rPr lang="ru-RU" altLang="en-US" sz="2400">
                <a:solidFill>
                  <a:srgbClr val="122DF6"/>
                </a:solidFill>
                <a:latin typeface="Arial" charset="0"/>
              </a:rPr>
              <a:t>.</a:t>
            </a:r>
            <a:endParaRPr lang="lt-LT" altLang="en-US" sz="1800">
              <a:solidFill>
                <a:srgbClr val="122DF6"/>
              </a:solidFill>
              <a:latin typeface="Arial" charset="0"/>
            </a:endParaRPr>
          </a:p>
          <a:p>
            <a:pPr algn="l" eaLnBrk="1" hangingPunct="1">
              <a:spcBef>
                <a:spcPct val="0"/>
              </a:spcBef>
              <a:buFontTx/>
              <a:buNone/>
            </a:pPr>
            <a:endParaRPr lang="lt-LT" altLang="en-US" sz="1800">
              <a:latin typeface="Arial" charset="0"/>
            </a:endParaRPr>
          </a:p>
        </p:txBody>
      </p:sp>
      <p:sp>
        <p:nvSpPr>
          <p:cNvPr id="10246"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1024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10248" name="Object 2"/>
          <p:cNvGraphicFramePr>
            <a:graphicFrameLocks noChangeAspect="1"/>
          </p:cNvGraphicFramePr>
          <p:nvPr/>
        </p:nvGraphicFramePr>
        <p:xfrm>
          <a:off x="755650" y="4076700"/>
          <a:ext cx="6937375" cy="1081088"/>
        </p:xfrm>
        <a:graphic>
          <a:graphicData uri="http://schemas.openxmlformats.org/presentationml/2006/ole">
            <mc:AlternateContent xmlns:mc="http://schemas.openxmlformats.org/markup-compatibility/2006">
              <mc:Choice xmlns:v="urn:schemas-microsoft-com:vml" Requires="v">
                <p:oleObj spid="_x0000_s72719" name="Lygtis" r:id="rId5" imgW="3200400" imgH="508000" progId="Equation.3">
                  <p:embed/>
                </p:oleObj>
              </mc:Choice>
              <mc:Fallback>
                <p:oleObj name="Lygtis" r:id="rId5" imgW="32004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76700"/>
                        <a:ext cx="69373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3"/>
          <p:cNvSpPr>
            <a:spLocks noChangeArrowheads="1"/>
          </p:cNvSpPr>
          <p:nvPr/>
        </p:nvSpPr>
        <p:spPr bwMode="auto">
          <a:xfrm>
            <a:off x="468313" y="16319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t-LT" altLang="en-US" sz="2800" dirty="0" err="1" smtClean="0">
                <a:solidFill>
                  <a:srgbClr val="122DF6"/>
                </a:solidFill>
                <a:latin typeface="Times New Roman" pitchFamily="18" charset="0"/>
                <a:cs typeface="Times New Roman" pitchFamily="18" charset="0"/>
              </a:rPr>
              <a:t>Ferhulsto</a:t>
            </a:r>
            <a:r>
              <a:rPr lang="lt-LT" altLang="en-US" sz="2800" dirty="0" smtClean="0">
                <a:solidFill>
                  <a:srgbClr val="122DF6"/>
                </a:solidFill>
                <a:latin typeface="Times New Roman" pitchFamily="18" charset="0"/>
                <a:cs typeface="Times New Roman" pitchFamily="18" charset="0"/>
              </a:rPr>
              <a:t> lygtyje panaudojus </a:t>
            </a:r>
            <a:r>
              <a:rPr lang="lt-LT" altLang="en-US" sz="2800" dirty="0">
                <a:solidFill>
                  <a:srgbClr val="122DF6"/>
                </a:solidFill>
                <a:latin typeface="Times New Roman" pitchFamily="18" charset="0"/>
                <a:cs typeface="Times New Roman" pitchFamily="18" charset="0"/>
              </a:rPr>
              <a:t>keitinį </a:t>
            </a:r>
            <a:r>
              <a:rPr lang="lt-LT" altLang="en-US" sz="2800" b="1" i="1" dirty="0">
                <a:solidFill>
                  <a:srgbClr val="122DF6"/>
                </a:solidFill>
                <a:latin typeface="Times New Roman" pitchFamily="18" charset="0"/>
                <a:cs typeface="Times New Roman" pitchFamily="18" charset="0"/>
              </a:rPr>
              <a:t>m</a:t>
            </a:r>
            <a:r>
              <a:rPr lang="lt-LT" altLang="en-US" sz="2800" b="1" dirty="0">
                <a:solidFill>
                  <a:srgbClr val="122DF6"/>
                </a:solidFill>
                <a:latin typeface="Times New Roman" pitchFamily="18" charset="0"/>
                <a:cs typeface="Times New Roman" pitchFamily="18" charset="0"/>
              </a:rPr>
              <a:t> = ln(1+</a:t>
            </a:r>
            <a:r>
              <a:rPr lang="lt-LT" altLang="en-US" sz="2800" b="1" i="1" dirty="0">
                <a:solidFill>
                  <a:srgbClr val="122DF6"/>
                </a:solidFill>
                <a:latin typeface="Times New Roman" pitchFamily="18" charset="0"/>
                <a:cs typeface="Times New Roman" pitchFamily="18" charset="0"/>
              </a:rPr>
              <a:t>i</a:t>
            </a:r>
            <a:r>
              <a:rPr lang="lt-LT" altLang="en-US" sz="2800" b="1" dirty="0">
                <a:solidFill>
                  <a:srgbClr val="122DF6"/>
                </a:solidFill>
                <a:latin typeface="Times New Roman" pitchFamily="18" charset="0"/>
                <a:cs typeface="Times New Roman" pitchFamily="18" charset="0"/>
              </a:rPr>
              <a:t>)</a:t>
            </a:r>
            <a:r>
              <a:rPr lang="lt-LT" altLang="en-US" sz="2800" dirty="0">
                <a:solidFill>
                  <a:srgbClr val="122DF6"/>
                </a:solidFill>
                <a:latin typeface="Times New Roman" pitchFamily="18" charset="0"/>
                <a:cs typeface="Times New Roman" pitchFamily="18" charset="0"/>
              </a:rPr>
              <a:t>, gauname bendrųjų procentų išraišką:</a:t>
            </a:r>
            <a:endParaRPr lang="en-US" altLang="en-US" sz="2800" dirty="0"/>
          </a:p>
        </p:txBody>
      </p:sp>
    </p:spTree>
    <p:extLst>
      <p:ext uri="{BB962C8B-B14F-4D97-AF65-F5344CB8AC3E}">
        <p14:creationId xmlns:p14="http://schemas.microsoft.com/office/powerpoint/2010/main" val="196962376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90625" y="188913"/>
            <a:ext cx="7354888" cy="1655762"/>
          </a:xfrm>
        </p:spPr>
        <p:txBody>
          <a:bodyPr/>
          <a:lstStyle/>
          <a:p>
            <a:r>
              <a:rPr lang="en-US" altLang="lt-LT" sz="3200" b="1" smtClean="0">
                <a:solidFill>
                  <a:srgbClr val="3333FF"/>
                </a:solidFill>
                <a:latin typeface="Times New Roman" pitchFamily="18" charset="0"/>
                <a:cs typeface="Times New Roman" pitchFamily="18" charset="0"/>
              </a:rPr>
              <a:t>Did</a:t>
            </a:r>
            <a:r>
              <a:rPr lang="lt-LT" altLang="lt-LT" sz="3200" b="1" smtClean="0">
                <a:solidFill>
                  <a:srgbClr val="3333FF"/>
                </a:solidFill>
                <a:latin typeface="Times New Roman" pitchFamily="18" charset="0"/>
                <a:cs typeface="Times New Roman" pitchFamily="18" charset="0"/>
              </a:rPr>
              <a:t>ėjančio produktyvumo fenomenas</a:t>
            </a:r>
            <a:r>
              <a:rPr lang="ru-RU" altLang="lt-LT" sz="3200" b="1" smtClean="0">
                <a:solidFill>
                  <a:srgbClr val="3333FF"/>
                </a:solidFill>
                <a:latin typeface="Times New Roman" pitchFamily="18" charset="0"/>
                <a:cs typeface="Times New Roman" pitchFamily="18" charset="0"/>
              </a:rPr>
              <a:t/>
            </a:r>
            <a:br>
              <a:rPr lang="ru-RU" altLang="lt-LT" sz="3200" b="1" smtClean="0">
                <a:solidFill>
                  <a:srgbClr val="3333FF"/>
                </a:solidFill>
                <a:latin typeface="Times New Roman" pitchFamily="18" charset="0"/>
                <a:cs typeface="Times New Roman" pitchFamily="18" charset="0"/>
              </a:rPr>
            </a:br>
            <a:r>
              <a:rPr lang="ru-RU" altLang="lt-LT" sz="2400" b="1" smtClean="0">
                <a:solidFill>
                  <a:srgbClr val="3333FF"/>
                </a:solidFill>
                <a:latin typeface="Times New Roman" pitchFamily="18" charset="0"/>
                <a:cs typeface="Times New Roman" pitchFamily="18" charset="0"/>
              </a:rPr>
              <a:t>(</a:t>
            </a:r>
            <a:r>
              <a:rPr lang="lt-LT" altLang="lt-LT" sz="2400" b="1" smtClean="0">
                <a:solidFill>
                  <a:srgbClr val="3333FF"/>
                </a:solidFill>
                <a:latin typeface="Times New Roman" pitchFamily="18" charset="0"/>
                <a:cs typeface="Times New Roman" pitchFamily="18" charset="0"/>
              </a:rPr>
              <a:t>bendrųjų procentų augimo normos priklausomybė nuo prisotinimo laipsnio </a:t>
            </a:r>
            <a:r>
              <a:rPr lang="en-US" altLang="lt-LT" sz="2400" b="1" i="1" smtClean="0">
                <a:solidFill>
                  <a:srgbClr val="3333FF"/>
                </a:solidFill>
                <a:latin typeface="Times New Roman" pitchFamily="18" charset="0"/>
                <a:cs typeface="Times New Roman" pitchFamily="18" charset="0"/>
              </a:rPr>
              <a:t>K/Kp</a:t>
            </a:r>
            <a:r>
              <a:rPr lang="ru-RU" altLang="lt-LT" sz="2400" b="1" smtClean="0">
                <a:solidFill>
                  <a:srgbClr val="3333FF"/>
                </a:solidFill>
                <a:latin typeface="Times New Roman" pitchFamily="18" charset="0"/>
                <a:cs typeface="Times New Roman" pitchFamily="18" charset="0"/>
              </a:rPr>
              <a:t>)</a:t>
            </a:r>
            <a:endParaRPr lang="lt-LT" altLang="lt-LT" sz="2400" smtClean="0"/>
          </a:p>
        </p:txBody>
      </p:sp>
      <p:sp>
        <p:nvSpPr>
          <p:cNvPr id="5" name="Slide Number Placeholder 4"/>
          <p:cNvSpPr>
            <a:spLocks noGrp="1"/>
          </p:cNvSpPr>
          <p:nvPr>
            <p:ph type="sldNum" sz="quarter" idx="11"/>
          </p:nvPr>
        </p:nvSpPr>
        <p:spPr/>
        <p:txBody>
          <a:bodyPr/>
          <a:lstStyle/>
          <a:p>
            <a:pPr>
              <a:defRPr/>
            </a:pPr>
            <a:fld id="{C843D3C6-37F5-4953-9852-2EC11FA843C2}" type="slidenum">
              <a:rPr lang="lt-LT" smtClean="0"/>
              <a:pPr>
                <a:defRPr/>
              </a:pPr>
              <a:t>18</a:t>
            </a:fld>
            <a:endParaRPr lang="lt-LT" dirty="0"/>
          </a:p>
        </p:txBody>
      </p:sp>
      <p:sp>
        <p:nvSpPr>
          <p:cNvPr id="11268" name="Rectangle 3"/>
          <p:cNvSpPr>
            <a:spLocks noChangeArrowheads="1"/>
          </p:cNvSpPr>
          <p:nvPr/>
        </p:nvSpPr>
        <p:spPr bwMode="auto">
          <a:xfrm>
            <a:off x="468313" y="4767263"/>
            <a:ext cx="806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a:latin typeface="Times New Roman" pitchFamily="18" charset="0"/>
                <a:cs typeface="Times New Roman" pitchFamily="18" charset="0"/>
              </a:rPr>
              <a:t>kur</a:t>
            </a:r>
            <a:r>
              <a:rPr lang="ru-RU" altLang="en-US" sz="2000" i="1">
                <a:latin typeface="Times New Roman" pitchFamily="18" charset="0"/>
                <a:cs typeface="Times New Roman" pitchFamily="18" charset="0"/>
              </a:rPr>
              <a:t> K</a:t>
            </a:r>
            <a:r>
              <a:rPr lang="ru-RU" altLang="en-US" sz="2000">
                <a:latin typeface="Times New Roman" pitchFamily="18" charset="0"/>
                <a:cs typeface="Times New Roman" pitchFamily="18" charset="0"/>
              </a:rPr>
              <a:t>– </a:t>
            </a:r>
            <a:r>
              <a:rPr lang="lt-LT" altLang="en-US" sz="2000">
                <a:latin typeface="Times New Roman" pitchFamily="18" charset="0"/>
                <a:cs typeface="Times New Roman" pitchFamily="18" charset="0"/>
              </a:rPr>
              <a:t>per </a:t>
            </a:r>
            <a:r>
              <a:rPr lang="en-US" altLang="en-US" sz="2000" i="1">
                <a:latin typeface="Times New Roman" pitchFamily="18" charset="0"/>
                <a:cs typeface="Times New Roman" pitchFamily="18" charset="0"/>
              </a:rPr>
              <a:t>t</a:t>
            </a:r>
            <a:r>
              <a:rPr lang="lt-LT" altLang="en-US" sz="2000" i="1">
                <a:latin typeface="Times New Roman" pitchFamily="18" charset="0"/>
                <a:cs typeface="Times New Roman" pitchFamily="18" charset="0"/>
              </a:rPr>
              <a:t> </a:t>
            </a:r>
            <a:r>
              <a:rPr lang="lt-LT" altLang="en-US" sz="2000">
                <a:latin typeface="Times New Roman" pitchFamily="18" charset="0"/>
                <a:cs typeface="Times New Roman" pitchFamily="18" charset="0"/>
              </a:rPr>
              <a:t>periodų sukauptoji suma</a:t>
            </a:r>
            <a:r>
              <a:rPr lang="ru-RU" altLang="en-US" sz="2000">
                <a:latin typeface="Times New Roman" pitchFamily="18" charset="0"/>
                <a:cs typeface="Times New Roman" pitchFamily="18" charset="0"/>
              </a:rPr>
              <a:t>, </a:t>
            </a:r>
            <a:r>
              <a:rPr lang="ru-RU" altLang="en-US" sz="2000" i="1">
                <a:latin typeface="Times New Roman" pitchFamily="18" charset="0"/>
                <a:cs typeface="Times New Roman" pitchFamily="18" charset="0"/>
              </a:rPr>
              <a:t>K</a:t>
            </a:r>
            <a:r>
              <a:rPr lang="ru-RU" altLang="en-US" sz="2000" baseline="-25000">
                <a:latin typeface="Times New Roman" pitchFamily="18" charset="0"/>
                <a:cs typeface="Times New Roman" pitchFamily="18" charset="0"/>
              </a:rPr>
              <a:t>0</a:t>
            </a:r>
            <a:r>
              <a:rPr lang="ru-RU" altLang="en-US" sz="2000">
                <a:latin typeface="Times New Roman" pitchFamily="18" charset="0"/>
                <a:cs typeface="Times New Roman" pitchFamily="18" charset="0"/>
              </a:rPr>
              <a:t> – </a:t>
            </a:r>
            <a:r>
              <a:rPr lang="lt-LT" altLang="en-US" sz="2000">
                <a:latin typeface="Times New Roman" pitchFamily="18" charset="0"/>
                <a:cs typeface="Times New Roman" pitchFamily="18" charset="0"/>
              </a:rPr>
              <a:t>pradinė suma </a:t>
            </a:r>
            <a:r>
              <a:rPr lang="ru-RU" altLang="en-US" sz="2000">
                <a:latin typeface="Times New Roman" pitchFamily="18" charset="0"/>
                <a:cs typeface="Times New Roman" pitchFamily="18" charset="0"/>
              </a:rPr>
              <a:t>(</a:t>
            </a:r>
            <a:r>
              <a:rPr lang="lt-LT" altLang="en-US" sz="2000" i="1">
                <a:latin typeface="Times New Roman" pitchFamily="18" charset="0"/>
                <a:cs typeface="Times New Roman" pitchFamily="18" charset="0"/>
              </a:rPr>
              <a:t>K</a:t>
            </a:r>
            <a:r>
              <a:rPr lang="ru-RU" altLang="en-US" sz="2000" baseline="-25000">
                <a:latin typeface="Times New Roman" pitchFamily="18" charset="0"/>
                <a:cs typeface="Times New Roman" pitchFamily="18" charset="0"/>
              </a:rPr>
              <a:t>0</a:t>
            </a:r>
            <a:r>
              <a:rPr lang="lt-LT" altLang="en-US" sz="2000" i="1">
                <a:latin typeface="Times New Roman" pitchFamily="18" charset="0"/>
                <a:cs typeface="Times New Roman" pitchFamily="18" charset="0"/>
              </a:rPr>
              <a:t>&gt;</a:t>
            </a:r>
            <a:r>
              <a:rPr lang="ru-RU" altLang="en-US" sz="2000">
                <a:latin typeface="Times New Roman" pitchFamily="18" charset="0"/>
                <a:cs typeface="Times New Roman" pitchFamily="18" charset="0"/>
              </a:rPr>
              <a:t> 0),  </a:t>
            </a:r>
            <a:r>
              <a:rPr lang="ru-RU" altLang="en-US" sz="2000" i="1">
                <a:latin typeface="Times New Roman" pitchFamily="18" charset="0"/>
                <a:cs typeface="Times New Roman" pitchFamily="18" charset="0"/>
              </a:rPr>
              <a:t>К</a:t>
            </a:r>
            <a:r>
              <a:rPr lang="ru-RU" altLang="en-US" sz="2000" i="1" baseline="-25000">
                <a:latin typeface="Times New Roman" pitchFamily="18" charset="0"/>
                <a:cs typeface="Times New Roman" pitchFamily="18" charset="0"/>
              </a:rPr>
              <a:t>р</a:t>
            </a:r>
            <a:r>
              <a:rPr lang="ru-RU" altLang="en-US" sz="2000">
                <a:latin typeface="Times New Roman" pitchFamily="18" charset="0"/>
                <a:cs typeface="Times New Roman" pitchFamily="18" charset="0"/>
              </a:rPr>
              <a:t> – </a:t>
            </a:r>
            <a:r>
              <a:rPr lang="lt-LT" altLang="en-US" sz="2000">
                <a:latin typeface="Times New Roman" pitchFamily="18" charset="0"/>
                <a:cs typeface="Times New Roman" pitchFamily="18" charset="0"/>
              </a:rPr>
              <a:t>potencialioji (maksimaliai galima) suma</a:t>
            </a:r>
            <a:r>
              <a:rPr lang="ru-RU" altLang="en-US" sz="2000">
                <a:latin typeface="Times New Roman" pitchFamily="18" charset="0"/>
                <a:cs typeface="Times New Roman" pitchFamily="18" charset="0"/>
              </a:rPr>
              <a:t>, </a:t>
            </a:r>
            <a:r>
              <a:rPr lang="en-US" altLang="en-US" sz="2000" i="1">
                <a:latin typeface="Times New Roman" pitchFamily="18" charset="0"/>
                <a:cs typeface="Times New Roman" pitchFamily="18" charset="0"/>
              </a:rPr>
              <a:t>i</a:t>
            </a:r>
            <a:r>
              <a:rPr lang="ru-RU" altLang="en-US" sz="2000">
                <a:latin typeface="Times New Roman" pitchFamily="18" charset="0"/>
                <a:cs typeface="Times New Roman" pitchFamily="18" charset="0"/>
              </a:rPr>
              <a:t> – </a:t>
            </a:r>
            <a:r>
              <a:rPr lang="lt-LT" altLang="en-US" sz="2000">
                <a:latin typeface="Times New Roman" pitchFamily="18" charset="0"/>
                <a:cs typeface="Times New Roman" pitchFamily="18" charset="0"/>
              </a:rPr>
              <a:t>procentų norma</a:t>
            </a:r>
            <a:r>
              <a:rPr lang="ru-RU" altLang="en-US" sz="2000">
                <a:latin typeface="Times New Roman" pitchFamily="18" charset="0"/>
                <a:cs typeface="Times New Roman" pitchFamily="18" charset="0"/>
              </a:rPr>
              <a:t>, </a:t>
            </a:r>
            <a:r>
              <a:rPr lang="en-US" altLang="en-US" sz="2000" i="1">
                <a:latin typeface="Times New Roman" pitchFamily="18" charset="0"/>
                <a:cs typeface="Times New Roman" pitchFamily="18" charset="0"/>
              </a:rPr>
              <a:t>t</a:t>
            </a:r>
            <a:r>
              <a:rPr lang="ru-RU" altLang="en-US" sz="2000">
                <a:latin typeface="Times New Roman" pitchFamily="18" charset="0"/>
                <a:cs typeface="Times New Roman" pitchFamily="18" charset="0"/>
              </a:rPr>
              <a:t> – </a:t>
            </a:r>
            <a:r>
              <a:rPr lang="lt-LT" altLang="en-US" sz="2000">
                <a:latin typeface="Times New Roman" pitchFamily="18" charset="0"/>
                <a:cs typeface="Times New Roman" pitchFamily="18" charset="0"/>
              </a:rPr>
              <a:t>augimo trukmė arba investavimo periodų skaičius</a:t>
            </a:r>
            <a:r>
              <a:rPr lang="ru-RU" altLang="en-US" sz="2000">
                <a:latin typeface="Arial" charset="0"/>
              </a:rPr>
              <a:t>.</a:t>
            </a:r>
            <a:endParaRPr lang="en-US" altLang="en-US" sz="2000">
              <a:latin typeface="Arial" charset="0"/>
            </a:endParaRPr>
          </a:p>
        </p:txBody>
      </p:sp>
      <p:sp>
        <p:nvSpPr>
          <p:cNvPr id="11269" name="Rectangle 3"/>
          <p:cNvSpPr>
            <a:spLocks noChangeArrowheads="1"/>
          </p:cNvSpPr>
          <p:nvPr/>
        </p:nvSpPr>
        <p:spPr bwMode="auto">
          <a:xfrm>
            <a:off x="419100" y="2060575"/>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a:latin typeface="Times New Roman" pitchFamily="18" charset="0"/>
                <a:cs typeface="Times New Roman" pitchFamily="18" charset="0"/>
              </a:rPr>
              <a:t>Sprogstamojo kitimo modelis</a:t>
            </a:r>
            <a:r>
              <a:rPr lang="ru-RU" altLang="en-US" sz="2000">
                <a:latin typeface="Arial" charset="0"/>
              </a:rPr>
              <a:t>.</a:t>
            </a:r>
            <a:endParaRPr lang="en-US" altLang="en-US" sz="2000">
              <a:latin typeface="Arial" charset="0"/>
            </a:endParaRPr>
          </a:p>
        </p:txBody>
      </p:sp>
      <p:sp>
        <p:nvSpPr>
          <p:cNvPr id="11270"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112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11272" name="Object 2"/>
          <p:cNvGraphicFramePr>
            <a:graphicFrameLocks noChangeAspect="1"/>
          </p:cNvGraphicFramePr>
          <p:nvPr/>
        </p:nvGraphicFramePr>
        <p:xfrm>
          <a:off x="712788" y="3357563"/>
          <a:ext cx="3462337" cy="1150937"/>
        </p:xfrm>
        <a:graphic>
          <a:graphicData uri="http://schemas.openxmlformats.org/presentationml/2006/ole">
            <mc:AlternateContent xmlns:mc="http://schemas.openxmlformats.org/markup-compatibility/2006">
              <mc:Choice xmlns:v="urn:schemas-microsoft-com:vml" Requires="v">
                <p:oleObj spid="_x0000_s11368" name="Lygtis" r:id="rId3" imgW="1511280" imgH="507960" progId="Equation.3">
                  <p:embed/>
                </p:oleObj>
              </mc:Choice>
              <mc:Fallback>
                <p:oleObj name="Lygtis" r:id="rId3" imgW="1511280" imgH="5079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3357563"/>
                        <a:ext cx="34623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3" name="Content Placeholder 3"/>
          <p:cNvSpPr>
            <a:spLocks noGrp="1"/>
          </p:cNvSpPr>
          <p:nvPr>
            <p:ph idx="1"/>
          </p:nvPr>
        </p:nvSpPr>
        <p:spPr>
          <a:xfrm>
            <a:off x="433388" y="1860550"/>
            <a:ext cx="8229600" cy="200025"/>
          </a:xfrm>
        </p:spPr>
        <p:txBody>
          <a:bodyPr/>
          <a:lstStyle/>
          <a:p>
            <a:pPr marL="0" indent="0">
              <a:buFontTx/>
              <a:buNone/>
            </a:pPr>
            <a:r>
              <a:rPr lang="lt-LT" altLang="en-US" smtClean="0"/>
              <a:t>.</a:t>
            </a:r>
            <a:endParaRPr lang="en-US" altLang="en-US" smtClean="0"/>
          </a:p>
        </p:txBody>
      </p:sp>
      <p:sp>
        <p:nvSpPr>
          <p:cNvPr id="1127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11275" name="Object 6"/>
          <p:cNvGraphicFramePr>
            <a:graphicFrameLocks noChangeAspect="1"/>
          </p:cNvGraphicFramePr>
          <p:nvPr/>
        </p:nvGraphicFramePr>
        <p:xfrm>
          <a:off x="4932363" y="3357563"/>
          <a:ext cx="3341687" cy="1079500"/>
        </p:xfrm>
        <a:graphic>
          <a:graphicData uri="http://schemas.openxmlformats.org/presentationml/2006/ole">
            <mc:AlternateContent xmlns:mc="http://schemas.openxmlformats.org/markup-compatibility/2006">
              <mc:Choice xmlns:v="urn:schemas-microsoft-com:vml" Requires="v">
                <p:oleObj spid="_x0000_s11369" name="Lygtis" r:id="rId5" imgW="1562100" imgH="508000" progId="Equation.3">
                  <p:embed/>
                </p:oleObj>
              </mc:Choice>
              <mc:Fallback>
                <p:oleObj name="Lygtis" r:id="rId5" imgW="1562100" imgH="508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357563"/>
                        <a:ext cx="33416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341438"/>
            <a:ext cx="7772400" cy="4751387"/>
          </a:xfrm>
        </p:spPr>
        <p:txBody>
          <a:bodyPr/>
          <a:lstStyle/>
          <a:p>
            <a:pPr algn="l"/>
            <a:r>
              <a:rPr lang="lt-LT" altLang="lt-LT" sz="800" smtClean="0"/>
              <a:t>.</a:t>
            </a:r>
          </a:p>
        </p:txBody>
      </p:sp>
      <p:sp>
        <p:nvSpPr>
          <p:cNvPr id="12291" name="Subtitle 2"/>
          <p:cNvSpPr>
            <a:spLocks noGrp="1"/>
          </p:cNvSpPr>
          <p:nvPr>
            <p:ph type="subTitle" idx="1"/>
          </p:nvPr>
        </p:nvSpPr>
        <p:spPr/>
        <p:txBody>
          <a:bodyPr/>
          <a:lstStyle/>
          <a:p>
            <a:pPr algn="l"/>
            <a:r>
              <a:rPr lang="lt-LT" altLang="lt-LT" sz="800" smtClean="0"/>
              <a:t>.</a:t>
            </a:r>
          </a:p>
        </p:txBody>
      </p:sp>
      <p:sp>
        <p:nvSpPr>
          <p:cNvPr id="12292" name="Rectangle 6"/>
          <p:cNvSpPr>
            <a:spLocks noChangeArrowheads="1"/>
          </p:cNvSpPr>
          <p:nvPr/>
        </p:nvSpPr>
        <p:spPr bwMode="auto">
          <a:xfrm>
            <a:off x="1835150" y="404813"/>
            <a:ext cx="669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2400" b="1">
                <a:solidFill>
                  <a:srgbClr val="3333FF"/>
                </a:solidFill>
                <a:latin typeface="Times New Roman" pitchFamily="18" charset="0"/>
                <a:cs typeface="Times New Roman" pitchFamily="18" charset="0"/>
              </a:rPr>
              <a:t>Produktyvumo normos dinamika (investicinio burbulo anatomija)</a:t>
            </a:r>
            <a:endParaRPr lang="lt-LT" altLang="lt-LT" sz="2400">
              <a:latin typeface="Times New Roman" pitchFamily="18" charset="0"/>
              <a:cs typeface="Times New Roman" pitchFamily="18" charset="0"/>
            </a:endParaRPr>
          </a:p>
        </p:txBody>
      </p:sp>
      <p:graphicFrame>
        <p:nvGraphicFramePr>
          <p:cNvPr id="8" name="Chart 7"/>
          <p:cNvGraphicFramePr>
            <a:graphicFrameLocks/>
          </p:cNvGraphicFramePr>
          <p:nvPr/>
        </p:nvGraphicFramePr>
        <p:xfrm>
          <a:off x="1479550" y="1124744"/>
          <a:ext cx="6620842" cy="5137944"/>
        </p:xfrm>
        <a:graphic>
          <a:graphicData uri="http://schemas.openxmlformats.org/drawingml/2006/chart">
            <c:chart xmlns:c="http://schemas.openxmlformats.org/drawingml/2006/chart" xmlns:r="http://schemas.openxmlformats.org/officeDocument/2006/relationships" r:id="rId2"/>
          </a:graphicData>
        </a:graphic>
      </p:graphicFrame>
      <p:sp>
        <p:nvSpPr>
          <p:cNvPr id="12294"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C819EBE1-8E0B-4F4D-83ED-A53A4465A48C}" type="slidenum">
              <a:rPr lang="lt-LT" altLang="en-US" sz="1400">
                <a:latin typeface="Arial" charset="0"/>
              </a:rPr>
              <a:pPr algn="r" eaLnBrk="1" hangingPunct="1">
                <a:spcBef>
                  <a:spcPct val="0"/>
                </a:spcBef>
                <a:buFontTx/>
                <a:buNone/>
              </a:pPr>
              <a:t>19</a:t>
            </a:fld>
            <a:endParaRPr lang="lt-LT" altLang="en-US" sz="1400">
              <a:latin typeface="Arial" charset="0"/>
            </a:endParaRPr>
          </a:p>
        </p:txBody>
      </p:sp>
      <p:sp>
        <p:nvSpPr>
          <p:cNvPr id="1229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dirty="0">
                <a:latin typeface="Arial" charset="0"/>
              </a:rPr>
              <a:t>VGTU Matematinio modeliavimo katedra</a:t>
            </a:r>
            <a:r>
              <a:rPr lang="en-US" altLang="lt-LT" sz="1200" dirty="0">
                <a:latin typeface="Arial" charset="0"/>
              </a:rPr>
              <a:t>,</a:t>
            </a:r>
            <a:r>
              <a:rPr lang="lt-LT" altLang="lt-LT" sz="1200" dirty="0">
                <a:latin typeface="Arial" charset="0"/>
              </a:rPr>
              <a:t>  2016 01 </a:t>
            </a:r>
            <a:r>
              <a:rPr lang="en-US" altLang="lt-LT" sz="1200" dirty="0">
                <a:latin typeface="Arial" charset="0"/>
              </a:rPr>
              <a:t>12</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1052736"/>
            <a:ext cx="7775575" cy="1080219"/>
          </a:xfrm>
        </p:spPr>
        <p:txBody>
          <a:bodyPr/>
          <a:lstStyle/>
          <a:p>
            <a:pPr>
              <a:lnSpc>
                <a:spcPct val="75000"/>
              </a:lnSpc>
            </a:pPr>
            <a:r>
              <a:rPr lang="en-US" altLang="en-US" sz="2400" i="1" dirty="0" smtClean="0">
                <a:solidFill>
                  <a:srgbClr val="122DF6"/>
                </a:solidFill>
              </a:rPr>
              <a:t/>
            </a:r>
            <a:br>
              <a:rPr lang="en-US" altLang="en-US" sz="2400" i="1" dirty="0" smtClean="0">
                <a:solidFill>
                  <a:srgbClr val="122DF6"/>
                </a:solidFill>
              </a:rPr>
            </a:br>
            <a:r>
              <a:rPr lang="en-US" altLang="en-US" sz="3200" b="1" dirty="0" smtClean="0">
                <a:solidFill>
                  <a:srgbClr val="122DF6"/>
                </a:solidFill>
                <a:latin typeface="Times New Roman" pitchFamily="18" charset="0"/>
                <a:cs typeface="Times New Roman" pitchFamily="18" charset="0"/>
              </a:rPr>
              <a:t>PAL</a:t>
            </a:r>
            <a:r>
              <a:rPr lang="lt-LT" altLang="en-US" sz="3200" b="1" dirty="0" smtClean="0">
                <a:solidFill>
                  <a:srgbClr val="122DF6"/>
                </a:solidFill>
                <a:latin typeface="Times New Roman" pitchFamily="18" charset="0"/>
                <a:cs typeface="Times New Roman" pitchFamily="18" charset="0"/>
              </a:rPr>
              <a:t>ŪKANŲ EROS PABAIGA?</a:t>
            </a:r>
            <a:endParaRPr lang="ru-RU" altLang="lt-LT" sz="3200" b="1" dirty="0" smtClean="0">
              <a:solidFill>
                <a:srgbClr val="122DF6"/>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1043608" y="3789040"/>
            <a:ext cx="7560840" cy="1728192"/>
          </a:xfrm>
        </p:spPr>
        <p:txBody>
          <a:bodyPr/>
          <a:lstStyle/>
          <a:p>
            <a:pPr marL="0" indent="0">
              <a:buNone/>
              <a:defRPr/>
            </a:pPr>
            <a:r>
              <a:rPr lang="lt-LT" sz="2400" dirty="0">
                <a:latin typeface="Times New Roman" panose="02020603050405020304" pitchFamily="18" charset="0"/>
                <a:cs typeface="Times New Roman" panose="02020603050405020304" pitchFamily="18" charset="0"/>
              </a:rPr>
              <a:t>Pranešimą-diskusiją inicijavo internetinėje erdvėje pasirodęs </a:t>
            </a:r>
            <a:r>
              <a:rPr lang="lt-LT" sz="2400" dirty="0" err="1">
                <a:latin typeface="Times New Roman" panose="02020603050405020304" pitchFamily="18" charset="0"/>
                <a:cs typeface="Times New Roman" panose="02020603050405020304" pitchFamily="18" charset="0"/>
              </a:rPr>
              <a:t>doc</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dr</a:t>
            </a:r>
            <a:r>
              <a:rPr lang="lt-LT" sz="2400" dirty="0">
                <a:latin typeface="Times New Roman" panose="02020603050405020304" pitchFamily="18" charset="0"/>
                <a:cs typeface="Times New Roman" panose="02020603050405020304" pitchFamily="18" charset="0"/>
              </a:rPr>
              <a:t>. </a:t>
            </a:r>
            <a:r>
              <a:rPr lang="lt-LT" sz="2400" b="1" dirty="0">
                <a:latin typeface="Times New Roman" panose="02020603050405020304" pitchFamily="18" charset="0"/>
                <a:cs typeface="Times New Roman" panose="02020603050405020304" pitchFamily="18" charset="0"/>
              </a:rPr>
              <a:t>Eugenijaus Palioko </a:t>
            </a:r>
            <a:r>
              <a:rPr lang="lt-LT" sz="2400" dirty="0">
                <a:latin typeface="Times New Roman" panose="02020603050405020304" pitchFamily="18" charset="0"/>
                <a:cs typeface="Times New Roman" panose="02020603050405020304" pitchFamily="18" charset="0"/>
              </a:rPr>
              <a:t>įrašas </a:t>
            </a:r>
            <a:r>
              <a:rPr lang="en-US" altLang="en-US" sz="2400" b="1" i="1" dirty="0">
                <a:latin typeface="Times New Roman" panose="02020603050405020304" pitchFamily="18" charset="0"/>
                <a:cs typeface="Times New Roman" panose="02020603050405020304" pitchFamily="18" charset="0"/>
              </a:rPr>
              <a:t>Pal</a:t>
            </a:r>
            <a:r>
              <a:rPr lang="lt-LT" altLang="en-US" sz="2400" b="1" i="1" dirty="0">
                <a:latin typeface="Times New Roman" panose="02020603050405020304" pitchFamily="18" charset="0"/>
                <a:cs typeface="Times New Roman" panose="02020603050405020304" pitchFamily="18" charset="0"/>
              </a:rPr>
              <a:t>ūkanų era </a:t>
            </a:r>
            <a:r>
              <a:rPr lang="lt-LT" altLang="en-US" sz="2400" b="1" i="1" dirty="0" smtClean="0">
                <a:latin typeface="Times New Roman" panose="02020603050405020304" pitchFamily="18" charset="0"/>
                <a:cs typeface="Times New Roman" panose="02020603050405020304" pitchFamily="18" charset="0"/>
              </a:rPr>
              <a:t>pasibaigė.</a:t>
            </a:r>
          </a:p>
          <a:p>
            <a:pPr marL="0" indent="0">
              <a:buNone/>
              <a:defRPr/>
            </a:pPr>
            <a:r>
              <a:rPr lang="lt-LT" altLang="en-US" sz="2400" b="1" i="1" dirty="0" smtClean="0">
                <a:latin typeface="Times New Roman" panose="02020603050405020304" pitchFamily="18" charset="0"/>
                <a:cs typeface="Times New Roman" panose="02020603050405020304" pitchFamily="18" charset="0"/>
              </a:rPr>
              <a:t> </a:t>
            </a:r>
            <a:r>
              <a:rPr lang="lt-LT" altLang="en-US" sz="2400" dirty="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hlinkClick r:id="rId3"/>
              </a:rPr>
              <a:t>Palūkanų era pasibaigė. Eugenijus Paliokas - </a:t>
            </a:r>
            <a:r>
              <a:rPr lang="lt-LT" sz="2400" dirty="0" err="1">
                <a:latin typeface="Times New Roman" panose="02020603050405020304" pitchFamily="18" charset="0"/>
                <a:cs typeface="Times New Roman" panose="02020603050405020304" pitchFamily="18" charset="0"/>
                <a:hlinkClick r:id="rId3"/>
              </a:rPr>
              <a:t>YouTube</a:t>
            </a:r>
            <a:r>
              <a:rPr lang="lt-LT" altLang="en-US" sz="2400" dirty="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p:txBody>
      </p:sp>
      <p:sp>
        <p:nvSpPr>
          <p:cNvPr id="5124"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2" name="Slide Number Placeholder 1"/>
          <p:cNvSpPr>
            <a:spLocks noGrp="1"/>
          </p:cNvSpPr>
          <p:nvPr>
            <p:ph type="sldNum" sz="quarter" idx="11"/>
          </p:nvPr>
        </p:nvSpPr>
        <p:spPr/>
        <p:txBody>
          <a:bodyPr/>
          <a:lstStyle/>
          <a:p>
            <a:pPr>
              <a:defRPr/>
            </a:pPr>
            <a:fld id="{78663C2F-7CB1-40CE-A51C-978F2B6E1390}" type="slidenum">
              <a:rPr lang="lt-LT" smtClean="0"/>
              <a:pPr>
                <a:defRPr/>
              </a:pPr>
              <a:t>2</a:t>
            </a:fld>
            <a:endParaRPr lang="lt-LT"/>
          </a:p>
        </p:txBody>
      </p:sp>
    </p:spTree>
    <p:extLst>
      <p:ext uri="{BB962C8B-B14F-4D97-AF65-F5344CB8AC3E}">
        <p14:creationId xmlns:p14="http://schemas.microsoft.com/office/powerpoint/2010/main" val="48414607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341438"/>
            <a:ext cx="7772400" cy="4751387"/>
          </a:xfrm>
        </p:spPr>
        <p:txBody>
          <a:bodyPr/>
          <a:lstStyle/>
          <a:p>
            <a:pPr algn="l"/>
            <a:r>
              <a:rPr lang="lt-LT" altLang="lt-LT" sz="800" smtClean="0"/>
              <a:t>.</a:t>
            </a:r>
          </a:p>
        </p:txBody>
      </p:sp>
      <p:sp>
        <p:nvSpPr>
          <p:cNvPr id="22531" name="Subtitle 2"/>
          <p:cNvSpPr>
            <a:spLocks noGrp="1"/>
          </p:cNvSpPr>
          <p:nvPr>
            <p:ph type="subTitle" idx="1"/>
          </p:nvPr>
        </p:nvSpPr>
        <p:spPr>
          <a:xfrm>
            <a:off x="395288" y="1557338"/>
            <a:ext cx="8291512" cy="4608512"/>
          </a:xfrm>
        </p:spPr>
        <p:txBody>
          <a:bodyPr/>
          <a:lstStyle/>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smtClean="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lt-LT" sz="1400" kern="1200" dirty="0">
              <a:solidFill>
                <a:srgbClr val="000000"/>
              </a:solidFill>
              <a:latin typeface="Times New Roman" panose="02020603050405020304" pitchFamily="18" charset="0"/>
              <a:cs typeface="Times New Roman" panose="02020603050405020304" pitchFamily="18" charset="0"/>
            </a:endParaRPr>
          </a:p>
          <a:p>
            <a:pPr>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800" kern="1200" dirty="0" err="1" smtClean="0">
                <a:solidFill>
                  <a:srgbClr val="000000"/>
                </a:solidFill>
                <a:latin typeface="Times New Roman" panose="02020603050405020304" pitchFamily="18" charset="0"/>
                <a:cs typeface="Times New Roman" panose="02020603050405020304" pitchFamily="18" charset="0"/>
              </a:rPr>
              <a:t>Produktyvumo</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a:solidFill>
                  <a:srgbClr val="000000"/>
                </a:solidFill>
                <a:latin typeface="Times New Roman" panose="02020603050405020304" pitchFamily="18" charset="0"/>
                <a:cs typeface="Times New Roman" panose="02020603050405020304" pitchFamily="18" charset="0"/>
              </a:rPr>
              <a:t>normos</a:t>
            </a:r>
            <a:r>
              <a:rPr lang="en-US" sz="1800" kern="1200" dirty="0">
                <a:solidFill>
                  <a:srgbClr val="000000"/>
                </a:solidFill>
                <a:latin typeface="Times New Roman" panose="02020603050405020304" pitchFamily="18" charset="0"/>
                <a:cs typeface="Times New Roman" panose="02020603050405020304" pitchFamily="18" charset="0"/>
              </a:rPr>
              <a:t> </a:t>
            </a:r>
            <a:r>
              <a:rPr lang="en-US" sz="1800" kern="1200" dirty="0" err="1">
                <a:solidFill>
                  <a:srgbClr val="000000"/>
                </a:solidFill>
                <a:latin typeface="Times New Roman" panose="02020603050405020304" pitchFamily="18" charset="0"/>
                <a:cs typeface="Times New Roman" panose="02020603050405020304" pitchFamily="18" charset="0"/>
              </a:rPr>
              <a:t>priklausomyb</a:t>
            </a:r>
            <a:r>
              <a:rPr lang="lt-LT" sz="1800" kern="1200" dirty="0">
                <a:solidFill>
                  <a:srgbClr val="000000"/>
                </a:solidFill>
                <a:latin typeface="Times New Roman" panose="02020603050405020304" pitchFamily="18" charset="0"/>
                <a:cs typeface="Times New Roman" panose="02020603050405020304" pitchFamily="18" charset="0"/>
              </a:rPr>
              <a:t>ė nuo prisotinimo, esant pastoviai populiacijos reikšmei </a:t>
            </a:r>
            <a:r>
              <a:rPr lang="lt-LT" sz="1800" i="1" kern="1200" dirty="0">
                <a:solidFill>
                  <a:srgbClr val="000000"/>
                </a:solidFill>
                <a:latin typeface="Times New Roman" panose="02020603050405020304" pitchFamily="18" charset="0"/>
                <a:cs typeface="Times New Roman" panose="02020603050405020304" pitchFamily="18" charset="0"/>
              </a:rPr>
              <a:t>K</a:t>
            </a:r>
            <a:r>
              <a:rPr lang="ru-RU" sz="1800" kern="1200" dirty="0">
                <a:solidFill>
                  <a:srgbClr val="000000"/>
                </a:solidFill>
                <a:latin typeface="Times New Roman" panose="02020603050405020304" pitchFamily="18" charset="0"/>
                <a:cs typeface="Times New Roman" panose="02020603050405020304" pitchFamily="18" charset="0"/>
              </a:rPr>
              <a:t>=1</a:t>
            </a:r>
            <a:r>
              <a:rPr lang="lt-LT" sz="1800" kern="1200" dirty="0">
                <a:solidFill>
                  <a:srgbClr val="000000"/>
                </a:solidFill>
                <a:latin typeface="Times New Roman" panose="02020603050405020304" pitchFamily="18" charset="0"/>
                <a:cs typeface="Times New Roman" panose="02020603050405020304" pitchFamily="18" charset="0"/>
              </a:rPr>
              <a:t>, pastoviai pradiniai populiacijai </a:t>
            </a:r>
            <a:r>
              <a:rPr lang="lt-LT" sz="1800" i="1" kern="1200" dirty="0">
                <a:solidFill>
                  <a:srgbClr val="000000"/>
                </a:solidFill>
                <a:latin typeface="Times New Roman" panose="02020603050405020304" pitchFamily="18" charset="0"/>
                <a:cs typeface="Times New Roman" panose="02020603050405020304" pitchFamily="18" charset="0"/>
              </a:rPr>
              <a:t>Ko</a:t>
            </a:r>
            <a:r>
              <a:rPr lang="ru-RU" sz="1800" kern="1200" dirty="0">
                <a:solidFill>
                  <a:srgbClr val="000000"/>
                </a:solidFill>
                <a:latin typeface="Times New Roman" panose="02020603050405020304" pitchFamily="18" charset="0"/>
                <a:cs typeface="Times New Roman" panose="02020603050405020304" pitchFamily="18" charset="0"/>
              </a:rPr>
              <a:t>=</a:t>
            </a:r>
            <a:r>
              <a:rPr lang="lt-LT" sz="1800" kern="1200" dirty="0">
                <a:solidFill>
                  <a:srgbClr val="000000"/>
                </a:solidFill>
                <a:latin typeface="Times New Roman" panose="02020603050405020304" pitchFamily="18" charset="0"/>
                <a:cs typeface="Times New Roman" panose="02020603050405020304" pitchFamily="18" charset="0"/>
              </a:rPr>
              <a:t>0,</a:t>
            </a:r>
            <a:r>
              <a:rPr lang="en-US" sz="1800" kern="1200" dirty="0">
                <a:solidFill>
                  <a:srgbClr val="000000"/>
                </a:solidFill>
                <a:latin typeface="Times New Roman" panose="02020603050405020304" pitchFamily="18" charset="0"/>
                <a:cs typeface="Times New Roman" panose="02020603050405020304" pitchFamily="18" charset="0"/>
              </a:rPr>
              <a:t>75</a:t>
            </a:r>
            <a:r>
              <a:rPr lang="lt-LT" sz="1800" kern="1200" dirty="0">
                <a:solidFill>
                  <a:srgbClr val="000000"/>
                </a:solidFill>
                <a:latin typeface="Times New Roman" panose="02020603050405020304" pitchFamily="18" charset="0"/>
                <a:cs typeface="Times New Roman" panose="02020603050405020304" pitchFamily="18" charset="0"/>
              </a:rPr>
              <a:t>; </a:t>
            </a:r>
            <a:r>
              <a:rPr lang="lt-LT" sz="1800" i="1" kern="1200" dirty="0">
                <a:solidFill>
                  <a:srgbClr val="000000"/>
                </a:solidFill>
                <a:latin typeface="Times New Roman" panose="02020603050405020304" pitchFamily="18" charset="0"/>
                <a:cs typeface="Times New Roman" panose="02020603050405020304" pitchFamily="18" charset="0"/>
              </a:rPr>
              <a:t>n</a:t>
            </a:r>
            <a:r>
              <a:rPr lang="ru-RU" sz="1800" kern="1200" dirty="0">
                <a:solidFill>
                  <a:srgbClr val="000000"/>
                </a:solidFill>
                <a:latin typeface="Times New Roman" panose="02020603050405020304" pitchFamily="18" charset="0"/>
                <a:cs typeface="Times New Roman" panose="02020603050405020304" pitchFamily="18" charset="0"/>
              </a:rPr>
              <a:t>=2 </a:t>
            </a:r>
            <a:r>
              <a:rPr lang="en-US" sz="1800" kern="1200" dirty="0" err="1">
                <a:solidFill>
                  <a:srgbClr val="000000"/>
                </a:solidFill>
                <a:latin typeface="Times New Roman" panose="02020603050405020304" pitchFamily="18" charset="0"/>
                <a:cs typeface="Times New Roman" panose="02020603050405020304" pitchFamily="18" charset="0"/>
              </a:rPr>
              <a:t>ir</a:t>
            </a:r>
            <a:r>
              <a:rPr lang="en-US" sz="1800" kern="1200" dirty="0">
                <a:solidFill>
                  <a:srgbClr val="000000"/>
                </a:solidFill>
                <a:latin typeface="Times New Roman" panose="02020603050405020304" pitchFamily="18" charset="0"/>
                <a:cs typeface="Times New Roman" panose="02020603050405020304" pitchFamily="18" charset="0"/>
              </a:rPr>
              <a:t> </a:t>
            </a:r>
            <a:r>
              <a:rPr lang="en-US" sz="1800" i="1" kern="1200" dirty="0">
                <a:solidFill>
                  <a:srgbClr val="000000"/>
                </a:solidFill>
                <a:latin typeface="Times New Roman" panose="02020603050405020304" pitchFamily="18" charset="0"/>
                <a:cs typeface="Times New Roman" panose="02020603050405020304" pitchFamily="18" charset="0"/>
              </a:rPr>
              <a:t>k</a:t>
            </a:r>
            <a:r>
              <a:rPr lang="ru-RU" sz="1800" kern="1200" dirty="0">
                <a:solidFill>
                  <a:srgbClr val="000000"/>
                </a:solidFill>
                <a:latin typeface="Times New Roman" panose="02020603050405020304" pitchFamily="18" charset="0"/>
                <a:cs typeface="Times New Roman" panose="02020603050405020304" pitchFamily="18" charset="0"/>
              </a:rPr>
              <a:t>=4</a:t>
            </a:r>
            <a:endParaRPr lang="en-US" sz="1800" kern="1200" dirty="0">
              <a:solidFill>
                <a:srgbClr val="000000"/>
              </a:solidFill>
              <a:latin typeface="Times New Roman" panose="02020603050405020304" pitchFamily="18" charset="0"/>
              <a:cs typeface="Times New Roman" panose="02020603050405020304" pitchFamily="18" charset="0"/>
            </a:endParaRPr>
          </a:p>
        </p:txBody>
      </p:sp>
      <p:sp>
        <p:nvSpPr>
          <p:cNvPr id="13316" name="Rectangle 6"/>
          <p:cNvSpPr>
            <a:spLocks noChangeArrowheads="1"/>
          </p:cNvSpPr>
          <p:nvPr/>
        </p:nvSpPr>
        <p:spPr bwMode="auto">
          <a:xfrm>
            <a:off x="1835150" y="404813"/>
            <a:ext cx="669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2400" b="1">
                <a:solidFill>
                  <a:srgbClr val="3333FF"/>
                </a:solidFill>
                <a:latin typeface="Times New Roman" pitchFamily="18" charset="0"/>
                <a:cs typeface="Times New Roman" pitchFamily="18" charset="0"/>
              </a:rPr>
              <a:t>Produktyvumo normos dinamika (Gomperco (1779-1865) funkcija                                     )</a:t>
            </a:r>
            <a:endParaRPr lang="lt-LT" altLang="lt-LT" sz="2400">
              <a:latin typeface="Times New Roman" pitchFamily="18" charset="0"/>
              <a:cs typeface="Times New Roman" pitchFamily="18" charset="0"/>
            </a:endParaRPr>
          </a:p>
        </p:txBody>
      </p:sp>
      <p:sp>
        <p:nvSpPr>
          <p:cNvPr id="13317"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21DB2A78-760B-4341-9CBD-95FFC88F86AD}" type="slidenum">
              <a:rPr lang="lt-LT" altLang="en-US" sz="1400">
                <a:latin typeface="Arial" charset="0"/>
              </a:rPr>
              <a:pPr algn="r" eaLnBrk="1" hangingPunct="1">
                <a:spcBef>
                  <a:spcPct val="0"/>
                </a:spcBef>
                <a:buFontTx/>
                <a:buNone/>
              </a:pPr>
              <a:t>20</a:t>
            </a:fld>
            <a:endParaRPr lang="lt-LT" altLang="en-US" sz="1400">
              <a:latin typeface="Arial" charset="0"/>
            </a:endParaRPr>
          </a:p>
        </p:txBody>
      </p:sp>
      <p:graphicFrame>
        <p:nvGraphicFramePr>
          <p:cNvPr id="11" name="Chart 10"/>
          <p:cNvGraphicFramePr>
            <a:graphicFrameLocks/>
          </p:cNvGraphicFramePr>
          <p:nvPr/>
        </p:nvGraphicFramePr>
        <p:xfrm>
          <a:off x="1655676" y="1700808"/>
          <a:ext cx="5832648" cy="3489334"/>
        </p:xfrm>
        <a:graphic>
          <a:graphicData uri="http://schemas.openxmlformats.org/drawingml/2006/chart">
            <c:chart xmlns:c="http://schemas.openxmlformats.org/drawingml/2006/chart" xmlns:r="http://schemas.openxmlformats.org/officeDocument/2006/relationships" r:id="rId3"/>
          </a:graphicData>
        </a:graphic>
      </p:graphicFrame>
      <p:sp>
        <p:nvSpPr>
          <p:cNvPr id="1331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13320" name="Object 2"/>
          <p:cNvGraphicFramePr>
            <a:graphicFrameLocks noChangeAspect="1"/>
          </p:cNvGraphicFramePr>
          <p:nvPr/>
        </p:nvGraphicFramePr>
        <p:xfrm>
          <a:off x="5340350" y="792163"/>
          <a:ext cx="2425700" cy="523875"/>
        </p:xfrm>
        <a:graphic>
          <a:graphicData uri="http://schemas.openxmlformats.org/presentationml/2006/ole">
            <mc:AlternateContent xmlns:mc="http://schemas.openxmlformats.org/markup-compatibility/2006">
              <mc:Choice xmlns:v="urn:schemas-microsoft-com:vml" Requires="v">
                <p:oleObj spid="_x0000_s13369" name="Lygtis" r:id="rId4" imgW="1371600" imgH="292100" progId="Equation.3">
                  <p:embed/>
                </p:oleObj>
              </mc:Choice>
              <mc:Fallback>
                <p:oleObj name="Lygtis" r:id="rId4" imgW="1371600" imgH="292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50" y="792163"/>
                        <a:ext cx="242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1" name="Rectangle 10"/>
          <p:cNvSpPr>
            <a:spLocks noChangeArrowheads="1"/>
          </p:cNvSpPr>
          <p:nvPr/>
        </p:nvSpPr>
        <p:spPr bwMode="auto">
          <a:xfrm>
            <a:off x="0" y="31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3322"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60413" y="1341438"/>
            <a:ext cx="7772400" cy="4751387"/>
          </a:xfrm>
        </p:spPr>
        <p:txBody>
          <a:bodyPr/>
          <a:lstStyle/>
          <a:p>
            <a:pPr algn="l"/>
            <a:r>
              <a:rPr lang="lt-LT" altLang="lt-LT" sz="800" smtClean="0"/>
              <a:t>.</a:t>
            </a:r>
          </a:p>
        </p:txBody>
      </p:sp>
      <p:sp>
        <p:nvSpPr>
          <p:cNvPr id="14339" name="Subtitle 2"/>
          <p:cNvSpPr>
            <a:spLocks noGrp="1"/>
          </p:cNvSpPr>
          <p:nvPr>
            <p:ph type="subTitle" idx="1"/>
          </p:nvPr>
        </p:nvSpPr>
        <p:spPr>
          <a:xfrm>
            <a:off x="1371600" y="1484313"/>
            <a:ext cx="6400800" cy="4537075"/>
          </a:xfrm>
        </p:spPr>
        <p:txBody>
          <a:bodyPr/>
          <a:lstStyle/>
          <a:p>
            <a:pPr algn="l"/>
            <a:r>
              <a:rPr lang="lt-LT" altLang="lt-LT" sz="800" smtClean="0"/>
              <a:t>.</a:t>
            </a:r>
          </a:p>
        </p:txBody>
      </p:sp>
      <p:sp>
        <p:nvSpPr>
          <p:cNvPr id="14340" name="Rectangle 6"/>
          <p:cNvSpPr>
            <a:spLocks noChangeArrowheads="1"/>
          </p:cNvSpPr>
          <p:nvPr/>
        </p:nvSpPr>
        <p:spPr bwMode="auto">
          <a:xfrm>
            <a:off x="1835150" y="404813"/>
            <a:ext cx="669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2400" b="1">
                <a:solidFill>
                  <a:srgbClr val="3333FF"/>
                </a:solidFill>
                <a:latin typeface="Times New Roman" pitchFamily="18" charset="0"/>
                <a:cs typeface="Times New Roman" pitchFamily="18" charset="0"/>
              </a:rPr>
              <a:t>Bendrųjų procentų produktyvumo normos priklausomybė nuo parametro </a:t>
            </a:r>
            <a:r>
              <a:rPr lang="lt-LT" altLang="en-US" sz="2400" b="1" i="1">
                <a:solidFill>
                  <a:srgbClr val="1102D4"/>
                </a:solidFill>
              </a:rPr>
              <a:t>ρ</a:t>
            </a:r>
            <a:r>
              <a:rPr lang="lt-LT" altLang="en-US" sz="2400" b="1">
                <a:solidFill>
                  <a:srgbClr val="1102D4"/>
                </a:solidFill>
              </a:rPr>
              <a:t> =</a:t>
            </a:r>
            <a:r>
              <a:rPr lang="lt-LT" altLang="en-US" sz="2400"/>
              <a:t> </a:t>
            </a:r>
            <a:r>
              <a:rPr lang="en-US" altLang="en-US" sz="2400" b="1">
                <a:solidFill>
                  <a:srgbClr val="1102D4"/>
                </a:solidFill>
              </a:rPr>
              <a:t>1</a:t>
            </a:r>
            <a:r>
              <a:rPr lang="en-US" altLang="en-US" sz="2400" b="1" i="1">
                <a:solidFill>
                  <a:srgbClr val="1102D4"/>
                </a:solidFill>
              </a:rPr>
              <a:t>-K/Kp</a:t>
            </a:r>
            <a:endParaRPr lang="lt-LT" altLang="lt-LT" sz="2400" b="1">
              <a:solidFill>
                <a:srgbClr val="1102D4"/>
              </a:solidFill>
              <a:latin typeface="Times New Roman" pitchFamily="18" charset="0"/>
              <a:cs typeface="Times New Roman" pitchFamily="18" charset="0"/>
            </a:endParaRPr>
          </a:p>
        </p:txBody>
      </p:sp>
      <p:sp>
        <p:nvSpPr>
          <p:cNvPr id="14341"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AA3E772A-20CC-4B90-B4CA-6AD09A134CA1}" type="slidenum">
              <a:rPr lang="lt-LT" altLang="en-US" sz="1400">
                <a:latin typeface="Arial" charset="0"/>
              </a:rPr>
              <a:pPr algn="r" eaLnBrk="1" hangingPunct="1">
                <a:spcBef>
                  <a:spcPct val="0"/>
                </a:spcBef>
                <a:buFontTx/>
                <a:buNone/>
              </a:pPr>
              <a:t>21</a:t>
            </a:fld>
            <a:endParaRPr lang="lt-LT" altLang="en-US" sz="1400">
              <a:latin typeface="Arial" charset="0"/>
            </a:endParaRPr>
          </a:p>
        </p:txBody>
      </p:sp>
      <p:graphicFrame>
        <p:nvGraphicFramePr>
          <p:cNvPr id="8" name="Chart 7"/>
          <p:cNvGraphicFramePr>
            <a:graphicFrameLocks/>
          </p:cNvGraphicFramePr>
          <p:nvPr/>
        </p:nvGraphicFramePr>
        <p:xfrm>
          <a:off x="1547664" y="1412776"/>
          <a:ext cx="633670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1434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46263" y="188913"/>
            <a:ext cx="6697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2400" b="1">
                <a:solidFill>
                  <a:srgbClr val="0000FF"/>
                </a:solidFill>
                <a:latin typeface="Times New Roman" pitchFamily="18" charset="0"/>
                <a:cs typeface="Times New Roman" pitchFamily="18" charset="0"/>
              </a:rPr>
              <a:t>Diskontavimas bendrųjų procentų formulės pagalba</a:t>
            </a:r>
            <a:endParaRPr lang="lt-LT" altLang="lt-LT" sz="2400" b="1">
              <a:solidFill>
                <a:srgbClr val="0000FF"/>
              </a:solidFill>
              <a:latin typeface="Times New Roman" pitchFamily="18" charset="0"/>
              <a:cs typeface="Times New Roman" pitchFamily="18" charset="0"/>
            </a:endParaRPr>
          </a:p>
        </p:txBody>
      </p:sp>
      <p:sp>
        <p:nvSpPr>
          <p:cNvPr id="15363"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4991521C-7003-4F54-ABEF-C34122BCDC6F}" type="slidenum">
              <a:rPr lang="lt-LT" altLang="en-US" sz="1400">
                <a:latin typeface="Arial" charset="0"/>
              </a:rPr>
              <a:pPr algn="r" eaLnBrk="1" hangingPunct="1">
                <a:spcBef>
                  <a:spcPct val="0"/>
                </a:spcBef>
                <a:buFontTx/>
                <a:buNone/>
              </a:pPr>
              <a:t>22</a:t>
            </a:fld>
            <a:endParaRPr lang="lt-LT" altLang="en-US" sz="1400">
              <a:latin typeface="Arial" charset="0"/>
            </a:endParaRPr>
          </a:p>
        </p:txBody>
      </p:sp>
      <p:sp>
        <p:nvSpPr>
          <p:cNvPr id="15364" name="Rectangle 3"/>
          <p:cNvSpPr>
            <a:spLocks noChangeArrowheads="1"/>
          </p:cNvSpPr>
          <p:nvPr/>
        </p:nvSpPr>
        <p:spPr bwMode="auto">
          <a:xfrm>
            <a:off x="487363" y="2708275"/>
            <a:ext cx="8374062"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b="1">
                <a:latin typeface="Times New Roman" pitchFamily="18" charset="0"/>
                <a:cs typeface="Times New Roman" pitchFamily="18" charset="0"/>
              </a:rPr>
              <a:t>Logistinė grynoji dabartinė vertė</a:t>
            </a:r>
            <a:r>
              <a:rPr lang="lt-LT" altLang="en-US" sz="2000">
                <a:latin typeface="Times New Roman" pitchFamily="18" charset="0"/>
                <a:cs typeface="Times New Roman" pitchFamily="18" charset="0"/>
              </a:rPr>
              <a:t> (</a:t>
            </a:r>
            <a:r>
              <a:rPr lang="lt-LT" altLang="en-US" sz="2000" i="1">
                <a:latin typeface="Times New Roman" pitchFamily="18" charset="0"/>
                <a:cs typeface="Times New Roman" pitchFamily="18" charset="0"/>
              </a:rPr>
              <a:t>Logistic</a:t>
            </a:r>
            <a:r>
              <a:rPr lang="lt-LT" altLang="en-US" sz="2000">
                <a:latin typeface="Times New Roman" pitchFamily="18" charset="0"/>
                <a:cs typeface="Times New Roman" pitchFamily="18" charset="0"/>
              </a:rPr>
              <a:t> </a:t>
            </a:r>
            <a:r>
              <a:rPr lang="lt-LT" altLang="en-US" sz="2000" i="1">
                <a:latin typeface="Times New Roman" pitchFamily="18" charset="0"/>
                <a:cs typeface="Times New Roman" pitchFamily="18" charset="0"/>
              </a:rPr>
              <a:t>Net Present Value</a:t>
            </a:r>
            <a:r>
              <a:rPr lang="lt-LT" altLang="en-US" sz="2000">
                <a:latin typeface="Times New Roman" pitchFamily="18" charset="0"/>
                <a:cs typeface="Times New Roman" pitchFamily="18" charset="0"/>
              </a:rPr>
              <a:t> </a:t>
            </a:r>
            <a:r>
              <a:rPr lang="lt-LT" altLang="en-US" sz="2000">
                <a:latin typeface="Times New Roman" pitchFamily="18" charset="0"/>
                <a:cs typeface="Times New Roman" pitchFamily="18" charset="0"/>
                <a:sym typeface="Symbol" pitchFamily="18" charset="2"/>
              </a:rPr>
              <a:t></a:t>
            </a:r>
            <a:r>
              <a:rPr lang="lt-LT" altLang="en-US" sz="2000">
                <a:latin typeface="Times New Roman" pitchFamily="18" charset="0"/>
                <a:cs typeface="Times New Roman" pitchFamily="18" charset="0"/>
              </a:rPr>
              <a:t> </a:t>
            </a:r>
            <a:r>
              <a:rPr lang="lt-LT" altLang="en-US" sz="2000" i="1">
                <a:latin typeface="Times New Roman" pitchFamily="18" charset="0"/>
                <a:cs typeface="Times New Roman" pitchFamily="18" charset="0"/>
              </a:rPr>
              <a:t>LNPV</a:t>
            </a:r>
            <a:r>
              <a:rPr lang="lt-LT" altLang="en-US" sz="2000">
                <a:latin typeface="Times New Roman" pitchFamily="18" charset="0"/>
                <a:cs typeface="Times New Roman" pitchFamily="18" charset="0"/>
              </a:rPr>
              <a:t>) - tai projekto, investuojamo prisotinamoje aplinkoje, piniginių įplaukų ir piniginių išmokų dabartinių verčių skirtumas.</a:t>
            </a:r>
          </a:p>
          <a:p>
            <a:pPr algn="l" eaLnBrk="1" hangingPunct="1">
              <a:spcBef>
                <a:spcPct val="0"/>
              </a:spcBef>
              <a:buFontTx/>
              <a:buNone/>
            </a:pPr>
            <a:r>
              <a:rPr lang="lt-LT" altLang="en-US" sz="2000" b="1">
                <a:latin typeface="Times New Roman" pitchFamily="18" charset="0"/>
                <a:cs typeface="Times New Roman" pitchFamily="18" charset="0"/>
              </a:rPr>
              <a:t>Logistinė</a:t>
            </a:r>
            <a:r>
              <a:rPr lang="lt-LT" altLang="en-US" sz="2000">
                <a:latin typeface="Times New Roman" pitchFamily="18" charset="0"/>
                <a:cs typeface="Times New Roman" pitchFamily="18" charset="0"/>
              </a:rPr>
              <a:t> </a:t>
            </a:r>
            <a:r>
              <a:rPr lang="lt-LT" altLang="en-US" sz="2000" b="1">
                <a:latin typeface="Times New Roman" pitchFamily="18" charset="0"/>
                <a:cs typeface="Times New Roman" pitchFamily="18" charset="0"/>
              </a:rPr>
              <a:t>vidine pelno norma </a:t>
            </a:r>
            <a:r>
              <a:rPr lang="lt-LT" altLang="en-US" sz="2000">
                <a:latin typeface="Times New Roman" pitchFamily="18" charset="0"/>
                <a:cs typeface="Times New Roman" pitchFamily="18" charset="0"/>
              </a:rPr>
              <a:t>(</a:t>
            </a:r>
            <a:r>
              <a:rPr lang="lt-LT" altLang="en-US" sz="2000" i="1">
                <a:latin typeface="Times New Roman" pitchFamily="18" charset="0"/>
                <a:cs typeface="Times New Roman" pitchFamily="18" charset="0"/>
              </a:rPr>
              <a:t>Logistic Internal Rate of Return </a:t>
            </a:r>
            <a:r>
              <a:rPr lang="lt-LT" altLang="en-US" sz="2000">
                <a:latin typeface="Times New Roman" pitchFamily="18" charset="0"/>
                <a:cs typeface="Times New Roman" pitchFamily="18" charset="0"/>
              </a:rPr>
              <a:t>– </a:t>
            </a:r>
            <a:r>
              <a:rPr lang="lt-LT" altLang="en-US" sz="2000" i="1">
                <a:latin typeface="Times New Roman" pitchFamily="18" charset="0"/>
                <a:cs typeface="Times New Roman" pitchFamily="18" charset="0"/>
              </a:rPr>
              <a:t>LIRR</a:t>
            </a:r>
            <a:r>
              <a:rPr lang="lt-LT" altLang="en-US" sz="2000">
                <a:latin typeface="Times New Roman" pitchFamily="18" charset="0"/>
                <a:cs typeface="Times New Roman" pitchFamily="18" charset="0"/>
              </a:rPr>
              <a:t>)</a:t>
            </a:r>
            <a:r>
              <a:rPr lang="lt-LT" altLang="en-US" sz="2000">
                <a:latin typeface="Times New Roman" pitchFamily="18" charset="0"/>
              </a:rPr>
              <a:t> </a:t>
            </a:r>
            <a:r>
              <a:rPr lang="lt-LT" altLang="en-US" sz="2000">
                <a:latin typeface="Times New Roman" pitchFamily="18" charset="0"/>
                <a:cs typeface="Times New Roman" pitchFamily="18" charset="0"/>
              </a:rPr>
              <a:t> vadinamas toks diskonto koeficientas, kurio pagalba sulyginamos projekto, investuojamo prisotinamoje aplinkoje, numatomų piniginių išmokų ir numatomų piniginių įplaukų  dabartinės vertės. </a:t>
            </a:r>
          </a:p>
          <a:p>
            <a:pPr algn="l" eaLnBrk="1" hangingPunct="1">
              <a:spcBef>
                <a:spcPct val="0"/>
              </a:spcBef>
              <a:buFontTx/>
              <a:buNone/>
            </a:pPr>
            <a:endParaRPr lang="lt-LT" altLang="en-US" sz="1000">
              <a:latin typeface="Times New Roman" pitchFamily="18" charset="0"/>
              <a:cs typeface="Times New Roman" pitchFamily="18" charset="0"/>
            </a:endParaRPr>
          </a:p>
          <a:p>
            <a:pPr algn="l" eaLnBrk="1" hangingPunct="1">
              <a:spcBef>
                <a:spcPct val="0"/>
              </a:spcBef>
              <a:buFontTx/>
              <a:buNone/>
            </a:pPr>
            <a:r>
              <a:rPr lang="lt-LT" altLang="en-US" sz="2000">
                <a:latin typeface="Times New Roman" pitchFamily="18" charset="0"/>
                <a:cs typeface="Times New Roman" pitchFamily="18" charset="0"/>
              </a:rPr>
              <a:t>Imdami </a:t>
            </a:r>
            <a:r>
              <a:rPr lang="lt-LT" altLang="en-US" sz="2000" i="1">
                <a:latin typeface="Times New Roman" pitchFamily="18" charset="0"/>
                <a:cs typeface="Times New Roman" pitchFamily="18" charset="0"/>
              </a:rPr>
              <a:t>LNPV</a:t>
            </a:r>
            <a:r>
              <a:rPr lang="lt-LT" altLang="en-US" sz="2000">
                <a:latin typeface="Times New Roman" pitchFamily="18" charset="0"/>
                <a:cs typeface="Times New Roman" pitchFamily="18" charset="0"/>
              </a:rPr>
              <a:t>=0, surandame diskonto normos </a:t>
            </a:r>
            <a:r>
              <a:rPr lang="lt-LT" altLang="en-US" sz="2000" i="1">
                <a:latin typeface="Times New Roman" pitchFamily="18" charset="0"/>
                <a:cs typeface="Times New Roman" pitchFamily="18" charset="0"/>
              </a:rPr>
              <a:t>i=LIRR </a:t>
            </a:r>
            <a:r>
              <a:rPr lang="lt-LT" altLang="en-US" sz="2000">
                <a:latin typeface="Times New Roman" pitchFamily="18" charset="0"/>
                <a:cs typeface="Times New Roman" pitchFamily="18" charset="0"/>
              </a:rPr>
              <a:t>reikšmes iš lygties:</a:t>
            </a:r>
          </a:p>
        </p:txBody>
      </p:sp>
      <p:graphicFrame>
        <p:nvGraphicFramePr>
          <p:cNvPr id="15365" name="Object 4"/>
          <p:cNvGraphicFramePr>
            <a:graphicFrameLocks noChangeAspect="1"/>
          </p:cNvGraphicFramePr>
          <p:nvPr/>
        </p:nvGraphicFramePr>
        <p:xfrm>
          <a:off x="2212975" y="5445125"/>
          <a:ext cx="3852863" cy="801688"/>
        </p:xfrm>
        <a:graphic>
          <a:graphicData uri="http://schemas.openxmlformats.org/presentationml/2006/ole">
            <mc:AlternateContent xmlns:mc="http://schemas.openxmlformats.org/markup-compatibility/2006">
              <mc:Choice xmlns:v="urn:schemas-microsoft-com:vml" Requires="v">
                <p:oleObj spid="_x0000_s15461" name="Lygtis" r:id="rId3" imgW="2476500" imgH="482600" progId="Equation.3">
                  <p:embed/>
                </p:oleObj>
              </mc:Choice>
              <mc:Fallback>
                <p:oleObj name="Lygtis" r:id="rId3" imgW="24765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5445125"/>
                        <a:ext cx="38528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6" name="Object 5"/>
          <p:cNvGraphicFramePr>
            <a:graphicFrameLocks noChangeAspect="1"/>
          </p:cNvGraphicFramePr>
          <p:nvPr/>
        </p:nvGraphicFramePr>
        <p:xfrm>
          <a:off x="2555875" y="1851025"/>
          <a:ext cx="2930525" cy="857250"/>
        </p:xfrm>
        <a:graphic>
          <a:graphicData uri="http://schemas.openxmlformats.org/presentationml/2006/ole">
            <mc:AlternateContent xmlns:mc="http://schemas.openxmlformats.org/markup-compatibility/2006">
              <mc:Choice xmlns:v="urn:schemas-microsoft-com:vml" Requires="v">
                <p:oleObj spid="_x0000_s15462" name="Lygtis" r:id="rId5" imgW="1663700" imgH="482600" progId="Equation.3">
                  <p:embed/>
                </p:oleObj>
              </mc:Choice>
              <mc:Fallback>
                <p:oleObj name="Lygtis" r:id="rId5" imgW="1663700" imgH="482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1851025"/>
                        <a:ext cx="2930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Rectangle 13"/>
          <p:cNvSpPr>
            <a:spLocks noChangeArrowheads="1"/>
          </p:cNvSpPr>
          <p:nvPr/>
        </p:nvSpPr>
        <p:spPr bwMode="auto">
          <a:xfrm>
            <a:off x="642938" y="1125538"/>
            <a:ext cx="82184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400">
                <a:latin typeface="Times New Roman" pitchFamily="18" charset="0"/>
                <a:cs typeface="Times New Roman" pitchFamily="18" charset="0"/>
              </a:rPr>
              <a:t>	</a:t>
            </a:r>
            <a:r>
              <a:rPr lang="lt-LT" altLang="en-US" sz="2000">
                <a:latin typeface="Times New Roman" pitchFamily="18" charset="0"/>
                <a:cs typeface="Times New Roman" pitchFamily="18" charset="0"/>
              </a:rPr>
              <a:t>Bendrųjų procentų formulė, taip kaip ir sudėtinių procentų formulė, tinka būsimųjų pinigų sumų diskontavimui</a:t>
            </a:r>
            <a:endParaRPr lang="en-US" altLang="en-US" sz="2000">
              <a:latin typeface="Times New Roman" pitchFamily="18" charset="0"/>
              <a:cs typeface="Times New Roman" pitchFamily="18" charset="0"/>
            </a:endParaRPr>
          </a:p>
        </p:txBody>
      </p:sp>
      <p:sp>
        <p:nvSpPr>
          <p:cNvPr id="1536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835150" y="404813"/>
            <a:ext cx="669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2400" b="1">
                <a:solidFill>
                  <a:srgbClr val="3333FF"/>
                </a:solidFill>
                <a:latin typeface="Times New Roman" pitchFamily="18" charset="0"/>
                <a:cs typeface="Times New Roman" pitchFamily="18" charset="0"/>
              </a:rPr>
              <a:t>Investicinio projekto vidinio pelningumo dinamika kintant prisotinimui</a:t>
            </a:r>
            <a:endParaRPr lang="lt-LT" altLang="lt-LT" sz="2400" b="1">
              <a:solidFill>
                <a:srgbClr val="1102D4"/>
              </a:solidFill>
              <a:latin typeface="Times New Roman" pitchFamily="18" charset="0"/>
              <a:cs typeface="Times New Roman" pitchFamily="18" charset="0"/>
            </a:endParaRPr>
          </a:p>
        </p:txBody>
      </p:sp>
      <p:sp>
        <p:nvSpPr>
          <p:cNvPr id="16387"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ECABC7CD-46F7-436D-B58C-516B4BC45340}" type="slidenum">
              <a:rPr lang="lt-LT" altLang="en-US" sz="1400">
                <a:latin typeface="Arial" charset="0"/>
              </a:rPr>
              <a:pPr algn="r" eaLnBrk="1" hangingPunct="1">
                <a:spcBef>
                  <a:spcPct val="0"/>
                </a:spcBef>
                <a:buFontTx/>
                <a:buNone/>
              </a:pPr>
              <a:t>23</a:t>
            </a:fld>
            <a:endParaRPr lang="lt-LT" altLang="en-US" sz="1400">
              <a:latin typeface="Arial" charset="0"/>
            </a:endParaRPr>
          </a:p>
        </p:txBody>
      </p:sp>
      <p:sp>
        <p:nvSpPr>
          <p:cNvPr id="16388" name="Rectangle 3"/>
          <p:cNvSpPr>
            <a:spLocks noChangeArrowheads="1"/>
          </p:cNvSpPr>
          <p:nvPr/>
        </p:nvSpPr>
        <p:spPr bwMode="auto">
          <a:xfrm>
            <a:off x="414338" y="1844675"/>
            <a:ext cx="8218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b="1">
                <a:latin typeface="Times New Roman" pitchFamily="18" charset="0"/>
                <a:cs typeface="Times New Roman" pitchFamily="18" charset="0"/>
              </a:rPr>
              <a:t>	Vidinė pelno norma</a:t>
            </a:r>
            <a:r>
              <a:rPr lang="lt-LT" altLang="en-US" sz="2000">
                <a:latin typeface="Times New Roman" pitchFamily="18" charset="0"/>
                <a:cs typeface="Times New Roman" pitchFamily="18" charset="0"/>
              </a:rPr>
              <a:t> (</a:t>
            </a:r>
            <a:r>
              <a:rPr lang="lt-LT" altLang="en-US" sz="2000" i="1">
                <a:latin typeface="Times New Roman" pitchFamily="18" charset="0"/>
                <a:cs typeface="Times New Roman" pitchFamily="18" charset="0"/>
              </a:rPr>
              <a:t>LIRR</a:t>
            </a:r>
            <a:r>
              <a:rPr lang="lt-LT" altLang="en-US" sz="2000">
                <a:latin typeface="Times New Roman" pitchFamily="18" charset="0"/>
                <a:cs typeface="Times New Roman" pitchFamily="18" charset="0"/>
              </a:rPr>
              <a:t>) apibudina investicijų pelningumą ir yra betarpiškai nesusijusi su rinkos norma. Ji randama iš lygties, gautos diskontuojant pinigų srauto narius pradiniam laiko momentui, kai </a:t>
            </a:r>
            <a:r>
              <a:rPr lang="lt-LT" altLang="en-US" sz="2000" i="1">
                <a:latin typeface="Times New Roman" pitchFamily="18" charset="0"/>
                <a:cs typeface="Times New Roman" pitchFamily="18" charset="0"/>
              </a:rPr>
              <a:t>LIRR</a:t>
            </a:r>
            <a:r>
              <a:rPr lang="lt-LT" altLang="en-US" sz="2000">
                <a:latin typeface="Times New Roman" pitchFamily="18" charset="0"/>
                <a:cs typeface="Times New Roman" pitchFamily="18" charset="0"/>
              </a:rPr>
              <a:t>=0</a:t>
            </a:r>
            <a:r>
              <a:rPr lang="en-GB" altLang="en-US" sz="2000">
                <a:latin typeface="Times New Roman" pitchFamily="18" charset="0"/>
                <a:cs typeface="Times New Roman" pitchFamily="18" charset="0"/>
              </a:rPr>
              <a:t>  </a:t>
            </a:r>
            <a:endParaRPr lang="lt-LT" altLang="en-US" sz="2000">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2484438" y="4724400"/>
          <a:ext cx="3309935" cy="647700"/>
        </p:xfrm>
        <a:graphic>
          <a:graphicData uri="http://schemas.openxmlformats.org/drawingml/2006/table">
            <a:tbl>
              <a:tblPr firstRow="1" firstCol="1" bandRow="1">
                <a:tableStyleId>{5C22544A-7EE6-4342-B048-85BDC9FD1C3A}</a:tableStyleId>
              </a:tblPr>
              <a:tblGrid>
                <a:gridCol w="551205"/>
                <a:gridCol w="551746"/>
                <a:gridCol w="551746"/>
                <a:gridCol w="551746"/>
                <a:gridCol w="551746"/>
                <a:gridCol w="551746"/>
              </a:tblGrid>
              <a:tr h="328534">
                <a:tc>
                  <a:txBody>
                    <a:bodyPr/>
                    <a:lstStyle/>
                    <a:p>
                      <a:pPr algn="ctr">
                        <a:lnSpc>
                          <a:spcPct val="115000"/>
                        </a:lnSpc>
                        <a:spcAft>
                          <a:spcPts val="0"/>
                        </a:spcAft>
                      </a:pPr>
                      <a:r>
                        <a:rPr lang="en-US" sz="1600" dirty="0" err="1">
                          <a:solidFill>
                            <a:schemeClr val="tx1"/>
                          </a:solidFill>
                          <a:effectLst/>
                        </a:rPr>
                        <a:t>Ko</a:t>
                      </a:r>
                      <a:endParaRPr lang="en-US" sz="2000" dirty="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tx1"/>
                          </a:solidFill>
                          <a:effectLst/>
                        </a:rPr>
                        <a:t>K1</a:t>
                      </a:r>
                      <a:endParaRPr lang="en-US" sz="2000" dirty="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tx1"/>
                          </a:solidFill>
                          <a:effectLst/>
                        </a:rPr>
                        <a:t>K2</a:t>
                      </a:r>
                      <a:endParaRPr lang="en-US" sz="2000" dirty="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a:solidFill>
                            <a:schemeClr val="tx1"/>
                          </a:solidFill>
                          <a:effectLst/>
                        </a:rPr>
                        <a:t>K3</a:t>
                      </a:r>
                      <a:endParaRPr lang="en-US" sz="200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a:solidFill>
                            <a:schemeClr val="tx1"/>
                          </a:solidFill>
                          <a:effectLst/>
                        </a:rPr>
                        <a:t>K4</a:t>
                      </a:r>
                      <a:endParaRPr lang="en-US" sz="200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tx1"/>
                          </a:solidFill>
                          <a:effectLst/>
                        </a:rPr>
                        <a:t>K5</a:t>
                      </a:r>
                      <a:endParaRPr lang="en-US" sz="2000" dirty="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166">
                <a:tc>
                  <a:txBody>
                    <a:bodyPr/>
                    <a:lstStyle/>
                    <a:p>
                      <a:pPr algn="ctr">
                        <a:lnSpc>
                          <a:spcPct val="115000"/>
                        </a:lnSpc>
                        <a:spcAft>
                          <a:spcPts val="0"/>
                        </a:spcAft>
                      </a:pPr>
                      <a:r>
                        <a:rPr lang="en-US" sz="1600" b="1" dirty="0">
                          <a:solidFill>
                            <a:schemeClr val="tx1"/>
                          </a:solidFill>
                          <a:effectLst/>
                        </a:rPr>
                        <a:t>-1</a:t>
                      </a:r>
                      <a:endParaRPr lang="en-US" sz="2000" b="1" dirty="0">
                        <a:solidFill>
                          <a:schemeClr val="tx1"/>
                        </a:solidFill>
                        <a:effectLst/>
                        <a:latin typeface="Calibri"/>
                        <a:ea typeface="Calibri"/>
                        <a:cs typeface="Times New Roman"/>
                      </a:endParaRPr>
                    </a:p>
                  </a:txBody>
                  <a:tcPr marL="68530" marR="685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tx1"/>
                          </a:solidFill>
                          <a:effectLst/>
                        </a:rPr>
                        <a:t>-</a:t>
                      </a:r>
                      <a:r>
                        <a:rPr lang="en-US" sz="1600" b="1" dirty="0">
                          <a:solidFill>
                            <a:schemeClr val="tx1"/>
                          </a:solidFill>
                          <a:effectLst/>
                        </a:rPr>
                        <a:t>0,5</a:t>
                      </a:r>
                      <a:endParaRPr lang="en-US" sz="2000" b="1" dirty="0">
                        <a:solidFill>
                          <a:schemeClr val="tx1"/>
                        </a:solidFill>
                        <a:effectLst/>
                        <a:latin typeface="Calibri"/>
                        <a:ea typeface="Calibri"/>
                        <a:cs typeface="Times New Roman"/>
                      </a:endParaRPr>
                    </a:p>
                  </a:txBody>
                  <a:tcPr marL="68530" marR="68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rPr>
                        <a:t>0,5</a:t>
                      </a:r>
                      <a:endParaRPr lang="en-US" sz="2000" b="1" dirty="0">
                        <a:solidFill>
                          <a:schemeClr val="tx1"/>
                        </a:solidFill>
                        <a:effectLst/>
                        <a:latin typeface="Calibri"/>
                        <a:ea typeface="Calibri"/>
                        <a:cs typeface="Times New Roman"/>
                      </a:endParaRPr>
                    </a:p>
                  </a:txBody>
                  <a:tcPr marL="68530" marR="68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rPr>
                        <a:t>0,5</a:t>
                      </a:r>
                      <a:endParaRPr lang="en-US" sz="2000" b="1" dirty="0">
                        <a:solidFill>
                          <a:schemeClr val="tx1"/>
                        </a:solidFill>
                        <a:effectLst/>
                        <a:latin typeface="Calibri"/>
                        <a:ea typeface="Calibri"/>
                        <a:cs typeface="Times New Roman"/>
                      </a:endParaRPr>
                    </a:p>
                  </a:txBody>
                  <a:tcPr marL="68530" marR="68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rPr>
                        <a:t>0,5</a:t>
                      </a:r>
                      <a:endParaRPr lang="en-US" sz="2000" b="1" dirty="0">
                        <a:solidFill>
                          <a:schemeClr val="tx1"/>
                        </a:solidFill>
                        <a:effectLst/>
                        <a:latin typeface="Calibri"/>
                        <a:ea typeface="Calibri"/>
                        <a:cs typeface="Times New Roman"/>
                      </a:endParaRPr>
                    </a:p>
                  </a:txBody>
                  <a:tcPr marL="68530" marR="68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rPr>
                        <a:t>1</a:t>
                      </a:r>
                      <a:endParaRPr lang="en-US" sz="2000" b="1" dirty="0">
                        <a:solidFill>
                          <a:schemeClr val="tx1"/>
                        </a:solidFill>
                        <a:effectLst/>
                        <a:latin typeface="Calibri"/>
                        <a:ea typeface="Calibri"/>
                        <a:cs typeface="Times New Roman"/>
                      </a:endParaRPr>
                    </a:p>
                  </a:txBody>
                  <a:tcPr marL="68530" marR="68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412" name="Rectangle 18"/>
          <p:cNvSpPr>
            <a:spLocks noChangeArrowheads="1"/>
          </p:cNvSpPr>
          <p:nvPr/>
        </p:nvSpPr>
        <p:spPr bwMode="auto">
          <a:xfrm>
            <a:off x="466725" y="2860675"/>
            <a:ext cx="8220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a:latin typeface="Times New Roman" pitchFamily="18" charset="0"/>
                <a:cs typeface="Times New Roman" pitchFamily="18" charset="0"/>
              </a:rPr>
              <a:t>Tegul </a:t>
            </a:r>
            <a:r>
              <a:rPr lang="lt-LT" altLang="en-US" sz="2000" i="1">
                <a:latin typeface="Times New Roman" pitchFamily="18" charset="0"/>
                <a:cs typeface="Times New Roman" pitchFamily="18" charset="0"/>
              </a:rPr>
              <a:t>K</a:t>
            </a:r>
            <a:r>
              <a:rPr lang="lt-LT" altLang="en-US" sz="2000" baseline="-25000">
                <a:latin typeface="Times New Roman" pitchFamily="18" charset="0"/>
                <a:cs typeface="Times New Roman" pitchFamily="18" charset="0"/>
              </a:rPr>
              <a:t>0</a:t>
            </a:r>
            <a:r>
              <a:rPr lang="lt-LT" altLang="en-US" sz="2000">
                <a:latin typeface="Times New Roman" pitchFamily="18" charset="0"/>
                <a:cs typeface="Times New Roman" pitchFamily="18" charset="0"/>
              </a:rPr>
              <a:t>,</a:t>
            </a:r>
            <a:r>
              <a:rPr lang="lt-LT" altLang="en-US" sz="2000" baseline="-25000">
                <a:latin typeface="Times New Roman" pitchFamily="18" charset="0"/>
                <a:cs typeface="Times New Roman" pitchFamily="18" charset="0"/>
              </a:rPr>
              <a:t>  </a:t>
            </a:r>
            <a:r>
              <a:rPr lang="lt-LT" altLang="en-US" sz="2000" i="1">
                <a:latin typeface="Times New Roman" pitchFamily="18" charset="0"/>
                <a:cs typeface="Times New Roman" pitchFamily="18" charset="0"/>
              </a:rPr>
              <a:t>K</a:t>
            </a:r>
            <a:r>
              <a:rPr lang="lt-LT" altLang="en-US" sz="2000" baseline="-25000">
                <a:latin typeface="Times New Roman" pitchFamily="18" charset="0"/>
                <a:cs typeface="Times New Roman" pitchFamily="18" charset="0"/>
              </a:rPr>
              <a:t>1</a:t>
            </a:r>
            <a:r>
              <a:rPr lang="lt-LT" altLang="en-US" sz="2000">
                <a:latin typeface="Times New Roman" pitchFamily="18" charset="0"/>
                <a:cs typeface="Times New Roman" pitchFamily="18" charset="0"/>
              </a:rPr>
              <a:t>,</a:t>
            </a:r>
            <a:r>
              <a:rPr lang="lt-LT" altLang="en-US" sz="2000" i="1">
                <a:latin typeface="Times New Roman" pitchFamily="18" charset="0"/>
                <a:cs typeface="Times New Roman" pitchFamily="18" charset="0"/>
              </a:rPr>
              <a:t> </a:t>
            </a:r>
            <a:r>
              <a:rPr lang="en-US" altLang="en-US" sz="2000">
                <a:latin typeface="Times New Roman" pitchFamily="18" charset="0"/>
                <a:cs typeface="Times New Roman" pitchFamily="18" charset="0"/>
              </a:rPr>
              <a:t>…,</a:t>
            </a:r>
            <a:r>
              <a:rPr lang="lt-LT" altLang="en-US" sz="2000" baseline="-25000">
                <a:latin typeface="Times New Roman" pitchFamily="18" charset="0"/>
                <a:cs typeface="Times New Roman" pitchFamily="18" charset="0"/>
              </a:rPr>
              <a:t> </a:t>
            </a:r>
            <a:r>
              <a:rPr lang="lt-LT" altLang="en-US" sz="2000" i="1">
                <a:latin typeface="Times New Roman" pitchFamily="18" charset="0"/>
                <a:cs typeface="Times New Roman" pitchFamily="18" charset="0"/>
              </a:rPr>
              <a:t>K</a:t>
            </a:r>
            <a:r>
              <a:rPr lang="en-US" altLang="en-US" sz="2000" i="1" baseline="-25000">
                <a:latin typeface="Times New Roman" pitchFamily="18" charset="0"/>
                <a:cs typeface="Times New Roman" pitchFamily="18" charset="0"/>
              </a:rPr>
              <a:t>n</a:t>
            </a:r>
            <a:r>
              <a:rPr lang="lt-LT" altLang="en-US" sz="2000">
                <a:latin typeface="Times New Roman" pitchFamily="18" charset="0"/>
                <a:cs typeface="Times New Roman" pitchFamily="18" charset="0"/>
              </a:rPr>
              <a:t>,</a:t>
            </a:r>
            <a:r>
              <a:rPr lang="en-US" altLang="en-US" sz="2000">
                <a:latin typeface="Times New Roman" pitchFamily="18" charset="0"/>
                <a:cs typeface="Times New Roman" pitchFamily="18" charset="0"/>
              </a:rPr>
              <a:t> </a:t>
            </a:r>
            <a:r>
              <a:rPr lang="lt-LT" altLang="en-US" sz="2000">
                <a:latin typeface="Times New Roman" pitchFamily="18" charset="0"/>
                <a:cs typeface="Times New Roman" pitchFamily="18" charset="0"/>
              </a:rPr>
              <a:t>projekto </a:t>
            </a:r>
            <a:r>
              <a:rPr lang="en-US" altLang="en-US" sz="2000">
                <a:latin typeface="Times New Roman" pitchFamily="18" charset="0"/>
                <a:cs typeface="Times New Roman" pitchFamily="18" charset="0"/>
              </a:rPr>
              <a:t>pinig</a:t>
            </a:r>
            <a:r>
              <a:rPr lang="lt-LT" altLang="en-US" sz="2000">
                <a:latin typeface="Times New Roman" pitchFamily="18" charset="0"/>
                <a:cs typeface="Times New Roman" pitchFamily="18" charset="0"/>
              </a:rPr>
              <a:t>ų srauto nariai (jei </a:t>
            </a:r>
            <a:r>
              <a:rPr lang="lt-LT" altLang="en-US" sz="2000" i="1">
                <a:latin typeface="Times New Roman" pitchFamily="18" charset="0"/>
                <a:cs typeface="Times New Roman" pitchFamily="18" charset="0"/>
              </a:rPr>
              <a:t>K</a:t>
            </a:r>
            <a:r>
              <a:rPr lang="lt-LT" altLang="en-US" sz="2000" i="1" baseline="-25000">
                <a:latin typeface="Times New Roman" pitchFamily="18" charset="0"/>
                <a:cs typeface="Times New Roman" pitchFamily="18" charset="0"/>
              </a:rPr>
              <a:t>j</a:t>
            </a:r>
            <a:r>
              <a:rPr lang="lt-LT" altLang="en-US" sz="2000">
                <a:latin typeface="Times New Roman" pitchFamily="18" charset="0"/>
                <a:cs typeface="Times New Roman" pitchFamily="18" charset="0"/>
              </a:rPr>
              <a:t>&gt;0 – investavimo pajamos, kai </a:t>
            </a:r>
            <a:r>
              <a:rPr lang="lt-LT" altLang="en-US" sz="2000" i="1">
                <a:latin typeface="Times New Roman" pitchFamily="18" charset="0"/>
                <a:cs typeface="Times New Roman" pitchFamily="18" charset="0"/>
              </a:rPr>
              <a:t>K</a:t>
            </a:r>
            <a:r>
              <a:rPr lang="lt-LT" altLang="en-US" sz="2000" i="1" baseline="-25000">
                <a:latin typeface="Times New Roman" pitchFamily="18" charset="0"/>
                <a:cs typeface="Times New Roman" pitchFamily="18" charset="0"/>
              </a:rPr>
              <a:t>j</a:t>
            </a:r>
            <a:r>
              <a:rPr lang="lt-LT" altLang="en-US" sz="2000">
                <a:latin typeface="Times New Roman" pitchFamily="18" charset="0"/>
                <a:cs typeface="Times New Roman" pitchFamily="18" charset="0"/>
              </a:rPr>
              <a:t>&lt;0 – investavimo išlaidos. </a:t>
            </a:r>
          </a:p>
          <a:p>
            <a:pPr algn="l" eaLnBrk="1" hangingPunct="1">
              <a:spcBef>
                <a:spcPct val="0"/>
              </a:spcBef>
              <a:buFontTx/>
              <a:buNone/>
            </a:pPr>
            <a:r>
              <a:rPr lang="lt-LT" altLang="en-US" sz="2000">
                <a:latin typeface="Times New Roman" pitchFamily="18" charset="0"/>
                <a:cs typeface="Times New Roman" pitchFamily="18" charset="0"/>
              </a:rPr>
              <a:t>P</a:t>
            </a:r>
            <a:r>
              <a:rPr lang="en-US" altLang="en-US" sz="2000">
                <a:latin typeface="Times New Roman" pitchFamily="18" charset="0"/>
                <a:cs typeface="Times New Roman" pitchFamily="18" charset="0"/>
              </a:rPr>
              <a:t>asiremdami </a:t>
            </a:r>
            <a:r>
              <a:rPr lang="lt-LT" altLang="en-US" sz="2000">
                <a:latin typeface="Times New Roman" pitchFamily="18" charset="0"/>
                <a:cs typeface="Times New Roman" pitchFamily="18" charset="0"/>
              </a:rPr>
              <a:t>logistiniu diskontavimu a</a:t>
            </a:r>
            <a:r>
              <a:rPr lang="en-US" altLang="en-US" sz="2000">
                <a:latin typeface="Times New Roman" pitchFamily="18" charset="0"/>
                <a:cs typeface="Times New Roman" pitchFamily="18" charset="0"/>
              </a:rPr>
              <a:t>pskaičiuoki</a:t>
            </a:r>
            <a:r>
              <a:rPr lang="lt-LT" altLang="en-US" sz="2000">
                <a:latin typeface="Times New Roman" pitchFamily="18" charset="0"/>
                <a:cs typeface="Times New Roman" pitchFamily="18" charset="0"/>
              </a:rPr>
              <a:t>m</a:t>
            </a:r>
            <a:r>
              <a:rPr lang="en-US" altLang="en-US" sz="2000">
                <a:latin typeface="Times New Roman" pitchFamily="18" charset="0"/>
                <a:cs typeface="Times New Roman" pitchFamily="18" charset="0"/>
              </a:rPr>
              <a:t>e</a:t>
            </a:r>
            <a:r>
              <a:rPr lang="lt-LT" altLang="en-US" sz="2000">
                <a:latin typeface="Times New Roman" pitchFamily="18" charset="0"/>
                <a:cs typeface="Times New Roman" pitchFamily="18" charset="0"/>
              </a:rPr>
              <a:t> </a:t>
            </a:r>
            <a:r>
              <a:rPr lang="en-US" altLang="en-US" sz="2000">
                <a:latin typeface="Times New Roman" pitchFamily="18" charset="0"/>
                <a:cs typeface="Times New Roman" pitchFamily="18" charset="0"/>
              </a:rPr>
              <a:t> logistinę grynąją dabartinę vertę</a:t>
            </a:r>
            <a:r>
              <a:rPr lang="lt-LT" altLang="en-US" sz="2000">
                <a:latin typeface="Times New Roman" pitchFamily="18" charset="0"/>
                <a:cs typeface="Times New Roman" pitchFamily="18" charset="0"/>
              </a:rPr>
              <a:t> ir ją prilyginę nuliui raskime vidinę pelno normą. Nustatykime vidinės pelno normos priklausomybę nuo prisotinimo </a:t>
            </a:r>
            <a:r>
              <a:rPr lang="en-US" altLang="en-US" sz="2000" i="1">
                <a:latin typeface="Times New Roman" pitchFamily="18" charset="0"/>
                <a:cs typeface="Times New Roman" pitchFamily="18" charset="0"/>
              </a:rPr>
              <a:t>K/Kp</a:t>
            </a:r>
            <a:r>
              <a:rPr lang="lt-LT" altLang="en-US" sz="2000" i="1">
                <a:latin typeface="Times New Roman" pitchFamily="18" charset="0"/>
                <a:cs typeface="Times New Roman" pitchFamily="18" charset="0"/>
              </a:rPr>
              <a:t>.</a:t>
            </a:r>
            <a:endParaRPr lang="en-US" altLang="en-US" sz="2000">
              <a:latin typeface="Times New Roman" pitchFamily="18" charset="0"/>
              <a:cs typeface="Times New Roman" pitchFamily="18" charset="0"/>
            </a:endParaRPr>
          </a:p>
        </p:txBody>
      </p:sp>
      <p:sp>
        <p:nvSpPr>
          <p:cNvPr id="1641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a:p>
            <a:pPr algn="ctr" eaLnBrk="1" hangingPunct="1">
              <a:spcBef>
                <a:spcPct val="0"/>
              </a:spcBef>
              <a:buFontTx/>
              <a:buNone/>
            </a:pPr>
            <a:endParaRPr lang="en-US" altLang="lt-LT" sz="1200">
              <a:latin typeface="Arial"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403350" y="1341438"/>
            <a:ext cx="6624638" cy="4535487"/>
          </a:xfrm>
        </p:spPr>
        <p:txBody>
          <a:bodyPr/>
          <a:lstStyle/>
          <a:p>
            <a:pPr algn="l"/>
            <a:r>
              <a:rPr lang="lt-LT" altLang="lt-LT" sz="800" smtClean="0"/>
              <a:t>.</a:t>
            </a:r>
          </a:p>
        </p:txBody>
      </p:sp>
      <p:sp>
        <p:nvSpPr>
          <p:cNvPr id="17411" name="Subtitle 2"/>
          <p:cNvSpPr>
            <a:spLocks noGrp="1"/>
          </p:cNvSpPr>
          <p:nvPr>
            <p:ph type="subTitle" idx="1"/>
          </p:nvPr>
        </p:nvSpPr>
        <p:spPr>
          <a:xfrm>
            <a:off x="1476375" y="1341438"/>
            <a:ext cx="6400800" cy="4537075"/>
          </a:xfrm>
        </p:spPr>
        <p:txBody>
          <a:bodyPr/>
          <a:lstStyle/>
          <a:p>
            <a:pPr algn="l"/>
            <a:r>
              <a:rPr lang="lt-LT" altLang="lt-LT" sz="800" smtClean="0"/>
              <a:t>.</a:t>
            </a:r>
          </a:p>
        </p:txBody>
      </p:sp>
      <p:sp>
        <p:nvSpPr>
          <p:cNvPr id="17412" name="Rectangle 6"/>
          <p:cNvSpPr>
            <a:spLocks noChangeArrowheads="1"/>
          </p:cNvSpPr>
          <p:nvPr/>
        </p:nvSpPr>
        <p:spPr bwMode="auto">
          <a:xfrm>
            <a:off x="1835150" y="188913"/>
            <a:ext cx="6697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2400" b="1">
                <a:solidFill>
                  <a:srgbClr val="3333FF"/>
                </a:solidFill>
                <a:latin typeface="Times New Roman" pitchFamily="18" charset="0"/>
                <a:cs typeface="Times New Roman" pitchFamily="18" charset="0"/>
              </a:rPr>
              <a:t>Bendrųjų procentų produktyvumo normos priklausomybė nuo prisotinimo </a:t>
            </a:r>
            <a:r>
              <a:rPr lang="en-US" altLang="en-US" sz="2400" b="1" i="1">
                <a:solidFill>
                  <a:srgbClr val="1102D4"/>
                </a:solidFill>
              </a:rPr>
              <a:t>K/Kp </a:t>
            </a:r>
            <a:r>
              <a:rPr lang="en-US" altLang="en-US" sz="2400" b="1">
                <a:solidFill>
                  <a:srgbClr val="1102D4"/>
                </a:solidFill>
                <a:latin typeface="Times New Roman" pitchFamily="18" charset="0"/>
                <a:cs typeface="Times New Roman" pitchFamily="18" charset="0"/>
              </a:rPr>
              <a:t>arba</a:t>
            </a:r>
            <a:r>
              <a:rPr lang="en-US" altLang="en-US" sz="2400" b="1">
                <a:solidFill>
                  <a:srgbClr val="1102D4"/>
                </a:solidFill>
              </a:rPr>
              <a:t> </a:t>
            </a:r>
            <a:r>
              <a:rPr lang="lt-LT" altLang="en-US" sz="2400" b="1">
                <a:solidFill>
                  <a:srgbClr val="1102D4"/>
                </a:solidFill>
              </a:rPr>
              <a:t>„</a:t>
            </a:r>
            <a:r>
              <a:rPr lang="en-US" altLang="en-US" sz="2400" b="1">
                <a:solidFill>
                  <a:srgbClr val="3333FF"/>
                </a:solidFill>
                <a:latin typeface="Times New Roman" pitchFamily="18" charset="0"/>
                <a:cs typeface="Times New Roman" pitchFamily="18" charset="0"/>
              </a:rPr>
              <a:t>s</a:t>
            </a:r>
            <a:r>
              <a:rPr lang="lt-LT" altLang="en-US" sz="2400" b="1">
                <a:solidFill>
                  <a:srgbClr val="3333FF"/>
                </a:solidFill>
                <a:latin typeface="Times New Roman" pitchFamily="18" charset="0"/>
                <a:cs typeface="Times New Roman" pitchFamily="18" charset="0"/>
              </a:rPr>
              <a:t>progstamasis augimas</a:t>
            </a:r>
            <a:r>
              <a:rPr lang="en-US" altLang="en-US" sz="2400" b="1">
                <a:solidFill>
                  <a:srgbClr val="3333FF"/>
                </a:solidFill>
                <a:latin typeface="Times New Roman" pitchFamily="18" charset="0"/>
                <a:cs typeface="Times New Roman" pitchFamily="18" charset="0"/>
              </a:rPr>
              <a:t>”</a:t>
            </a:r>
            <a:r>
              <a:rPr lang="lt-LT" altLang="en-US" sz="2400" b="1">
                <a:solidFill>
                  <a:srgbClr val="3333FF"/>
                </a:solidFill>
                <a:latin typeface="Times New Roman" pitchFamily="18" charset="0"/>
                <a:cs typeface="Times New Roman" pitchFamily="18" charset="0"/>
              </a:rPr>
              <a:t> </a:t>
            </a:r>
            <a:endParaRPr lang="lt-LT" altLang="lt-LT" sz="2400" b="1">
              <a:solidFill>
                <a:srgbClr val="3333FF"/>
              </a:solidFill>
              <a:latin typeface="Times New Roman" pitchFamily="18" charset="0"/>
              <a:cs typeface="Times New Roman" pitchFamily="18" charset="0"/>
            </a:endParaRPr>
          </a:p>
        </p:txBody>
      </p:sp>
      <p:sp>
        <p:nvSpPr>
          <p:cNvPr id="17413"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EF9834E1-A8BD-457A-9DEC-7BB4A0047A4D}" type="slidenum">
              <a:rPr lang="lt-LT" altLang="en-US" sz="1400">
                <a:latin typeface="Arial" charset="0"/>
              </a:rPr>
              <a:pPr algn="r" eaLnBrk="1" hangingPunct="1">
                <a:spcBef>
                  <a:spcPct val="0"/>
                </a:spcBef>
                <a:buFontTx/>
                <a:buNone/>
              </a:pPr>
              <a:t>24</a:t>
            </a:fld>
            <a:endParaRPr lang="lt-LT" altLang="en-US" sz="1400">
              <a:latin typeface="Arial" charset="0"/>
            </a:endParaRPr>
          </a:p>
        </p:txBody>
      </p:sp>
      <p:graphicFrame>
        <p:nvGraphicFramePr>
          <p:cNvPr id="8" name="Chart 7"/>
          <p:cNvGraphicFramePr>
            <a:graphicFrameLocks/>
          </p:cNvGraphicFramePr>
          <p:nvPr/>
        </p:nvGraphicFramePr>
        <p:xfrm>
          <a:off x="1259632" y="1412776"/>
          <a:ext cx="636036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7415" name="Rectangle 1"/>
          <p:cNvSpPr>
            <a:spLocks noChangeArrowheads="1"/>
          </p:cNvSpPr>
          <p:nvPr/>
        </p:nvSpPr>
        <p:spPr bwMode="auto">
          <a:xfrm>
            <a:off x="1116013" y="5678488"/>
            <a:ext cx="705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1800" b="1">
                <a:solidFill>
                  <a:srgbClr val="000000"/>
                </a:solidFill>
                <a:latin typeface="Times New Roman" pitchFamily="18" charset="0"/>
                <a:cs typeface="Times New Roman" pitchFamily="18" charset="0"/>
              </a:rPr>
              <a:t>Investicijos kaitimo (vidinės grąžos normos augimo) grafikas</a:t>
            </a:r>
            <a:endParaRPr lang="en-US" altLang="en-US" sz="1800" b="1">
              <a:solidFill>
                <a:srgbClr val="000000"/>
              </a:solidFill>
              <a:latin typeface="Times New Roman" pitchFamily="18" charset="0"/>
              <a:cs typeface="Times New Roman" pitchFamily="18" charset="0"/>
            </a:endParaRPr>
          </a:p>
        </p:txBody>
      </p:sp>
      <p:sp>
        <p:nvSpPr>
          <p:cNvPr id="17416"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1913" y="274638"/>
            <a:ext cx="7354887" cy="633412"/>
          </a:xfrm>
        </p:spPr>
        <p:txBody>
          <a:bodyPr/>
          <a:lstStyle/>
          <a:p>
            <a:r>
              <a:rPr lang="lt-LT" altLang="en-US" sz="3600" b="1" smtClean="0">
                <a:solidFill>
                  <a:srgbClr val="88942C"/>
                </a:solidFill>
              </a:rPr>
              <a:t>Didėjančio pelningumo fenomenas</a:t>
            </a:r>
            <a:endParaRPr lang="lt-LT" altLang="lt-LT" sz="3600" smtClean="0"/>
          </a:p>
        </p:txBody>
      </p:sp>
      <p:sp>
        <p:nvSpPr>
          <p:cNvPr id="34819" name="Content Placeholder 2"/>
          <p:cNvSpPr>
            <a:spLocks noGrp="1"/>
          </p:cNvSpPr>
          <p:nvPr>
            <p:ph idx="1"/>
          </p:nvPr>
        </p:nvSpPr>
        <p:spPr>
          <a:xfrm>
            <a:off x="457200" y="981075"/>
            <a:ext cx="8229600" cy="5256213"/>
          </a:xfrm>
        </p:spPr>
        <p:txBody>
          <a:bodyPr/>
          <a:lstStyle/>
          <a:p>
            <a:pPr marL="0" indent="0">
              <a:lnSpc>
                <a:spcPct val="90000"/>
              </a:lnSpc>
              <a:buFontTx/>
              <a:buNone/>
              <a:defRPr/>
            </a:pPr>
            <a:r>
              <a:rPr lang="lt-LT" altLang="lt-LT" sz="2800" dirty="0" smtClean="0"/>
              <a:t>	Kaip jis pasireiškia?</a:t>
            </a:r>
          </a:p>
          <a:p>
            <a:pPr>
              <a:lnSpc>
                <a:spcPct val="90000"/>
              </a:lnSpc>
              <a:defRPr/>
            </a:pPr>
            <a:r>
              <a:rPr lang="lt-LT" altLang="lt-LT" sz="2800" dirty="0" smtClean="0"/>
              <a:t>Atsitiktinai sukuriamas pradinis paklausos padidėjimas finansų sektoriuje. Kai paklausa aplenkia pasiūlą, rinka tampa uždara, ją galima prisotinti. Prisotinamoje rinkoje ima veikti didėjančio pelningumo fenomenas. Taigi, dėl augančio pelningumo </a:t>
            </a:r>
            <a:r>
              <a:rPr lang="lt-LT" altLang="lt-LT" sz="2800" b="1" dirty="0" smtClean="0">
                <a:solidFill>
                  <a:srgbClr val="122DF6"/>
                </a:solidFill>
              </a:rPr>
              <a:t>prisotinimas vyksta rinkos finansų</a:t>
            </a:r>
            <a:r>
              <a:rPr lang="lt-LT" altLang="lt-LT" sz="2800" dirty="0" smtClean="0"/>
              <a:t> sektoriuje (ten kur investuojama).</a:t>
            </a:r>
          </a:p>
          <a:p>
            <a:pPr>
              <a:lnSpc>
                <a:spcPct val="90000"/>
              </a:lnSpc>
              <a:defRPr/>
            </a:pPr>
            <a:r>
              <a:rPr lang="lt-LT" altLang="lt-LT" sz="2800" dirty="0" smtClean="0"/>
              <a:t>Tos pat rinkos </a:t>
            </a:r>
            <a:r>
              <a:rPr lang="lt-LT" altLang="lt-LT" sz="2800" b="1" dirty="0" smtClean="0">
                <a:solidFill>
                  <a:srgbClr val="122DF6"/>
                </a:solidFill>
              </a:rPr>
              <a:t>prekių sektoriuje auga paklausa </a:t>
            </a:r>
            <a:r>
              <a:rPr lang="lt-LT" altLang="lt-LT" sz="2800" dirty="0" smtClean="0"/>
              <a:t>(nes prekės brangsta), rinka tampa deficitinė. Plečiama gamyba, atsiranda paslėptoji perprodukcija, nes įsijungia laikini rinkos dalyviai (spekuliantai), kurie tų prekių vartoti nesirengia, o ketina tik pigiai pirkti ir brangiai parduoti, </a:t>
            </a:r>
          </a:p>
        </p:txBody>
      </p:sp>
      <p:sp>
        <p:nvSpPr>
          <p:cNvPr id="184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3777A522-960B-4C0D-82FE-231454D00959}" type="slidenum">
              <a:rPr lang="lt-LT" altLang="en-US" sz="1200" smtClean="0">
                <a:latin typeface="Arial" charset="0"/>
              </a:rPr>
              <a:pPr algn="r" eaLnBrk="1" hangingPunct="1">
                <a:spcBef>
                  <a:spcPct val="0"/>
                </a:spcBef>
                <a:buFontTx/>
                <a:buNone/>
              </a:pPr>
              <a:t>25</a:t>
            </a:fld>
            <a:endParaRPr lang="lt-LT" altLang="en-US" sz="1200" smtClean="0">
              <a:latin typeface="Arial" charset="0"/>
            </a:endParaRPr>
          </a:p>
        </p:txBody>
      </p:sp>
      <p:sp>
        <p:nvSpPr>
          <p:cNvPr id="18437"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31913" y="274638"/>
            <a:ext cx="7354887" cy="706437"/>
          </a:xfrm>
        </p:spPr>
        <p:txBody>
          <a:bodyPr/>
          <a:lstStyle/>
          <a:p>
            <a:r>
              <a:rPr lang="lt-LT" altLang="en-US" sz="3200" b="1" smtClean="0">
                <a:solidFill>
                  <a:srgbClr val="88942C"/>
                </a:solidFill>
              </a:rPr>
              <a:t>Sprogstamasis augimas arba didėjančio pelningumo fenomenas</a:t>
            </a:r>
            <a:endParaRPr lang="lt-LT" altLang="lt-LT" sz="3200" smtClean="0"/>
          </a:p>
        </p:txBody>
      </p:sp>
      <p:sp>
        <p:nvSpPr>
          <p:cNvPr id="19459" name="Content Placeholder 2"/>
          <p:cNvSpPr>
            <a:spLocks noGrp="1"/>
          </p:cNvSpPr>
          <p:nvPr>
            <p:ph idx="1"/>
          </p:nvPr>
        </p:nvSpPr>
        <p:spPr>
          <a:xfrm>
            <a:off x="457200" y="1268413"/>
            <a:ext cx="8229600" cy="4857750"/>
          </a:xfrm>
        </p:spPr>
        <p:txBody>
          <a:bodyPr/>
          <a:lstStyle/>
          <a:p>
            <a:pPr>
              <a:lnSpc>
                <a:spcPct val="90000"/>
              </a:lnSpc>
            </a:pPr>
            <a:r>
              <a:rPr lang="lt-LT" altLang="en-US" sz="2800" b="1" smtClean="0">
                <a:solidFill>
                  <a:srgbClr val="1102D4"/>
                </a:solidFill>
              </a:rPr>
              <a:t>Jei kapitalas investuojamas uždaroje rinkoje, tai didėjant tos rinkos prisotinimui kapitalu</a:t>
            </a:r>
            <a:r>
              <a:rPr lang="lt-LT" altLang="en-US" sz="2800" smtClean="0">
                <a:solidFill>
                  <a:srgbClr val="1102D4"/>
                </a:solidFill>
              </a:rPr>
              <a:t>, </a:t>
            </a:r>
            <a:r>
              <a:rPr lang="lt-LT" altLang="en-US" sz="2800" b="1" smtClean="0">
                <a:solidFill>
                  <a:srgbClr val="1102D4"/>
                </a:solidFill>
              </a:rPr>
              <a:t>tos investicijos pelningumas didėja. </a:t>
            </a:r>
          </a:p>
          <a:p>
            <a:pPr>
              <a:lnSpc>
                <a:spcPct val="90000"/>
              </a:lnSpc>
            </a:pPr>
            <a:r>
              <a:rPr lang="lt-LT" altLang="en-US" sz="2800" smtClean="0"/>
              <a:t>Remiantis pasiūlos savybėmis  turėtų būti atvirkščiai: didėjant prisotinimui turi didėti ir pasiūla ir dėl to pelningumas turėtų mažėti.</a:t>
            </a:r>
            <a:endParaRPr lang="ru-RU" altLang="en-US" sz="2800" smtClean="0"/>
          </a:p>
          <a:p>
            <a:r>
              <a:rPr lang="lt-LT" altLang="en-US" sz="2800" smtClean="0"/>
              <a:t>Taigi uždaroje (prisotinamoje) rinkoje formuojasi </a:t>
            </a:r>
            <a:r>
              <a:rPr lang="lt-LT" altLang="en-US" sz="2800" b="1" smtClean="0">
                <a:solidFill>
                  <a:srgbClr val="122DF6"/>
                </a:solidFill>
              </a:rPr>
              <a:t>paradoksas – didėjant pasiūlai kainos auga</a:t>
            </a:r>
            <a:r>
              <a:rPr lang="lt-LT" altLang="en-US" sz="2800" smtClean="0"/>
              <a:t>. Ir tai paaiškina ne tik didėjančio pelningumo fenomenas.</a:t>
            </a:r>
          </a:p>
          <a:p>
            <a:r>
              <a:rPr lang="lt-LT" altLang="lt-LT" sz="2800" smtClean="0"/>
              <a:t>Sprogstamasis augimas pasireiškia ne tik ekonomikoje.</a:t>
            </a:r>
          </a:p>
        </p:txBody>
      </p:sp>
      <p:sp>
        <p:nvSpPr>
          <p:cNvPr id="194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2D9BC6DE-2811-4613-8E78-6C05E4B3CA9A}" type="slidenum">
              <a:rPr lang="lt-LT" altLang="en-US" sz="1200" smtClean="0">
                <a:latin typeface="Arial" charset="0"/>
              </a:rPr>
              <a:pPr algn="r" eaLnBrk="1" hangingPunct="1">
                <a:spcBef>
                  <a:spcPct val="0"/>
                </a:spcBef>
                <a:buFontTx/>
                <a:buNone/>
              </a:pPr>
              <a:t>26</a:t>
            </a:fld>
            <a:endParaRPr lang="lt-LT" altLang="en-US" sz="1200" smtClean="0">
              <a:latin typeface="Arial" charset="0"/>
            </a:endParaRPr>
          </a:p>
        </p:txBody>
      </p:sp>
      <p:sp>
        <p:nvSpPr>
          <p:cNvPr id="1946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341438"/>
            <a:ext cx="7772400" cy="4751387"/>
          </a:xfrm>
        </p:spPr>
        <p:txBody>
          <a:bodyPr/>
          <a:lstStyle/>
          <a:p>
            <a:pPr algn="l"/>
            <a:r>
              <a:rPr lang="lt-LT" altLang="lt-LT" sz="800" smtClean="0"/>
              <a:t>.</a:t>
            </a:r>
          </a:p>
        </p:txBody>
      </p:sp>
      <p:sp>
        <p:nvSpPr>
          <p:cNvPr id="20483" name="Subtitle 2"/>
          <p:cNvSpPr>
            <a:spLocks noGrp="1"/>
          </p:cNvSpPr>
          <p:nvPr>
            <p:ph type="subTitle" idx="1"/>
          </p:nvPr>
        </p:nvSpPr>
        <p:spPr>
          <a:xfrm>
            <a:off x="395288" y="1484313"/>
            <a:ext cx="8137525" cy="4752975"/>
          </a:xfrm>
        </p:spPr>
        <p:txBody>
          <a:bodyPr/>
          <a:lstStyle/>
          <a:p>
            <a:pPr algn="l"/>
            <a:r>
              <a:rPr lang="lt-LT" altLang="en-US" sz="2000" smtClean="0"/>
              <a:t>	</a:t>
            </a:r>
            <a:r>
              <a:rPr lang="lt-LT" altLang="en-US" sz="2200" smtClean="0"/>
              <a:t>1958 m Britanijos ekonomistas  A. W. Phillips‘as empiriškai nustatė priklausomybę tarp nedarbo ir infliacijos. Ji buvo pavadinta </a:t>
            </a:r>
            <a:r>
              <a:rPr lang="lt-LT" altLang="en-US" sz="2200" b="1" smtClean="0"/>
              <a:t>Filipso kreive. </a:t>
            </a:r>
            <a:endParaRPr lang="lt-LT" altLang="en-US" sz="2200" smtClean="0"/>
          </a:p>
          <a:p>
            <a:pPr algn="l"/>
            <a:r>
              <a:rPr lang="lt-LT" altLang="en-US" sz="2200" b="1" smtClean="0"/>
              <a:t>Filipso kreivė</a:t>
            </a:r>
            <a:r>
              <a:rPr lang="lt-LT" altLang="en-US" sz="2200" smtClean="0"/>
              <a:t> parodo, kad kuo didesnis nedarbas, tuo mažesnė infliacija ir atvirkščiai. </a:t>
            </a:r>
          </a:p>
          <a:p>
            <a:pPr algn="l"/>
            <a:r>
              <a:rPr lang="lt-LT" altLang="en-US" sz="2200" smtClean="0"/>
              <a:t>1961-1969 metų JAV duomenis Filipso kreivę galėtume </a:t>
            </a:r>
            <a:r>
              <a:rPr lang="en-US" altLang="en-US" sz="2200" smtClean="0"/>
              <a:t>aproksimuoti </a:t>
            </a:r>
            <a:r>
              <a:rPr lang="lt-LT" altLang="en-US" sz="2200" smtClean="0"/>
              <a:t> bendrųjų procentų lygtimi (</a:t>
            </a:r>
            <a:r>
              <a:rPr lang="lt-LT" altLang="en-US" sz="2200" i="1" smtClean="0"/>
              <a:t>K</a:t>
            </a:r>
            <a:r>
              <a:rPr lang="lt-LT" altLang="en-US" sz="2200" i="1" baseline="-25000" smtClean="0"/>
              <a:t>p</a:t>
            </a:r>
            <a:r>
              <a:rPr lang="lt-LT" altLang="en-US" sz="2200" baseline="-25000" smtClean="0"/>
              <a:t> </a:t>
            </a:r>
            <a:r>
              <a:rPr lang="lt-LT" altLang="en-US" sz="2200" smtClean="0"/>
              <a:t>&gt; 7):</a:t>
            </a:r>
          </a:p>
          <a:p>
            <a:pPr algn="l"/>
            <a:endParaRPr lang="lt-LT" altLang="en-US" sz="2000" smtClean="0"/>
          </a:p>
          <a:p>
            <a:pPr algn="l"/>
            <a:endParaRPr lang="lt-LT" altLang="en-US" sz="2000" smtClean="0"/>
          </a:p>
          <a:p>
            <a:pPr algn="l"/>
            <a:r>
              <a:rPr lang="lt-LT" altLang="en-US" sz="2200" smtClean="0"/>
              <a:t>Buvo tikima, kad Filipso priklausomybė pasireiškia visais atvejais, tačiau vėliau paaiškėjo, kad ir nedarbas, ir infliacija gali augti arba mažėti vienu metu. Tai kėlė sumaištį vėlesnių ekonomistų tarpe ir sėjo abejones kai kurių teorijų  (ypač Keynes‘o) patikimumu.</a:t>
            </a:r>
          </a:p>
          <a:p>
            <a:pPr algn="l"/>
            <a:endParaRPr lang="lt-LT" altLang="en-US" sz="2000" smtClean="0"/>
          </a:p>
          <a:p>
            <a:pPr algn="l"/>
            <a:endParaRPr lang="lt-LT" altLang="lt-LT" sz="2400" smtClean="0"/>
          </a:p>
        </p:txBody>
      </p:sp>
      <p:sp>
        <p:nvSpPr>
          <p:cNvPr id="20484" name="Rectangle 6"/>
          <p:cNvSpPr>
            <a:spLocks noChangeArrowheads="1"/>
          </p:cNvSpPr>
          <p:nvPr/>
        </p:nvSpPr>
        <p:spPr bwMode="auto">
          <a:xfrm>
            <a:off x="1835150" y="404813"/>
            <a:ext cx="6697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2800" b="1">
                <a:solidFill>
                  <a:srgbClr val="1102D4"/>
                </a:solidFill>
              </a:rPr>
              <a:t>Phi</a:t>
            </a:r>
            <a:r>
              <a:rPr lang="en-US" altLang="en-US" sz="2800" b="1">
                <a:solidFill>
                  <a:srgbClr val="1102D4"/>
                </a:solidFill>
              </a:rPr>
              <a:t>l</a:t>
            </a:r>
            <a:r>
              <a:rPr lang="lt-LT" altLang="en-US" sz="2800" b="1">
                <a:solidFill>
                  <a:srgbClr val="1102D4"/>
                </a:solidFill>
              </a:rPr>
              <a:t>lipso kreivė ir produktyvumo funkcija (infliacijos ir užimtumo ryšys)</a:t>
            </a:r>
            <a:endParaRPr lang="lt-LT" altLang="lt-LT" sz="2800" b="1">
              <a:solidFill>
                <a:srgbClr val="1102D4"/>
              </a:solidFill>
              <a:latin typeface="Times New Roman" pitchFamily="18" charset="0"/>
              <a:cs typeface="Times New Roman" pitchFamily="18" charset="0"/>
            </a:endParaRPr>
          </a:p>
        </p:txBody>
      </p:sp>
      <p:sp>
        <p:nvSpPr>
          <p:cNvPr id="20485"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228F977F-9BFB-4AA3-A23B-1F8FA45D4792}" type="slidenum">
              <a:rPr lang="lt-LT" altLang="en-US" sz="1400">
                <a:latin typeface="Arial" charset="0"/>
              </a:rPr>
              <a:pPr algn="r" eaLnBrk="1" hangingPunct="1">
                <a:spcBef>
                  <a:spcPct val="0"/>
                </a:spcBef>
                <a:buFontTx/>
                <a:buNone/>
              </a:pPr>
              <a:t>27</a:t>
            </a:fld>
            <a:endParaRPr lang="lt-LT" altLang="en-US" sz="1400">
              <a:latin typeface="Arial" charset="0"/>
            </a:endParaRPr>
          </a:p>
        </p:txBody>
      </p:sp>
      <p:sp>
        <p:nvSpPr>
          <p:cNvPr id="204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20487" name="Object 2"/>
          <p:cNvGraphicFramePr>
            <a:graphicFrameLocks noChangeAspect="1"/>
          </p:cNvGraphicFramePr>
          <p:nvPr/>
        </p:nvGraphicFramePr>
        <p:xfrm>
          <a:off x="2043113" y="4076700"/>
          <a:ext cx="4192587" cy="574675"/>
        </p:xfrm>
        <a:graphic>
          <a:graphicData uri="http://schemas.openxmlformats.org/presentationml/2006/ole">
            <mc:AlternateContent xmlns:mc="http://schemas.openxmlformats.org/markup-compatibility/2006">
              <mc:Choice xmlns:v="urn:schemas-microsoft-com:vml" Requires="v">
                <p:oleObj spid="_x0000_s20535" name="Lygtis" r:id="rId3" imgW="2019300" imgH="279400" progId="Equation.3">
                  <p:embed/>
                </p:oleObj>
              </mc:Choice>
              <mc:Fallback>
                <p:oleObj name="Lygtis" r:id="rId3" imgW="2019300" imgH="279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4076700"/>
                        <a:ext cx="41925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27075" y="1196975"/>
            <a:ext cx="7772400" cy="5014913"/>
          </a:xfrm>
        </p:spPr>
        <p:txBody>
          <a:bodyPr/>
          <a:lstStyle/>
          <a:p>
            <a:pPr algn="l"/>
            <a:r>
              <a:rPr lang="lt-LT" altLang="lt-LT" sz="800" smtClean="0"/>
              <a:t>.</a:t>
            </a:r>
          </a:p>
        </p:txBody>
      </p:sp>
      <p:sp>
        <p:nvSpPr>
          <p:cNvPr id="21507" name="Subtitle 2"/>
          <p:cNvSpPr>
            <a:spLocks noGrp="1"/>
          </p:cNvSpPr>
          <p:nvPr>
            <p:ph type="subTitle" idx="1"/>
          </p:nvPr>
        </p:nvSpPr>
        <p:spPr>
          <a:xfrm>
            <a:off x="1371600" y="1484313"/>
            <a:ext cx="6400800" cy="4537075"/>
          </a:xfrm>
        </p:spPr>
        <p:txBody>
          <a:bodyPr/>
          <a:lstStyle/>
          <a:p>
            <a:pPr algn="l"/>
            <a:r>
              <a:rPr lang="lt-LT" altLang="lt-LT" sz="800" smtClean="0"/>
              <a:t>.</a:t>
            </a:r>
          </a:p>
        </p:txBody>
      </p:sp>
      <p:sp>
        <p:nvSpPr>
          <p:cNvPr id="21508" name="Rectangle 6"/>
          <p:cNvSpPr>
            <a:spLocks noChangeArrowheads="1"/>
          </p:cNvSpPr>
          <p:nvPr/>
        </p:nvSpPr>
        <p:spPr bwMode="auto">
          <a:xfrm>
            <a:off x="1835150" y="404813"/>
            <a:ext cx="6697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2800" b="1">
                <a:solidFill>
                  <a:srgbClr val="1102D4"/>
                </a:solidFill>
              </a:rPr>
              <a:t>Phi</a:t>
            </a:r>
            <a:r>
              <a:rPr lang="en-US" altLang="en-US" sz="2800" b="1">
                <a:solidFill>
                  <a:srgbClr val="1102D4"/>
                </a:solidFill>
              </a:rPr>
              <a:t>l</a:t>
            </a:r>
            <a:r>
              <a:rPr lang="lt-LT" altLang="en-US" sz="2800" b="1">
                <a:solidFill>
                  <a:srgbClr val="1102D4"/>
                </a:solidFill>
              </a:rPr>
              <a:t>lipso kreivė ir produktyvumo funkcija (infliacijos ir užimtumo ryšys)</a:t>
            </a:r>
            <a:endParaRPr lang="lt-LT" altLang="lt-LT" sz="2800" b="1">
              <a:solidFill>
                <a:srgbClr val="1102D4"/>
              </a:solidFill>
              <a:latin typeface="Times New Roman" pitchFamily="18" charset="0"/>
              <a:cs typeface="Times New Roman" pitchFamily="18" charset="0"/>
            </a:endParaRPr>
          </a:p>
        </p:txBody>
      </p:sp>
      <p:sp>
        <p:nvSpPr>
          <p:cNvPr id="21509" name="Slide Number Placehold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5C4BC60F-0DBB-4C0F-A957-A54A64D70823}" type="slidenum">
              <a:rPr lang="lt-LT" altLang="en-US" sz="1400">
                <a:latin typeface="Arial" charset="0"/>
              </a:rPr>
              <a:pPr algn="r" eaLnBrk="1" hangingPunct="1">
                <a:spcBef>
                  <a:spcPct val="0"/>
                </a:spcBef>
                <a:buFontTx/>
                <a:buNone/>
              </a:pPr>
              <a:t>28</a:t>
            </a:fld>
            <a:endParaRPr lang="lt-LT" altLang="en-US" sz="1400">
              <a:latin typeface="Arial" charset="0"/>
            </a:endParaRPr>
          </a:p>
        </p:txBody>
      </p:sp>
      <p:graphicFrame>
        <p:nvGraphicFramePr>
          <p:cNvPr id="11" name="Chart 10"/>
          <p:cNvGraphicFramePr>
            <a:graphicFrameLocks/>
          </p:cNvGraphicFramePr>
          <p:nvPr/>
        </p:nvGraphicFramePr>
        <p:xfrm>
          <a:off x="1691680" y="1484784"/>
          <a:ext cx="604867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50825" y="5815013"/>
            <a:ext cx="8642350" cy="400050"/>
          </a:xfrm>
          <a:prstGeom prst="rect">
            <a:avLst/>
          </a:prstGeom>
        </p:spPr>
        <p:txBody>
          <a:bodyPr>
            <a:spAutoFit/>
          </a:bodyPr>
          <a:lstStyle/>
          <a:p>
            <a:pPr algn="ctr" fontAlgn="auto">
              <a:spcBef>
                <a:spcPts val="0"/>
              </a:spcBef>
              <a:spcAft>
                <a:spcPts val="0"/>
              </a:spcAft>
              <a:defRPr sz="1800" b="0" i="0" u="none" strike="noStrike" kern="1200" baseline="0">
                <a:solidFill>
                  <a:srgbClr val="000000"/>
                </a:solidFill>
                <a:latin typeface="+mn-lt"/>
                <a:ea typeface="+mn-ea"/>
                <a:cs typeface="+mn-cs"/>
              </a:defRPr>
            </a:pPr>
            <a:r>
              <a:rPr lang="lt-LT" sz="2000" dirty="0">
                <a:solidFill>
                  <a:srgbClr val="000000"/>
                </a:solidFill>
                <a:latin typeface="+mn-lt"/>
              </a:rPr>
              <a:t>Grafikas rodo, kad egzistuoja </a:t>
            </a:r>
            <a:r>
              <a:rPr lang="lt-LT" sz="2000" b="1" dirty="0">
                <a:solidFill>
                  <a:srgbClr val="000000"/>
                </a:solidFill>
                <a:latin typeface="+mn-lt"/>
              </a:rPr>
              <a:t>ryšys tarp produktyvumo ir infliacijos</a:t>
            </a:r>
            <a:r>
              <a:rPr lang="lt-LT" sz="2000" dirty="0">
                <a:solidFill>
                  <a:srgbClr val="000000"/>
                </a:solidFill>
                <a:latin typeface="+mn-lt"/>
              </a:rPr>
              <a:t>.</a:t>
            </a:r>
            <a:endParaRPr lang="en-US" sz="2000" dirty="0">
              <a:solidFill>
                <a:srgbClr val="000000"/>
              </a:solidFill>
              <a:latin typeface="+mn-lt"/>
            </a:endParaRPr>
          </a:p>
        </p:txBody>
      </p:sp>
      <p:sp>
        <p:nvSpPr>
          <p:cNvPr id="21512"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ntraštė 1"/>
          <p:cNvSpPr>
            <a:spLocks noGrp="1"/>
          </p:cNvSpPr>
          <p:nvPr>
            <p:ph type="title"/>
          </p:nvPr>
        </p:nvSpPr>
        <p:spPr>
          <a:xfrm>
            <a:off x="1403350" y="188913"/>
            <a:ext cx="6408738" cy="868362"/>
          </a:xfrm>
        </p:spPr>
        <p:txBody>
          <a:bodyPr/>
          <a:lstStyle/>
          <a:p>
            <a:r>
              <a:rPr lang="en-US" altLang="lt-LT" sz="3600" b="1" smtClean="0">
                <a:solidFill>
                  <a:srgbClr val="0000FF"/>
                </a:solidFill>
              </a:rPr>
              <a:t>Rink</a:t>
            </a:r>
            <a:r>
              <a:rPr lang="lt-LT" altLang="lt-LT" sz="3600" b="1" smtClean="0">
                <a:solidFill>
                  <a:srgbClr val="0000FF"/>
                </a:solidFill>
              </a:rPr>
              <a:t>ų</a:t>
            </a:r>
            <a:r>
              <a:rPr lang="en-US" altLang="lt-LT" sz="3600" b="1" smtClean="0">
                <a:solidFill>
                  <a:srgbClr val="0000FF"/>
                </a:solidFill>
              </a:rPr>
              <a:t> tipai</a:t>
            </a:r>
            <a:r>
              <a:rPr lang="lt-LT" altLang="lt-LT" sz="3600" b="1" smtClean="0">
                <a:solidFill>
                  <a:srgbClr val="0000FF"/>
                </a:solidFill>
              </a:rPr>
              <a:t> (rinkos virsmas)</a:t>
            </a:r>
          </a:p>
        </p:txBody>
      </p:sp>
      <p:sp>
        <p:nvSpPr>
          <p:cNvPr id="36867" name="Turinio vietos rezervavimo ženklas 2"/>
          <p:cNvSpPr>
            <a:spLocks noGrp="1"/>
          </p:cNvSpPr>
          <p:nvPr>
            <p:ph idx="1"/>
          </p:nvPr>
        </p:nvSpPr>
        <p:spPr>
          <a:xfrm>
            <a:off x="457200" y="1052513"/>
            <a:ext cx="8229600" cy="5256212"/>
          </a:xfrm>
        </p:spPr>
        <p:txBody>
          <a:bodyPr/>
          <a:lstStyle/>
          <a:p>
            <a:pPr marL="0" indent="0" algn="l" eaLnBrk="1" hangingPunct="1">
              <a:buFontTx/>
              <a:buNone/>
              <a:defRPr/>
            </a:pPr>
            <a:r>
              <a:rPr lang="lt-LT" altLang="lt-LT" sz="2400" dirty="0" smtClean="0"/>
              <a:t>	Paskirstymas ekonomikoje vyksta per rinką</a:t>
            </a:r>
            <a:r>
              <a:rPr lang="en-US" altLang="lt-LT" sz="2400" dirty="0" smtClean="0"/>
              <a:t>. </a:t>
            </a:r>
            <a:r>
              <a:rPr lang="en-US" altLang="lt-LT" sz="2400" dirty="0" err="1" smtClean="0"/>
              <a:t>Egzistuoja</a:t>
            </a:r>
            <a:r>
              <a:rPr lang="en-US" altLang="lt-LT" sz="2400" dirty="0" smtClean="0"/>
              <a:t> </a:t>
            </a:r>
            <a:r>
              <a:rPr lang="en-US" altLang="lt-LT" sz="2400" dirty="0" err="1" smtClean="0"/>
              <a:t>daugyb</a:t>
            </a:r>
            <a:r>
              <a:rPr lang="lt-LT" altLang="lt-LT" sz="2400" dirty="0" smtClean="0"/>
              <a:t>ė rinkų tipų. </a:t>
            </a:r>
          </a:p>
          <a:p>
            <a:pPr marL="0" indent="0" algn="l" eaLnBrk="1" hangingPunct="1">
              <a:buFontTx/>
              <a:buNone/>
              <a:defRPr/>
            </a:pPr>
            <a:r>
              <a:rPr lang="lt-LT" altLang="lt-LT" sz="2400" dirty="0" smtClean="0"/>
              <a:t>Mes rinkas nagrinėsim jų prisotinimo požiūriu, o taip pat pagal jų gebėjimą prisitaikyti prie besikeičiančios rinkos situacijos, </a:t>
            </a:r>
            <a:r>
              <a:rPr lang="lt-LT" altLang="lt-LT" sz="2400" dirty="0" err="1" smtClean="0"/>
              <a:t>t.y</a:t>
            </a:r>
            <a:r>
              <a:rPr lang="lt-LT" altLang="lt-LT" sz="2400" dirty="0" smtClean="0"/>
              <a:t>. pagal jų </a:t>
            </a:r>
            <a:r>
              <a:rPr lang="lt-LT" altLang="lt-LT" sz="2400" b="1" dirty="0" smtClean="0"/>
              <a:t>gebėjimą reaguoti į perprodukciją ar pasiūlos trūkumą</a:t>
            </a:r>
            <a:r>
              <a:rPr lang="lt-LT" altLang="lt-LT" sz="2400" dirty="0" smtClean="0"/>
              <a:t>.</a:t>
            </a:r>
            <a:r>
              <a:rPr lang="en-US" altLang="lt-LT" sz="2400" dirty="0" smtClean="0"/>
              <a:t> </a:t>
            </a:r>
            <a:endParaRPr lang="lt-LT" altLang="lt-LT" sz="2400" dirty="0" smtClean="0"/>
          </a:p>
          <a:p>
            <a:pPr marL="0" indent="0" algn="l" eaLnBrk="1" hangingPunct="1">
              <a:buFontTx/>
              <a:buNone/>
              <a:defRPr/>
            </a:pPr>
            <a:r>
              <a:rPr lang="lt-LT" sz="2400" dirty="0"/>
              <a:t>Pagal </a:t>
            </a:r>
            <a:r>
              <a:rPr lang="lt-LT" sz="2400" dirty="0" smtClean="0"/>
              <a:t> tai jos skirstomos </a:t>
            </a:r>
            <a:r>
              <a:rPr lang="lt-LT" sz="2400" dirty="0"/>
              <a:t>į:</a:t>
            </a:r>
          </a:p>
          <a:p>
            <a:pPr>
              <a:defRPr/>
            </a:pPr>
            <a:r>
              <a:rPr lang="lt-LT" sz="2400" b="1" dirty="0">
                <a:solidFill>
                  <a:srgbClr val="122DF6"/>
                </a:solidFill>
              </a:rPr>
              <a:t>savaime </a:t>
            </a:r>
            <a:r>
              <a:rPr lang="lt-LT" sz="2400" b="1" dirty="0" smtClean="0">
                <a:solidFill>
                  <a:srgbClr val="122DF6"/>
                </a:solidFill>
              </a:rPr>
              <a:t>susireguliuojančias (savaime prisitaikančias); </a:t>
            </a:r>
            <a:endParaRPr lang="lt-LT" sz="2400" b="1" dirty="0">
              <a:solidFill>
                <a:srgbClr val="122DF6"/>
              </a:solidFill>
            </a:endParaRPr>
          </a:p>
          <a:p>
            <a:pPr>
              <a:defRPr/>
            </a:pPr>
            <a:r>
              <a:rPr lang="lt-LT" sz="2400" b="1" dirty="0">
                <a:solidFill>
                  <a:srgbClr val="122DF6"/>
                </a:solidFill>
              </a:rPr>
              <a:t>savaime </a:t>
            </a:r>
            <a:r>
              <a:rPr lang="lt-LT" sz="2400" b="1" dirty="0" smtClean="0">
                <a:solidFill>
                  <a:srgbClr val="122DF6"/>
                </a:solidFill>
              </a:rPr>
              <a:t>nesusireguliuojančias (savaime neprisitaikančias).</a:t>
            </a:r>
          </a:p>
          <a:p>
            <a:pPr marL="0" indent="0">
              <a:buFontTx/>
              <a:buNone/>
              <a:defRPr/>
            </a:pPr>
            <a:r>
              <a:rPr lang="lt-LT" altLang="lt-LT" sz="2400" dirty="0" smtClean="0"/>
              <a:t>Iki šiol buvo manoma, kad visos rinkos yra savaime susireguliuojančios. </a:t>
            </a:r>
          </a:p>
          <a:p>
            <a:pPr marL="0" indent="0">
              <a:buFontTx/>
              <a:buNone/>
              <a:defRPr/>
            </a:pPr>
            <a:r>
              <a:rPr lang="lt-LT" altLang="lt-LT" sz="2400" dirty="0" smtClean="0"/>
              <a:t>Nebuvo žinoma, kad </a:t>
            </a:r>
            <a:r>
              <a:rPr lang="lt-LT" altLang="lt-LT" sz="2400" b="1" dirty="0" smtClean="0">
                <a:solidFill>
                  <a:srgbClr val="122DF6"/>
                </a:solidFill>
              </a:rPr>
              <a:t>prisotinimo sąlygomis rinka keičia savo statusą (įvyksta rinkos virsmas) – savaime prisitaikanti rinka gali virsti savaime neprisitaikančia </a:t>
            </a:r>
            <a:r>
              <a:rPr lang="lt-LT" altLang="lt-LT" sz="2400" dirty="0" smtClean="0"/>
              <a:t>ir atvirkščiai.</a:t>
            </a:r>
          </a:p>
        </p:txBody>
      </p:sp>
      <p:sp>
        <p:nvSpPr>
          <p:cNvPr id="5" name="Skaidrės numerio vietos rezervavimo ženklas 4"/>
          <p:cNvSpPr>
            <a:spLocks noGrp="1"/>
          </p:cNvSpPr>
          <p:nvPr>
            <p:ph type="sldNum" sz="quarter" idx="11"/>
          </p:nvPr>
        </p:nvSpPr>
        <p:spPr/>
        <p:txBody>
          <a:bodyPr/>
          <a:lstStyle/>
          <a:p>
            <a:pPr>
              <a:defRPr/>
            </a:pPr>
            <a:fld id="{77D5CCA2-6543-4750-906A-02910F43859F}" type="slidenum">
              <a:rPr lang="lt-LT" smtClean="0"/>
              <a:pPr>
                <a:defRPr/>
              </a:pPr>
              <a:t>29</a:t>
            </a:fld>
            <a:endParaRPr lang="lt-LT" dirty="0"/>
          </a:p>
        </p:txBody>
      </p:sp>
      <p:sp>
        <p:nvSpPr>
          <p:cNvPr id="2253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dirty="0">
                <a:latin typeface="Arial" charset="0"/>
              </a:rPr>
              <a:t>VGTU Matematinio modeliavimo katedra</a:t>
            </a:r>
            <a:r>
              <a:rPr lang="en-US" altLang="lt-LT" sz="1200" dirty="0">
                <a:latin typeface="Arial" charset="0"/>
              </a:rPr>
              <a:t>,</a:t>
            </a:r>
            <a:r>
              <a:rPr lang="lt-LT" altLang="lt-LT" sz="1200" dirty="0">
                <a:latin typeface="Arial" charset="0"/>
              </a:rPr>
              <a:t>  2016 01 </a:t>
            </a:r>
            <a:r>
              <a:rPr lang="en-US" altLang="lt-LT" sz="1200" dirty="0">
                <a:latin typeface="Arial" charset="0"/>
              </a:rPr>
              <a:t>12</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908175" y="333375"/>
            <a:ext cx="5327650" cy="1295400"/>
          </a:xfrm>
        </p:spPr>
        <p:txBody>
          <a:bodyPr/>
          <a:lstStyle/>
          <a:p>
            <a:pPr eaLnBrk="1" hangingPunct="1">
              <a:lnSpc>
                <a:spcPct val="75000"/>
              </a:lnSpc>
            </a:pPr>
            <a:r>
              <a:rPr lang="lt-LT" altLang="lt-LT" sz="3600" b="1" smtClean="0">
                <a:solidFill>
                  <a:srgbClr val="0000FF"/>
                </a:solidFill>
              </a:rPr>
              <a:t>Įžanga</a:t>
            </a:r>
            <a:r>
              <a:rPr lang="en-US" altLang="lt-LT" sz="4000" b="1" smtClean="0">
                <a:solidFill>
                  <a:srgbClr val="0000FF"/>
                </a:solidFill>
              </a:rPr>
              <a:t/>
            </a:r>
            <a:br>
              <a:rPr lang="en-US" altLang="lt-LT" sz="4000" b="1" smtClean="0">
                <a:solidFill>
                  <a:srgbClr val="0000FF"/>
                </a:solidFill>
              </a:rPr>
            </a:br>
            <a:r>
              <a:rPr lang="en-US" altLang="lt-LT" sz="1200" b="1" smtClean="0">
                <a:solidFill>
                  <a:srgbClr val="0000FF"/>
                </a:solidFill>
              </a:rPr>
              <a:t>.</a:t>
            </a:r>
            <a:r>
              <a:rPr lang="lt-LT" altLang="lt-LT" sz="4000" b="1" smtClean="0">
                <a:solidFill>
                  <a:srgbClr val="0000FF"/>
                </a:solidFill>
              </a:rPr>
              <a:t/>
            </a:r>
            <a:br>
              <a:rPr lang="lt-LT" altLang="lt-LT" sz="4000" b="1" smtClean="0">
                <a:solidFill>
                  <a:srgbClr val="0000FF"/>
                </a:solidFill>
              </a:rPr>
            </a:br>
            <a:r>
              <a:rPr lang="lt-LT" altLang="lt-LT" sz="3200" b="1" smtClean="0">
                <a:solidFill>
                  <a:srgbClr val="0000FF"/>
                </a:solidFill>
              </a:rPr>
              <a:t>Ekonomikos teorijos krizė</a:t>
            </a:r>
            <a:endParaRPr lang="ru-RU" altLang="lt-LT" sz="3200" smtClean="0"/>
          </a:p>
        </p:txBody>
      </p:sp>
      <p:sp>
        <p:nvSpPr>
          <p:cNvPr id="6147" name="Rectangle 3"/>
          <p:cNvSpPr>
            <a:spLocks noGrp="1" noChangeArrowheads="1"/>
          </p:cNvSpPr>
          <p:nvPr>
            <p:ph type="subTitle" idx="1"/>
          </p:nvPr>
        </p:nvSpPr>
        <p:spPr>
          <a:xfrm>
            <a:off x="684213" y="1700213"/>
            <a:ext cx="8135937" cy="4891087"/>
          </a:xfrm>
        </p:spPr>
        <p:txBody>
          <a:bodyPr/>
          <a:lstStyle/>
          <a:p>
            <a:pPr algn="l"/>
            <a:r>
              <a:rPr lang="lt-LT" altLang="en-US" sz="2400" b="1" dirty="0" smtClean="0"/>
              <a:t>2014 </a:t>
            </a:r>
            <a:r>
              <a:rPr lang="lt-LT" altLang="en-US" sz="2400" b="1" dirty="0" err="1" smtClean="0"/>
              <a:t>m</a:t>
            </a:r>
            <a:r>
              <a:rPr lang="lt-LT" altLang="en-US" sz="2400" b="1" dirty="0" smtClean="0"/>
              <a:t>. paskelbtas pasaulio studentų ekonomistų atvirasis laiškas, raginantis tarptautinę bendruomenę ieškoti išeičių iš ekonomikos mokslą apėmusios krizės. </a:t>
            </a:r>
            <a:endParaRPr lang="en-US" altLang="en-US" sz="2400" b="1" dirty="0" smtClean="0"/>
          </a:p>
          <a:p>
            <a:pPr algn="l"/>
            <a:endParaRPr lang="en-US" altLang="en-US" sz="2400" b="1" dirty="0" smtClean="0"/>
          </a:p>
          <a:p>
            <a:pPr algn="l"/>
            <a:r>
              <a:rPr lang="lt-LT" altLang="en-US" sz="2400" b="1" dirty="0" smtClean="0">
                <a:solidFill>
                  <a:srgbClr val="0000FF"/>
                </a:solidFill>
              </a:rPr>
              <a:t>„Krizę išgyvena ne tik pasaulio ekonomika, bet ir pats ekonomikos dėstymas“</a:t>
            </a:r>
            <a:r>
              <a:rPr lang="lt-LT" altLang="en-US" sz="2400" b="1" dirty="0" smtClean="0"/>
              <a:t> rašoma studentų atvirajame laiške – </a:t>
            </a:r>
            <a:r>
              <a:rPr lang="lt-LT" altLang="en-US" sz="2400" b="1" i="1" dirty="0" smtClean="0">
                <a:solidFill>
                  <a:srgbClr val="0000FF"/>
                </a:solidFill>
              </a:rPr>
              <a:t>Tarptautinėje studentų iniciatyvoje pliuralizmui ekonomikoje skatinti</a:t>
            </a:r>
            <a:r>
              <a:rPr lang="lt-LT" altLang="en-US" sz="2400" b="1" dirty="0" smtClean="0">
                <a:solidFill>
                  <a:srgbClr val="0000FF"/>
                </a:solidFill>
              </a:rPr>
              <a:t>. </a:t>
            </a:r>
            <a:r>
              <a:rPr lang="lt-LT" altLang="en-US" sz="2400" dirty="0" smtClean="0"/>
              <a:t>(</a:t>
            </a:r>
            <a:r>
              <a:rPr lang="lt-LT" altLang="en-US" sz="2400" dirty="0" err="1" smtClean="0"/>
              <a:t>International</a:t>
            </a:r>
            <a:r>
              <a:rPr lang="lt-LT" altLang="en-US" sz="2400" dirty="0" smtClean="0"/>
              <a:t> </a:t>
            </a:r>
            <a:r>
              <a:rPr lang="lt-LT" altLang="en-US" sz="2400" dirty="0" err="1" smtClean="0"/>
              <a:t>Student</a:t>
            </a:r>
            <a:r>
              <a:rPr lang="lt-LT" altLang="en-US" sz="2400" dirty="0" smtClean="0"/>
              <a:t> </a:t>
            </a:r>
            <a:r>
              <a:rPr lang="lt-LT" altLang="en-US" sz="2400" dirty="0" err="1" smtClean="0"/>
              <a:t>Initiative</a:t>
            </a:r>
            <a:r>
              <a:rPr lang="lt-LT" altLang="en-US" sz="2400" dirty="0" smtClean="0"/>
              <a:t> </a:t>
            </a:r>
            <a:r>
              <a:rPr lang="lt-LT" altLang="en-US" sz="2400" dirty="0" err="1" smtClean="0"/>
              <a:t>for</a:t>
            </a:r>
            <a:r>
              <a:rPr lang="lt-LT" altLang="en-US" sz="2400" dirty="0" smtClean="0"/>
              <a:t> </a:t>
            </a:r>
            <a:r>
              <a:rPr lang="lt-LT" altLang="en-US" sz="2400" dirty="0" err="1" smtClean="0"/>
              <a:t>Pluralism</a:t>
            </a:r>
            <a:r>
              <a:rPr lang="lt-LT" altLang="en-US" sz="2400" dirty="0" smtClean="0"/>
              <a:t> </a:t>
            </a:r>
            <a:r>
              <a:rPr lang="lt-LT" altLang="en-US" sz="2400" dirty="0" err="1" smtClean="0"/>
              <a:t>in</a:t>
            </a:r>
            <a:r>
              <a:rPr lang="lt-LT" altLang="en-US" sz="2400" dirty="0" smtClean="0"/>
              <a:t> </a:t>
            </a:r>
            <a:r>
              <a:rPr lang="lt-LT" altLang="en-US" sz="2400" dirty="0" err="1" smtClean="0"/>
              <a:t>Economics</a:t>
            </a:r>
            <a:r>
              <a:rPr lang="lt-LT" altLang="en-US" sz="2400" dirty="0" smtClean="0"/>
              <a:t>; </a:t>
            </a:r>
            <a:r>
              <a:rPr lang="lt-LT" altLang="en-US" sz="2400" dirty="0" smtClean="0">
                <a:solidFill>
                  <a:srgbClr val="122DF6"/>
                </a:solidFill>
              </a:rPr>
              <a:t>http://www.isipe.net/open-letter</a:t>
            </a:r>
            <a:r>
              <a:rPr lang="lt-LT" altLang="en-US" sz="2400" dirty="0" smtClean="0"/>
              <a:t>)</a:t>
            </a:r>
            <a:endParaRPr lang="en-US" altLang="en-US" sz="2400" dirty="0" smtClean="0"/>
          </a:p>
        </p:txBody>
      </p:sp>
      <p:sp>
        <p:nvSpPr>
          <p:cNvPr id="6148" name="Slide Number Placeholder 4"/>
          <p:cNvSpPr txBox="1">
            <a:spLocks/>
          </p:cNvSpPr>
          <p:nvPr/>
        </p:nvSpPr>
        <p:spPr bwMode="auto">
          <a:xfrm>
            <a:off x="7812088" y="6356350"/>
            <a:ext cx="874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BE9D14A9-2606-4C7A-A5E3-F35E4C8B198F}" type="slidenum">
              <a:rPr lang="lt-LT" altLang="en-US" sz="1400">
                <a:latin typeface="Arial" charset="0"/>
              </a:rPr>
              <a:pPr algn="r" eaLnBrk="1" hangingPunct="1">
                <a:spcBef>
                  <a:spcPct val="0"/>
                </a:spcBef>
                <a:buFontTx/>
                <a:buNone/>
              </a:pPr>
              <a:t>3</a:t>
            </a:fld>
            <a:endParaRPr lang="lt-LT" altLang="en-US" sz="1400">
              <a:latin typeface="Arial" charset="0"/>
            </a:endParaRPr>
          </a:p>
        </p:txBody>
      </p:sp>
      <p:sp>
        <p:nvSpPr>
          <p:cNvPr id="6149"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31913" y="274638"/>
            <a:ext cx="7354887" cy="706437"/>
          </a:xfrm>
        </p:spPr>
        <p:txBody>
          <a:bodyPr/>
          <a:lstStyle/>
          <a:p>
            <a:r>
              <a:rPr lang="lt-LT" altLang="lt-LT" b="1" smtClean="0">
                <a:solidFill>
                  <a:srgbClr val="D4A112"/>
                </a:solidFill>
              </a:rPr>
              <a:t>Kredito spąstai</a:t>
            </a:r>
          </a:p>
        </p:txBody>
      </p:sp>
      <p:sp>
        <p:nvSpPr>
          <p:cNvPr id="57347" name="Content Placeholder 2"/>
          <p:cNvSpPr>
            <a:spLocks noGrp="1"/>
          </p:cNvSpPr>
          <p:nvPr>
            <p:ph idx="1"/>
          </p:nvPr>
        </p:nvSpPr>
        <p:spPr>
          <a:xfrm>
            <a:off x="539750" y="1196975"/>
            <a:ext cx="8229600" cy="4895850"/>
          </a:xfrm>
        </p:spPr>
        <p:txBody>
          <a:bodyPr/>
          <a:lstStyle/>
          <a:p>
            <a:r>
              <a:rPr lang="lt-LT" altLang="lt-LT" b="1" smtClean="0">
                <a:solidFill>
                  <a:srgbClr val="0000FF"/>
                </a:solidFill>
              </a:rPr>
              <a:t>Kredito spąstų paradoksas: uždaroje ekonominėje erdvėje </a:t>
            </a:r>
            <a:r>
              <a:rPr lang="lt-LT" altLang="lt-LT" b="1" smtClean="0">
                <a:solidFill>
                  <a:srgbClr val="CC00CC"/>
                </a:solidFill>
              </a:rPr>
              <a:t>natūralus</a:t>
            </a:r>
            <a:r>
              <a:rPr lang="lt-LT" altLang="lt-LT" b="1" smtClean="0">
                <a:solidFill>
                  <a:srgbClr val="0000FF"/>
                </a:solidFill>
              </a:rPr>
              <a:t> skolinto kapitalo augimas yra pralenkiantis nuosavo kapitalo atžvilgiu; be to augimo greičių skirtumas pradžioje buvęs nežymus, po tam tikro periodų skaičiaus  esmingai išauga.</a:t>
            </a:r>
          </a:p>
          <a:p>
            <a:r>
              <a:rPr lang="lt-LT" altLang="lt-LT" smtClean="0"/>
              <a:t>Jei rinka yra neprisotinta, tai tiek nuosavas, tiek skolintas kapitalas auga identiškai. </a:t>
            </a:r>
          </a:p>
          <a:p>
            <a:endParaRPr lang="lt-LT" altLang="lt-LT" sz="3600" b="1" smtClean="0">
              <a:solidFill>
                <a:srgbClr val="0000FF"/>
              </a:solidFill>
            </a:endParaRPr>
          </a:p>
        </p:txBody>
      </p:sp>
      <p:sp>
        <p:nvSpPr>
          <p:cNvPr id="5" name="Slide Number Placeholder 4"/>
          <p:cNvSpPr>
            <a:spLocks noGrp="1"/>
          </p:cNvSpPr>
          <p:nvPr>
            <p:ph type="sldNum" sz="quarter" idx="11"/>
          </p:nvPr>
        </p:nvSpPr>
        <p:spPr/>
        <p:txBody>
          <a:bodyPr/>
          <a:lstStyle/>
          <a:p>
            <a:pPr>
              <a:defRPr/>
            </a:pPr>
            <a:fld id="{B6D96B5B-8719-4F54-857D-75C2FBC3FC35}" type="slidenum">
              <a:rPr lang="lt-LT" smtClean="0"/>
              <a:pPr>
                <a:defRPr/>
              </a:pPr>
              <a:t>30</a:t>
            </a:fld>
            <a:endParaRPr lang="lt-LT" dirty="0"/>
          </a:p>
        </p:txBody>
      </p:sp>
      <p:sp>
        <p:nvSpPr>
          <p:cNvPr id="57349" name="Rectangle 1"/>
          <p:cNvSpPr>
            <a:spLocks noChangeArrowheads="1"/>
          </p:cNvSpPr>
          <p:nvPr/>
        </p:nvSpPr>
        <p:spPr bwMode="auto">
          <a:xfrm>
            <a:off x="900113" y="6459538"/>
            <a:ext cx="684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Tree>
    <p:extLst>
      <p:ext uri="{BB962C8B-B14F-4D97-AF65-F5344CB8AC3E}">
        <p14:creationId xmlns:p14="http://schemas.microsoft.com/office/powerpoint/2010/main" val="2689104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ntraštė 1"/>
          <p:cNvSpPr>
            <a:spLocks noGrp="1"/>
          </p:cNvSpPr>
          <p:nvPr>
            <p:ph type="title"/>
          </p:nvPr>
        </p:nvSpPr>
        <p:spPr/>
        <p:txBody>
          <a:bodyPr/>
          <a:lstStyle/>
          <a:p>
            <a:r>
              <a:rPr lang="lt-LT" altLang="lt-LT" b="1" smtClean="0">
                <a:solidFill>
                  <a:srgbClr val="BC8F10"/>
                </a:solidFill>
              </a:rPr>
              <a:t>Skolos modeliavimas</a:t>
            </a:r>
          </a:p>
        </p:txBody>
      </p:sp>
      <p:sp>
        <p:nvSpPr>
          <p:cNvPr id="5" name="Skaidrės numerio vietos rezervavimo ženklas 4"/>
          <p:cNvSpPr>
            <a:spLocks noGrp="1"/>
          </p:cNvSpPr>
          <p:nvPr>
            <p:ph type="sldNum" sz="quarter" idx="11"/>
          </p:nvPr>
        </p:nvSpPr>
        <p:spPr/>
        <p:txBody>
          <a:bodyPr/>
          <a:lstStyle/>
          <a:p>
            <a:pPr>
              <a:defRPr/>
            </a:pPr>
            <a:fld id="{C8BD75C1-2858-44DA-8C53-1D8E79C52C1C}" type="slidenum">
              <a:rPr lang="lt-LT" smtClean="0"/>
              <a:pPr>
                <a:defRPr/>
              </a:pPr>
              <a:t>31</a:t>
            </a:fld>
            <a:endParaRPr lang="lt-LT"/>
          </a:p>
        </p:txBody>
      </p:sp>
      <p:graphicFrame>
        <p:nvGraphicFramePr>
          <p:cNvPr id="6" name="Turinio vietos rezervavimo ženklas 5"/>
          <p:cNvGraphicFramePr>
            <a:graphicFrameLocks noGrp="1"/>
          </p:cNvGraphicFramePr>
          <p:nvPr>
            <p:ph idx="1"/>
          </p:nvPr>
        </p:nvGraphicFramePr>
        <p:xfrm>
          <a:off x="457200" y="1340768"/>
          <a:ext cx="82912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8373" name="Rectangle 6"/>
          <p:cNvSpPr>
            <a:spLocks noChangeArrowheads="1"/>
          </p:cNvSpPr>
          <p:nvPr/>
        </p:nvSpPr>
        <p:spPr bwMode="auto">
          <a:xfrm>
            <a:off x="890588" y="6292850"/>
            <a:ext cx="684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
        <p:nvSpPr>
          <p:cNvPr id="58374" name="Rectangle 7"/>
          <p:cNvSpPr>
            <a:spLocks noChangeArrowheads="1"/>
          </p:cNvSpPr>
          <p:nvPr/>
        </p:nvSpPr>
        <p:spPr bwMode="auto">
          <a:xfrm>
            <a:off x="890588" y="5624513"/>
            <a:ext cx="684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800" b="1">
                <a:latin typeface="Times New Roman" pitchFamily="18" charset="0"/>
                <a:cs typeface="Times New Roman" pitchFamily="18" charset="0"/>
              </a:rPr>
              <a:t>Skolos modeliavimas neprisotintoje (begalinėje) rinkoje</a:t>
            </a:r>
            <a:endParaRPr lang="en-US" altLang="lt-LT" sz="1800" b="1">
              <a:latin typeface="Times New Roman" pitchFamily="18" charset="0"/>
              <a:cs typeface="Times New Roman" pitchFamily="18" charset="0"/>
            </a:endParaRPr>
          </a:p>
        </p:txBody>
      </p:sp>
    </p:spTree>
    <p:extLst>
      <p:ext uri="{BB962C8B-B14F-4D97-AF65-F5344CB8AC3E}">
        <p14:creationId xmlns:p14="http://schemas.microsoft.com/office/powerpoint/2010/main" val="1514848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03350" y="188913"/>
            <a:ext cx="7354888" cy="647700"/>
          </a:xfrm>
        </p:spPr>
        <p:txBody>
          <a:bodyPr/>
          <a:lstStyle/>
          <a:p>
            <a:pPr eaLnBrk="1" hangingPunct="1"/>
            <a:r>
              <a:rPr lang="lt-LT" altLang="lt-LT" sz="4000" b="1" smtClean="0">
                <a:solidFill>
                  <a:srgbClr val="122DF6"/>
                </a:solidFill>
              </a:rPr>
              <a:t>Skolos spąstų paradoksas</a:t>
            </a:r>
            <a:endParaRPr lang="ru-RU" altLang="lt-LT" sz="4000" b="1" smtClean="0">
              <a:solidFill>
                <a:srgbClr val="122DF6"/>
              </a:solidFill>
            </a:endParaRPr>
          </a:p>
        </p:txBody>
      </p:sp>
      <p:sp>
        <p:nvSpPr>
          <p:cNvPr id="2" name="Slide Number Placeholder 1"/>
          <p:cNvSpPr>
            <a:spLocks noGrp="1"/>
          </p:cNvSpPr>
          <p:nvPr>
            <p:ph type="sldNum" sz="quarter" idx="11"/>
          </p:nvPr>
        </p:nvSpPr>
        <p:spPr/>
        <p:txBody>
          <a:bodyPr/>
          <a:lstStyle/>
          <a:p>
            <a:pPr>
              <a:defRPr/>
            </a:pPr>
            <a:fld id="{F181B207-C645-4C25-BC8D-550F0D11E922}" type="slidenum">
              <a:rPr lang="lt-LT"/>
              <a:pPr>
                <a:defRPr/>
              </a:pPr>
              <a:t>32</a:t>
            </a:fld>
            <a:endParaRPr lang="lt-LT"/>
          </a:p>
        </p:txBody>
      </p:sp>
      <p:graphicFrame>
        <p:nvGraphicFramePr>
          <p:cNvPr id="6" name="Diagrama 1"/>
          <p:cNvGraphicFramePr>
            <a:graphicFrameLocks noGrp="1"/>
          </p:cNvGraphicFramePr>
          <p:nvPr>
            <p:ph idx="1"/>
          </p:nvPr>
        </p:nvGraphicFramePr>
        <p:xfrm>
          <a:off x="1012613" y="908720"/>
          <a:ext cx="72008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9397" name="Rectangle 3"/>
          <p:cNvSpPr>
            <a:spLocks noChangeArrowheads="1"/>
          </p:cNvSpPr>
          <p:nvPr/>
        </p:nvSpPr>
        <p:spPr bwMode="auto">
          <a:xfrm>
            <a:off x="530225" y="5589588"/>
            <a:ext cx="813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1600" b="1">
                <a:solidFill>
                  <a:srgbClr val="000000"/>
                </a:solidFill>
                <a:latin typeface="Times New Roman" pitchFamily="18" charset="0"/>
                <a:ea typeface="Arial" charset="0"/>
                <a:cs typeface="Times New Roman" pitchFamily="18" charset="0"/>
              </a:rPr>
              <a:t>Investicijos, turinčios neigiamą narį, logistinė dinamika, esant pelno normai 10% ir rinkos prisotinimui 10%</a:t>
            </a:r>
          </a:p>
        </p:txBody>
      </p:sp>
      <p:sp>
        <p:nvSpPr>
          <p:cNvPr id="59398" name="Rectangle 7"/>
          <p:cNvSpPr>
            <a:spLocks noChangeArrowheads="1"/>
          </p:cNvSpPr>
          <p:nvPr/>
        </p:nvSpPr>
        <p:spPr bwMode="auto">
          <a:xfrm>
            <a:off x="890588" y="6292850"/>
            <a:ext cx="684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Tree>
    <p:extLst>
      <p:ext uri="{BB962C8B-B14F-4D97-AF65-F5344CB8AC3E}">
        <p14:creationId xmlns:p14="http://schemas.microsoft.com/office/powerpoint/2010/main" val="3288147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ntraštė 1"/>
          <p:cNvSpPr>
            <a:spLocks noGrp="1"/>
          </p:cNvSpPr>
          <p:nvPr>
            <p:ph type="title"/>
          </p:nvPr>
        </p:nvSpPr>
        <p:spPr>
          <a:xfrm>
            <a:off x="1331913" y="274638"/>
            <a:ext cx="7354887" cy="850900"/>
          </a:xfrm>
        </p:spPr>
        <p:txBody>
          <a:bodyPr/>
          <a:lstStyle/>
          <a:p>
            <a:r>
              <a:rPr lang="en-US" altLang="lt-LT" sz="3200" b="1" smtClean="0">
                <a:solidFill>
                  <a:srgbClr val="9B760D"/>
                </a:solidFill>
                <a:latin typeface="Times New Roman" pitchFamily="18" charset="0"/>
                <a:cs typeface="Times New Roman" pitchFamily="18" charset="0"/>
              </a:rPr>
              <a:t>Skolos sp</a:t>
            </a:r>
            <a:r>
              <a:rPr lang="lt-LT" altLang="lt-LT" sz="3200" b="1" smtClean="0">
                <a:solidFill>
                  <a:srgbClr val="9B760D"/>
                </a:solidFill>
                <a:latin typeface="Times New Roman" pitchFamily="18" charset="0"/>
                <a:cs typeface="Times New Roman" pitchFamily="18" charset="0"/>
              </a:rPr>
              <a:t>ą</a:t>
            </a:r>
            <a:r>
              <a:rPr lang="en-US" altLang="lt-LT" sz="3200" b="1" smtClean="0">
                <a:solidFill>
                  <a:srgbClr val="9B760D"/>
                </a:solidFill>
                <a:latin typeface="Times New Roman" pitchFamily="18" charset="0"/>
                <a:cs typeface="Times New Roman" pitchFamily="18" charset="0"/>
              </a:rPr>
              <a:t>stai</a:t>
            </a:r>
            <a:r>
              <a:rPr lang="lt-LT" altLang="lt-LT" sz="3200" b="1" smtClean="0">
                <a:solidFill>
                  <a:srgbClr val="9B760D"/>
                </a:solidFill>
                <a:latin typeface="Times New Roman" pitchFamily="18" charset="0"/>
                <a:cs typeface="Times New Roman" pitchFamily="18" charset="0"/>
              </a:rPr>
              <a:t> (investavimas su svertu)</a:t>
            </a:r>
            <a:endParaRPr lang="lt-LT" altLang="lt-LT" sz="3200" smtClean="0">
              <a:solidFill>
                <a:srgbClr val="9B760D"/>
              </a:solidFill>
            </a:endParaRPr>
          </a:p>
        </p:txBody>
      </p:sp>
      <p:sp>
        <p:nvSpPr>
          <p:cNvPr id="5" name="Skaidrės numerio vietos rezervavimo ženklas 4"/>
          <p:cNvSpPr>
            <a:spLocks noGrp="1"/>
          </p:cNvSpPr>
          <p:nvPr>
            <p:ph type="sldNum" sz="quarter" idx="11"/>
          </p:nvPr>
        </p:nvSpPr>
        <p:spPr/>
        <p:txBody>
          <a:bodyPr/>
          <a:lstStyle/>
          <a:p>
            <a:pPr>
              <a:defRPr/>
            </a:pPr>
            <a:fld id="{1D9950A2-18E6-4019-9028-924DB2368DB4}" type="slidenum">
              <a:rPr lang="lt-LT" smtClean="0"/>
              <a:pPr>
                <a:defRPr/>
              </a:pPr>
              <a:t>33</a:t>
            </a:fld>
            <a:endParaRPr lang="lt-LT"/>
          </a:p>
        </p:txBody>
      </p:sp>
      <p:graphicFrame>
        <p:nvGraphicFramePr>
          <p:cNvPr id="6" name="Content Placeholder 5"/>
          <p:cNvGraphicFramePr>
            <a:graphicFrameLocks noGrp="1"/>
          </p:cNvGraphicFramePr>
          <p:nvPr>
            <p:ph idx="1"/>
          </p:nvPr>
        </p:nvGraphicFramePr>
        <p:xfrm>
          <a:off x="539552" y="1484784"/>
          <a:ext cx="822960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0421" name="Rectangle 6"/>
          <p:cNvSpPr>
            <a:spLocks noChangeArrowheads="1"/>
          </p:cNvSpPr>
          <p:nvPr/>
        </p:nvSpPr>
        <p:spPr bwMode="auto">
          <a:xfrm>
            <a:off x="890588" y="6446838"/>
            <a:ext cx="684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
        <p:nvSpPr>
          <p:cNvPr id="60422" name="Rectangle 1"/>
          <p:cNvSpPr>
            <a:spLocks noChangeArrowheads="1"/>
          </p:cNvSpPr>
          <p:nvPr/>
        </p:nvSpPr>
        <p:spPr bwMode="auto">
          <a:xfrm>
            <a:off x="611188" y="5661025"/>
            <a:ext cx="8137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1600" b="1">
                <a:solidFill>
                  <a:srgbClr val="000000"/>
                </a:solidFill>
                <a:latin typeface="Times New Roman" pitchFamily="18" charset="0"/>
                <a:ea typeface="Arial" charset="0"/>
                <a:cs typeface="Times New Roman" pitchFamily="18" charset="0"/>
              </a:rPr>
              <a:t>Logistinės būsimosios vertės priklausomybė nuo kaupimo laiko, </a:t>
            </a:r>
            <a:endParaRPr lang="en-US" altLang="en-US" sz="1600" b="1">
              <a:solidFill>
                <a:srgbClr val="000000"/>
              </a:solidFill>
              <a:latin typeface="Times New Roman" pitchFamily="18" charset="0"/>
              <a:ea typeface="Arial" charset="0"/>
              <a:cs typeface="Times New Roman" pitchFamily="18" charset="0"/>
            </a:endParaRPr>
          </a:p>
          <a:p>
            <a:pPr algn="ctr" eaLnBrk="1" hangingPunct="1">
              <a:spcBef>
                <a:spcPct val="0"/>
              </a:spcBef>
              <a:buFontTx/>
              <a:buNone/>
            </a:pPr>
            <a:r>
              <a:rPr lang="lt-LT" altLang="en-US" sz="1600" b="1">
                <a:solidFill>
                  <a:srgbClr val="000000"/>
                </a:solidFill>
                <a:latin typeface="Times New Roman" pitchFamily="18" charset="0"/>
                <a:ea typeface="Arial" charset="0"/>
                <a:cs typeface="Times New Roman" pitchFamily="18" charset="0"/>
              </a:rPr>
              <a:t>kai</a:t>
            </a:r>
            <a:r>
              <a:rPr lang="ru-RU" altLang="en-US" sz="1600" b="1">
                <a:solidFill>
                  <a:srgbClr val="000000"/>
                </a:solidFill>
                <a:latin typeface="Times New Roman" pitchFamily="18" charset="0"/>
                <a:ea typeface="Arial" charset="0"/>
                <a:cs typeface="Times New Roman" pitchFamily="18" charset="0"/>
              </a:rPr>
              <a:t> </a:t>
            </a:r>
            <a:r>
              <a:rPr lang="lt-LT" altLang="en-US" sz="1600" b="1">
                <a:solidFill>
                  <a:srgbClr val="000000"/>
                </a:solidFill>
                <a:latin typeface="Times New Roman" pitchFamily="18" charset="0"/>
                <a:ea typeface="Arial" charset="0"/>
                <a:cs typeface="Times New Roman" pitchFamily="18" charset="0"/>
              </a:rPr>
              <a:t> </a:t>
            </a:r>
            <a:r>
              <a:rPr lang="lt-LT" altLang="en-US" sz="1600" b="1" i="1">
                <a:solidFill>
                  <a:srgbClr val="000000"/>
                </a:solidFill>
                <a:latin typeface="Times New Roman" pitchFamily="18" charset="0"/>
                <a:ea typeface="Arial" charset="0"/>
                <a:cs typeface="Times New Roman" pitchFamily="18" charset="0"/>
              </a:rPr>
              <a:t>i </a:t>
            </a:r>
            <a:r>
              <a:rPr lang="lt-LT" altLang="en-US" sz="1600" b="1">
                <a:solidFill>
                  <a:srgbClr val="000000"/>
                </a:solidFill>
                <a:latin typeface="Times New Roman" pitchFamily="18" charset="0"/>
                <a:ea typeface="Arial" charset="0"/>
                <a:cs typeface="Times New Roman" pitchFamily="18" charset="0"/>
              </a:rPr>
              <a:t>= 0,1, </a:t>
            </a:r>
            <a:r>
              <a:rPr lang="lt-LT" altLang="en-US" sz="1600" b="1" i="1">
                <a:solidFill>
                  <a:srgbClr val="000000"/>
                </a:solidFill>
                <a:latin typeface="Times New Roman" pitchFamily="18" charset="0"/>
                <a:ea typeface="Arial" charset="0"/>
                <a:cs typeface="Times New Roman" pitchFamily="18" charset="0"/>
              </a:rPr>
              <a:t>K</a:t>
            </a:r>
            <a:r>
              <a:rPr lang="lt-LT" altLang="en-US" sz="1600" b="1">
                <a:solidFill>
                  <a:srgbClr val="000000"/>
                </a:solidFill>
                <a:latin typeface="Times New Roman" pitchFamily="18" charset="0"/>
                <a:ea typeface="Arial" charset="0"/>
                <a:cs typeface="Times New Roman" pitchFamily="18" charset="0"/>
              </a:rPr>
              <a:t>o1 = -1,  </a:t>
            </a:r>
            <a:r>
              <a:rPr lang="lt-LT" altLang="en-US" sz="1600" b="1" i="1">
                <a:solidFill>
                  <a:srgbClr val="000000"/>
                </a:solidFill>
                <a:latin typeface="Times New Roman" pitchFamily="18" charset="0"/>
                <a:ea typeface="Arial" charset="0"/>
                <a:cs typeface="Times New Roman" pitchFamily="18" charset="0"/>
              </a:rPr>
              <a:t>K</a:t>
            </a:r>
            <a:r>
              <a:rPr lang="lt-LT" altLang="en-US" sz="1600" b="1">
                <a:solidFill>
                  <a:srgbClr val="000000"/>
                </a:solidFill>
                <a:latin typeface="Times New Roman" pitchFamily="18" charset="0"/>
                <a:ea typeface="Arial" charset="0"/>
                <a:cs typeface="Times New Roman" pitchFamily="18" charset="0"/>
              </a:rPr>
              <a:t>o2 = 2</a:t>
            </a:r>
          </a:p>
        </p:txBody>
      </p:sp>
    </p:spTree>
    <p:extLst>
      <p:ext uri="{BB962C8B-B14F-4D97-AF65-F5344CB8AC3E}">
        <p14:creationId xmlns:p14="http://schemas.microsoft.com/office/powerpoint/2010/main" val="37908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31913" y="274638"/>
            <a:ext cx="7354887" cy="706437"/>
          </a:xfrm>
        </p:spPr>
        <p:txBody>
          <a:bodyPr/>
          <a:lstStyle/>
          <a:p>
            <a:pPr eaLnBrk="1" hangingPunct="1"/>
            <a:r>
              <a:rPr lang="lt-LT" altLang="lt-LT" sz="3200" b="1" smtClean="0">
                <a:solidFill>
                  <a:srgbClr val="9B760D"/>
                </a:solidFill>
              </a:rPr>
              <a:t>Sverto spąstai investuojant akcijų rinkose</a:t>
            </a:r>
            <a:endParaRPr lang="ru-RU" altLang="lt-LT" sz="3200" b="1" smtClean="0">
              <a:solidFill>
                <a:srgbClr val="9B760D"/>
              </a:solidFill>
            </a:endParaRPr>
          </a:p>
        </p:txBody>
      </p:sp>
      <p:sp>
        <p:nvSpPr>
          <p:cNvPr id="2" name="Slide Number Placeholder 1"/>
          <p:cNvSpPr>
            <a:spLocks noGrp="1"/>
          </p:cNvSpPr>
          <p:nvPr>
            <p:ph type="sldNum" sz="quarter" idx="11"/>
          </p:nvPr>
        </p:nvSpPr>
        <p:spPr/>
        <p:txBody>
          <a:bodyPr/>
          <a:lstStyle/>
          <a:p>
            <a:pPr>
              <a:defRPr/>
            </a:pPr>
            <a:fld id="{F8AA3716-7E1A-4ECB-9191-7789D0538E69}" type="slidenum">
              <a:rPr lang="lt-LT"/>
              <a:pPr>
                <a:defRPr/>
              </a:pPr>
              <a:t>34</a:t>
            </a:fld>
            <a:endParaRPr lang="lt-LT"/>
          </a:p>
        </p:txBody>
      </p:sp>
      <p:graphicFrame>
        <p:nvGraphicFramePr>
          <p:cNvPr id="61444" name="Content Placeholder 5"/>
          <p:cNvGraphicFramePr>
            <a:graphicFrameLocks noGrp="1"/>
          </p:cNvGraphicFramePr>
          <p:nvPr>
            <p:ph idx="1"/>
          </p:nvPr>
        </p:nvGraphicFramePr>
        <p:xfrm>
          <a:off x="704850" y="1074738"/>
          <a:ext cx="8115300" cy="4349750"/>
        </p:xfrm>
        <a:graphic>
          <a:graphicData uri="http://schemas.openxmlformats.org/presentationml/2006/ole">
            <mc:AlternateContent xmlns:mc="http://schemas.openxmlformats.org/markup-compatibility/2006">
              <mc:Choice xmlns:v="urn:schemas-microsoft-com:vml" Requires="v">
                <p:oleObj spid="_x0000_s71700" r:id="rId3" imgW="8114479" imgH="4352921" progId="Excel.Chart.8">
                  <p:embed/>
                </p:oleObj>
              </mc:Choice>
              <mc:Fallback>
                <p:oleObj r:id="rId3" imgW="8114479" imgH="4352921"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074738"/>
                        <a:ext cx="8115300" cy="43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45" name="Rectangle 3"/>
          <p:cNvSpPr>
            <a:spLocks noChangeArrowheads="1"/>
          </p:cNvSpPr>
          <p:nvPr/>
        </p:nvSpPr>
        <p:spPr bwMode="auto">
          <a:xfrm>
            <a:off x="539750" y="554355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800" b="1">
                <a:solidFill>
                  <a:srgbClr val="000000"/>
                </a:solidFill>
                <a:latin typeface="Times New Roman" pitchFamily="18" charset="0"/>
                <a:cs typeface="Times New Roman" pitchFamily="18" charset="0"/>
              </a:rPr>
              <a:t>Investavimas su svertu  </a:t>
            </a:r>
            <a:r>
              <a:rPr lang="en-US" altLang="en-US" sz="1800" b="1" i="1">
                <a:solidFill>
                  <a:srgbClr val="000000"/>
                </a:solidFill>
                <a:latin typeface="Times New Roman" pitchFamily="18" charset="0"/>
                <a:cs typeface="Times New Roman" pitchFamily="18" charset="0"/>
              </a:rPr>
              <a:t>m</a:t>
            </a:r>
            <a:r>
              <a:rPr lang="en-US" altLang="en-US" sz="1800" b="1">
                <a:solidFill>
                  <a:srgbClr val="000000"/>
                </a:solidFill>
                <a:latin typeface="Times New Roman" pitchFamily="18" charset="0"/>
                <a:cs typeface="Times New Roman" pitchFamily="18" charset="0"/>
              </a:rPr>
              <a:t>=2. Sukauptosios sumos priklausomybė nuo kaupimo trukmės, esant skirtingiems prisotinimams, kai </a:t>
            </a:r>
            <a:r>
              <a:rPr lang="en-US" altLang="en-US" sz="1800" b="1" i="1">
                <a:solidFill>
                  <a:srgbClr val="000000"/>
                </a:solidFill>
                <a:latin typeface="Times New Roman" pitchFamily="18" charset="0"/>
                <a:cs typeface="Times New Roman" pitchFamily="18" charset="0"/>
              </a:rPr>
              <a:t>K</a:t>
            </a:r>
            <a:r>
              <a:rPr lang="en-US" altLang="en-US" sz="1800" b="1">
                <a:solidFill>
                  <a:srgbClr val="000000"/>
                </a:solidFill>
                <a:latin typeface="Times New Roman" pitchFamily="18" charset="0"/>
                <a:cs typeface="Times New Roman" pitchFamily="18" charset="0"/>
              </a:rPr>
              <a:t>o=1, </a:t>
            </a:r>
            <a:r>
              <a:rPr lang="en-US" altLang="en-US" sz="1800" b="1" i="1">
                <a:solidFill>
                  <a:srgbClr val="000000"/>
                </a:solidFill>
                <a:latin typeface="Times New Roman" pitchFamily="18" charset="0"/>
                <a:cs typeface="Times New Roman" pitchFamily="18" charset="0"/>
              </a:rPr>
              <a:t> j</a:t>
            </a:r>
            <a:r>
              <a:rPr lang="en-US" altLang="en-US" sz="1800" b="1">
                <a:solidFill>
                  <a:srgbClr val="000000"/>
                </a:solidFill>
                <a:latin typeface="Times New Roman" pitchFamily="18" charset="0"/>
                <a:cs typeface="Times New Roman" pitchFamily="18" charset="0"/>
              </a:rPr>
              <a:t>=0,2, </a:t>
            </a:r>
            <a:r>
              <a:rPr lang="en-US" altLang="en-US" sz="1800" b="1" i="1">
                <a:solidFill>
                  <a:srgbClr val="000000"/>
                </a:solidFill>
                <a:latin typeface="Times New Roman" pitchFamily="18" charset="0"/>
                <a:cs typeface="Times New Roman" pitchFamily="18" charset="0"/>
              </a:rPr>
              <a:t>i</a:t>
            </a:r>
            <a:r>
              <a:rPr lang="en-US" altLang="en-US" sz="1800" b="1">
                <a:solidFill>
                  <a:srgbClr val="000000"/>
                </a:solidFill>
                <a:latin typeface="Times New Roman" pitchFamily="18" charset="0"/>
                <a:cs typeface="Times New Roman" pitchFamily="18" charset="0"/>
              </a:rPr>
              <a:t>=0,1</a:t>
            </a:r>
            <a:endParaRPr lang="en-US" altLang="en-US" sz="1800" b="1">
              <a:latin typeface="Times New Roman" pitchFamily="18" charset="0"/>
              <a:cs typeface="Times New Roman" pitchFamily="18" charset="0"/>
            </a:endParaRPr>
          </a:p>
        </p:txBody>
      </p:sp>
      <p:sp>
        <p:nvSpPr>
          <p:cNvPr id="61446" name="Rectangle 8"/>
          <p:cNvSpPr>
            <a:spLocks noChangeArrowheads="1"/>
          </p:cNvSpPr>
          <p:nvPr/>
        </p:nvSpPr>
        <p:spPr bwMode="auto">
          <a:xfrm>
            <a:off x="890588" y="6446838"/>
            <a:ext cx="684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400" dirty="0">
                <a:latin typeface="Arial" charset="0"/>
              </a:rPr>
              <a:t>VGTU Matematinio modeliavimo katedra</a:t>
            </a:r>
            <a:r>
              <a:rPr lang="en-US" altLang="lt-LT" sz="1400" dirty="0">
                <a:latin typeface="Arial" charset="0"/>
              </a:rPr>
              <a:t>,</a:t>
            </a:r>
            <a:r>
              <a:rPr lang="lt-LT" altLang="lt-LT" sz="1400" dirty="0">
                <a:latin typeface="Arial" charset="0"/>
              </a:rPr>
              <a:t>  2016 01 </a:t>
            </a:r>
            <a:r>
              <a:rPr lang="en-US" altLang="lt-LT" sz="1400" dirty="0">
                <a:latin typeface="Arial" charset="0"/>
              </a:rPr>
              <a:t>12</a:t>
            </a:r>
          </a:p>
        </p:txBody>
      </p:sp>
    </p:spTree>
    <p:extLst>
      <p:ext uri="{BB962C8B-B14F-4D97-AF65-F5344CB8AC3E}">
        <p14:creationId xmlns:p14="http://schemas.microsoft.com/office/powerpoint/2010/main" val="2581518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908175" y="260350"/>
            <a:ext cx="6692900" cy="720725"/>
          </a:xfrm>
        </p:spPr>
        <p:txBody>
          <a:bodyPr/>
          <a:lstStyle/>
          <a:p>
            <a:pPr eaLnBrk="1" hangingPunct="1">
              <a:lnSpc>
                <a:spcPct val="75000"/>
              </a:lnSpc>
            </a:pPr>
            <a:r>
              <a:rPr lang="en-US" altLang="en-US" sz="2400" b="1" smtClean="0">
                <a:solidFill>
                  <a:schemeClr val="tx1"/>
                </a:solidFill>
                <a:latin typeface="Times New Roman" pitchFamily="18" charset="0"/>
                <a:cs typeface="Times New Roman" pitchFamily="18" charset="0"/>
              </a:rPr>
              <a:t>Rink</a:t>
            </a:r>
            <a:r>
              <a:rPr lang="lt-LT" altLang="en-US" sz="2400" b="1" smtClean="0">
                <a:solidFill>
                  <a:schemeClr val="tx1"/>
                </a:solidFill>
                <a:latin typeface="Times New Roman" pitchFamily="18" charset="0"/>
                <a:cs typeface="Times New Roman" pitchFamily="18" charset="0"/>
              </a:rPr>
              <a:t>ų klasifikacija pagal jų gebėjimą prisitaikyti</a:t>
            </a:r>
            <a:r>
              <a:rPr lang="en-US" altLang="en-US" sz="2400" b="1" smtClean="0">
                <a:solidFill>
                  <a:schemeClr val="tx1"/>
                </a:solidFill>
                <a:latin typeface="Times New Roman" pitchFamily="18" charset="0"/>
                <a:cs typeface="Times New Roman" pitchFamily="18" charset="0"/>
              </a:rPr>
              <a:t/>
            </a:r>
            <a:br>
              <a:rPr lang="en-US" altLang="en-US" sz="2400" b="1" smtClean="0">
                <a:solidFill>
                  <a:schemeClr val="tx1"/>
                </a:solidFill>
                <a:latin typeface="Times New Roman" pitchFamily="18" charset="0"/>
                <a:cs typeface="Times New Roman" pitchFamily="18" charset="0"/>
              </a:rPr>
            </a:br>
            <a:endParaRPr lang="ru-RU" altLang="lt-LT" sz="1200" b="1" smtClean="0">
              <a:solidFill>
                <a:schemeClr val="tx1"/>
              </a:solidFill>
              <a:latin typeface="Times New Roman" pitchFamily="18" charset="0"/>
              <a:cs typeface="Times New Roman" pitchFamily="18" charset="0"/>
            </a:endParaRPr>
          </a:p>
        </p:txBody>
      </p:sp>
      <p:sp>
        <p:nvSpPr>
          <p:cNvPr id="23555" name="Rectangle 3"/>
          <p:cNvSpPr>
            <a:spLocks noGrp="1" noChangeArrowheads="1"/>
          </p:cNvSpPr>
          <p:nvPr>
            <p:ph type="subTitle" idx="1"/>
          </p:nvPr>
        </p:nvSpPr>
        <p:spPr>
          <a:xfrm>
            <a:off x="98425" y="1219200"/>
            <a:ext cx="8569325" cy="5162550"/>
          </a:xfrm>
        </p:spPr>
        <p:txBody>
          <a:bodyPr/>
          <a:lstStyle/>
          <a:p>
            <a:pPr algn="l" eaLnBrk="1" hangingPunct="1">
              <a:lnSpc>
                <a:spcPct val="80000"/>
              </a:lnSpc>
            </a:pPr>
            <a:endParaRPr lang="ru-RU" altLang="en-US" sz="2800" b="1" smtClean="0"/>
          </a:p>
          <a:p>
            <a:pPr algn="l" eaLnBrk="1" hangingPunct="1">
              <a:lnSpc>
                <a:spcPct val="80000"/>
              </a:lnSpc>
            </a:pPr>
            <a:endParaRPr lang="lt-LT" altLang="lt-LT" sz="2400" b="1" smtClean="0">
              <a:solidFill>
                <a:srgbClr val="0000FF"/>
              </a:solidFill>
            </a:endParaRPr>
          </a:p>
        </p:txBody>
      </p:sp>
      <p:grpSp>
        <p:nvGrpSpPr>
          <p:cNvPr id="23556" name="Canvas 98"/>
          <p:cNvGrpSpPr>
            <a:grpSpLocks/>
          </p:cNvGrpSpPr>
          <p:nvPr/>
        </p:nvGrpSpPr>
        <p:grpSpPr bwMode="auto">
          <a:xfrm>
            <a:off x="684213" y="1125538"/>
            <a:ext cx="8280400" cy="5256212"/>
            <a:chOff x="0" y="0"/>
            <a:chExt cx="6038490" cy="6029662"/>
          </a:xfrm>
        </p:grpSpPr>
        <p:sp>
          <p:nvSpPr>
            <p:cNvPr id="23559" name="Rectangle 5"/>
            <p:cNvSpPr>
              <a:spLocks noChangeArrowheads="1"/>
            </p:cNvSpPr>
            <p:nvPr/>
          </p:nvSpPr>
          <p:spPr bwMode="auto">
            <a:xfrm>
              <a:off x="0" y="0"/>
              <a:ext cx="5943600" cy="59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7" name="Rectangle 6"/>
            <p:cNvSpPr/>
            <p:nvPr/>
          </p:nvSpPr>
          <p:spPr>
            <a:xfrm>
              <a:off x="1536249" y="54633"/>
              <a:ext cx="3190583" cy="513550"/>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0"/>
                </a:spcAft>
                <a:defRPr/>
              </a:pPr>
              <a:r>
                <a:rPr lang="lt-LT" sz="2800" b="1" dirty="0">
                  <a:solidFill>
                    <a:schemeClr val="tx1"/>
                  </a:solidFill>
                  <a:latin typeface="Times New Roman"/>
                  <a:ea typeface="Calibri"/>
                  <a:cs typeface="Times New Roman"/>
                </a:rPr>
                <a:t>Rinkos</a:t>
              </a:r>
              <a:endParaRPr lang="en-US" sz="2800" dirty="0">
                <a:solidFill>
                  <a:srgbClr val="0000FF"/>
                </a:solidFill>
                <a:ea typeface="Calibri"/>
                <a:cs typeface="Times New Roman"/>
              </a:endParaRPr>
            </a:p>
          </p:txBody>
        </p:sp>
        <p:sp>
          <p:nvSpPr>
            <p:cNvPr id="8" name="Rectangle 7"/>
            <p:cNvSpPr/>
            <p:nvPr/>
          </p:nvSpPr>
          <p:spPr>
            <a:xfrm>
              <a:off x="5788" y="1014352"/>
              <a:ext cx="2932419" cy="45709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0"/>
                </a:spcAft>
                <a:defRPr/>
              </a:pPr>
              <a:r>
                <a:rPr lang="lt-LT" sz="2400" b="1" dirty="0">
                  <a:latin typeface="Times New Roman"/>
                  <a:ea typeface="Calibri"/>
                  <a:cs typeface="Times New Roman"/>
                </a:rPr>
                <a:t>Savaime prisitaikančios</a:t>
              </a:r>
              <a:endParaRPr lang="en-US" sz="2400" dirty="0">
                <a:ea typeface="Calibri"/>
                <a:cs typeface="Times New Roman"/>
              </a:endParaRPr>
            </a:p>
          </p:txBody>
        </p:sp>
        <p:sp>
          <p:nvSpPr>
            <p:cNvPr id="9" name="Rectangle 8"/>
            <p:cNvSpPr/>
            <p:nvPr/>
          </p:nvSpPr>
          <p:spPr>
            <a:xfrm>
              <a:off x="3204475" y="1025279"/>
              <a:ext cx="2800442" cy="45709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lt-LT" altLang="en-US" sz="2400" b="1" dirty="0" smtClean="0">
                  <a:solidFill>
                    <a:srgbClr val="0000FF"/>
                  </a:solidFill>
                  <a:latin typeface="Times New Roman" pitchFamily="18" charset="0"/>
                  <a:cs typeface="Times New Roman" pitchFamily="18" charset="0"/>
                </a:rPr>
                <a:t>Neprisitaikančios</a:t>
              </a:r>
              <a:endParaRPr lang="en-US" altLang="en-US" sz="2400" dirty="0" smtClean="0">
                <a:solidFill>
                  <a:srgbClr val="0000FF"/>
                </a:solidFill>
                <a:latin typeface="Times New Roman" pitchFamily="18" charset="0"/>
                <a:cs typeface="Times New Roman" pitchFamily="18" charset="0"/>
              </a:endParaRPr>
            </a:p>
          </p:txBody>
        </p:sp>
        <p:cxnSp>
          <p:nvCxnSpPr>
            <p:cNvPr id="10" name="Elbow Connector 9"/>
            <p:cNvCxnSpPr>
              <a:stCxn id="7" idx="2"/>
              <a:endCxn id="8" idx="0"/>
            </p:cNvCxnSpPr>
            <p:nvPr/>
          </p:nvCxnSpPr>
          <p:spPr>
            <a:xfrm rot="5400000">
              <a:off x="2078395" y="-38793"/>
              <a:ext cx="446169" cy="1660122"/>
            </a:xfrm>
            <a:prstGeom prst="bentConnector3">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Elbow Connector 10"/>
            <p:cNvCxnSpPr>
              <a:stCxn id="7" idx="2"/>
              <a:endCxn id="9" idx="0"/>
            </p:cNvCxnSpPr>
            <p:nvPr/>
          </p:nvCxnSpPr>
          <p:spPr>
            <a:xfrm rot="16200000" flipH="1">
              <a:off x="3639860" y="59864"/>
              <a:ext cx="457096" cy="147373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5788" y="1912155"/>
              <a:ext cx="1928705" cy="10562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lnSpc>
                  <a:spcPct val="90000"/>
                </a:lnSpc>
                <a:spcAft>
                  <a:spcPts val="0"/>
                </a:spcAft>
                <a:defRPr/>
              </a:pPr>
              <a:r>
                <a:rPr lang="lt-LT" sz="1600" b="1" dirty="0">
                  <a:latin typeface="Times New Roman"/>
                  <a:ea typeface="Calibri"/>
                  <a:cs typeface="Times New Roman"/>
                </a:rPr>
                <a:t>Atviros rinkos (begalinės talpos – subalansuotos ir perteklinės)</a:t>
              </a:r>
              <a:endParaRPr lang="en-US" sz="1600" b="1" dirty="0">
                <a:ea typeface="Calibri"/>
                <a:cs typeface="Times New Roman"/>
              </a:endParaRPr>
            </a:p>
          </p:txBody>
        </p:sp>
        <p:sp>
          <p:nvSpPr>
            <p:cNvPr id="13" name="Rectangle 12"/>
            <p:cNvSpPr/>
            <p:nvPr/>
          </p:nvSpPr>
          <p:spPr>
            <a:xfrm>
              <a:off x="2204234" y="1912155"/>
              <a:ext cx="2002797" cy="1054416"/>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1600" b="1">
                  <a:solidFill>
                    <a:srgbClr val="0000FF"/>
                  </a:solidFill>
                  <a:latin typeface="Times New Roman" pitchFamily="18" charset="0"/>
                  <a:ea typeface="Calibri" pitchFamily="34" charset="0"/>
                  <a:cs typeface="Calibri" pitchFamily="34" charset="0"/>
                </a:rPr>
                <a:t>Uždaros rinkos </a:t>
              </a:r>
              <a:r>
                <a:rPr lang="ru-RU" altLang="en-US" sz="1600" b="1">
                  <a:solidFill>
                    <a:srgbClr val="0000FF"/>
                  </a:solidFill>
                  <a:latin typeface="Times New Roman" pitchFamily="18" charset="0"/>
                  <a:ea typeface="Calibri" pitchFamily="34" charset="0"/>
                  <a:cs typeface="Calibri" pitchFamily="34" charset="0"/>
                </a:rPr>
                <a:t>(</a:t>
              </a:r>
              <a:r>
                <a:rPr lang="lt-LT" altLang="en-US" sz="1600" b="1">
                  <a:solidFill>
                    <a:srgbClr val="0000FF"/>
                  </a:solidFill>
                  <a:latin typeface="Times New Roman" pitchFamily="18" charset="0"/>
                  <a:ea typeface="Calibri" pitchFamily="34" charset="0"/>
                  <a:cs typeface="Calibri" pitchFamily="34" charset="0"/>
                </a:rPr>
                <a:t>ribotos talpos </a:t>
              </a:r>
              <a:r>
                <a:rPr lang="ru-RU" altLang="en-US" sz="1600" b="1">
                  <a:solidFill>
                    <a:srgbClr val="0000FF"/>
                  </a:solidFill>
                  <a:latin typeface="Times New Roman" pitchFamily="18" charset="0"/>
                  <a:ea typeface="Calibri" pitchFamily="34" charset="0"/>
                  <a:cs typeface="Calibri" pitchFamily="34" charset="0"/>
                </a:rPr>
                <a:t>- </a:t>
              </a:r>
              <a:r>
                <a:rPr lang="lt-LT" altLang="en-US" sz="1600" b="1">
                  <a:solidFill>
                    <a:srgbClr val="0000FF"/>
                  </a:solidFill>
                  <a:latin typeface="Times New Roman" pitchFamily="18" charset="0"/>
                  <a:ea typeface="Calibri" pitchFamily="34" charset="0"/>
                  <a:cs typeface="Calibri" pitchFamily="34" charset="0"/>
                </a:rPr>
                <a:t>deficitinės)</a:t>
              </a:r>
              <a:endParaRPr lang="en-US" altLang="en-US" sz="1600" b="1">
                <a:solidFill>
                  <a:srgbClr val="0000FF"/>
                </a:solidFill>
                <a:latin typeface="Times New Roman" pitchFamily="18" charset="0"/>
                <a:cs typeface="Times New Roman" pitchFamily="18" charset="0"/>
              </a:endParaRPr>
            </a:p>
          </p:txBody>
        </p:sp>
        <p:sp>
          <p:nvSpPr>
            <p:cNvPr id="14" name="Rectangle 13"/>
            <p:cNvSpPr/>
            <p:nvPr/>
          </p:nvSpPr>
          <p:spPr>
            <a:xfrm>
              <a:off x="4344795" y="1912155"/>
              <a:ext cx="1660122" cy="1054416"/>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1600" b="1">
                  <a:solidFill>
                    <a:srgbClr val="238D26"/>
                  </a:solidFill>
                  <a:latin typeface="Times New Roman" pitchFamily="18" charset="0"/>
                  <a:ea typeface="Calibri" pitchFamily="34" charset="0"/>
                  <a:cs typeface="Calibri" pitchFamily="34" charset="0"/>
                </a:rPr>
                <a:t>Visiškai uždaros rinkos (deficitinės - </a:t>
              </a:r>
              <a:r>
                <a:rPr lang="lt-LT" altLang="en-US" sz="1600" b="1">
                  <a:solidFill>
                    <a:srgbClr val="238D26"/>
                  </a:solidFill>
                  <a:latin typeface="Times New Roman" pitchFamily="18" charset="0"/>
                  <a:cs typeface="Times New Roman" pitchFamily="18" charset="0"/>
                </a:rPr>
                <a:t>retų prekių</a:t>
              </a:r>
              <a:r>
                <a:rPr lang="lt-LT" altLang="en-US" sz="1600" b="1">
                  <a:solidFill>
                    <a:srgbClr val="238D26"/>
                  </a:solidFill>
                  <a:latin typeface="Times New Roman" pitchFamily="18" charset="0"/>
                  <a:ea typeface="Calibri" pitchFamily="34" charset="0"/>
                  <a:cs typeface="Calibri" pitchFamily="34" charset="0"/>
                </a:rPr>
                <a:t>)</a:t>
              </a:r>
              <a:endParaRPr lang="en-US" altLang="en-US" sz="1600" b="1">
                <a:solidFill>
                  <a:srgbClr val="238D26"/>
                </a:solidFill>
                <a:latin typeface="Times New Roman" pitchFamily="18" charset="0"/>
                <a:cs typeface="Times New Roman" pitchFamily="18" charset="0"/>
              </a:endParaRPr>
            </a:p>
          </p:txBody>
        </p:sp>
        <p:cxnSp>
          <p:nvCxnSpPr>
            <p:cNvPr id="15" name="Straight Arrow Connector 14"/>
            <p:cNvCxnSpPr/>
            <p:nvPr/>
          </p:nvCxnSpPr>
          <p:spPr>
            <a:xfrm>
              <a:off x="916887" y="1491480"/>
              <a:ext cx="0" cy="420675"/>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16" name="Elbow Connector 15"/>
            <p:cNvCxnSpPr/>
            <p:nvPr/>
          </p:nvCxnSpPr>
          <p:spPr>
            <a:xfrm rot="5400000">
              <a:off x="3643021" y="931026"/>
              <a:ext cx="420674" cy="1501518"/>
            </a:xfrm>
            <a:prstGeom prst="bentConnector3">
              <a:avLst>
                <a:gd name="adj1" fmla="val 50000"/>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17" name="Elbow Connector 16"/>
            <p:cNvCxnSpPr/>
            <p:nvPr/>
          </p:nvCxnSpPr>
          <p:spPr>
            <a:xfrm rot="16200000" flipH="1">
              <a:off x="4733235" y="1353257"/>
              <a:ext cx="409747" cy="667985"/>
            </a:xfrm>
            <a:prstGeom prst="bentConnector3">
              <a:avLst>
                <a:gd name="adj1" fmla="val 50000"/>
              </a:avLst>
            </a:prstGeom>
            <a:ln w="12700">
              <a:tailEnd type="arrow"/>
            </a:ln>
          </p:spPr>
          <p:style>
            <a:lnRef idx="1">
              <a:schemeClr val="accent4"/>
            </a:lnRef>
            <a:fillRef idx="0">
              <a:schemeClr val="accent4"/>
            </a:fillRef>
            <a:effectRef idx="0">
              <a:schemeClr val="accent4"/>
            </a:effectRef>
            <a:fontRef idx="minor">
              <a:schemeClr val="tx1"/>
            </a:fontRef>
          </p:style>
        </p:cxnSp>
        <p:sp>
          <p:nvSpPr>
            <p:cNvPr id="18" name="Rectangle 17"/>
            <p:cNvSpPr/>
            <p:nvPr/>
          </p:nvSpPr>
          <p:spPr>
            <a:xfrm>
              <a:off x="8103" y="3341718"/>
              <a:ext cx="1928705" cy="12201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lt-LT" altLang="en-US" sz="1400" b="1" dirty="0" smtClean="0">
                  <a:solidFill>
                    <a:srgbClr val="000000"/>
                  </a:solidFill>
                  <a:latin typeface="Times New Roman" pitchFamily="18" charset="0"/>
                  <a:cs typeface="Times New Roman" pitchFamily="18" charset="0"/>
                </a:rPr>
                <a:t>Pasiūla</a:t>
              </a:r>
              <a:r>
                <a:rPr lang="lt-LT" altLang="en-US" sz="1400" dirty="0" smtClean="0">
                  <a:solidFill>
                    <a:srgbClr val="000000"/>
                  </a:solidFill>
                  <a:latin typeface="Times New Roman" pitchFamily="18" charset="0"/>
                  <a:cs typeface="Times New Roman" pitchFamily="18" charset="0"/>
                </a:rPr>
                <a:t> </a:t>
              </a:r>
              <a:r>
                <a:rPr lang="lt-LT" altLang="en-US" sz="1600" b="1" dirty="0" smtClean="0">
                  <a:solidFill>
                    <a:srgbClr val="000000"/>
                  </a:solidFill>
                  <a:latin typeface="Times New Roman" pitchFamily="18" charset="0"/>
                  <a:cs typeface="Times New Roman" pitchFamily="18" charset="0"/>
                </a:rPr>
                <a:t>(</a:t>
              </a:r>
              <a:r>
                <a:rPr lang="lt-LT" altLang="en-US" sz="1600" b="1" i="1" dirty="0" smtClean="0">
                  <a:solidFill>
                    <a:srgbClr val="000000"/>
                  </a:solidFill>
                  <a:latin typeface="Times New Roman" pitchFamily="18" charset="0"/>
                  <a:cs typeface="Times New Roman" pitchFamily="18" charset="0"/>
                </a:rPr>
                <a:t>S</a:t>
              </a:r>
              <a:r>
                <a:rPr lang="lt-LT" altLang="en-US" sz="1600" b="1" dirty="0" smtClean="0">
                  <a:solidFill>
                    <a:srgbClr val="000000"/>
                  </a:solidFill>
                  <a:latin typeface="Times New Roman" pitchFamily="18" charset="0"/>
                  <a:cs typeface="Times New Roman" pitchFamily="18" charset="0"/>
                </a:rPr>
                <a:t>) viršija</a:t>
              </a:r>
              <a:r>
                <a:rPr lang="ru-RU" altLang="en-US" sz="1600" b="1" dirty="0" smtClean="0">
                  <a:solidFill>
                    <a:srgbClr val="000000"/>
                  </a:solidFill>
                  <a:latin typeface="Times New Roman" pitchFamily="18" charset="0"/>
                  <a:cs typeface="Times New Roman" pitchFamily="18" charset="0"/>
                </a:rPr>
                <a:t> </a:t>
              </a:r>
              <a:r>
                <a:rPr lang="lt-LT" altLang="en-US" sz="1600" b="1" dirty="0" smtClean="0">
                  <a:solidFill>
                    <a:srgbClr val="000000"/>
                  </a:solidFill>
                  <a:latin typeface="Times New Roman" pitchFamily="18" charset="0"/>
                  <a:cs typeface="Times New Roman" pitchFamily="18" charset="0"/>
                </a:rPr>
                <a:t>paklausą (</a:t>
              </a:r>
              <a:r>
                <a:rPr lang="lt-LT" altLang="en-US" sz="1600" b="1" i="1" dirty="0" smtClean="0">
                  <a:solidFill>
                    <a:srgbClr val="000000"/>
                  </a:solidFill>
                  <a:latin typeface="Times New Roman" pitchFamily="18" charset="0"/>
                  <a:cs typeface="Times New Roman" pitchFamily="18" charset="0"/>
                </a:rPr>
                <a:t>D</a:t>
              </a:r>
              <a:r>
                <a:rPr lang="lt-LT" altLang="en-US" sz="1600" b="1" dirty="0" smtClean="0">
                  <a:solidFill>
                    <a:srgbClr val="000000"/>
                  </a:solidFill>
                  <a:latin typeface="Times New Roman" pitchFamily="18" charset="0"/>
                  <a:cs typeface="Times New Roman" pitchFamily="18" charset="0"/>
                </a:rPr>
                <a:t>): </a:t>
              </a:r>
              <a:r>
                <a:rPr lang="lt-LT" altLang="en-US" sz="1600" b="1" i="1" dirty="0" smtClean="0">
                  <a:solidFill>
                    <a:srgbClr val="000000"/>
                  </a:solidFill>
                  <a:latin typeface="Times New Roman" pitchFamily="18" charset="0"/>
                  <a:cs typeface="Times New Roman" pitchFamily="18" charset="0"/>
                </a:rPr>
                <a:t>S≥D,</a:t>
              </a:r>
              <a:r>
                <a:rPr lang="lt-LT" altLang="en-US" sz="1600" b="1" dirty="0" smtClean="0">
                  <a:solidFill>
                    <a:srgbClr val="000000"/>
                  </a:solidFill>
                  <a:latin typeface="Times New Roman" pitchFamily="18" charset="0"/>
                  <a:cs typeface="Times New Roman" pitchFamily="18" charset="0"/>
                </a:rPr>
                <a:t> </a:t>
              </a:r>
              <a:r>
                <a:rPr lang="lt-LT" altLang="en-US" sz="1600" b="1" i="1" dirty="0" err="1" smtClean="0">
                  <a:solidFill>
                    <a:srgbClr val="000000"/>
                  </a:solidFill>
                  <a:latin typeface="Times New Roman" pitchFamily="18" charset="0"/>
                  <a:cs typeface="Times New Roman" pitchFamily="18" charset="0"/>
                </a:rPr>
                <a:t>K</a:t>
              </a:r>
              <a:r>
                <a:rPr lang="lt-LT" altLang="en-US" sz="1600" b="1" i="1" baseline="-25000" dirty="0" err="1" smtClean="0">
                  <a:solidFill>
                    <a:srgbClr val="000000"/>
                  </a:solidFill>
                  <a:latin typeface="Times New Roman" pitchFamily="18" charset="0"/>
                  <a:cs typeface="Times New Roman" pitchFamily="18" charset="0"/>
                </a:rPr>
                <a:t>p</a:t>
              </a:r>
              <a:r>
                <a:rPr lang="lt-LT" altLang="en-US" sz="1600" b="1" i="1" dirty="0" smtClean="0">
                  <a:solidFill>
                    <a:srgbClr val="000000"/>
                  </a:solidFill>
                  <a:latin typeface="Times New Roman" pitchFamily="18" charset="0"/>
                  <a:cs typeface="Times New Roman" pitchFamily="18" charset="0"/>
                </a:rPr>
                <a:t>&gt;</a:t>
              </a:r>
              <a:r>
                <a:rPr lang="ru-RU" altLang="en-US" sz="1600" b="1" dirty="0" smtClean="0">
                  <a:solidFill>
                    <a:srgbClr val="000000"/>
                  </a:solidFill>
                  <a:latin typeface="Times New Roman" pitchFamily="18" charset="0"/>
                  <a:cs typeface="Times New Roman" pitchFamily="18" charset="0"/>
                </a:rPr>
                <a:t> 0</a:t>
              </a:r>
              <a:endParaRPr lang="en-US" altLang="en-US" sz="1600" b="1" dirty="0" smtClean="0">
                <a:solidFill>
                  <a:srgbClr val="000000"/>
                </a:solidFill>
                <a:latin typeface="Times New Roman" pitchFamily="18" charset="0"/>
                <a:cs typeface="Times New Roman" pitchFamily="18" charset="0"/>
              </a:endParaRPr>
            </a:p>
            <a:p>
              <a:pPr algn="ctr" eaLnBrk="1" hangingPunct="1">
                <a:lnSpc>
                  <a:spcPct val="80000"/>
                </a:lnSpc>
                <a:defRPr/>
              </a:pPr>
              <a:r>
                <a:rPr lang="ru-RU" altLang="en-US" sz="1600" b="1" dirty="0" smtClean="0">
                  <a:solidFill>
                    <a:srgbClr val="000000"/>
                  </a:solidFill>
                  <a:latin typeface="Times New Roman" pitchFamily="18" charset="0"/>
                  <a:cs typeface="Times New Roman" pitchFamily="18" charset="0"/>
                </a:rPr>
                <a:t>(</a:t>
              </a:r>
              <a:r>
                <a:rPr lang="lt-LT" altLang="en-US" sz="1600" b="1" dirty="0" smtClean="0">
                  <a:solidFill>
                    <a:srgbClr val="000000"/>
                  </a:solidFill>
                  <a:latin typeface="Times New Roman" pitchFamily="18" charset="0"/>
                  <a:cs typeface="Times New Roman" pitchFamily="18" charset="0"/>
                </a:rPr>
                <a:t>perprodukcija </a:t>
              </a:r>
              <a:r>
                <a:rPr lang="ru-RU" altLang="en-US" sz="1600" b="1" dirty="0" smtClean="0">
                  <a:solidFill>
                    <a:srgbClr val="000000"/>
                  </a:solidFill>
                  <a:latin typeface="Times New Roman" pitchFamily="18" charset="0"/>
                  <a:cs typeface="Times New Roman" pitchFamily="18" charset="0"/>
                </a:rPr>
                <a:t> </a:t>
              </a:r>
              <a:r>
                <a:rPr lang="lt-LT" altLang="en-US" sz="1600" b="1" dirty="0" smtClean="0">
                  <a:solidFill>
                    <a:srgbClr val="000000"/>
                  </a:solidFill>
                  <a:latin typeface="Times New Roman" pitchFamily="18" charset="0"/>
                  <a:cs typeface="Times New Roman" pitchFamily="18" charset="0"/>
                </a:rPr>
                <a:t>mažina kainas</a:t>
              </a:r>
              <a:r>
                <a:rPr lang="ru-RU" altLang="en-US" sz="1600" b="1" dirty="0" smtClean="0">
                  <a:solidFill>
                    <a:srgbClr val="000000"/>
                  </a:solidFill>
                  <a:latin typeface="Times New Roman" pitchFamily="18" charset="0"/>
                  <a:cs typeface="Times New Roman" pitchFamily="18" charset="0"/>
                </a:rPr>
                <a:t>)</a:t>
              </a:r>
              <a:endParaRPr lang="en-US" altLang="en-US" sz="1600" b="1" dirty="0" smtClean="0">
                <a:solidFill>
                  <a:srgbClr val="000000"/>
                </a:solidFill>
                <a:latin typeface="Times New Roman" pitchFamily="18" charset="0"/>
                <a:cs typeface="Times New Roman" pitchFamily="18" charset="0"/>
              </a:endParaRPr>
            </a:p>
            <a:p>
              <a:pPr algn="ctr" eaLnBrk="1" hangingPunct="1">
                <a:lnSpc>
                  <a:spcPct val="115000"/>
                </a:lnSpc>
                <a:defRPr/>
              </a:pPr>
              <a:r>
                <a:rPr lang="lt-LT" altLang="en-US" sz="1200" dirty="0" smtClean="0">
                  <a:solidFill>
                    <a:srgbClr val="000000"/>
                  </a:solidFill>
                  <a:latin typeface="Times New Roman" pitchFamily="18" charset="0"/>
                  <a:cs typeface="Times New Roman" pitchFamily="18" charset="0"/>
                </a:rPr>
                <a:t> </a:t>
              </a:r>
              <a:endParaRPr lang="en-US" altLang="en-US" sz="1200" dirty="0" smtClean="0">
                <a:solidFill>
                  <a:srgbClr val="000000"/>
                </a:solidFill>
                <a:latin typeface="Times New Roman" pitchFamily="18" charset="0"/>
                <a:cs typeface="Times New Roman" pitchFamily="18" charset="0"/>
              </a:endParaRPr>
            </a:p>
          </p:txBody>
        </p:sp>
        <p:sp>
          <p:nvSpPr>
            <p:cNvPr id="19" name="Rectangle 18"/>
            <p:cNvSpPr/>
            <p:nvPr/>
          </p:nvSpPr>
          <p:spPr>
            <a:xfrm>
              <a:off x="2205391" y="3381782"/>
              <a:ext cx="2001639" cy="121467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lt-LT" altLang="en-US" sz="1600" b="1" dirty="0" smtClean="0">
                  <a:solidFill>
                    <a:srgbClr val="0000FF"/>
                  </a:solidFill>
                  <a:latin typeface="Times New Roman" pitchFamily="18" charset="0"/>
                  <a:cs typeface="Times New Roman" pitchFamily="18" charset="0"/>
                </a:rPr>
                <a:t>Pasiūla</a:t>
              </a:r>
              <a:r>
                <a:rPr lang="ru-RU" altLang="en-US" sz="1600" b="1" dirty="0" smtClean="0">
                  <a:solidFill>
                    <a:srgbClr val="0000FF"/>
                  </a:solidFill>
                  <a:latin typeface="Times New Roman" pitchFamily="18" charset="0"/>
                  <a:cs typeface="Times New Roman" pitchFamily="18" charset="0"/>
                </a:rPr>
                <a:t> (</a:t>
              </a:r>
              <a:r>
                <a:rPr lang="ru-RU" altLang="en-US" sz="1600" b="1" i="1" dirty="0" smtClean="0">
                  <a:solidFill>
                    <a:srgbClr val="0000FF"/>
                  </a:solidFill>
                  <a:latin typeface="Times New Roman" pitchFamily="18" charset="0"/>
                  <a:cs typeface="Times New Roman" pitchFamily="18" charset="0"/>
                </a:rPr>
                <a:t>S</a:t>
              </a:r>
              <a:r>
                <a:rPr lang="ru-RU" altLang="en-US" sz="1600" b="1" dirty="0" smtClean="0">
                  <a:solidFill>
                    <a:srgbClr val="0000FF"/>
                  </a:solidFill>
                  <a:latin typeface="Times New Roman" pitchFamily="18" charset="0"/>
                  <a:cs typeface="Times New Roman" pitchFamily="18" charset="0"/>
                </a:rPr>
                <a:t>) </a:t>
              </a:r>
              <a:r>
                <a:rPr lang="lt-LT" altLang="en-US" sz="1600" b="1" dirty="0" smtClean="0">
                  <a:solidFill>
                    <a:srgbClr val="0000FF"/>
                  </a:solidFill>
                  <a:latin typeface="Times New Roman" pitchFamily="18" charset="0"/>
                  <a:cs typeface="Times New Roman" pitchFamily="18" charset="0"/>
                </a:rPr>
                <a:t>mažesnė už paklausą </a:t>
              </a:r>
              <a:r>
                <a:rPr lang="ru-RU" altLang="en-US" sz="1600" b="1" dirty="0" smtClean="0">
                  <a:solidFill>
                    <a:srgbClr val="0000FF"/>
                  </a:solidFill>
                  <a:latin typeface="Times New Roman" pitchFamily="18" charset="0"/>
                  <a:cs typeface="Times New Roman" pitchFamily="18" charset="0"/>
                </a:rPr>
                <a:t>(</a:t>
              </a:r>
              <a:r>
                <a:rPr lang="ru-RU" altLang="en-US" sz="1600" b="1" i="1" dirty="0" smtClean="0">
                  <a:solidFill>
                    <a:srgbClr val="0000FF"/>
                  </a:solidFill>
                  <a:latin typeface="Times New Roman" pitchFamily="18" charset="0"/>
                  <a:cs typeface="Times New Roman" pitchFamily="18" charset="0"/>
                </a:rPr>
                <a:t>D</a:t>
              </a:r>
              <a:r>
                <a:rPr lang="ru-RU" altLang="en-US" sz="1600" b="1" dirty="0" smtClean="0">
                  <a:solidFill>
                    <a:srgbClr val="0000FF"/>
                  </a:solidFill>
                  <a:latin typeface="Times New Roman" pitchFamily="18" charset="0"/>
                  <a:cs typeface="Times New Roman" pitchFamily="18" charset="0"/>
                </a:rPr>
                <a:t>):</a:t>
              </a:r>
              <a:endParaRPr lang="en-US" altLang="en-US" sz="1600" b="1" dirty="0" smtClean="0">
                <a:solidFill>
                  <a:srgbClr val="0000FF"/>
                </a:solidFill>
                <a:latin typeface="Times New Roman" pitchFamily="18" charset="0"/>
                <a:cs typeface="Times New Roman" pitchFamily="18" charset="0"/>
              </a:endParaRPr>
            </a:p>
            <a:p>
              <a:pPr algn="ctr" eaLnBrk="1" hangingPunct="1">
                <a:defRPr/>
              </a:pPr>
              <a:r>
                <a:rPr lang="ru-RU" altLang="en-US" sz="1600" b="1" i="1" dirty="0" smtClean="0">
                  <a:solidFill>
                    <a:srgbClr val="0000FF"/>
                  </a:solidFill>
                  <a:latin typeface="Times New Roman" pitchFamily="18" charset="0"/>
                  <a:cs typeface="Times New Roman" pitchFamily="18" charset="0"/>
                </a:rPr>
                <a:t>S</a:t>
              </a:r>
              <a:r>
                <a:rPr lang="ru-RU" altLang="en-US" sz="1600" b="1" dirty="0" smtClean="0">
                  <a:solidFill>
                    <a:srgbClr val="0000FF"/>
                  </a:solidFill>
                  <a:latin typeface="Times New Roman" pitchFamily="18" charset="0"/>
                  <a:cs typeface="Times New Roman" pitchFamily="18" charset="0"/>
                </a:rPr>
                <a:t>&lt;</a:t>
              </a:r>
              <a:r>
                <a:rPr lang="ru-RU" altLang="en-US" sz="1600" b="1" i="1" dirty="0" smtClean="0">
                  <a:solidFill>
                    <a:srgbClr val="0000FF"/>
                  </a:solidFill>
                  <a:latin typeface="Times New Roman" pitchFamily="18" charset="0"/>
                  <a:cs typeface="Times New Roman" pitchFamily="18" charset="0"/>
                </a:rPr>
                <a:t>D, </a:t>
              </a:r>
              <a:r>
                <a:rPr lang="ru-RU" altLang="en-US" sz="1600" b="1" i="1" dirty="0" err="1" smtClean="0">
                  <a:solidFill>
                    <a:srgbClr val="0000FF"/>
                  </a:solidFill>
                  <a:latin typeface="Times New Roman" pitchFamily="18" charset="0"/>
                  <a:cs typeface="Times New Roman" pitchFamily="18" charset="0"/>
                </a:rPr>
                <a:t>K</a:t>
              </a:r>
              <a:r>
                <a:rPr lang="ru-RU" altLang="en-US" sz="1600" b="1" i="1" baseline="-25000" dirty="0" err="1" smtClean="0">
                  <a:solidFill>
                    <a:srgbClr val="0000FF"/>
                  </a:solidFill>
                  <a:latin typeface="Times New Roman" pitchFamily="18" charset="0"/>
                  <a:cs typeface="Times New Roman" pitchFamily="18" charset="0"/>
                </a:rPr>
                <a:t>p</a:t>
              </a:r>
              <a:r>
                <a:rPr lang="ru-RU" altLang="en-US" sz="1600" b="1" i="1" dirty="0" smtClean="0">
                  <a:solidFill>
                    <a:srgbClr val="0000FF"/>
                  </a:solidFill>
                  <a:latin typeface="Times New Roman" pitchFamily="18" charset="0"/>
                  <a:cs typeface="Times New Roman" pitchFamily="18" charset="0"/>
                </a:rPr>
                <a:t> </a:t>
              </a:r>
              <a:r>
                <a:rPr lang="ru-RU" altLang="en-US" sz="1600" b="1" dirty="0" smtClean="0">
                  <a:solidFill>
                    <a:srgbClr val="0000FF"/>
                  </a:solidFill>
                  <a:latin typeface="Times New Roman" pitchFamily="18" charset="0"/>
                  <a:cs typeface="Times New Roman" pitchFamily="18" charset="0"/>
                </a:rPr>
                <a:t>ϵ</a:t>
              </a:r>
              <a:r>
                <a:rPr lang="ru-RU" altLang="en-US" sz="1600" b="1" i="1" dirty="0" smtClean="0">
                  <a:solidFill>
                    <a:srgbClr val="0000FF"/>
                  </a:solidFill>
                  <a:latin typeface="Times New Roman" pitchFamily="18" charset="0"/>
                  <a:cs typeface="Times New Roman" pitchFamily="18" charset="0"/>
                </a:rPr>
                <a:t> R, </a:t>
              </a:r>
              <a:r>
                <a:rPr lang="ru-RU" altLang="en-US" sz="1600" b="1" i="1" dirty="0" err="1" smtClean="0">
                  <a:solidFill>
                    <a:srgbClr val="0000FF"/>
                  </a:solidFill>
                  <a:latin typeface="Times New Roman" pitchFamily="18" charset="0"/>
                  <a:cs typeface="Times New Roman" pitchFamily="18" charset="0"/>
                </a:rPr>
                <a:t>K</a:t>
              </a:r>
              <a:r>
                <a:rPr lang="ru-RU" altLang="en-US" sz="1600" b="1" i="1" baseline="-25000" dirty="0" err="1" smtClean="0">
                  <a:solidFill>
                    <a:srgbClr val="0000FF"/>
                  </a:solidFill>
                  <a:latin typeface="Times New Roman" pitchFamily="18" charset="0"/>
                  <a:cs typeface="Times New Roman" pitchFamily="18" charset="0"/>
                </a:rPr>
                <a:t>p</a:t>
              </a:r>
              <a:r>
                <a:rPr lang="ru-RU" altLang="en-US" sz="1600" b="1" dirty="0" smtClean="0">
                  <a:solidFill>
                    <a:srgbClr val="0000FF"/>
                  </a:solidFill>
                  <a:latin typeface="Times New Roman" pitchFamily="18" charset="0"/>
                  <a:cs typeface="Times New Roman" pitchFamily="18" charset="0"/>
                </a:rPr>
                <a:t> ≥0 (</a:t>
              </a:r>
              <a:r>
                <a:rPr lang="lt-LT" altLang="en-US" sz="1600" b="1" dirty="0" smtClean="0">
                  <a:solidFill>
                    <a:srgbClr val="0000FF"/>
                  </a:solidFill>
                  <a:latin typeface="Times New Roman" pitchFamily="18" charset="0"/>
                  <a:cs typeface="Times New Roman" pitchFamily="18" charset="0"/>
                </a:rPr>
                <a:t>paslėptoji perprodukcija</a:t>
              </a:r>
              <a:r>
                <a:rPr lang="ru-RU" altLang="en-US" sz="1600" b="1" dirty="0" smtClean="0">
                  <a:solidFill>
                    <a:srgbClr val="0000FF"/>
                  </a:solidFill>
                  <a:latin typeface="Times New Roman" pitchFamily="18" charset="0"/>
                  <a:cs typeface="Times New Roman" pitchFamily="18" charset="0"/>
                </a:rPr>
                <a:t>)</a:t>
              </a:r>
              <a:endParaRPr lang="en-US" altLang="en-US" sz="1600" b="1" dirty="0" smtClean="0">
                <a:solidFill>
                  <a:srgbClr val="0000FF"/>
                </a:solidFill>
                <a:latin typeface="Times New Roman" pitchFamily="18" charset="0"/>
                <a:cs typeface="Times New Roman" pitchFamily="18" charset="0"/>
              </a:endParaRPr>
            </a:p>
          </p:txBody>
        </p:sp>
        <p:sp>
          <p:nvSpPr>
            <p:cNvPr id="20" name="Rectangle 19"/>
            <p:cNvSpPr/>
            <p:nvPr/>
          </p:nvSpPr>
          <p:spPr>
            <a:xfrm>
              <a:off x="4345953" y="3378140"/>
              <a:ext cx="1657806" cy="12201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defRPr/>
              </a:pPr>
              <a:r>
                <a:rPr lang="lt-LT" altLang="en-US" sz="1600" b="1" dirty="0" smtClean="0">
                  <a:solidFill>
                    <a:srgbClr val="238D26"/>
                  </a:solidFill>
                  <a:latin typeface="Times New Roman" pitchFamily="18" charset="0"/>
                  <a:cs typeface="Times New Roman" pitchFamily="18" charset="0"/>
                </a:rPr>
                <a:t>Parduodamas unikalus produktas ar paslauga</a:t>
              </a:r>
              <a:r>
                <a:rPr lang="ru-RU" altLang="en-US" sz="1600" b="1" dirty="0" smtClean="0">
                  <a:solidFill>
                    <a:srgbClr val="238D26"/>
                  </a:solidFill>
                  <a:latin typeface="Times New Roman" pitchFamily="18" charset="0"/>
                  <a:cs typeface="Times New Roman" pitchFamily="18" charset="0"/>
                </a:rPr>
                <a:t>, </a:t>
              </a:r>
              <a:r>
                <a:rPr lang="lt-LT" altLang="en-US" sz="1600" b="1" dirty="0" smtClean="0">
                  <a:solidFill>
                    <a:srgbClr val="238D26"/>
                  </a:solidFill>
                  <a:latin typeface="Times New Roman" pitchFamily="18" charset="0"/>
                  <a:cs typeface="Times New Roman" pitchFamily="18" charset="0"/>
                </a:rPr>
                <a:t>Pirkėjų daugiau negu prekių</a:t>
              </a:r>
              <a:endParaRPr lang="en-US" altLang="en-US" sz="1600" b="1" dirty="0" smtClean="0">
                <a:solidFill>
                  <a:srgbClr val="238D26"/>
                </a:solidFill>
                <a:latin typeface="Times New Roman" pitchFamily="18" charset="0"/>
                <a:cs typeface="Times New Roman" pitchFamily="18" charset="0"/>
              </a:endParaRPr>
            </a:p>
          </p:txBody>
        </p:sp>
        <p:sp>
          <p:nvSpPr>
            <p:cNvPr id="21" name="Rectangle 20"/>
            <p:cNvSpPr/>
            <p:nvPr/>
          </p:nvSpPr>
          <p:spPr>
            <a:xfrm>
              <a:off x="8103" y="5038984"/>
              <a:ext cx="1928705" cy="99067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lt-LT" altLang="en-US" sz="1600" b="1" dirty="0" smtClean="0">
                  <a:solidFill>
                    <a:srgbClr val="0000FF"/>
                  </a:solidFill>
                  <a:latin typeface="Times New Roman" pitchFamily="18" charset="0"/>
                  <a:cs typeface="Times New Roman" pitchFamily="18" charset="0"/>
                </a:rPr>
                <a:t>Paklausa auga greičiau, nei pasiūla</a:t>
              </a:r>
              <a:endParaRPr lang="ru-RU" altLang="en-US" sz="1600" b="1" dirty="0" smtClean="0">
                <a:solidFill>
                  <a:srgbClr val="0000FF"/>
                </a:solidFill>
                <a:latin typeface="Times New Roman" pitchFamily="18" charset="0"/>
                <a:cs typeface="Times New Roman" pitchFamily="18" charset="0"/>
              </a:endParaRPr>
            </a:p>
            <a:p>
              <a:pPr algn="ctr" eaLnBrk="1" hangingPunct="1">
                <a:defRPr/>
              </a:pPr>
              <a:r>
                <a:rPr lang="ru-RU" altLang="en-US" sz="1600" b="1" dirty="0" smtClean="0">
                  <a:solidFill>
                    <a:srgbClr val="C00000"/>
                  </a:solidFill>
                  <a:latin typeface="Times New Roman" pitchFamily="18" charset="0"/>
                  <a:cs typeface="Times New Roman" pitchFamily="18" charset="0"/>
                </a:rPr>
                <a:t>(</a:t>
              </a:r>
              <a:r>
                <a:rPr lang="lt-LT" altLang="en-US" sz="1600" b="1" dirty="0" smtClean="0">
                  <a:solidFill>
                    <a:srgbClr val="C00000"/>
                  </a:solidFill>
                  <a:latin typeface="Times New Roman" pitchFamily="18" charset="0"/>
                  <a:cs typeface="Times New Roman" pitchFamily="18" charset="0"/>
                </a:rPr>
                <a:t>rinka kaista</a:t>
              </a:r>
              <a:r>
                <a:rPr lang="ru-RU" altLang="en-US" sz="1600" b="1" dirty="0" smtClean="0">
                  <a:solidFill>
                    <a:srgbClr val="C00000"/>
                  </a:solidFill>
                  <a:latin typeface="Times New Roman" pitchFamily="18" charset="0"/>
                  <a:cs typeface="Times New Roman" pitchFamily="18" charset="0"/>
                </a:rPr>
                <a:t>)</a:t>
              </a:r>
              <a:endParaRPr lang="en-US" altLang="en-US" sz="1600" b="1" dirty="0" smtClean="0">
                <a:solidFill>
                  <a:srgbClr val="C00000"/>
                </a:solidFill>
                <a:latin typeface="Times New Roman" pitchFamily="18" charset="0"/>
                <a:cs typeface="Times New Roman" pitchFamily="18" charset="0"/>
              </a:endParaRPr>
            </a:p>
          </p:txBody>
        </p:sp>
        <p:sp>
          <p:nvSpPr>
            <p:cNvPr id="22" name="Rectangle 21"/>
            <p:cNvSpPr/>
            <p:nvPr/>
          </p:nvSpPr>
          <p:spPr>
            <a:xfrm>
              <a:off x="2266749" y="5037163"/>
              <a:ext cx="1940282" cy="992499"/>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lt-LT" altLang="en-US" sz="1600" b="1" dirty="0" smtClean="0">
                  <a:solidFill>
                    <a:srgbClr val="0000FF"/>
                  </a:solidFill>
                  <a:latin typeface="Times New Roman" pitchFamily="18" charset="0"/>
                  <a:cs typeface="Times New Roman" pitchFamily="18" charset="0"/>
                </a:rPr>
                <a:t>Pasiūla auga greičiau, negu paklausa </a:t>
              </a:r>
              <a:r>
                <a:rPr lang="ru-RU" altLang="en-US" sz="1600" b="1" dirty="0" smtClean="0">
                  <a:solidFill>
                    <a:srgbClr val="C00000"/>
                  </a:solidFill>
                  <a:latin typeface="Times New Roman" pitchFamily="18" charset="0"/>
                  <a:cs typeface="Times New Roman" pitchFamily="18" charset="0"/>
                </a:rPr>
                <a:t>(</a:t>
              </a:r>
              <a:r>
                <a:rPr lang="lt-LT" altLang="en-US" sz="1600" b="1" dirty="0" smtClean="0">
                  <a:solidFill>
                    <a:srgbClr val="C00000"/>
                  </a:solidFill>
                  <a:latin typeface="Times New Roman" pitchFamily="18" charset="0"/>
                  <a:cs typeface="Times New Roman" pitchFamily="18" charset="0"/>
                </a:rPr>
                <a:t>rinka aušta</a:t>
              </a:r>
              <a:r>
                <a:rPr lang="ru-RU" altLang="en-US" sz="1600" b="1" dirty="0" smtClean="0">
                  <a:solidFill>
                    <a:srgbClr val="C00000"/>
                  </a:solidFill>
                  <a:latin typeface="Times New Roman" pitchFamily="18" charset="0"/>
                  <a:cs typeface="Times New Roman" pitchFamily="18" charset="0"/>
                </a:rPr>
                <a:t>)</a:t>
              </a:r>
              <a:endParaRPr lang="en-US" altLang="en-US" sz="1600" b="1" dirty="0" smtClean="0">
                <a:solidFill>
                  <a:srgbClr val="C00000"/>
                </a:solidFill>
                <a:latin typeface="Times New Roman" pitchFamily="18" charset="0"/>
                <a:cs typeface="Times New Roman" pitchFamily="18" charset="0"/>
              </a:endParaRPr>
            </a:p>
          </p:txBody>
        </p:sp>
        <p:sp>
          <p:nvSpPr>
            <p:cNvPr id="23" name="Rectangle 22"/>
            <p:cNvSpPr/>
            <p:nvPr/>
          </p:nvSpPr>
          <p:spPr>
            <a:xfrm>
              <a:off x="4344795" y="5037163"/>
              <a:ext cx="1693695" cy="992499"/>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defRPr/>
              </a:pPr>
              <a:r>
                <a:rPr lang="lt-LT" altLang="en-US" sz="1600" b="1" dirty="0" smtClean="0">
                  <a:solidFill>
                    <a:srgbClr val="0000FF"/>
                  </a:solidFill>
                  <a:latin typeface="Times New Roman" pitchFamily="18" charset="0"/>
                  <a:cs typeface="Times New Roman" pitchFamily="18" charset="0"/>
                </a:rPr>
                <a:t>Pasiūla pastovi</a:t>
              </a:r>
              <a:r>
                <a:rPr lang="ru-RU" altLang="en-US" sz="1600" b="1" dirty="0" smtClean="0">
                  <a:solidFill>
                    <a:srgbClr val="0000FF"/>
                  </a:solidFill>
                  <a:latin typeface="Times New Roman" pitchFamily="18" charset="0"/>
                  <a:cs typeface="Times New Roman" pitchFamily="18" charset="0"/>
                </a:rPr>
                <a:t>, </a:t>
              </a:r>
              <a:r>
                <a:rPr lang="lt-LT" altLang="en-US" sz="1600" b="1" dirty="0" smtClean="0">
                  <a:solidFill>
                    <a:srgbClr val="0000FF"/>
                  </a:solidFill>
                  <a:latin typeface="Times New Roman" pitchFamily="18" charset="0"/>
                  <a:cs typeface="Times New Roman" pitchFamily="18" charset="0"/>
                </a:rPr>
                <a:t>keičiasi paklausa</a:t>
              </a:r>
              <a:r>
                <a:rPr lang="ru-RU" altLang="en-US" sz="1600" b="1" dirty="0" smtClean="0">
                  <a:solidFill>
                    <a:srgbClr val="0000FF"/>
                  </a:solidFill>
                  <a:latin typeface="Times New Roman" pitchFamily="18" charset="0"/>
                  <a:cs typeface="Times New Roman" pitchFamily="18" charset="0"/>
                </a:rPr>
                <a:t> </a:t>
              </a:r>
              <a:r>
                <a:rPr lang="ru-RU" altLang="en-US" sz="1600" b="1" dirty="0" smtClean="0">
                  <a:solidFill>
                    <a:srgbClr val="FF0000"/>
                  </a:solidFill>
                  <a:latin typeface="Times New Roman" pitchFamily="18" charset="0"/>
                  <a:cs typeface="Times New Roman" pitchFamily="18" charset="0"/>
                </a:rPr>
                <a:t>(</a:t>
              </a:r>
              <a:r>
                <a:rPr lang="lt-LT" altLang="en-US" sz="1600" b="1" dirty="0" smtClean="0">
                  <a:solidFill>
                    <a:srgbClr val="FF0000"/>
                  </a:solidFill>
                  <a:latin typeface="Times New Roman" pitchFamily="18" charset="0"/>
                  <a:cs typeface="Times New Roman" pitchFamily="18" charset="0"/>
                </a:rPr>
                <a:t>didėja arba mažėja)</a:t>
              </a:r>
              <a:endParaRPr lang="en-US" altLang="en-US" sz="1600" b="1" dirty="0" smtClean="0">
                <a:solidFill>
                  <a:srgbClr val="FF0000"/>
                </a:solidFill>
                <a:latin typeface="Times New Roman" pitchFamily="18" charset="0"/>
                <a:cs typeface="Times New Roman" pitchFamily="18" charset="0"/>
              </a:endParaRPr>
            </a:p>
          </p:txBody>
        </p:sp>
        <p:cxnSp>
          <p:nvCxnSpPr>
            <p:cNvPr id="24" name="Straight Arrow Connector 23"/>
            <p:cNvCxnSpPr>
              <a:stCxn id="12" idx="2"/>
            </p:cNvCxnSpPr>
            <p:nvPr/>
          </p:nvCxnSpPr>
          <p:spPr>
            <a:xfrm>
              <a:off x="970141" y="2968393"/>
              <a:ext cx="2315" cy="413389"/>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a:stCxn id="13" idx="2"/>
              <a:endCxn id="19" idx="0"/>
            </p:cNvCxnSpPr>
            <p:nvPr/>
          </p:nvCxnSpPr>
          <p:spPr>
            <a:xfrm>
              <a:off x="3205632" y="2966572"/>
              <a:ext cx="1158" cy="415211"/>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a:stCxn id="14" idx="2"/>
              <a:endCxn id="20" idx="0"/>
            </p:cNvCxnSpPr>
            <p:nvPr/>
          </p:nvCxnSpPr>
          <p:spPr>
            <a:xfrm flipH="1">
              <a:off x="5174856" y="2966572"/>
              <a:ext cx="0" cy="411569"/>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27" name="Elbow Connector 26"/>
            <p:cNvCxnSpPr>
              <a:stCxn id="19" idx="2"/>
              <a:endCxn id="21" idx="0"/>
            </p:cNvCxnSpPr>
            <p:nvPr/>
          </p:nvCxnSpPr>
          <p:spPr>
            <a:xfrm rot="5400000">
              <a:off x="1868360" y="3700553"/>
              <a:ext cx="442527" cy="2234334"/>
            </a:xfrm>
            <a:prstGeom prst="bentConnector3">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28" name="Elbow Connector 27"/>
            <p:cNvCxnSpPr>
              <a:stCxn id="19" idx="2"/>
              <a:endCxn id="23" idx="0"/>
            </p:cNvCxnSpPr>
            <p:nvPr/>
          </p:nvCxnSpPr>
          <p:spPr>
            <a:xfrm rot="16200000" flipH="1">
              <a:off x="3979152" y="3824095"/>
              <a:ext cx="440706" cy="1985431"/>
            </a:xfrm>
            <a:prstGeom prst="bentConnector3">
              <a:avLst>
                <a:gd name="adj1" fmla="val 50000"/>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stCxn id="19" idx="2"/>
            </p:cNvCxnSpPr>
            <p:nvPr/>
          </p:nvCxnSpPr>
          <p:spPr>
            <a:xfrm>
              <a:off x="3206790" y="4596457"/>
              <a:ext cx="3473" cy="442527"/>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grpSp>
      <p:sp>
        <p:nvSpPr>
          <p:cNvPr id="23557" name="Slide Number Placeholder 4"/>
          <p:cNvSpPr txBox="1">
            <a:spLocks/>
          </p:cNvSpPr>
          <p:nvPr/>
        </p:nvSpPr>
        <p:spPr bwMode="auto">
          <a:xfrm>
            <a:off x="8089900" y="6486525"/>
            <a:ext cx="8747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42DAAA33-0620-4879-9542-39DD6F6A11EF}" type="slidenum">
              <a:rPr lang="lt-LT" altLang="en-US" sz="1400">
                <a:latin typeface="Arial" charset="0"/>
              </a:rPr>
              <a:pPr algn="r" eaLnBrk="1" hangingPunct="1">
                <a:spcBef>
                  <a:spcPct val="0"/>
                </a:spcBef>
                <a:buFontTx/>
                <a:buNone/>
              </a:pPr>
              <a:t>35</a:t>
            </a:fld>
            <a:endParaRPr lang="lt-LT" altLang="en-US" sz="1400">
              <a:latin typeface="Arial" charset="0"/>
            </a:endParaRPr>
          </a:p>
        </p:txBody>
      </p:sp>
      <p:sp>
        <p:nvSpPr>
          <p:cNvPr id="2355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908175" y="260350"/>
            <a:ext cx="6692900" cy="720725"/>
          </a:xfrm>
        </p:spPr>
        <p:txBody>
          <a:bodyPr/>
          <a:lstStyle/>
          <a:p>
            <a:pPr eaLnBrk="1" hangingPunct="1">
              <a:lnSpc>
                <a:spcPct val="75000"/>
              </a:lnSpc>
            </a:pPr>
            <a:r>
              <a:rPr lang="en-US" altLang="en-US" sz="2400" b="1" smtClean="0">
                <a:solidFill>
                  <a:schemeClr val="tx1"/>
                </a:solidFill>
                <a:latin typeface="Times New Roman" pitchFamily="18" charset="0"/>
                <a:cs typeface="Times New Roman" pitchFamily="18" charset="0"/>
              </a:rPr>
              <a:t>Rink</a:t>
            </a:r>
            <a:r>
              <a:rPr lang="lt-LT" altLang="en-US" sz="2400" b="1" smtClean="0">
                <a:solidFill>
                  <a:schemeClr val="tx1"/>
                </a:solidFill>
                <a:latin typeface="Times New Roman" pitchFamily="18" charset="0"/>
                <a:cs typeface="Times New Roman" pitchFamily="18" charset="0"/>
              </a:rPr>
              <a:t>ų klasifikacija pagal jų gebėjimą prisitaikyti</a:t>
            </a:r>
            <a:r>
              <a:rPr lang="en-US" altLang="en-US" sz="2400" b="1" smtClean="0">
                <a:solidFill>
                  <a:schemeClr val="tx1"/>
                </a:solidFill>
                <a:latin typeface="Times New Roman" pitchFamily="18" charset="0"/>
                <a:cs typeface="Times New Roman" pitchFamily="18" charset="0"/>
              </a:rPr>
              <a:t/>
            </a:r>
            <a:br>
              <a:rPr lang="en-US" altLang="en-US" sz="2400" b="1" smtClean="0">
                <a:solidFill>
                  <a:schemeClr val="tx1"/>
                </a:solidFill>
                <a:latin typeface="Times New Roman" pitchFamily="18" charset="0"/>
                <a:cs typeface="Times New Roman" pitchFamily="18" charset="0"/>
              </a:rPr>
            </a:br>
            <a:endParaRPr lang="ru-RU" altLang="lt-LT" sz="1200" b="1" smtClean="0">
              <a:solidFill>
                <a:schemeClr val="tx1"/>
              </a:solidFill>
              <a:latin typeface="Times New Roman" pitchFamily="18" charset="0"/>
              <a:cs typeface="Times New Roman" pitchFamily="18" charset="0"/>
            </a:endParaRPr>
          </a:p>
        </p:txBody>
      </p:sp>
      <p:sp>
        <p:nvSpPr>
          <p:cNvPr id="24579" name="Rectangle 3"/>
          <p:cNvSpPr>
            <a:spLocks noGrp="1" noChangeArrowheads="1"/>
          </p:cNvSpPr>
          <p:nvPr>
            <p:ph type="subTitle" idx="1"/>
          </p:nvPr>
        </p:nvSpPr>
        <p:spPr>
          <a:xfrm>
            <a:off x="323850" y="1219200"/>
            <a:ext cx="8343900" cy="5162550"/>
          </a:xfrm>
        </p:spPr>
        <p:txBody>
          <a:bodyPr/>
          <a:lstStyle/>
          <a:p>
            <a:pPr algn="l" eaLnBrk="1" hangingPunct="1">
              <a:lnSpc>
                <a:spcPct val="80000"/>
              </a:lnSpc>
            </a:pPr>
            <a:endParaRPr lang="ru-RU" altLang="en-US" sz="2800" b="1" smtClean="0"/>
          </a:p>
          <a:p>
            <a:pPr algn="l" eaLnBrk="1" hangingPunct="1">
              <a:lnSpc>
                <a:spcPct val="80000"/>
              </a:lnSpc>
            </a:pPr>
            <a:endParaRPr lang="lt-LT" altLang="lt-LT" sz="2400" b="1" smtClean="0">
              <a:solidFill>
                <a:srgbClr val="0000FF"/>
              </a:solidFill>
            </a:endParaRPr>
          </a:p>
        </p:txBody>
      </p:sp>
      <p:sp>
        <p:nvSpPr>
          <p:cNvPr id="24580" name="Slide Number Placeholder 4"/>
          <p:cNvSpPr txBox="1">
            <a:spLocks/>
          </p:cNvSpPr>
          <p:nvPr/>
        </p:nvSpPr>
        <p:spPr bwMode="auto">
          <a:xfrm>
            <a:off x="8089900" y="6486525"/>
            <a:ext cx="8747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611E5AB5-82A3-4A86-A544-71DCF81A173F}" type="slidenum">
              <a:rPr lang="lt-LT" altLang="en-US" sz="1400">
                <a:latin typeface="Arial" charset="0"/>
              </a:rPr>
              <a:pPr algn="r" eaLnBrk="1" hangingPunct="1">
                <a:spcBef>
                  <a:spcPct val="0"/>
                </a:spcBef>
                <a:buFontTx/>
                <a:buNone/>
              </a:pPr>
              <a:t>36</a:t>
            </a:fld>
            <a:endParaRPr lang="lt-LT" altLang="en-US" sz="1400">
              <a:latin typeface="Arial" charset="0"/>
            </a:endParaRPr>
          </a:p>
        </p:txBody>
      </p:sp>
      <p:sp>
        <p:nvSpPr>
          <p:cNvPr id="2458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grpSp>
        <p:nvGrpSpPr>
          <p:cNvPr id="24582" name="Canvas 61"/>
          <p:cNvGrpSpPr>
            <a:grpSpLocks/>
          </p:cNvGrpSpPr>
          <p:nvPr/>
        </p:nvGrpSpPr>
        <p:grpSpPr bwMode="auto">
          <a:xfrm>
            <a:off x="395288" y="981075"/>
            <a:ext cx="8280400" cy="5184775"/>
            <a:chOff x="0" y="0"/>
            <a:chExt cx="5693410" cy="4015105"/>
          </a:xfrm>
        </p:grpSpPr>
        <p:sp>
          <p:nvSpPr>
            <p:cNvPr id="24583" name="Rectangle 31"/>
            <p:cNvSpPr>
              <a:spLocks noChangeArrowheads="1"/>
            </p:cNvSpPr>
            <p:nvPr/>
          </p:nvSpPr>
          <p:spPr bwMode="auto">
            <a:xfrm>
              <a:off x="0" y="0"/>
              <a:ext cx="5693410" cy="401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9"/>
            <p:cNvSpPr>
              <a:spLocks noChangeArrowheads="1"/>
            </p:cNvSpPr>
            <p:nvPr/>
          </p:nvSpPr>
          <p:spPr bwMode="auto">
            <a:xfrm>
              <a:off x="1548993" y="103000"/>
              <a:ext cx="2640229" cy="422401"/>
            </a:xfrm>
            <a:prstGeom prst="roundRect">
              <a:avLst>
                <a:gd name="adj" fmla="val 16667"/>
              </a:avLst>
            </a:prstGeom>
            <a:ln>
              <a:headEnd/>
              <a:tailEnd/>
            </a:ln>
          </p:spPr>
          <p:style>
            <a:lnRef idx="2">
              <a:schemeClr val="dk1"/>
            </a:lnRef>
            <a:fillRef idx="1003">
              <a:schemeClr val="lt1"/>
            </a:fillRef>
            <a:effectRef idx="0">
              <a:schemeClr val="dk1"/>
            </a:effectRef>
            <a:fontRef idx="minor">
              <a:schemeClr val="dk1"/>
            </a:fontRef>
          </p:style>
          <p:txBody>
            <a:bodyPr anchor="ctr" upright="1"/>
            <a:lstStyle/>
            <a:p>
              <a:pPr algn="ctr">
                <a:lnSpc>
                  <a:spcPct val="115000"/>
                </a:lnSpc>
                <a:spcAft>
                  <a:spcPts val="0"/>
                </a:spcAft>
                <a:defRPr/>
              </a:pPr>
              <a:r>
                <a:rPr lang="en-US" sz="2000" b="1" dirty="0">
                  <a:latin typeface="Times New Roman"/>
                  <a:ea typeface="Calibri"/>
                  <a:cs typeface="Times New Roman"/>
                </a:rPr>
                <a:t>RINKA</a:t>
              </a:r>
              <a:endParaRPr lang="en-US" dirty="0">
                <a:latin typeface="Calibri"/>
                <a:ea typeface="Calibri"/>
                <a:cs typeface="Times New Roman"/>
              </a:endParaRPr>
            </a:p>
          </p:txBody>
        </p:sp>
        <p:sp>
          <p:nvSpPr>
            <p:cNvPr id="34" name="Rectangle 10"/>
            <p:cNvSpPr>
              <a:spLocks noChangeArrowheads="1"/>
            </p:cNvSpPr>
            <p:nvPr/>
          </p:nvSpPr>
          <p:spPr bwMode="auto">
            <a:xfrm>
              <a:off x="406351" y="2392903"/>
              <a:ext cx="2088260" cy="1440002"/>
            </a:xfrm>
            <a:prstGeom prst="roundRect">
              <a:avLst>
                <a:gd name="adj" fmla="val 16667"/>
              </a:avLst>
            </a:prstGeom>
            <a:ln w="25400">
              <a:solidFill>
                <a:schemeClr val="dk1">
                  <a:lumMod val="100000"/>
                  <a:lumOff val="0"/>
                </a:schemeClr>
              </a:solidFill>
              <a:round/>
              <a:headEnd/>
              <a:tailEnd/>
            </a:ln>
          </p:spPr>
          <p:style>
            <a:lnRef idx="0">
              <a:scrgbClr r="0" g="0" b="0"/>
            </a:lnRef>
            <a:fillRef idx="1003">
              <a:schemeClr val="lt1"/>
            </a:fillRef>
            <a:effectRef idx="0">
              <a:scrgbClr r="0" g="0" b="0"/>
            </a:effectRef>
            <a:fontRef idx="major"/>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lt-LT" altLang="en-US" sz="1400" b="1">
                  <a:latin typeface="Times New Roman" pitchFamily="18" charset="0"/>
                  <a:cs typeface="Times New Roman" pitchFamily="18" charset="0"/>
                </a:rPr>
                <a:t>SUSIREGULIUOJANTI,</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NEPRISOTINAMA,</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ATVIROJI,</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BEGALINĖS TALPOS,</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PROFICITINĖ</a:t>
              </a:r>
              <a:endParaRPr lang="en-US" altLang="en-US" sz="1600">
                <a:latin typeface="Times New Roman" pitchFamily="18" charset="0"/>
                <a:cs typeface="Times New Roman" pitchFamily="18" charset="0"/>
              </a:endParaRPr>
            </a:p>
            <a:p>
              <a:pPr algn="ctr" eaLnBrk="1" hangingPunct="1">
                <a:lnSpc>
                  <a:spcPct val="150000"/>
                </a:lnSpc>
              </a:pPr>
              <a:r>
                <a:rPr lang="lt-LT" altLang="en-US" sz="11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p:txBody>
        </p:sp>
        <p:sp>
          <p:nvSpPr>
            <p:cNvPr id="35" name="Rectangle 11"/>
            <p:cNvSpPr>
              <a:spLocks noChangeArrowheads="1"/>
            </p:cNvSpPr>
            <p:nvPr/>
          </p:nvSpPr>
          <p:spPr bwMode="auto">
            <a:xfrm>
              <a:off x="3373321" y="2375903"/>
              <a:ext cx="2088260" cy="1440002"/>
            </a:xfrm>
            <a:prstGeom prst="roundRect">
              <a:avLst>
                <a:gd name="adj" fmla="val 16667"/>
              </a:avLst>
            </a:prstGeom>
            <a:ln w="25400">
              <a:solidFill>
                <a:schemeClr val="dk1">
                  <a:lumMod val="100000"/>
                  <a:lumOff val="0"/>
                </a:schemeClr>
              </a:solidFill>
              <a:round/>
              <a:headEnd/>
              <a:tailEnd/>
            </a:ln>
          </p:spPr>
          <p:style>
            <a:lnRef idx="0">
              <a:scrgbClr r="0" g="0" b="0"/>
            </a:lnRef>
            <a:fillRef idx="1003">
              <a:schemeClr val="lt1"/>
            </a:fillRef>
            <a:effectRef idx="0">
              <a:scrgbClr r="0" g="0" b="0"/>
            </a:effectRef>
            <a:fontRef idx="major"/>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lt-LT" altLang="en-US" sz="1400" b="1">
                  <a:latin typeface="Times New Roman" pitchFamily="18" charset="0"/>
                  <a:cs typeface="Times New Roman" pitchFamily="18" charset="0"/>
                </a:rPr>
                <a:t>NESUSIREGULIUOJANTI,</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PRISOTINAMA,</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UŽDAROJI,</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RIBOTOS TALPOS,</a:t>
              </a:r>
              <a:endParaRPr lang="en-US" altLang="en-US" sz="1600">
                <a:latin typeface="Times New Roman" pitchFamily="18" charset="0"/>
                <a:cs typeface="Times New Roman" pitchFamily="18" charset="0"/>
              </a:endParaRPr>
            </a:p>
            <a:p>
              <a:pPr algn="ctr" eaLnBrk="1" hangingPunct="1">
                <a:lnSpc>
                  <a:spcPct val="150000"/>
                </a:lnSpc>
              </a:pPr>
              <a:r>
                <a:rPr lang="lt-LT" altLang="en-US" sz="1400" b="1">
                  <a:latin typeface="Times New Roman" pitchFamily="18" charset="0"/>
                  <a:cs typeface="Times New Roman" pitchFamily="18" charset="0"/>
                </a:rPr>
                <a:t>DEFICITINĖ</a:t>
              </a:r>
              <a:endParaRPr lang="en-US" altLang="en-US" sz="1600">
                <a:latin typeface="Times New Roman" pitchFamily="18" charset="0"/>
                <a:cs typeface="Times New Roman" pitchFamily="18" charset="0"/>
              </a:endParaRPr>
            </a:p>
            <a:p>
              <a:pPr algn="ctr" eaLnBrk="1" hangingPunct="1">
                <a:lnSpc>
                  <a:spcPct val="150000"/>
                </a:lnSpc>
              </a:pPr>
              <a:r>
                <a:rPr lang="lt-LT" altLang="en-US" sz="11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p:txBody>
        </p:sp>
        <p:sp>
          <p:nvSpPr>
            <p:cNvPr id="36" name="Rounded Rectangle 35"/>
            <p:cNvSpPr>
              <a:spLocks noChangeArrowheads="1"/>
            </p:cNvSpPr>
            <p:nvPr/>
          </p:nvSpPr>
          <p:spPr bwMode="auto">
            <a:xfrm>
              <a:off x="933256" y="1126098"/>
              <a:ext cx="871039" cy="534774"/>
            </a:xfrm>
            <a:prstGeom prst="roundRect">
              <a:avLst>
                <a:gd name="adj" fmla="val 16667"/>
              </a:avLst>
            </a:prstGeom>
            <a:gradFill rotWithShape="1">
              <a:gsLst>
                <a:gs pos="0">
                  <a:schemeClr val="lt2">
                    <a:lumMod val="80000"/>
                    <a:lumOff val="20000"/>
                  </a:schemeClr>
                </a:gs>
                <a:gs pos="100000">
                  <a:schemeClr val="lt2">
                    <a:lumMod val="30000"/>
                    <a:lumOff val="0"/>
                  </a:schemeClr>
                </a:gs>
              </a:gsLst>
              <a:path path="shape">
                <a:fillToRect l="50000" t="50000" r="50000" b="50000"/>
              </a:path>
            </a:gradFill>
            <a:ln w="9525">
              <a:solidFill>
                <a:schemeClr val="accent5">
                  <a:lumMod val="95000"/>
                  <a:lumOff val="0"/>
                </a:schemeClr>
              </a:solidFill>
              <a:round/>
              <a:headEnd/>
              <a:tailEnd/>
            </a:ln>
            <a:effectLst>
              <a:outerShdw dist="20000" dir="5400000" rotWithShape="0">
                <a:srgbClr val="000000">
                  <a:alpha val="37999"/>
                </a:srgbClr>
              </a:outerShdw>
            </a:effectLst>
          </p:spPr>
          <p:txBody>
            <a:bodyPr anchor="ctr" upright="1"/>
            <a:lstStyle/>
            <a:p>
              <a:pPr>
                <a:defRPr/>
              </a:pPr>
              <a:endParaRPr lang="en-US"/>
            </a:p>
          </p:txBody>
        </p:sp>
        <p:sp>
          <p:nvSpPr>
            <p:cNvPr id="37" name="Rounded Rectangle 36"/>
            <p:cNvSpPr>
              <a:spLocks noChangeArrowheads="1"/>
            </p:cNvSpPr>
            <p:nvPr/>
          </p:nvSpPr>
          <p:spPr bwMode="auto">
            <a:xfrm>
              <a:off x="3951331" y="1062171"/>
              <a:ext cx="836110" cy="534774"/>
            </a:xfrm>
            <a:prstGeom prst="roundRect">
              <a:avLst>
                <a:gd name="adj" fmla="val 16667"/>
              </a:avLst>
            </a:prstGeom>
            <a:gradFill rotWithShape="1">
              <a:gsLst>
                <a:gs pos="0">
                  <a:schemeClr val="lt2">
                    <a:lumMod val="80000"/>
                    <a:lumOff val="20000"/>
                  </a:schemeClr>
                </a:gs>
                <a:gs pos="100000">
                  <a:schemeClr val="lt2">
                    <a:lumMod val="30000"/>
                    <a:lumOff val="0"/>
                  </a:schemeClr>
                </a:gs>
              </a:gsLst>
              <a:path path="shape">
                <a:fillToRect l="50000" t="50000" r="50000" b="50000"/>
              </a:path>
            </a:gradFill>
            <a:ln w="9525">
              <a:solidFill>
                <a:schemeClr val="accent5">
                  <a:lumMod val="95000"/>
                  <a:lumOff val="0"/>
                </a:schemeClr>
              </a:solidFill>
              <a:round/>
              <a:headEnd/>
              <a:tailEnd/>
            </a:ln>
            <a:effectLst>
              <a:outerShdw dist="20000" dir="5400000" rotWithShape="0">
                <a:srgbClr val="000000">
                  <a:alpha val="37999"/>
                </a:srgbClr>
              </a:outerShdw>
            </a:effectLst>
          </p:spPr>
          <p:txBody>
            <a:bodyPr anchor="ctr" upright="1"/>
            <a:lstStyle/>
            <a:p>
              <a:pPr>
                <a:defRPr/>
              </a:pPr>
              <a:endParaRPr lang="en-US"/>
            </a:p>
          </p:txBody>
        </p:sp>
        <p:cxnSp>
          <p:nvCxnSpPr>
            <p:cNvPr id="38" name="Straight Arrow Connector 37"/>
            <p:cNvCxnSpPr>
              <a:cxnSpLocks noChangeShapeType="1"/>
            </p:cNvCxnSpPr>
            <p:nvPr/>
          </p:nvCxnSpPr>
          <p:spPr bwMode="auto">
            <a:xfrm>
              <a:off x="2869627" y="524939"/>
              <a:ext cx="7641" cy="384791"/>
            </a:xfrm>
            <a:prstGeom prst="straightConnector1">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4596"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7735" y="1127001"/>
              <a:ext cx="409551" cy="4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6544" y="1127001"/>
              <a:ext cx="409551" cy="4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a:cxnSpLocks noChangeShapeType="1"/>
            </p:cNvCxnSpPr>
            <p:nvPr/>
          </p:nvCxnSpPr>
          <p:spPr bwMode="auto">
            <a:xfrm flipV="1">
              <a:off x="3747215" y="1353531"/>
              <a:ext cx="204116" cy="1229"/>
            </a:xfrm>
            <a:prstGeom prst="straightConnector1">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p:cNvCxnSpPr>
            <p:nvPr/>
          </p:nvCxnSpPr>
          <p:spPr bwMode="auto">
            <a:xfrm flipH="1" flipV="1">
              <a:off x="1804295" y="1353531"/>
              <a:ext cx="203024" cy="1229"/>
            </a:xfrm>
            <a:prstGeom prst="straightConnector1">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3" name="Rounded Rectangle 42"/>
            <p:cNvSpPr>
              <a:spLocks noChangeArrowheads="1"/>
            </p:cNvSpPr>
            <p:nvPr/>
          </p:nvSpPr>
          <p:spPr bwMode="auto">
            <a:xfrm>
              <a:off x="3951331" y="1070777"/>
              <a:ext cx="836110" cy="536003"/>
            </a:xfrm>
            <a:prstGeom prst="roundRect">
              <a:avLst>
                <a:gd name="adj" fmla="val 16667"/>
              </a:avLst>
            </a:prstGeom>
            <a:gradFill rotWithShape="1">
              <a:gsLst>
                <a:gs pos="0">
                  <a:schemeClr val="lt2">
                    <a:lumMod val="80000"/>
                    <a:lumOff val="20000"/>
                  </a:schemeClr>
                </a:gs>
                <a:gs pos="100000">
                  <a:schemeClr val="lt2">
                    <a:lumMod val="30000"/>
                    <a:lumOff val="0"/>
                  </a:schemeClr>
                </a:gs>
              </a:gsLst>
              <a:path path="shape">
                <a:fillToRect l="50000" t="50000" r="50000" b="50000"/>
              </a:path>
            </a:gradFill>
            <a:ln w="9525">
              <a:solidFill>
                <a:schemeClr val="accent5">
                  <a:lumMod val="95000"/>
                  <a:lumOff val="0"/>
                </a:schemeClr>
              </a:solidFill>
              <a:round/>
              <a:headEnd/>
              <a:tailEnd/>
            </a:ln>
            <a:effectLst>
              <a:outerShdw dist="20000" dir="5400000" rotWithShape="0">
                <a:srgbClr val="000000">
                  <a:alpha val="37999"/>
                </a:srgbClr>
              </a:outerShdw>
            </a:effectLst>
          </p:spPr>
          <p:txBody>
            <a:bodyPr anchor="ctr" upright="1"/>
            <a:lstStyle/>
            <a:p>
              <a:pPr>
                <a:defRPr/>
              </a:pPr>
              <a:endParaRPr lang="en-US"/>
            </a:p>
          </p:txBody>
        </p:sp>
        <p:sp>
          <p:nvSpPr>
            <p:cNvPr id="44" name="Rounded Rectangle 43"/>
            <p:cNvSpPr>
              <a:spLocks noChangeArrowheads="1"/>
            </p:cNvSpPr>
            <p:nvPr/>
          </p:nvSpPr>
          <p:spPr bwMode="auto">
            <a:xfrm>
              <a:off x="933256" y="1085529"/>
              <a:ext cx="871039" cy="534773"/>
            </a:xfrm>
            <a:prstGeom prst="roundRect">
              <a:avLst>
                <a:gd name="adj" fmla="val 16667"/>
              </a:avLst>
            </a:prstGeom>
            <a:gradFill rotWithShape="1">
              <a:gsLst>
                <a:gs pos="0">
                  <a:schemeClr val="lt2">
                    <a:lumMod val="80000"/>
                    <a:lumOff val="20000"/>
                  </a:schemeClr>
                </a:gs>
                <a:gs pos="100000">
                  <a:schemeClr val="lt2">
                    <a:lumMod val="30000"/>
                    <a:lumOff val="0"/>
                  </a:schemeClr>
                </a:gs>
              </a:gsLst>
              <a:path path="shape">
                <a:fillToRect l="50000" t="50000" r="50000" b="50000"/>
              </a:path>
            </a:gradFill>
            <a:ln w="9525">
              <a:solidFill>
                <a:schemeClr val="accent5">
                  <a:lumMod val="95000"/>
                  <a:lumOff val="0"/>
                </a:schemeClr>
              </a:solidFill>
              <a:round/>
              <a:headEnd/>
              <a:tailEnd/>
            </a:ln>
            <a:effectLst>
              <a:outerShdw dist="20000" dir="5400000" rotWithShape="0">
                <a:srgbClr val="000000">
                  <a:alpha val="37999"/>
                </a:srgbClr>
              </a:outerShdw>
            </a:effectLst>
          </p:spPr>
          <p:txBody>
            <a:bodyPr anchor="ctr" upright="1"/>
            <a:lstStyle/>
            <a:p>
              <a:pPr>
                <a:defRPr/>
              </a:pPr>
              <a:endParaRPr lang="en-US"/>
            </a:p>
          </p:txBody>
        </p:sp>
        <p:sp>
          <p:nvSpPr>
            <p:cNvPr id="45" name="Rounded Rectangle 44"/>
            <p:cNvSpPr>
              <a:spLocks noChangeArrowheads="1"/>
            </p:cNvSpPr>
            <p:nvPr/>
          </p:nvSpPr>
          <p:spPr bwMode="auto">
            <a:xfrm>
              <a:off x="933416" y="1085801"/>
              <a:ext cx="871209" cy="534901"/>
            </a:xfrm>
            <a:prstGeom prst="roundRect">
              <a:avLst>
                <a:gd name="adj" fmla="val 16667"/>
              </a:avLst>
            </a:prstGeom>
            <a:ln>
              <a:headEnd/>
              <a:tailEnd/>
            </a:ln>
          </p:spPr>
          <p:style>
            <a:lnRef idx="2">
              <a:schemeClr val="dk1"/>
            </a:lnRef>
            <a:fillRef idx="1003">
              <a:schemeClr val="lt1"/>
            </a:fillRef>
            <a:effectRef idx="0">
              <a:schemeClr val="dk1"/>
            </a:effectRef>
            <a:fontRef idx="minor">
              <a:schemeClr val="dk1"/>
            </a:fontRef>
          </p:style>
          <p:txBody>
            <a:bodyPr anchor="ctr" upright="1"/>
            <a:lstStyle/>
            <a:p>
              <a:pPr>
                <a:defRPr/>
              </a:pPr>
              <a:endParaRPr lang="en-US"/>
            </a:p>
          </p:txBody>
        </p:sp>
        <p:sp>
          <p:nvSpPr>
            <p:cNvPr id="46" name="Rounded Rectangle 45"/>
            <p:cNvSpPr>
              <a:spLocks noChangeArrowheads="1"/>
            </p:cNvSpPr>
            <p:nvPr/>
          </p:nvSpPr>
          <p:spPr bwMode="auto">
            <a:xfrm>
              <a:off x="3950893" y="1085801"/>
              <a:ext cx="836804" cy="534901"/>
            </a:xfrm>
            <a:prstGeom prst="roundRect">
              <a:avLst>
                <a:gd name="adj" fmla="val 16667"/>
              </a:avLst>
            </a:prstGeom>
            <a:ln>
              <a:headEnd/>
              <a:tailEnd/>
            </a:ln>
          </p:spPr>
          <p:style>
            <a:lnRef idx="2">
              <a:schemeClr val="dk1"/>
            </a:lnRef>
            <a:fillRef idx="1003">
              <a:schemeClr val="lt1"/>
            </a:fillRef>
            <a:effectRef idx="0">
              <a:schemeClr val="dk1"/>
            </a:effectRef>
            <a:fontRef idx="minor">
              <a:schemeClr val="dk1"/>
            </a:fontRef>
          </p:style>
          <p:txBody>
            <a:bodyPr anchor="ctr" upright="1"/>
            <a:lstStyle/>
            <a:p>
              <a:pPr>
                <a:defRPr/>
              </a:pPr>
              <a:endParaRPr lang="en-US"/>
            </a:p>
          </p:txBody>
        </p:sp>
        <p:cxnSp>
          <p:nvCxnSpPr>
            <p:cNvPr id="47" name="Straight Arrow Connector 46"/>
            <p:cNvCxnSpPr>
              <a:cxnSpLocks noChangeShapeType="1"/>
            </p:cNvCxnSpPr>
            <p:nvPr/>
          </p:nvCxnSpPr>
          <p:spPr bwMode="auto">
            <a:xfrm>
              <a:off x="1368776" y="1660872"/>
              <a:ext cx="2183" cy="731472"/>
            </a:xfrm>
            <a:prstGeom prst="straightConnector1">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flipH="1">
              <a:off x="4363929" y="1620303"/>
              <a:ext cx="5457" cy="756060"/>
            </a:xfrm>
            <a:prstGeom prst="straightConnector1">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 name="Flowchart: Decision 48"/>
            <p:cNvSpPr>
              <a:spLocks noChangeArrowheads="1"/>
            </p:cNvSpPr>
            <p:nvPr/>
          </p:nvSpPr>
          <p:spPr bwMode="auto">
            <a:xfrm>
              <a:off x="2006850" y="909501"/>
              <a:ext cx="1740017" cy="891101"/>
            </a:xfrm>
            <a:prstGeom prst="flowChartDecision">
              <a:avLst/>
            </a:prstGeom>
            <a:ln>
              <a:headEnd/>
              <a:tailEnd/>
            </a:ln>
          </p:spPr>
          <p:style>
            <a:lnRef idx="2">
              <a:schemeClr val="dk1"/>
            </a:lnRef>
            <a:fillRef idx="1003">
              <a:schemeClr val="lt1"/>
            </a:fillRef>
            <a:effectRef idx="0">
              <a:schemeClr val="dk1"/>
            </a:effectRef>
            <a:fontRef idx="minor">
              <a:schemeClr val="dk1"/>
            </a:fontRef>
          </p:style>
          <p:txBody>
            <a:bodyPr anchor="ctr" upright="1"/>
            <a:lstStyle/>
            <a:p>
              <a:pPr algn="ctr">
                <a:lnSpc>
                  <a:spcPct val="115000"/>
                </a:lnSpc>
                <a:spcAft>
                  <a:spcPts val="1000"/>
                </a:spcAft>
                <a:defRPr/>
              </a:pPr>
              <a:r>
                <a:rPr lang="lt-LT" sz="1100">
                  <a:latin typeface="Calibri"/>
                  <a:ea typeface="Calibri"/>
                  <a:cs typeface="Times New Roman"/>
                </a:rPr>
                <a:t> </a:t>
              </a:r>
              <a:endParaRPr lang="en-US" sz="1100">
                <a:latin typeface="Calibri"/>
                <a:ea typeface="Calibri"/>
                <a:cs typeface="Times New Roman"/>
              </a:endParaRPr>
            </a:p>
          </p:txBody>
        </p:sp>
        <p:pic>
          <p:nvPicPr>
            <p:cNvPr id="24613" name="Picture 4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2891" y="1158601"/>
              <a:ext cx="1085835" cy="43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9022" y="1158501"/>
              <a:ext cx="409551" cy="4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6544" y="1126301"/>
              <a:ext cx="409551" cy="4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908175" y="260350"/>
            <a:ext cx="6692900" cy="720725"/>
          </a:xfrm>
        </p:spPr>
        <p:txBody>
          <a:bodyPr/>
          <a:lstStyle/>
          <a:p>
            <a:pPr eaLnBrk="1" hangingPunct="1">
              <a:lnSpc>
                <a:spcPct val="75000"/>
              </a:lnSpc>
            </a:pPr>
            <a:r>
              <a:rPr lang="en-US" altLang="en-US" sz="2400" b="1" smtClean="0">
                <a:solidFill>
                  <a:schemeClr val="tx1"/>
                </a:solidFill>
                <a:latin typeface="Times New Roman" pitchFamily="18" charset="0"/>
                <a:cs typeface="Times New Roman" pitchFamily="18" charset="0"/>
              </a:rPr>
              <a:t>Rink</a:t>
            </a:r>
            <a:r>
              <a:rPr lang="lt-LT" altLang="en-US" sz="2400" b="1" smtClean="0">
                <a:solidFill>
                  <a:schemeClr val="tx1"/>
                </a:solidFill>
                <a:latin typeface="Times New Roman" pitchFamily="18" charset="0"/>
                <a:cs typeface="Times New Roman" pitchFamily="18" charset="0"/>
              </a:rPr>
              <a:t>ų klasifikacija pagal jų gebėjimą prisitaikyti</a:t>
            </a:r>
            <a:r>
              <a:rPr lang="en-US" altLang="en-US" sz="2400" b="1" smtClean="0">
                <a:solidFill>
                  <a:schemeClr val="tx1"/>
                </a:solidFill>
                <a:latin typeface="Times New Roman" pitchFamily="18" charset="0"/>
                <a:cs typeface="Times New Roman" pitchFamily="18" charset="0"/>
              </a:rPr>
              <a:t/>
            </a:r>
            <a:br>
              <a:rPr lang="en-US" altLang="en-US" sz="2400" b="1" smtClean="0">
                <a:solidFill>
                  <a:schemeClr val="tx1"/>
                </a:solidFill>
                <a:latin typeface="Times New Roman" pitchFamily="18" charset="0"/>
                <a:cs typeface="Times New Roman" pitchFamily="18" charset="0"/>
              </a:rPr>
            </a:br>
            <a:endParaRPr lang="ru-RU" altLang="lt-LT" sz="1200" b="1" smtClean="0">
              <a:solidFill>
                <a:schemeClr val="tx1"/>
              </a:solidFill>
              <a:latin typeface="Times New Roman" pitchFamily="18" charset="0"/>
              <a:cs typeface="Times New Roman" pitchFamily="18" charset="0"/>
            </a:endParaRPr>
          </a:p>
        </p:txBody>
      </p:sp>
      <p:sp>
        <p:nvSpPr>
          <p:cNvPr id="38915" name="Rectangle 3"/>
          <p:cNvSpPr>
            <a:spLocks noGrp="1" noChangeArrowheads="1"/>
          </p:cNvSpPr>
          <p:nvPr>
            <p:ph type="subTitle" idx="1"/>
          </p:nvPr>
        </p:nvSpPr>
        <p:spPr>
          <a:xfrm>
            <a:off x="468313" y="1196975"/>
            <a:ext cx="8199437" cy="5184775"/>
          </a:xfrm>
        </p:spPr>
        <p:txBody>
          <a:bodyPr/>
          <a:lstStyle/>
          <a:p>
            <a:pPr algn="l">
              <a:lnSpc>
                <a:spcPct val="85000"/>
              </a:lnSpc>
              <a:defRPr/>
            </a:pPr>
            <a:r>
              <a:rPr lang="lt-LT" altLang="en-US" sz="1800" dirty="0" smtClean="0"/>
              <a:t>	</a:t>
            </a:r>
            <a:r>
              <a:rPr lang="lt-LT" altLang="en-US" sz="2400" dirty="0" smtClean="0"/>
              <a:t>R</a:t>
            </a:r>
            <a:r>
              <a:rPr lang="en-US" altLang="en-US" sz="2400" dirty="0" err="1" smtClean="0"/>
              <a:t>inkodar</a:t>
            </a:r>
            <a:r>
              <a:rPr lang="lt-LT" altLang="en-US" sz="2400" dirty="0" err="1" smtClean="0"/>
              <a:t>os</a:t>
            </a:r>
            <a:r>
              <a:rPr lang="lt-LT" altLang="en-US" sz="2400" dirty="0" smtClean="0"/>
              <a:t> mokslas,</a:t>
            </a:r>
            <a:r>
              <a:rPr lang="en-US" altLang="en-US" sz="2400" dirty="0" smtClean="0"/>
              <a:t> </a:t>
            </a:r>
            <a:r>
              <a:rPr lang="lt-LT" altLang="en-US" sz="2400" dirty="0" smtClean="0"/>
              <a:t>atsižvelgiant į prisotinimą, išskiria tokias rinkas</a:t>
            </a:r>
            <a:r>
              <a:rPr lang="en-US" altLang="en-US" sz="2400" dirty="0" smtClean="0"/>
              <a:t> (</a:t>
            </a:r>
            <a:r>
              <a:rPr lang="en-US" altLang="en-US" sz="2400" dirty="0" err="1" smtClean="0"/>
              <a:t>tobulosios</a:t>
            </a:r>
            <a:r>
              <a:rPr lang="en-US" altLang="en-US" sz="2400" dirty="0" smtClean="0"/>
              <a:t> </a:t>
            </a:r>
            <a:r>
              <a:rPr lang="en-US" altLang="en-US" sz="2400" dirty="0" err="1" smtClean="0"/>
              <a:t>konkurencijos</a:t>
            </a:r>
            <a:r>
              <a:rPr lang="en-US" altLang="en-US" sz="2400" dirty="0" smtClean="0"/>
              <a:t> </a:t>
            </a:r>
            <a:r>
              <a:rPr lang="en-US" altLang="en-US" sz="2400" dirty="0" err="1" smtClean="0"/>
              <a:t>atvejis</a:t>
            </a:r>
            <a:r>
              <a:rPr lang="en-US" altLang="en-US" sz="2400" dirty="0" smtClean="0"/>
              <a:t>)</a:t>
            </a:r>
            <a:r>
              <a:rPr lang="lt-LT" altLang="en-US" sz="2400" dirty="0" smtClean="0"/>
              <a:t>: </a:t>
            </a:r>
          </a:p>
          <a:p>
            <a:pPr marL="342900" indent="-342900" algn="l">
              <a:lnSpc>
                <a:spcPct val="85000"/>
              </a:lnSpc>
              <a:buFont typeface="Arial" panose="020B0604020202020204" pitchFamily="34" charset="0"/>
              <a:buChar char="•"/>
              <a:defRPr/>
            </a:pPr>
            <a:r>
              <a:rPr lang="lt-LT" altLang="en-US" sz="2400" dirty="0" smtClean="0"/>
              <a:t>pusiausvyros rinka, kai paklausa (</a:t>
            </a:r>
            <a:r>
              <a:rPr lang="lt-LT" altLang="en-US" sz="2400" b="1" i="1" dirty="0" smtClean="0"/>
              <a:t>D</a:t>
            </a:r>
            <a:r>
              <a:rPr lang="lt-LT" altLang="en-US" sz="2400" dirty="0" smtClean="0"/>
              <a:t>) ir pasiūla (</a:t>
            </a:r>
            <a:r>
              <a:rPr lang="lt-LT" altLang="en-US" sz="2400" b="1" i="1" dirty="0" smtClean="0"/>
              <a:t>S</a:t>
            </a:r>
            <a:r>
              <a:rPr lang="lt-LT" altLang="en-US" sz="2400" dirty="0" smtClean="0"/>
              <a:t>) apytikriai vienodos </a:t>
            </a:r>
            <a:r>
              <a:rPr lang="ru-RU" altLang="en-US" sz="2400" dirty="0" smtClean="0"/>
              <a:t>(</a:t>
            </a:r>
            <a:r>
              <a:rPr lang="ru-RU" altLang="en-US" sz="2400" b="1" i="1" dirty="0" smtClean="0"/>
              <a:t>S</a:t>
            </a:r>
            <a:r>
              <a:rPr lang="ru-RU" altLang="en-US" sz="2400" b="1" dirty="0" smtClean="0"/>
              <a:t>≈</a:t>
            </a:r>
            <a:r>
              <a:rPr lang="ru-RU" altLang="en-US" sz="2400" b="1" i="1" dirty="0" smtClean="0"/>
              <a:t>D</a:t>
            </a:r>
            <a:r>
              <a:rPr lang="ru-RU" altLang="en-US" sz="2400" dirty="0" smtClean="0"/>
              <a:t>)</a:t>
            </a:r>
            <a:r>
              <a:rPr lang="lt-LT" altLang="en-US" sz="2400" dirty="0" smtClean="0"/>
              <a:t>; </a:t>
            </a:r>
          </a:p>
          <a:p>
            <a:pPr marL="342900" indent="-342900" algn="l">
              <a:lnSpc>
                <a:spcPct val="85000"/>
              </a:lnSpc>
              <a:buFont typeface="Arial" panose="020B0604020202020204" pitchFamily="34" charset="0"/>
              <a:buChar char="•"/>
              <a:defRPr/>
            </a:pPr>
            <a:r>
              <a:rPr lang="lt-LT" altLang="en-US" sz="2400" dirty="0" smtClean="0"/>
              <a:t>deficitinė rinka, kur paklausa viršija pasiūlą </a:t>
            </a:r>
            <a:r>
              <a:rPr lang="ru-RU" altLang="en-US" sz="2400" dirty="0" smtClean="0"/>
              <a:t>(</a:t>
            </a:r>
            <a:r>
              <a:rPr lang="en-US" altLang="en-US" sz="2400" b="1" i="1" dirty="0" smtClean="0"/>
              <a:t>D</a:t>
            </a:r>
            <a:r>
              <a:rPr lang="ru-RU" altLang="en-US" sz="2400" b="1" i="1" dirty="0" smtClean="0"/>
              <a:t>&gt;</a:t>
            </a:r>
            <a:r>
              <a:rPr lang="en-US" altLang="en-US" sz="2400" b="1" i="1" dirty="0" smtClean="0"/>
              <a:t>S</a:t>
            </a:r>
            <a:r>
              <a:rPr lang="ru-RU" altLang="en-US" sz="2400" dirty="0" smtClean="0"/>
              <a:t>)</a:t>
            </a:r>
            <a:r>
              <a:rPr lang="lt-LT" altLang="en-US" sz="2400" dirty="0" smtClean="0"/>
              <a:t> ir </a:t>
            </a:r>
          </a:p>
          <a:p>
            <a:pPr marL="342900" indent="-342900" algn="l">
              <a:lnSpc>
                <a:spcPct val="85000"/>
              </a:lnSpc>
              <a:buFont typeface="Arial" panose="020B0604020202020204" pitchFamily="34" charset="0"/>
              <a:buChar char="•"/>
              <a:defRPr/>
            </a:pPr>
            <a:r>
              <a:rPr lang="lt-LT" altLang="en-US" sz="2400" dirty="0" smtClean="0"/>
              <a:t>perteklinė rinka, kur pasiūla viršija paklausą </a:t>
            </a:r>
            <a:r>
              <a:rPr lang="ru-RU" altLang="en-US" sz="2400" dirty="0" smtClean="0"/>
              <a:t>(</a:t>
            </a:r>
            <a:r>
              <a:rPr lang="ru-RU" altLang="en-US" sz="2400" b="1" i="1" dirty="0" smtClean="0"/>
              <a:t>S&gt;D</a:t>
            </a:r>
            <a:r>
              <a:rPr lang="ru-RU" altLang="en-US" sz="2400" dirty="0" smtClean="0"/>
              <a:t>).</a:t>
            </a:r>
            <a:r>
              <a:rPr lang="lt-LT" altLang="en-US" sz="2400" dirty="0" smtClean="0"/>
              <a:t> </a:t>
            </a:r>
          </a:p>
          <a:p>
            <a:pPr algn="l">
              <a:lnSpc>
                <a:spcPct val="85000"/>
              </a:lnSpc>
              <a:defRPr/>
            </a:pPr>
            <a:r>
              <a:rPr lang="lt-LT" altLang="en-US" sz="2400" dirty="0" smtClean="0"/>
              <a:t>Kaip matome rinkodaroje </a:t>
            </a:r>
            <a:r>
              <a:rPr lang="lt-LT" altLang="en-US" sz="2400" b="1" dirty="0" smtClean="0"/>
              <a:t>prisotinimu</a:t>
            </a:r>
            <a:r>
              <a:rPr lang="lt-LT" altLang="en-US" sz="2400" dirty="0" smtClean="0"/>
              <a:t> yra suprantama situacija, kai prekių ar paslaugų pasiūla viršija paklausą. </a:t>
            </a:r>
          </a:p>
          <a:p>
            <a:pPr algn="l">
              <a:lnSpc>
                <a:spcPct val="85000"/>
              </a:lnSpc>
              <a:defRPr/>
            </a:pPr>
            <a:r>
              <a:rPr lang="lt-LT" altLang="en-US" sz="2400" b="1" dirty="0" smtClean="0">
                <a:solidFill>
                  <a:srgbClr val="122DF6"/>
                </a:solidFill>
              </a:rPr>
              <a:t>Tuo tarpu logistinė analizė </a:t>
            </a:r>
            <a:r>
              <a:rPr lang="lt-LT" altLang="en-US" sz="2400" b="1" dirty="0" smtClean="0"/>
              <a:t>prisotinimu</a:t>
            </a:r>
            <a:r>
              <a:rPr lang="lt-LT" altLang="en-US" sz="2400" b="1" dirty="0" smtClean="0">
                <a:solidFill>
                  <a:srgbClr val="122DF6"/>
                </a:solidFill>
              </a:rPr>
              <a:t> supranta situaciją, kai paklausą viršija ne patys produktai ar paslaugos, o </a:t>
            </a:r>
            <a:r>
              <a:rPr lang="lt-LT" altLang="en-US" sz="2400" b="1" dirty="0" err="1" smtClean="0">
                <a:solidFill>
                  <a:srgbClr val="122DF6"/>
                </a:solidFill>
              </a:rPr>
              <a:t>investuo-jamas</a:t>
            </a:r>
            <a:r>
              <a:rPr lang="lt-LT" altLang="en-US" sz="2400" b="1" dirty="0" smtClean="0">
                <a:solidFill>
                  <a:srgbClr val="122DF6"/>
                </a:solidFill>
              </a:rPr>
              <a:t> kapitalas tampa didesnis už kapitalo dydį, reikalingą pagaminti maksimaliam tokių prekių ar paslaugų kiekiui.</a:t>
            </a:r>
          </a:p>
          <a:p>
            <a:pPr algn="l">
              <a:lnSpc>
                <a:spcPct val="85000"/>
              </a:lnSpc>
              <a:defRPr/>
            </a:pPr>
            <a:r>
              <a:rPr lang="lt-LT" altLang="en-US" sz="2400" dirty="0" smtClean="0"/>
              <a:t>Rinkodaroje svarbu nustatyti ar rinka yra prisotinama ar ne, </a:t>
            </a:r>
            <a:r>
              <a:rPr lang="lt-LT" altLang="en-US" sz="2400" dirty="0" err="1" smtClean="0"/>
              <a:t>t.y</a:t>
            </a:r>
            <a:r>
              <a:rPr lang="lt-LT" altLang="en-US" sz="2400" dirty="0" smtClean="0"/>
              <a:t>. ar ji yra potenciali burbulo formuotoja ar ne.</a:t>
            </a:r>
            <a:endParaRPr lang="en-US" altLang="en-US" sz="2400" dirty="0" smtClean="0"/>
          </a:p>
        </p:txBody>
      </p:sp>
      <p:sp>
        <p:nvSpPr>
          <p:cNvPr id="25604" name="Slide Number Placeholder 4"/>
          <p:cNvSpPr txBox="1">
            <a:spLocks/>
          </p:cNvSpPr>
          <p:nvPr/>
        </p:nvSpPr>
        <p:spPr bwMode="auto">
          <a:xfrm>
            <a:off x="7812088" y="6356350"/>
            <a:ext cx="874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16B78FAA-EC00-43ED-A0FF-A04644A6FE87}" type="slidenum">
              <a:rPr lang="lt-LT" altLang="en-US" sz="1400">
                <a:latin typeface="Arial" charset="0"/>
              </a:rPr>
              <a:pPr algn="r" eaLnBrk="1" hangingPunct="1">
                <a:spcBef>
                  <a:spcPct val="0"/>
                </a:spcBef>
                <a:buFontTx/>
                <a:buNone/>
              </a:pPr>
              <a:t>37</a:t>
            </a:fld>
            <a:endParaRPr lang="lt-LT" altLang="en-US" sz="1400">
              <a:latin typeface="Arial" charset="0"/>
            </a:endParaRPr>
          </a:p>
        </p:txBody>
      </p:sp>
      <p:sp>
        <p:nvSpPr>
          <p:cNvPr id="2560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62075" y="549275"/>
            <a:ext cx="7354888" cy="1143000"/>
          </a:xfrm>
        </p:spPr>
        <p:txBody>
          <a:bodyPr/>
          <a:lstStyle/>
          <a:p>
            <a:r>
              <a:rPr lang="lt-LT" altLang="en-US" sz="4000" b="1" smtClean="0">
                <a:solidFill>
                  <a:srgbClr val="122DF6"/>
                </a:solidFill>
              </a:rPr>
              <a:t>Burbulo susiformavimo ciklinė schema</a:t>
            </a:r>
            <a:endParaRPr lang="lt-LT" altLang="en-US" sz="4000" smtClean="0">
              <a:solidFill>
                <a:srgbClr val="122DF6"/>
              </a:solidFill>
            </a:endParaRPr>
          </a:p>
        </p:txBody>
      </p:sp>
      <p:sp>
        <p:nvSpPr>
          <p:cNvPr id="4" name="Slide Number Placeholder 3"/>
          <p:cNvSpPr>
            <a:spLocks noGrp="1"/>
          </p:cNvSpPr>
          <p:nvPr>
            <p:ph type="sldNum" sz="quarter" idx="11"/>
          </p:nvPr>
        </p:nvSpPr>
        <p:spPr/>
        <p:txBody>
          <a:bodyPr/>
          <a:lstStyle/>
          <a:p>
            <a:pPr>
              <a:defRPr/>
            </a:pPr>
            <a:fld id="{A18D6DC3-8202-49A9-A715-3E1FEB0CB35A}" type="slidenum">
              <a:rPr lang="lt-LT" smtClean="0"/>
              <a:pPr>
                <a:defRPr/>
              </a:pPr>
              <a:t>38</a:t>
            </a:fld>
            <a:endParaRPr lang="lt-LT" dirty="0"/>
          </a:p>
        </p:txBody>
      </p:sp>
      <p:sp>
        <p:nvSpPr>
          <p:cNvPr id="6" name="Rectangle 5"/>
          <p:cNvSpPr/>
          <p:nvPr/>
        </p:nvSpPr>
        <p:spPr>
          <a:xfrm>
            <a:off x="468313" y="2420938"/>
            <a:ext cx="1871662" cy="2520950"/>
          </a:xfrm>
          <a:prstGeom prst="rect">
            <a:avLst/>
          </a:prstGeom>
          <a:solidFill>
            <a:srgbClr val="96DC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122DF6"/>
              </a:solidFill>
            </a:endParaRPr>
          </a:p>
          <a:p>
            <a:pPr algn="ctr">
              <a:defRPr/>
            </a:pPr>
            <a:endParaRPr lang="en-US" sz="2400" b="1" dirty="0">
              <a:solidFill>
                <a:srgbClr val="122DF6"/>
              </a:solidFill>
            </a:endParaRPr>
          </a:p>
          <a:p>
            <a:pPr algn="ctr">
              <a:defRPr/>
            </a:pPr>
            <a:endParaRPr lang="lt-LT" sz="800" b="1" dirty="0">
              <a:solidFill>
                <a:srgbClr val="122DF6"/>
              </a:solidFill>
            </a:endParaRPr>
          </a:p>
          <a:p>
            <a:pPr algn="ctr">
              <a:defRPr/>
            </a:pPr>
            <a:endParaRPr lang="lt-LT" sz="800" b="1" dirty="0">
              <a:solidFill>
                <a:srgbClr val="122DF6"/>
              </a:solidFill>
            </a:endParaRPr>
          </a:p>
          <a:p>
            <a:pPr algn="ctr">
              <a:defRPr/>
            </a:pPr>
            <a:endParaRPr lang="lt-LT" sz="800" b="1" dirty="0">
              <a:solidFill>
                <a:srgbClr val="122DF6"/>
              </a:solidFill>
            </a:endParaRPr>
          </a:p>
          <a:p>
            <a:pPr algn="ctr">
              <a:defRPr/>
            </a:pPr>
            <a:endParaRPr lang="lt-LT" sz="800" b="1" dirty="0">
              <a:solidFill>
                <a:srgbClr val="122DF6"/>
              </a:solidFill>
            </a:endParaRPr>
          </a:p>
          <a:p>
            <a:pPr algn="ctr">
              <a:defRPr/>
            </a:pPr>
            <a:endParaRPr lang="en-US" sz="800" b="1" dirty="0">
              <a:solidFill>
                <a:srgbClr val="122DF6"/>
              </a:solidFill>
            </a:endParaRPr>
          </a:p>
          <a:p>
            <a:pPr algn="ctr">
              <a:defRPr/>
            </a:pPr>
            <a:r>
              <a:rPr lang="en-US" sz="2400" b="1" dirty="0">
                <a:solidFill>
                  <a:srgbClr val="122DF6"/>
                </a:solidFill>
              </a:rPr>
              <a:t>&lt;</a:t>
            </a:r>
          </a:p>
          <a:p>
            <a:pPr algn="ctr">
              <a:defRPr/>
            </a:pPr>
            <a:endParaRPr lang="en-US" sz="2400" b="1" dirty="0">
              <a:solidFill>
                <a:srgbClr val="122DF6"/>
              </a:solidFill>
            </a:endParaRPr>
          </a:p>
        </p:txBody>
      </p:sp>
      <p:graphicFrame>
        <p:nvGraphicFramePr>
          <p:cNvPr id="11" name="Content Placeholder 10"/>
          <p:cNvGraphicFramePr>
            <a:graphicFrameLocks noGrp="1"/>
          </p:cNvGraphicFramePr>
          <p:nvPr>
            <p:ph idx="1"/>
          </p:nvPr>
        </p:nvGraphicFramePr>
        <p:xfrm>
          <a:off x="539750" y="3716338"/>
          <a:ext cx="687388" cy="1008062"/>
        </p:xfrm>
        <a:graphic>
          <a:graphicData uri="http://schemas.openxmlformats.org/drawingml/2006/table">
            <a:tbl>
              <a:tblPr firstRow="1" firstCol="1" bandRow="1">
                <a:tableStyleId>{5C22544A-7EE6-4342-B048-85BDC9FD1C3A}</a:tableStyleId>
              </a:tblPr>
              <a:tblGrid>
                <a:gridCol w="687388"/>
              </a:tblGrid>
              <a:tr h="1008062">
                <a:tc>
                  <a:txBody>
                    <a:bodyPr/>
                    <a:lstStyle/>
                    <a:p>
                      <a:pPr algn="ctr">
                        <a:lnSpc>
                          <a:spcPct val="100000"/>
                        </a:lnSpc>
                        <a:spcAft>
                          <a:spcPts val="0"/>
                        </a:spcAft>
                      </a:pPr>
                      <a:r>
                        <a:rPr lang="en-US" sz="1800" b="1" kern="1200" dirty="0" err="1" smtClean="0">
                          <a:solidFill>
                            <a:srgbClr val="122DF6"/>
                          </a:solidFill>
                          <a:effectLst/>
                          <a:latin typeface="Times New Roman" panose="02020603050405020304" pitchFamily="18" charset="0"/>
                          <a:ea typeface="+mn-ea"/>
                          <a:cs typeface="Times New Roman" panose="02020603050405020304" pitchFamily="18" charset="0"/>
                        </a:rPr>
                        <a:t>Pasiūla</a:t>
                      </a:r>
                      <a:r>
                        <a:rPr lang="en-US" sz="1800" b="1" kern="1200" dirty="0" smtClean="0">
                          <a:solidFill>
                            <a:srgbClr val="122DF6"/>
                          </a:solidFill>
                          <a:effectLst/>
                          <a:latin typeface="Times New Roman" panose="02020603050405020304" pitchFamily="18" charset="0"/>
                          <a:ea typeface="+mn-ea"/>
                          <a:cs typeface="Times New Roman" panose="02020603050405020304" pitchFamily="18" charset="0"/>
                        </a:rPr>
                        <a:t> (</a:t>
                      </a:r>
                      <a:r>
                        <a:rPr lang="en-US" sz="1800" b="1" i="1" kern="1200" dirty="0" smtClean="0">
                          <a:solidFill>
                            <a:srgbClr val="122DF6"/>
                          </a:solidFill>
                          <a:effectLst/>
                          <a:latin typeface="Times New Roman" panose="02020603050405020304" pitchFamily="18" charset="0"/>
                          <a:ea typeface="+mn-ea"/>
                          <a:cs typeface="Times New Roman" panose="02020603050405020304" pitchFamily="18" charset="0"/>
                        </a:rPr>
                        <a:t>S</a:t>
                      </a:r>
                      <a:r>
                        <a:rPr lang="en-US" sz="1800" b="1" kern="1200" dirty="0" smtClean="0">
                          <a:solidFill>
                            <a:srgbClr val="122DF6"/>
                          </a:solidFill>
                          <a:effectLst/>
                          <a:latin typeface="Times New Roman" panose="02020603050405020304" pitchFamily="18" charset="0"/>
                          <a:ea typeface="+mn-ea"/>
                          <a:cs typeface="Times New Roman" panose="02020603050405020304" pitchFamily="18" charset="0"/>
                        </a:rPr>
                        <a:t>)</a:t>
                      </a:r>
                      <a:endParaRPr lang="en-US" sz="1800" b="1" kern="1200" dirty="0">
                        <a:solidFill>
                          <a:srgbClr val="122DF6"/>
                        </a:solidFill>
                        <a:effectLst/>
                        <a:latin typeface="Times New Roman" panose="02020603050405020304" pitchFamily="18" charset="0"/>
                        <a:ea typeface="+mn-ea"/>
                        <a:cs typeface="Times New Roman" panose="02020603050405020304" pitchFamily="18" charset="0"/>
                      </a:endParaRPr>
                    </a:p>
                  </a:txBody>
                  <a:tcPr marL="68509" marR="68509" marT="0" marB="0" anchor="ctr">
                    <a:solidFill>
                      <a:srgbClr val="FFC000"/>
                    </a:solidFill>
                  </a:tcPr>
                </a:tc>
              </a:tr>
            </a:tbl>
          </a:graphicData>
        </a:graphic>
      </p:graphicFrame>
      <p:sp>
        <p:nvSpPr>
          <p:cNvPr id="26635" name="Rectangle 11"/>
          <p:cNvSpPr>
            <a:spLocks noChangeArrowheads="1"/>
          </p:cNvSpPr>
          <p:nvPr/>
        </p:nvSpPr>
        <p:spPr bwMode="auto">
          <a:xfrm>
            <a:off x="1601788" y="3743325"/>
            <a:ext cx="717550" cy="923925"/>
          </a:xfrm>
          <a:prstGeom prst="rect">
            <a:avLst/>
          </a:prstGeom>
          <a:solidFill>
            <a:srgbClr val="FFC000"/>
          </a:solidFill>
          <a:ln w="9525">
            <a:solidFill>
              <a:srgbClr val="C00000"/>
            </a:solidFill>
            <a:miter lim="800000"/>
            <a:headEnd/>
            <a:tailEnd/>
          </a:ln>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800" b="1">
                <a:solidFill>
                  <a:srgbClr val="122DF6"/>
                </a:solidFill>
                <a:latin typeface="Times New Roman" pitchFamily="18" charset="0"/>
                <a:cs typeface="Times New Roman" pitchFamily="18" charset="0"/>
              </a:rPr>
              <a:t>Paklausa (</a:t>
            </a:r>
            <a:r>
              <a:rPr lang="en-US" altLang="en-US" sz="1800" b="1" i="1">
                <a:solidFill>
                  <a:srgbClr val="122DF6"/>
                </a:solidFill>
                <a:latin typeface="Times New Roman" pitchFamily="18" charset="0"/>
                <a:cs typeface="Times New Roman" pitchFamily="18" charset="0"/>
              </a:rPr>
              <a:t>D</a:t>
            </a:r>
            <a:r>
              <a:rPr lang="en-US" altLang="en-US" sz="1800" b="1">
                <a:solidFill>
                  <a:srgbClr val="122DF6"/>
                </a:solidFill>
                <a:latin typeface="Times New Roman" pitchFamily="18" charset="0"/>
                <a:cs typeface="Times New Roman" pitchFamily="18" charset="0"/>
              </a:rPr>
              <a:t>)</a:t>
            </a:r>
            <a:endParaRPr lang="en-US" altLang="en-US" sz="1800" b="1">
              <a:solidFill>
                <a:srgbClr val="122DF6"/>
              </a:solidFill>
              <a:latin typeface="Times New Roman" pitchFamily="18" charset="0"/>
              <a:ea typeface="Calibri" pitchFamily="34" charset="0"/>
              <a:cs typeface="Times New Roman" pitchFamily="18" charset="0"/>
            </a:endParaRPr>
          </a:p>
        </p:txBody>
      </p:sp>
      <p:graphicFrame>
        <p:nvGraphicFramePr>
          <p:cNvPr id="13" name="Table 12"/>
          <p:cNvGraphicFramePr>
            <a:graphicFrameLocks noGrp="1"/>
          </p:cNvGraphicFramePr>
          <p:nvPr/>
        </p:nvGraphicFramePr>
        <p:xfrm>
          <a:off x="576263" y="2565400"/>
          <a:ext cx="1655762" cy="685800"/>
        </p:xfrm>
        <a:graphic>
          <a:graphicData uri="http://schemas.openxmlformats.org/drawingml/2006/table">
            <a:tbl>
              <a:tblPr firstRow="1" firstCol="1" bandRow="1">
                <a:tableStyleId>{5C22544A-7EE6-4342-B048-85BDC9FD1C3A}</a:tableStyleId>
              </a:tblPr>
              <a:tblGrid>
                <a:gridCol w="1655762"/>
              </a:tblGrid>
              <a:tr h="498559">
                <a:tc>
                  <a:txBody>
                    <a:bodyPr/>
                    <a:lstStyle/>
                    <a:p>
                      <a:pPr algn="ctr">
                        <a:lnSpc>
                          <a:spcPct val="75000"/>
                        </a:lnSpc>
                        <a:spcAft>
                          <a:spcPts val="0"/>
                        </a:spcAft>
                      </a:pPr>
                      <a:r>
                        <a:rPr lang="lt-LT" sz="2000" noProof="0" dirty="0" smtClean="0">
                          <a:solidFill>
                            <a:srgbClr val="C00000"/>
                          </a:solidFill>
                          <a:effectLst/>
                        </a:rPr>
                        <a:t>Ilgalaikio technologinio ciklo rinka</a:t>
                      </a:r>
                      <a:endParaRPr lang="lt-LT" sz="2000" noProof="0" dirty="0">
                        <a:solidFill>
                          <a:srgbClr val="C00000"/>
                        </a:solidFill>
                        <a:effectLst/>
                        <a:latin typeface="Calibri"/>
                        <a:ea typeface="Calibri"/>
                        <a:cs typeface="Times New Roman"/>
                      </a:endParaRPr>
                    </a:p>
                  </a:txBody>
                  <a:tcPr marL="68563" marR="68563" marT="0" marB="0" anchor="ctr"/>
                </a:tc>
              </a:tr>
            </a:tbl>
          </a:graphicData>
        </a:graphic>
      </p:graphicFrame>
      <p:sp>
        <p:nvSpPr>
          <p:cNvPr id="14" name="Rectangle 13"/>
          <p:cNvSpPr/>
          <p:nvPr/>
        </p:nvSpPr>
        <p:spPr>
          <a:xfrm>
            <a:off x="2673350" y="2439988"/>
            <a:ext cx="4895850" cy="2519362"/>
          </a:xfrm>
          <a:prstGeom prst="rect">
            <a:avLst/>
          </a:prstGeom>
          <a:solidFill>
            <a:srgbClr val="96DCEA"/>
          </a:solidFill>
          <a:ln>
            <a:solidFill>
              <a:srgbClr val="96DC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956550" y="3748088"/>
            <a:ext cx="792163" cy="923925"/>
          </a:xfrm>
          <a:prstGeom prst="rect">
            <a:avLst/>
          </a:prstGeom>
          <a:solidFill>
            <a:srgbClr val="F8D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122DF6"/>
                </a:solidFill>
                <a:latin typeface="Times New Roman" panose="02020603050405020304" pitchFamily="18" charset="0"/>
                <a:cs typeface="Times New Roman" panose="02020603050405020304" pitchFamily="18" charset="0"/>
              </a:rPr>
              <a:t>Burbulas</a:t>
            </a:r>
            <a:endParaRPr lang="en-US" b="1" dirty="0">
              <a:solidFill>
                <a:srgbClr val="122DF6"/>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835275" y="2590800"/>
            <a:ext cx="4572000" cy="568325"/>
          </a:xfrm>
          <a:prstGeom prst="rect">
            <a:avLst/>
          </a:prstGeom>
          <a:solidFill>
            <a:srgbClr val="CCECFF"/>
          </a:solidFill>
          <a:ln>
            <a:solidFill>
              <a:srgbClr val="C00000"/>
            </a:solidFill>
          </a:ln>
        </p:spPr>
        <p:txBody>
          <a:bodyPr>
            <a:spAutoFit/>
          </a:bodyPr>
          <a:lstStyle/>
          <a:p>
            <a:pPr algn="ctr">
              <a:lnSpc>
                <a:spcPct val="75000"/>
              </a:lnSpc>
              <a:spcAft>
                <a:spcPts val="0"/>
              </a:spcAft>
              <a:defRPr/>
            </a:pPr>
            <a:r>
              <a:rPr lang="lt-LT" sz="2000" b="1" dirty="0">
                <a:solidFill>
                  <a:srgbClr val="C00000"/>
                </a:solidFill>
                <a:latin typeface="+mn-lt"/>
              </a:rPr>
              <a:t>Investavimas, spekuliavimas, ateities sandorių sudarymas</a:t>
            </a:r>
          </a:p>
        </p:txBody>
      </p:sp>
      <p:graphicFrame>
        <p:nvGraphicFramePr>
          <p:cNvPr id="17" name="Table 16"/>
          <p:cNvGraphicFramePr>
            <a:graphicFrameLocks noGrp="1"/>
          </p:cNvGraphicFramePr>
          <p:nvPr/>
        </p:nvGraphicFramePr>
        <p:xfrm>
          <a:off x="2771775" y="3735388"/>
          <a:ext cx="720725" cy="946404"/>
        </p:xfrm>
        <a:graphic>
          <a:graphicData uri="http://schemas.openxmlformats.org/drawingml/2006/table">
            <a:tbl>
              <a:tblPr firstRow="1" firstCol="1" bandRow="1">
                <a:tableStyleId>{5C22544A-7EE6-4342-B048-85BDC9FD1C3A}</a:tableStyleId>
              </a:tblPr>
              <a:tblGrid>
                <a:gridCol w="720725"/>
              </a:tblGrid>
              <a:tr h="946150">
                <a:tc>
                  <a:txBody>
                    <a:bodyPr/>
                    <a:lstStyle/>
                    <a:p>
                      <a:pPr algn="ctr">
                        <a:lnSpc>
                          <a:spcPct val="115000"/>
                        </a:lnSpc>
                        <a:spcAft>
                          <a:spcPts val="0"/>
                        </a:spcAft>
                      </a:pPr>
                      <a:r>
                        <a:rPr lang="lt-LT" sz="1800" b="1" noProof="0" dirty="0" smtClean="0">
                          <a:solidFill>
                            <a:srgbClr val="122DF6"/>
                          </a:solidFill>
                          <a:effectLst/>
                          <a:latin typeface="Times New Roman" panose="02020603050405020304" pitchFamily="18" charset="0"/>
                          <a:cs typeface="Times New Roman" panose="02020603050405020304" pitchFamily="18" charset="0"/>
                        </a:rPr>
                        <a:t>Deficitinė rinka</a:t>
                      </a:r>
                      <a:endParaRPr lang="lt-LT" sz="1600" b="1" noProof="0" dirty="0">
                        <a:solidFill>
                          <a:srgbClr val="122DF6"/>
                        </a:solidFill>
                        <a:effectLst/>
                        <a:latin typeface="Times New Roman" panose="02020603050405020304" pitchFamily="18" charset="0"/>
                        <a:ea typeface="Calibri"/>
                        <a:cs typeface="Times New Roman" panose="02020603050405020304" pitchFamily="18" charset="0"/>
                      </a:endParaRPr>
                    </a:p>
                  </a:txBody>
                  <a:tcPr marL="68641" marR="68641" marT="0" marB="0" anchor="ctr">
                    <a:solidFill>
                      <a:srgbClr val="CCECFF"/>
                    </a:solidFill>
                  </a:tcPr>
                </a:tc>
              </a:tr>
            </a:tbl>
          </a:graphicData>
        </a:graphic>
      </p:graphicFrame>
      <p:graphicFrame>
        <p:nvGraphicFramePr>
          <p:cNvPr id="18" name="Table 17"/>
          <p:cNvGraphicFramePr>
            <a:graphicFrameLocks noGrp="1"/>
          </p:cNvGraphicFramePr>
          <p:nvPr/>
        </p:nvGraphicFramePr>
        <p:xfrm>
          <a:off x="3708400" y="3735388"/>
          <a:ext cx="935038" cy="931862"/>
        </p:xfrm>
        <a:graphic>
          <a:graphicData uri="http://schemas.openxmlformats.org/drawingml/2006/table">
            <a:tbl>
              <a:tblPr firstRow="1" firstCol="1" bandRow="1">
                <a:tableStyleId>{5C22544A-7EE6-4342-B048-85BDC9FD1C3A}</a:tableStyleId>
              </a:tblPr>
              <a:tblGrid>
                <a:gridCol w="935038"/>
              </a:tblGrid>
              <a:tr h="931862">
                <a:tc>
                  <a:txBody>
                    <a:bodyPr/>
                    <a:lstStyle/>
                    <a:p>
                      <a:pPr algn="ctr">
                        <a:lnSpc>
                          <a:spcPct val="100000"/>
                        </a:lnSpc>
                        <a:spcAft>
                          <a:spcPts val="0"/>
                        </a:spcAft>
                      </a:pPr>
                      <a:r>
                        <a:rPr lang="en-US" sz="1800" dirty="0" err="1">
                          <a:solidFill>
                            <a:srgbClr val="122DF6"/>
                          </a:solidFill>
                          <a:effectLst/>
                          <a:latin typeface="Times New Roman" panose="02020603050405020304" pitchFamily="18" charset="0"/>
                          <a:cs typeface="Times New Roman" panose="02020603050405020304" pitchFamily="18" charset="0"/>
                        </a:rPr>
                        <a:t>Rinkos</a:t>
                      </a:r>
                      <a:r>
                        <a:rPr lang="en-US" sz="1800" dirty="0">
                          <a:solidFill>
                            <a:srgbClr val="122DF6"/>
                          </a:solidFill>
                          <a:effectLst/>
                          <a:latin typeface="Times New Roman" panose="02020603050405020304" pitchFamily="18" charset="0"/>
                          <a:cs typeface="Times New Roman" panose="02020603050405020304" pitchFamily="18" charset="0"/>
                        </a:rPr>
                        <a:t> </a:t>
                      </a:r>
                      <a:r>
                        <a:rPr lang="en-US" sz="1800" dirty="0" err="1">
                          <a:solidFill>
                            <a:srgbClr val="122DF6"/>
                          </a:solidFill>
                          <a:effectLst/>
                          <a:latin typeface="Times New Roman" panose="02020603050405020304" pitchFamily="18" charset="0"/>
                          <a:cs typeface="Times New Roman" panose="02020603050405020304" pitchFamily="18" charset="0"/>
                        </a:rPr>
                        <a:t>prisotinimas</a:t>
                      </a:r>
                      <a:endParaRPr lang="en-US" sz="1600" dirty="0">
                        <a:solidFill>
                          <a:srgbClr val="122DF6"/>
                        </a:solidFill>
                        <a:effectLst/>
                        <a:latin typeface="Times New Roman" panose="02020603050405020304" pitchFamily="18" charset="0"/>
                        <a:ea typeface="Calibri"/>
                        <a:cs typeface="Times New Roman" panose="02020603050405020304" pitchFamily="18" charset="0"/>
                      </a:endParaRPr>
                    </a:p>
                  </a:txBody>
                  <a:tcPr marL="68502" marR="68502" marT="0" marB="0" anchor="ctr">
                    <a:solidFill>
                      <a:srgbClr val="CCECFF"/>
                    </a:solidFill>
                  </a:tcPr>
                </a:tc>
              </a:tr>
            </a:tbl>
          </a:graphicData>
        </a:graphic>
      </p:graphicFrame>
      <p:graphicFrame>
        <p:nvGraphicFramePr>
          <p:cNvPr id="19" name="Table 18"/>
          <p:cNvGraphicFramePr>
            <a:graphicFrameLocks noGrp="1"/>
          </p:cNvGraphicFramePr>
          <p:nvPr/>
        </p:nvGraphicFramePr>
        <p:xfrm>
          <a:off x="4859338" y="3736975"/>
          <a:ext cx="1368425" cy="930275"/>
        </p:xfrm>
        <a:graphic>
          <a:graphicData uri="http://schemas.openxmlformats.org/drawingml/2006/table">
            <a:tbl>
              <a:tblPr firstRow="1" firstCol="1" bandRow="1">
                <a:tableStyleId>{5C22544A-7EE6-4342-B048-85BDC9FD1C3A}</a:tableStyleId>
              </a:tblPr>
              <a:tblGrid>
                <a:gridCol w="1368425"/>
              </a:tblGrid>
              <a:tr h="930275">
                <a:tc>
                  <a:txBody>
                    <a:bodyPr/>
                    <a:lstStyle/>
                    <a:p>
                      <a:pPr algn="ctr">
                        <a:lnSpc>
                          <a:spcPct val="100000"/>
                        </a:lnSpc>
                        <a:spcAft>
                          <a:spcPts val="0"/>
                        </a:spcAft>
                      </a:pPr>
                      <a:endParaRPr lang="lt-LT" sz="1800" noProof="0" dirty="0">
                        <a:solidFill>
                          <a:srgbClr val="122DF6"/>
                        </a:solidFill>
                        <a:effectLst/>
                        <a:latin typeface="Times New Roman" panose="02020603050405020304" pitchFamily="18" charset="0"/>
                        <a:ea typeface="Calibri"/>
                        <a:cs typeface="Times New Roman" panose="02020603050405020304" pitchFamily="18" charset="0"/>
                      </a:endParaRPr>
                    </a:p>
                  </a:txBody>
                  <a:tcPr marL="68594" marR="68594" marT="0" marB="0" anchor="ctr">
                    <a:solidFill>
                      <a:srgbClr val="CCECFF"/>
                    </a:solidFill>
                  </a:tcPr>
                </a:tc>
              </a:tr>
            </a:tbl>
          </a:graphicData>
        </a:graphic>
      </p:graphicFrame>
      <p:sp>
        <p:nvSpPr>
          <p:cNvPr id="26663" name="Rectangle 19"/>
          <p:cNvSpPr>
            <a:spLocks noChangeArrowheads="1"/>
          </p:cNvSpPr>
          <p:nvPr/>
        </p:nvSpPr>
        <p:spPr bwMode="auto">
          <a:xfrm>
            <a:off x="6443663" y="3743325"/>
            <a:ext cx="865187" cy="923925"/>
          </a:xfrm>
          <a:prstGeom prst="rect">
            <a:avLst/>
          </a:prstGeom>
          <a:solidFill>
            <a:srgbClr val="CCECFF"/>
          </a:solidFill>
          <a:ln w="19050">
            <a:solidFill>
              <a:srgbClr val="FFCC00"/>
            </a:solidFill>
            <a:miter lim="800000"/>
            <a:headEnd/>
            <a:tailEnd/>
          </a:ln>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800" b="1">
                <a:solidFill>
                  <a:srgbClr val="122DF6"/>
                </a:solidFill>
                <a:latin typeface="Times New Roman" pitchFamily="18" charset="0"/>
                <a:cs typeface="Times New Roman" pitchFamily="18" charset="0"/>
              </a:rPr>
              <a:t>Kainų augimas</a:t>
            </a:r>
          </a:p>
        </p:txBody>
      </p:sp>
      <p:sp>
        <p:nvSpPr>
          <p:cNvPr id="26664" name="Rectangle 20"/>
          <p:cNvSpPr>
            <a:spLocks noChangeArrowheads="1"/>
          </p:cNvSpPr>
          <p:nvPr/>
        </p:nvSpPr>
        <p:spPr bwMode="auto">
          <a:xfrm>
            <a:off x="3348038" y="5300663"/>
            <a:ext cx="2663825" cy="400050"/>
          </a:xfrm>
          <a:prstGeom prst="rect">
            <a:avLst/>
          </a:prstGeom>
          <a:solidFill>
            <a:srgbClr val="66FF99"/>
          </a:solidFill>
          <a:ln w="9525">
            <a:solidFill>
              <a:srgbClr val="C00000"/>
            </a:solidFill>
            <a:miter lim="800000"/>
            <a:headEnd/>
            <a:tailEnd/>
          </a:ln>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2000" b="1">
                <a:solidFill>
                  <a:srgbClr val="122DF6"/>
                </a:solidFill>
                <a:latin typeface="Times New Roman" pitchFamily="18" charset="0"/>
                <a:cs typeface="Times New Roman" pitchFamily="18" charset="0"/>
              </a:rPr>
              <a:t>Lūkesčiai</a:t>
            </a:r>
            <a:endParaRPr lang="en-US" altLang="en-US" sz="2000">
              <a:solidFill>
                <a:srgbClr val="122DF6"/>
              </a:solidFill>
              <a:latin typeface="Times New Roman" pitchFamily="18" charset="0"/>
              <a:cs typeface="Times New Roman" pitchFamily="18" charset="0"/>
            </a:endParaRPr>
          </a:p>
        </p:txBody>
      </p:sp>
      <p:cxnSp>
        <p:nvCxnSpPr>
          <p:cNvPr id="23" name="Straight Arrow Connector 22"/>
          <p:cNvCxnSpPr>
            <a:endCxn id="17" idx="1"/>
          </p:cNvCxnSpPr>
          <p:nvPr/>
        </p:nvCxnSpPr>
        <p:spPr>
          <a:xfrm>
            <a:off x="2319338" y="4198938"/>
            <a:ext cx="452437" cy="9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492500" y="4198938"/>
            <a:ext cx="2159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59313" y="4198938"/>
            <a:ext cx="2159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27763" y="4210050"/>
            <a:ext cx="2159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5" idx="1"/>
          </p:cNvCxnSpPr>
          <p:nvPr/>
        </p:nvCxnSpPr>
        <p:spPr>
          <a:xfrm flipV="1">
            <a:off x="7331075" y="4210050"/>
            <a:ext cx="62547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011863" y="5500688"/>
            <a:ext cx="863600" cy="0"/>
          </a:xfrm>
          <a:prstGeom prst="straightConnector1">
            <a:avLst/>
          </a:prstGeom>
          <a:ln w="19050">
            <a:solidFill>
              <a:srgbClr val="2DB544"/>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75463" y="4672013"/>
            <a:ext cx="0" cy="828675"/>
          </a:xfrm>
          <a:prstGeom prst="line">
            <a:avLst/>
          </a:prstGeom>
          <a:ln w="19050">
            <a:solidFill>
              <a:srgbClr val="2DB54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960563" y="5500688"/>
            <a:ext cx="1387475" cy="23812"/>
          </a:xfrm>
          <a:prstGeom prst="line">
            <a:avLst/>
          </a:prstGeom>
          <a:ln w="19050">
            <a:solidFill>
              <a:srgbClr val="2DB544"/>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6635" idx="2"/>
          </p:cNvCxnSpPr>
          <p:nvPr/>
        </p:nvCxnSpPr>
        <p:spPr>
          <a:xfrm flipV="1">
            <a:off x="1960563" y="4667250"/>
            <a:ext cx="0" cy="857250"/>
          </a:xfrm>
          <a:prstGeom prst="straightConnector1">
            <a:avLst/>
          </a:prstGeom>
          <a:ln w="19050">
            <a:solidFill>
              <a:srgbClr val="2DB544"/>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4882715" y="3766248"/>
          <a:ext cx="1345467" cy="901172"/>
        </p:xfrm>
        <a:graphic>
          <a:graphicData uri="http://schemas.openxmlformats.org/drawingml/2006/chart">
            <c:chart xmlns:c="http://schemas.openxmlformats.org/drawingml/2006/chart" xmlns:r="http://schemas.openxmlformats.org/officeDocument/2006/relationships" r:id="rId2"/>
          </a:graphicData>
        </a:graphic>
      </p:graphicFrame>
      <p:sp>
        <p:nvSpPr>
          <p:cNvPr id="26675" name="Rectangle 2"/>
          <p:cNvSpPr>
            <a:spLocks noChangeArrowheads="1"/>
          </p:cNvSpPr>
          <p:nvPr/>
        </p:nvSpPr>
        <p:spPr bwMode="auto">
          <a:xfrm>
            <a:off x="5003800" y="3860800"/>
            <a:ext cx="59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1600" b="1" i="1">
                <a:solidFill>
                  <a:srgbClr val="122DF6"/>
                </a:solidFill>
                <a:latin typeface="Times New Roman" pitchFamily="18" charset="0"/>
                <a:cs typeface="Times New Roman" pitchFamily="18" charset="0"/>
              </a:rPr>
              <a:t>DPF</a:t>
            </a:r>
            <a:endParaRPr lang="en-US" altLang="en-US" sz="1600" b="1" i="1">
              <a:solidFill>
                <a:srgbClr val="122DF6"/>
              </a:solidFill>
              <a:latin typeface="Times New Roman" pitchFamily="18" charset="0"/>
              <a:cs typeface="Times New Roman" pitchFamily="18" charset="0"/>
            </a:endParaRPr>
          </a:p>
        </p:txBody>
      </p:sp>
      <p:sp>
        <p:nvSpPr>
          <p:cNvPr id="26676" name="Rectangle 4"/>
          <p:cNvSpPr>
            <a:spLocks noChangeArrowheads="1"/>
          </p:cNvSpPr>
          <p:nvPr/>
        </p:nvSpPr>
        <p:spPr bwMode="auto">
          <a:xfrm>
            <a:off x="2414588" y="5876925"/>
            <a:ext cx="448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en-US" sz="2000" b="1" i="1">
                <a:solidFill>
                  <a:srgbClr val="122DF6"/>
                </a:solidFill>
                <a:latin typeface="Times New Roman" pitchFamily="18" charset="0"/>
                <a:cs typeface="Times New Roman" pitchFamily="18" charset="0"/>
              </a:rPr>
              <a:t>DPF</a:t>
            </a:r>
            <a:r>
              <a:rPr lang="lt-LT" altLang="en-US" sz="2000">
                <a:latin typeface="Times New Roman" pitchFamily="18" charset="0"/>
                <a:cs typeface="Times New Roman" pitchFamily="18" charset="0"/>
              </a:rPr>
              <a:t> – didėjančio pelningumo fenomenas</a:t>
            </a:r>
            <a:endParaRPr lang="en-US" altLang="en-US" sz="200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14488" y="333375"/>
            <a:ext cx="7354887" cy="1143000"/>
          </a:xfrm>
        </p:spPr>
        <p:txBody>
          <a:bodyPr/>
          <a:lstStyle/>
          <a:p>
            <a:r>
              <a:rPr lang="en-US" altLang="en-US" sz="4000" b="1" smtClean="0">
                <a:solidFill>
                  <a:srgbClr val="122DF6"/>
                </a:solidFill>
              </a:rPr>
              <a:t>Burbulas pagal Kindlebergerį</a:t>
            </a:r>
            <a:endParaRPr lang="en-US" altLang="en-US" sz="4000" smtClean="0">
              <a:solidFill>
                <a:srgbClr val="122DF6"/>
              </a:solidFill>
            </a:endParaRPr>
          </a:p>
        </p:txBody>
      </p:sp>
      <p:sp>
        <p:nvSpPr>
          <p:cNvPr id="5" name="Rectangle 4"/>
          <p:cNvSpPr/>
          <p:nvPr/>
        </p:nvSpPr>
        <p:spPr>
          <a:xfrm>
            <a:off x="611188" y="2708275"/>
            <a:ext cx="1368425" cy="2160588"/>
          </a:xfrm>
          <a:prstGeom prst="rect">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122DF6"/>
                </a:solidFill>
              </a:rPr>
              <a:t>Pradinis</a:t>
            </a:r>
            <a:r>
              <a:rPr lang="en-US" sz="2400" b="1" dirty="0">
                <a:solidFill>
                  <a:srgbClr val="122DF6"/>
                </a:solidFill>
              </a:rPr>
              <a:t> (</a:t>
            </a:r>
            <a:r>
              <a:rPr lang="en-US" sz="2400" b="1" dirty="0" err="1">
                <a:solidFill>
                  <a:srgbClr val="122DF6"/>
                </a:solidFill>
              </a:rPr>
              <a:t>atsitiktinis</a:t>
            </a:r>
            <a:r>
              <a:rPr lang="en-US" sz="2400" b="1" dirty="0">
                <a:solidFill>
                  <a:srgbClr val="122DF6"/>
                </a:solidFill>
              </a:rPr>
              <a:t>) </a:t>
            </a:r>
            <a:r>
              <a:rPr lang="en-US" sz="2400" b="1" dirty="0" err="1">
                <a:solidFill>
                  <a:srgbClr val="122DF6"/>
                </a:solidFill>
              </a:rPr>
              <a:t>kainos</a:t>
            </a:r>
            <a:r>
              <a:rPr lang="en-US" sz="2400" b="1" dirty="0">
                <a:solidFill>
                  <a:srgbClr val="122DF6"/>
                </a:solidFill>
              </a:rPr>
              <a:t> </a:t>
            </a:r>
            <a:r>
              <a:rPr lang="en-US" sz="2400" b="1" dirty="0" err="1">
                <a:solidFill>
                  <a:srgbClr val="122DF6"/>
                </a:solidFill>
              </a:rPr>
              <a:t>padidėjimas</a:t>
            </a:r>
            <a:endParaRPr lang="en-US" sz="2400" b="1" dirty="0">
              <a:solidFill>
                <a:srgbClr val="122DF6"/>
              </a:solidFill>
            </a:endParaRPr>
          </a:p>
        </p:txBody>
      </p:sp>
      <p:sp>
        <p:nvSpPr>
          <p:cNvPr id="43" name="Rectangle 42"/>
          <p:cNvSpPr/>
          <p:nvPr/>
        </p:nvSpPr>
        <p:spPr>
          <a:xfrm>
            <a:off x="2424113" y="2698750"/>
            <a:ext cx="935037" cy="2182813"/>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400" b="1" dirty="0" err="1">
                <a:solidFill>
                  <a:srgbClr val="122DF6"/>
                </a:solidFill>
              </a:rPr>
              <a:t>Lūkesčiai</a:t>
            </a:r>
            <a:endParaRPr lang="en-US" sz="2400" b="1" dirty="0">
              <a:solidFill>
                <a:srgbClr val="122DF6"/>
              </a:solidFill>
            </a:endParaRPr>
          </a:p>
        </p:txBody>
      </p:sp>
      <p:sp>
        <p:nvSpPr>
          <p:cNvPr id="44" name="Rectangle 43"/>
          <p:cNvSpPr/>
          <p:nvPr/>
        </p:nvSpPr>
        <p:spPr>
          <a:xfrm>
            <a:off x="3851275" y="2686050"/>
            <a:ext cx="1017588" cy="2182813"/>
          </a:xfrm>
          <a:prstGeom prst="rect">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2400" b="1" dirty="0">
                <a:solidFill>
                  <a:srgbClr val="122DF6"/>
                </a:solidFill>
              </a:rPr>
              <a:t>Spekuliantai</a:t>
            </a:r>
            <a:endParaRPr lang="en-US" sz="2400" b="1" dirty="0">
              <a:solidFill>
                <a:srgbClr val="122DF6"/>
              </a:solidFill>
            </a:endParaRPr>
          </a:p>
        </p:txBody>
      </p:sp>
      <p:sp>
        <p:nvSpPr>
          <p:cNvPr id="45" name="Rectangle 44"/>
          <p:cNvSpPr/>
          <p:nvPr/>
        </p:nvSpPr>
        <p:spPr>
          <a:xfrm>
            <a:off x="5292725" y="2709863"/>
            <a:ext cx="1295400" cy="21590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122DF6"/>
                </a:solidFill>
              </a:rPr>
              <a:t>Didelis</a:t>
            </a:r>
            <a:r>
              <a:rPr lang="en-US" sz="2400" b="1" dirty="0">
                <a:solidFill>
                  <a:srgbClr val="122DF6"/>
                </a:solidFill>
              </a:rPr>
              <a:t>, </a:t>
            </a:r>
            <a:r>
              <a:rPr lang="en-US" sz="2400" b="1" dirty="0" err="1">
                <a:solidFill>
                  <a:srgbClr val="122DF6"/>
                </a:solidFill>
              </a:rPr>
              <a:t>ilgalaikis</a:t>
            </a:r>
            <a:r>
              <a:rPr lang="en-US" sz="2400" b="1" dirty="0">
                <a:solidFill>
                  <a:srgbClr val="122DF6"/>
                </a:solidFill>
              </a:rPr>
              <a:t> </a:t>
            </a:r>
            <a:r>
              <a:rPr lang="en-US" sz="2400" b="1" dirty="0" err="1">
                <a:solidFill>
                  <a:srgbClr val="122DF6"/>
                </a:solidFill>
              </a:rPr>
              <a:t>kainos</a:t>
            </a:r>
            <a:r>
              <a:rPr lang="en-US" sz="2400" b="1" dirty="0">
                <a:solidFill>
                  <a:srgbClr val="122DF6"/>
                </a:solidFill>
              </a:rPr>
              <a:t> </a:t>
            </a:r>
            <a:r>
              <a:rPr lang="en-US" sz="2400" b="1" dirty="0" err="1">
                <a:solidFill>
                  <a:srgbClr val="122DF6"/>
                </a:solidFill>
              </a:rPr>
              <a:t>didėjimas</a:t>
            </a:r>
            <a:endParaRPr lang="en-US" sz="2400" dirty="0">
              <a:solidFill>
                <a:srgbClr val="122DF6"/>
              </a:solidFill>
            </a:endParaRPr>
          </a:p>
        </p:txBody>
      </p:sp>
      <p:sp>
        <p:nvSpPr>
          <p:cNvPr id="46" name="Rectangle 45"/>
          <p:cNvSpPr/>
          <p:nvPr/>
        </p:nvSpPr>
        <p:spPr>
          <a:xfrm>
            <a:off x="7164388" y="2709863"/>
            <a:ext cx="1014412" cy="2159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122DF6"/>
                </a:solidFill>
              </a:rPr>
              <a:t>Burbulas</a:t>
            </a:r>
            <a:endParaRPr lang="en-US" sz="2400" dirty="0">
              <a:solidFill>
                <a:srgbClr val="122DF6"/>
              </a:solidFill>
            </a:endParaRPr>
          </a:p>
        </p:txBody>
      </p:sp>
      <p:cxnSp>
        <p:nvCxnSpPr>
          <p:cNvPr id="47" name="Straight Arrow Connector 46"/>
          <p:cNvCxnSpPr/>
          <p:nvPr/>
        </p:nvCxnSpPr>
        <p:spPr>
          <a:xfrm>
            <a:off x="3348038" y="3789363"/>
            <a:ext cx="503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1992313" y="3789363"/>
            <a:ext cx="431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4859338" y="3789363"/>
            <a:ext cx="43338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45" idx="3"/>
          </p:cNvCxnSpPr>
          <p:nvPr/>
        </p:nvCxnSpPr>
        <p:spPr>
          <a:xfrm flipV="1">
            <a:off x="6588125" y="3778250"/>
            <a:ext cx="576263" cy="111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2857500" y="2117725"/>
            <a:ext cx="3082925" cy="7938"/>
          </a:xfrm>
          <a:prstGeom prst="line">
            <a:avLst/>
          </a:prstGeom>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a:off x="5940425" y="2116138"/>
            <a:ext cx="0" cy="5699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a:off x="2852738" y="2125663"/>
            <a:ext cx="0" cy="573087"/>
          </a:xfrm>
          <a:prstGeom prst="line">
            <a:avLst/>
          </a:prstGeom>
          <a:ln/>
        </p:spPr>
        <p:style>
          <a:lnRef idx="3">
            <a:schemeClr val="dk1"/>
          </a:lnRef>
          <a:fillRef idx="0">
            <a:schemeClr val="dk1"/>
          </a:fillRef>
          <a:effectRef idx="2">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619250" y="260350"/>
            <a:ext cx="7273925" cy="1008063"/>
          </a:xfrm>
        </p:spPr>
        <p:txBody>
          <a:bodyPr/>
          <a:lstStyle/>
          <a:p>
            <a:pPr eaLnBrk="1" hangingPunct="1">
              <a:lnSpc>
                <a:spcPct val="75000"/>
              </a:lnSpc>
            </a:pPr>
            <a:r>
              <a:rPr lang="lt-LT" altLang="lt-LT" sz="3600" b="1" smtClean="0">
                <a:solidFill>
                  <a:srgbClr val="0000FF"/>
                </a:solidFill>
              </a:rPr>
              <a:t>Ekonomikos teorijos problemos</a:t>
            </a:r>
            <a:r>
              <a:rPr lang="en-US" altLang="lt-LT" sz="3600" b="1" smtClean="0">
                <a:solidFill>
                  <a:srgbClr val="0000FF"/>
                </a:solidFill>
              </a:rPr>
              <a:t> (1)</a:t>
            </a:r>
            <a:endParaRPr lang="lt-LT" altLang="lt-LT" sz="3600" smtClean="0"/>
          </a:p>
        </p:txBody>
      </p:sp>
      <p:sp>
        <p:nvSpPr>
          <p:cNvPr id="7171" name="Rectangle 3"/>
          <p:cNvSpPr>
            <a:spLocks noGrp="1" noChangeArrowheads="1"/>
          </p:cNvSpPr>
          <p:nvPr>
            <p:ph type="subTitle" idx="1"/>
          </p:nvPr>
        </p:nvSpPr>
        <p:spPr>
          <a:xfrm>
            <a:off x="468313" y="1196975"/>
            <a:ext cx="8351837" cy="5159375"/>
          </a:xfrm>
        </p:spPr>
        <p:txBody>
          <a:bodyPr/>
          <a:lstStyle/>
          <a:p>
            <a:pPr algn="l">
              <a:spcAft>
                <a:spcPts val="600"/>
              </a:spcAft>
            </a:pPr>
            <a:r>
              <a:rPr lang="lt-LT" altLang="en-US" sz="2200" b="1" dirty="0" smtClean="0">
                <a:latin typeface="Times New Roman" pitchFamily="18" charset="0"/>
                <a:cs typeface="Times New Roman" pitchFamily="18" charset="0"/>
              </a:rPr>
              <a:t>		</a:t>
            </a:r>
            <a:r>
              <a:rPr lang="lt-LT" altLang="en-US" sz="2000" i="1" dirty="0" smtClean="0">
                <a:latin typeface="Times New Roman" pitchFamily="18" charset="0"/>
                <a:cs typeface="Times New Roman" pitchFamily="18" charset="0"/>
              </a:rPr>
              <a:t>Studentai susirūpinę užsitęsusiomis teorijos problemomis	</a:t>
            </a:r>
            <a:r>
              <a:rPr lang="lt-LT" altLang="en-US" sz="2200" b="1" dirty="0" smtClean="0">
                <a:latin typeface="Times New Roman" pitchFamily="18" charset="0"/>
                <a:cs typeface="Times New Roman" pitchFamily="18" charset="0"/>
              </a:rPr>
              <a:t>	</a:t>
            </a:r>
            <a:endParaRPr lang="lt-LT" altLang="en-US" sz="2200" b="1" i="1" dirty="0" smtClean="0">
              <a:latin typeface="Times New Roman" pitchFamily="18" charset="0"/>
              <a:cs typeface="Times New Roman" pitchFamily="18" charset="0"/>
            </a:endParaRPr>
          </a:p>
          <a:p>
            <a:pPr algn="l">
              <a:spcAft>
                <a:spcPts val="600"/>
              </a:spcAft>
            </a:pPr>
            <a:r>
              <a:rPr lang="en-US" altLang="en-US" sz="2800" b="1" dirty="0" err="1" smtClean="0">
                <a:latin typeface="Times New Roman" pitchFamily="18" charset="0"/>
                <a:cs typeface="Times New Roman" pitchFamily="18" charset="0"/>
              </a:rPr>
              <a:t>Svarbiausia</a:t>
            </a:r>
            <a:r>
              <a:rPr lang="en-US" altLang="en-US" sz="2800" b="1"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i</a:t>
            </a:r>
            <a:r>
              <a:rPr lang="lt-LT" altLang="en-US" sz="2800" dirty="0" smtClean="0">
                <a:latin typeface="Times New Roman" pitchFamily="18" charset="0"/>
                <a:cs typeface="Times New Roman" pitchFamily="18" charset="0"/>
              </a:rPr>
              <a:t>š</a:t>
            </a:r>
            <a:r>
              <a:rPr lang="en-US" altLang="en-US" sz="2800" dirty="0" smtClean="0">
                <a:latin typeface="Times New Roman" pitchFamily="18" charset="0"/>
                <a:cs typeface="Times New Roman" pitchFamily="18" charset="0"/>
              </a:rPr>
              <a:t> j</a:t>
            </a:r>
            <a:r>
              <a:rPr lang="lt-LT" altLang="en-US" sz="2800" dirty="0" smtClean="0">
                <a:latin typeface="Times New Roman" pitchFamily="18" charset="0"/>
                <a:cs typeface="Times New Roman" pitchFamily="18" charset="0"/>
              </a:rPr>
              <a:t>ų </a:t>
            </a:r>
            <a:r>
              <a:rPr lang="lt-LT" altLang="en-US" sz="2800" b="1" dirty="0" smtClean="0">
                <a:latin typeface="Times New Roman" pitchFamily="18" charset="0"/>
                <a:cs typeface="Times New Roman" pitchFamily="18" charset="0"/>
              </a:rPr>
              <a:t>neišspręsta ekonomikos </a:t>
            </a:r>
            <a:r>
              <a:rPr lang="en-US" altLang="en-US" sz="2800" b="1" dirty="0" err="1" smtClean="0">
                <a:latin typeface="Times New Roman" pitchFamily="18" charset="0"/>
                <a:cs typeface="Times New Roman" pitchFamily="18" charset="0"/>
              </a:rPr>
              <a:t>teorijos</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problema</a:t>
            </a:r>
            <a:r>
              <a:rPr lang="en-US" altLang="en-US" sz="2800" b="1" dirty="0" smtClean="0">
                <a:latin typeface="Times New Roman" pitchFamily="18" charset="0"/>
                <a:cs typeface="Times New Roman" pitchFamily="18" charset="0"/>
              </a:rPr>
              <a:t> –</a:t>
            </a:r>
            <a:r>
              <a:rPr lang="lt-LT" altLang="en-US" sz="2800" b="1" dirty="0" smtClean="0">
                <a:latin typeface="Times New Roman" pitchFamily="18" charset="0"/>
                <a:cs typeface="Times New Roman" pitchFamily="18" charset="0"/>
              </a:rPr>
              <a:t> kodėl ir kaip kyla</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ekonomin</a:t>
            </a:r>
            <a:r>
              <a:rPr lang="lt-LT" altLang="en-US" sz="2800" b="1" dirty="0" smtClean="0">
                <a:latin typeface="Times New Roman" pitchFamily="18" charset="0"/>
                <a:cs typeface="Times New Roman" pitchFamily="18" charset="0"/>
              </a:rPr>
              <a:t>ė</a:t>
            </a:r>
            <a:r>
              <a:rPr lang="en-US" altLang="en-US" sz="2800" b="1" dirty="0" smtClean="0">
                <a:latin typeface="Times New Roman" pitchFamily="18" charset="0"/>
                <a:cs typeface="Times New Roman" pitchFamily="18" charset="0"/>
              </a:rPr>
              <a:t>s </a:t>
            </a:r>
            <a:r>
              <a:rPr lang="en-US" altLang="en-US" sz="2800" b="1" dirty="0" err="1" smtClean="0">
                <a:latin typeface="Times New Roman" pitchFamily="18" charset="0"/>
                <a:cs typeface="Times New Roman" pitchFamily="18" charset="0"/>
              </a:rPr>
              <a:t>kriz</a:t>
            </a:r>
            <a:r>
              <a:rPr lang="lt-LT" altLang="en-US" sz="2800" b="1" dirty="0" smtClean="0">
                <a:latin typeface="Times New Roman" pitchFamily="18" charset="0"/>
                <a:cs typeface="Times New Roman" pitchFamily="18" charset="0"/>
              </a:rPr>
              <a:t>ė</a:t>
            </a:r>
            <a:r>
              <a:rPr lang="en-US" altLang="en-US" sz="2800" b="1" dirty="0" smtClean="0">
                <a:latin typeface="Times New Roman" pitchFamily="18" charset="0"/>
                <a:cs typeface="Times New Roman" pitchFamily="18" charset="0"/>
              </a:rPr>
              <a:t>s</a:t>
            </a:r>
            <a:r>
              <a:rPr lang="lt-LT" altLang="en-US" sz="2800" b="1" dirty="0" smtClean="0">
                <a:latin typeface="Times New Roman" pitchFamily="18" charset="0"/>
                <a:cs typeface="Times New Roman" pitchFamily="18" charset="0"/>
              </a:rPr>
              <a:t>. </a:t>
            </a:r>
            <a:r>
              <a:rPr lang="lt-LT" altLang="en-US" sz="2800" dirty="0" smtClean="0">
                <a:latin typeface="Times New Roman" pitchFamily="18" charset="0"/>
                <a:cs typeface="Times New Roman" pitchFamily="18" charset="0"/>
              </a:rPr>
              <a:t>Tuo pačiu neaišku ir kaip veikia verslo ciklai.</a:t>
            </a:r>
            <a:endParaRPr lang="en-US" altLang="en-US" sz="2800" dirty="0" smtClean="0">
              <a:latin typeface="Times New Roman" pitchFamily="18" charset="0"/>
              <a:cs typeface="Times New Roman" pitchFamily="18" charset="0"/>
            </a:endParaRPr>
          </a:p>
          <a:p>
            <a:pPr algn="l">
              <a:spcAft>
                <a:spcPts val="600"/>
              </a:spcAft>
            </a:pPr>
            <a:r>
              <a:rPr lang="lt-LT" altLang="en-US" sz="2800" i="1" dirty="0" smtClean="0">
                <a:solidFill>
                  <a:srgbClr val="0000FF"/>
                </a:solidFill>
                <a:latin typeface="Times New Roman" pitchFamily="18" charset="0"/>
                <a:cs typeface="Times New Roman" pitchFamily="18" charset="0"/>
              </a:rPr>
              <a:t>Mokslas yra nepilnavertis, jei jis negali numatyti ne tik eilinės krizės, bet ir paaiškinti tos krizės prigimtį bei jos atsiradimo priežasčių.</a:t>
            </a:r>
          </a:p>
          <a:p>
            <a:pPr algn="l">
              <a:spcAft>
                <a:spcPts val="600"/>
              </a:spcAft>
            </a:pPr>
            <a:r>
              <a:rPr lang="en-US" altLang="en-US" sz="2800" i="1" dirty="0" err="1" smtClean="0">
                <a:solidFill>
                  <a:srgbClr val="1A9D13"/>
                </a:solidFill>
                <a:latin typeface="Times New Roman" pitchFamily="18" charset="0"/>
                <a:cs typeface="Times New Roman" pitchFamily="18" charset="0"/>
              </a:rPr>
              <a:t>Yra</a:t>
            </a:r>
            <a:r>
              <a:rPr lang="en-US" altLang="en-US" sz="2800" i="1" dirty="0" smtClean="0">
                <a:solidFill>
                  <a:srgbClr val="1A9D13"/>
                </a:solidFill>
                <a:latin typeface="Times New Roman" pitchFamily="18" charset="0"/>
                <a:cs typeface="Times New Roman" pitchFamily="18" charset="0"/>
              </a:rPr>
              <a:t> </a:t>
            </a:r>
            <a:r>
              <a:rPr lang="en-US" altLang="en-US" sz="2800" i="1" dirty="0" err="1" smtClean="0">
                <a:solidFill>
                  <a:srgbClr val="1A9D13"/>
                </a:solidFill>
                <a:latin typeface="Times New Roman" pitchFamily="18" charset="0"/>
                <a:cs typeface="Times New Roman" pitchFamily="18" charset="0"/>
              </a:rPr>
              <a:t>manan</a:t>
            </a:r>
            <a:r>
              <a:rPr lang="lt-LT" altLang="en-US" sz="2800" i="1" dirty="0" err="1" smtClean="0">
                <a:solidFill>
                  <a:srgbClr val="1A9D13"/>
                </a:solidFill>
                <a:latin typeface="Times New Roman" pitchFamily="18" charset="0"/>
                <a:cs typeface="Times New Roman" pitchFamily="18" charset="0"/>
              </a:rPr>
              <a:t>čių</a:t>
            </a:r>
            <a:r>
              <a:rPr lang="lt-LT" altLang="en-US" sz="2800" i="1" dirty="0" smtClean="0">
                <a:solidFill>
                  <a:srgbClr val="1A9D13"/>
                </a:solidFill>
                <a:latin typeface="Times New Roman" pitchFamily="18" charset="0"/>
                <a:cs typeface="Times New Roman" pitchFamily="18" charset="0"/>
              </a:rPr>
              <a:t>, jog egzistuoja kažkoks slaptas rinkos defektas, sukeliantis ekonominės raidos sutrikimus. Ir tai tiesa – mes tą „defektą“ </a:t>
            </a:r>
            <a:r>
              <a:rPr lang="lt-LT" altLang="en-US" sz="2800" i="1" dirty="0" err="1" smtClean="0">
                <a:solidFill>
                  <a:srgbClr val="1A9D13"/>
                </a:solidFill>
                <a:latin typeface="Times New Roman" pitchFamily="18" charset="0"/>
                <a:cs typeface="Times New Roman" pitchFamily="18" charset="0"/>
              </a:rPr>
              <a:t>apt</a:t>
            </a:r>
            <a:r>
              <a:rPr lang="en-US" altLang="en-US" sz="2800" i="1" dirty="0" err="1" smtClean="0">
                <a:solidFill>
                  <a:srgbClr val="1A9D13"/>
                </a:solidFill>
                <a:latin typeface="Times New Roman" pitchFamily="18" charset="0"/>
                <a:cs typeface="Times New Roman" pitchFamily="18" charset="0"/>
              </a:rPr>
              <a:t>ikome</a:t>
            </a:r>
            <a:r>
              <a:rPr lang="lt-LT" altLang="en-US" sz="2800" i="1" dirty="0" smtClean="0">
                <a:solidFill>
                  <a:srgbClr val="1A9D13"/>
                </a:solidFill>
                <a:latin typeface="Times New Roman" pitchFamily="18" charset="0"/>
                <a:cs typeface="Times New Roman" pitchFamily="18" charset="0"/>
              </a:rPr>
              <a:t>.</a:t>
            </a:r>
            <a:endParaRPr lang="en-US" altLang="en-US" sz="2800" i="1" dirty="0" smtClean="0">
              <a:solidFill>
                <a:srgbClr val="1A9D13"/>
              </a:solidFill>
              <a:latin typeface="Times New Roman" pitchFamily="18" charset="0"/>
              <a:cs typeface="Times New Roman" pitchFamily="18" charset="0"/>
            </a:endParaRPr>
          </a:p>
          <a:p>
            <a:pPr algn="l">
              <a:spcAft>
                <a:spcPts val="600"/>
              </a:spcAft>
            </a:pPr>
            <a:endParaRPr lang="lt-LT" altLang="en-US" sz="2800" b="1" dirty="0" smtClean="0"/>
          </a:p>
        </p:txBody>
      </p:sp>
      <p:sp>
        <p:nvSpPr>
          <p:cNvPr id="7172" name="Slide Number Placeholder 4"/>
          <p:cNvSpPr txBox="1">
            <a:spLocks/>
          </p:cNvSpPr>
          <p:nvPr/>
        </p:nvSpPr>
        <p:spPr bwMode="auto">
          <a:xfrm>
            <a:off x="7812088" y="6356350"/>
            <a:ext cx="874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25639DC7-9C29-4AEE-B8E7-7C4961270B34}" type="slidenum">
              <a:rPr lang="lt-LT" altLang="en-US" sz="1400">
                <a:latin typeface="Arial" charset="0"/>
              </a:rPr>
              <a:pPr algn="r" eaLnBrk="1" hangingPunct="1">
                <a:spcBef>
                  <a:spcPct val="0"/>
                </a:spcBef>
                <a:buFontTx/>
                <a:buNone/>
              </a:pPr>
              <a:t>4</a:t>
            </a:fld>
            <a:endParaRPr lang="lt-LT" altLang="en-US" sz="1400">
              <a:latin typeface="Arial" charset="0"/>
            </a:endParaRPr>
          </a:p>
        </p:txBody>
      </p:sp>
      <p:sp>
        <p:nvSpPr>
          <p:cNvPr id="717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ntraštė 1"/>
          <p:cNvSpPr>
            <a:spLocks noGrp="1"/>
          </p:cNvSpPr>
          <p:nvPr>
            <p:ph type="title"/>
          </p:nvPr>
        </p:nvSpPr>
        <p:spPr>
          <a:xfrm>
            <a:off x="1331913" y="274638"/>
            <a:ext cx="7354887" cy="850900"/>
          </a:xfrm>
        </p:spPr>
        <p:txBody>
          <a:bodyPr/>
          <a:lstStyle/>
          <a:p>
            <a:r>
              <a:rPr lang="lt-LT" altLang="lt-LT" sz="3600" b="1" smtClean="0">
                <a:solidFill>
                  <a:srgbClr val="B64816"/>
                </a:solidFill>
              </a:rPr>
              <a:t>Šiuolaikinis burbulo apibrėžimas</a:t>
            </a:r>
            <a:br>
              <a:rPr lang="lt-LT" altLang="lt-LT" sz="3600" b="1" smtClean="0">
                <a:solidFill>
                  <a:srgbClr val="B64816"/>
                </a:solidFill>
              </a:rPr>
            </a:br>
            <a:r>
              <a:rPr lang="lt-LT" altLang="lt-LT" sz="2400" smtClean="0">
                <a:solidFill>
                  <a:srgbClr val="122DF6"/>
                </a:solidFill>
              </a:rPr>
              <a:t>(Burbulą formuoja prisotinimas ir racionalūs lūkesčiai)</a:t>
            </a:r>
          </a:p>
        </p:txBody>
      </p:sp>
      <p:sp>
        <p:nvSpPr>
          <p:cNvPr id="28675" name="Turinio vietos rezervavimo ženklas 2"/>
          <p:cNvSpPr>
            <a:spLocks noGrp="1"/>
          </p:cNvSpPr>
          <p:nvPr>
            <p:ph idx="1"/>
          </p:nvPr>
        </p:nvSpPr>
        <p:spPr>
          <a:xfrm>
            <a:off x="457200" y="1412875"/>
            <a:ext cx="8229600" cy="4752975"/>
          </a:xfrm>
        </p:spPr>
        <p:txBody>
          <a:bodyPr/>
          <a:lstStyle/>
          <a:p>
            <a:r>
              <a:rPr lang="en-US" altLang="en-US" sz="2000" b="1" i="1" smtClean="0"/>
              <a:t>	</a:t>
            </a:r>
            <a:r>
              <a:rPr lang="lt-LT" altLang="en-US" sz="2400" b="1" i="1" smtClean="0">
                <a:solidFill>
                  <a:srgbClr val="122DF6"/>
                </a:solidFill>
              </a:rPr>
              <a:t>Ekonominis burbulas, paprastai, kyla ilgalaikio technologinio ciklo rinkose, kai pradžioje atsitiktinai paklausa (D) viršija pasiūlą (S) ir susikuria deficitinę, prisotinamą rinką. </a:t>
            </a:r>
            <a:r>
              <a:rPr lang="en-US" altLang="en-US" sz="2400" b="1" i="1" smtClean="0">
                <a:solidFill>
                  <a:srgbClr val="122DF6"/>
                </a:solidFill>
              </a:rPr>
              <a:t>To pasėkoje ima reikštis didėjančio pelningumo (DP) fenomenas ir nereikšmingai pakelia rinkos produkto kainas. Padidėjusios kainos paveikia vartotojų lūkesčius, kurie produkto paklausą dar padidina. Ciklas kartojasi, patraukdamas trumpalaikių investuotojų (spekuliantų) dėmesį, didindamas rinkos prisotinimą,  suaktyvindamas DP įtaką kainų augimui ir </a:t>
            </a:r>
            <a:r>
              <a:rPr lang="lt-LT" altLang="en-US" sz="2400" b="1" i="1" smtClean="0">
                <a:solidFill>
                  <a:srgbClr val="122DF6"/>
                </a:solidFill>
              </a:rPr>
              <a:t>sukurdamas tolesnio stabilaus  pajamų augimo lūkesčius</a:t>
            </a:r>
            <a:r>
              <a:rPr lang="en-US" altLang="en-US" sz="2400" b="1" i="1" smtClean="0">
                <a:solidFill>
                  <a:srgbClr val="122DF6"/>
                </a:solidFill>
              </a:rPr>
              <a:t>. Spartėjantis pelningumo  augimas ir ciklinis (pasikartojantis) lūkesčiū poveikis paklausai užtikrina kainų burbulo pūtimąsi.</a:t>
            </a:r>
          </a:p>
        </p:txBody>
      </p:sp>
      <p:sp>
        <p:nvSpPr>
          <p:cNvPr id="5" name="Skaidrės numerio vietos rezervavimo ženklas 4"/>
          <p:cNvSpPr>
            <a:spLocks noGrp="1"/>
          </p:cNvSpPr>
          <p:nvPr>
            <p:ph type="sldNum" sz="quarter" idx="11"/>
          </p:nvPr>
        </p:nvSpPr>
        <p:spPr/>
        <p:txBody>
          <a:bodyPr/>
          <a:lstStyle/>
          <a:p>
            <a:pPr>
              <a:defRPr/>
            </a:pPr>
            <a:fld id="{E60A49EA-7D29-48A4-9F80-CCCE52071B3B}" type="slidenum">
              <a:rPr lang="lt-LT" smtClean="0"/>
              <a:pPr>
                <a:defRPr/>
              </a:pPr>
              <a:t>40</a:t>
            </a:fld>
            <a:endParaRPr lang="lt-LT" dirty="0"/>
          </a:p>
        </p:txBody>
      </p:sp>
      <p:sp>
        <p:nvSpPr>
          <p:cNvPr id="28677"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ntraštė 1"/>
          <p:cNvSpPr>
            <a:spLocks noGrp="1"/>
          </p:cNvSpPr>
          <p:nvPr>
            <p:ph type="title"/>
          </p:nvPr>
        </p:nvSpPr>
        <p:spPr>
          <a:xfrm>
            <a:off x="1547813" y="333375"/>
            <a:ext cx="6408737" cy="476250"/>
          </a:xfrm>
        </p:spPr>
        <p:txBody>
          <a:bodyPr/>
          <a:lstStyle/>
          <a:p>
            <a:r>
              <a:rPr lang="en-US" altLang="lt-LT" sz="3600" b="1" smtClean="0">
                <a:solidFill>
                  <a:srgbClr val="CC6600"/>
                </a:solidFill>
              </a:rPr>
              <a:t>Rink</a:t>
            </a:r>
            <a:r>
              <a:rPr lang="lt-LT" altLang="lt-LT" sz="3600" b="1" smtClean="0">
                <a:solidFill>
                  <a:srgbClr val="CC6600"/>
                </a:solidFill>
              </a:rPr>
              <a:t>ų</a:t>
            </a:r>
            <a:r>
              <a:rPr lang="en-US" altLang="lt-LT" sz="3600" b="1" smtClean="0">
                <a:solidFill>
                  <a:srgbClr val="CC6600"/>
                </a:solidFill>
              </a:rPr>
              <a:t> </a:t>
            </a:r>
            <a:r>
              <a:rPr lang="lt-LT" altLang="lt-LT" sz="3600" b="1" smtClean="0">
                <a:solidFill>
                  <a:srgbClr val="CC6600"/>
                </a:solidFill>
              </a:rPr>
              <a:t>tipai, rinkos virsmas</a:t>
            </a:r>
          </a:p>
        </p:txBody>
      </p:sp>
      <p:sp>
        <p:nvSpPr>
          <p:cNvPr id="29699" name="Turinio vietos rezervavimo ženklas 2"/>
          <p:cNvSpPr>
            <a:spLocks noGrp="1"/>
          </p:cNvSpPr>
          <p:nvPr>
            <p:ph idx="1"/>
          </p:nvPr>
        </p:nvSpPr>
        <p:spPr>
          <a:xfrm>
            <a:off x="468313" y="981075"/>
            <a:ext cx="8229600" cy="5584825"/>
          </a:xfrm>
        </p:spPr>
        <p:txBody>
          <a:bodyPr/>
          <a:lstStyle/>
          <a:p>
            <a:pPr marL="0" indent="0" algn="l" eaLnBrk="1" hangingPunct="1">
              <a:buFontTx/>
              <a:buNone/>
            </a:pPr>
            <a:r>
              <a:rPr lang="lt-LT" altLang="lt-LT" sz="2400" smtClean="0"/>
              <a:t>	</a:t>
            </a:r>
            <a:r>
              <a:rPr lang="lt-LT" altLang="lt-LT" sz="2400" smtClean="0">
                <a:latin typeface="Times New Roman" pitchFamily="18" charset="0"/>
                <a:cs typeface="Times New Roman" pitchFamily="18" charset="0"/>
              </a:rPr>
              <a:t>Be viso kito, rinkos gali būti klasifikuojamos </a:t>
            </a:r>
            <a:r>
              <a:rPr lang="lt-LT" altLang="en-US" sz="2400" smtClean="0">
                <a:latin typeface="Times New Roman" pitchFamily="18" charset="0"/>
                <a:cs typeface="Times New Roman" pitchFamily="18" charset="0"/>
              </a:rPr>
              <a:t>pagal uždarumo laipsnį arba </a:t>
            </a:r>
            <a:r>
              <a:rPr lang="lt-LT" altLang="en-US" sz="2400" b="1" smtClean="0">
                <a:latin typeface="Times New Roman" pitchFamily="18" charset="0"/>
                <a:cs typeface="Times New Roman" pitchFamily="18" charset="0"/>
              </a:rPr>
              <a:t>pasiūlos</a:t>
            </a:r>
            <a:r>
              <a:rPr lang="lt-LT" altLang="en-US" sz="2400" smtClean="0">
                <a:latin typeface="Times New Roman" pitchFamily="18" charset="0"/>
                <a:cs typeface="Times New Roman" pitchFamily="18" charset="0"/>
              </a:rPr>
              <a:t> (</a:t>
            </a:r>
            <a:r>
              <a:rPr lang="lt-LT" altLang="en-US" sz="2400" b="1" i="1" smtClean="0">
                <a:latin typeface="Times New Roman" pitchFamily="18" charset="0"/>
                <a:cs typeface="Times New Roman" pitchFamily="18" charset="0"/>
              </a:rPr>
              <a:t>S</a:t>
            </a:r>
            <a:r>
              <a:rPr lang="lt-LT" altLang="en-US" sz="2400" smtClean="0">
                <a:latin typeface="Times New Roman" pitchFamily="18" charset="0"/>
                <a:cs typeface="Times New Roman" pitchFamily="18" charset="0"/>
              </a:rPr>
              <a:t>) ir </a:t>
            </a:r>
            <a:r>
              <a:rPr lang="lt-LT" altLang="en-US" sz="2400" b="1" smtClean="0">
                <a:latin typeface="Times New Roman" pitchFamily="18" charset="0"/>
                <a:cs typeface="Times New Roman" pitchFamily="18" charset="0"/>
              </a:rPr>
              <a:t>paklausos</a:t>
            </a:r>
            <a:r>
              <a:rPr lang="lt-LT" altLang="en-US" sz="2400" smtClean="0">
                <a:latin typeface="Times New Roman" pitchFamily="18" charset="0"/>
                <a:cs typeface="Times New Roman" pitchFamily="18" charset="0"/>
              </a:rPr>
              <a:t> (</a:t>
            </a:r>
            <a:r>
              <a:rPr lang="lt-LT" altLang="en-US" sz="2400" b="1" i="1" smtClean="0">
                <a:latin typeface="Times New Roman" pitchFamily="18" charset="0"/>
                <a:cs typeface="Times New Roman" pitchFamily="18" charset="0"/>
              </a:rPr>
              <a:t>D</a:t>
            </a:r>
            <a:r>
              <a:rPr lang="lt-LT" altLang="en-US" sz="2400" smtClean="0">
                <a:latin typeface="Times New Roman" pitchFamily="18" charset="0"/>
                <a:cs typeface="Times New Roman" pitchFamily="18" charset="0"/>
              </a:rPr>
              <a:t>) santykį:</a:t>
            </a:r>
          </a:p>
          <a:p>
            <a:pPr marL="0" indent="0" algn="l" eaLnBrk="1" hangingPunct="1">
              <a:buFontTx/>
              <a:buNone/>
            </a:pPr>
            <a:r>
              <a:rPr lang="lt-LT" altLang="en-US" sz="2400" b="1" smtClean="0">
                <a:solidFill>
                  <a:srgbClr val="0000FF"/>
                </a:solidFill>
                <a:latin typeface="Times New Roman" pitchFamily="18" charset="0"/>
                <a:ea typeface="Calibri" pitchFamily="34" charset="0"/>
                <a:cs typeface="Calibri" pitchFamily="34" charset="0"/>
              </a:rPr>
              <a:t>Atviroji (begalinės talpos - proficitinė) rinka</a:t>
            </a:r>
            <a:endParaRPr lang="lt-LT" altLang="lt-LT" sz="2400" b="1" smtClean="0">
              <a:solidFill>
                <a:srgbClr val="0000FF"/>
              </a:solidFill>
              <a:latin typeface="Times New Roman" pitchFamily="18" charset="0"/>
              <a:ea typeface="Calibri" pitchFamily="34" charset="0"/>
              <a:cs typeface="Calibri" pitchFamily="34" charset="0"/>
            </a:endParaRPr>
          </a:p>
          <a:p>
            <a:pPr marL="0" indent="0" algn="l" eaLnBrk="1" hangingPunct="1">
              <a:buFontTx/>
              <a:buNone/>
            </a:pPr>
            <a:r>
              <a:rPr lang="lt-LT" altLang="en-US" sz="2400" b="1" smtClean="0">
                <a:solidFill>
                  <a:srgbClr val="0000FF"/>
                </a:solidFill>
                <a:latin typeface="Times New Roman" pitchFamily="18" charset="0"/>
                <a:ea typeface="Calibri" pitchFamily="34" charset="0"/>
                <a:cs typeface="Calibri" pitchFamily="34" charset="0"/>
              </a:rPr>
              <a:t>Uždaroji </a:t>
            </a:r>
            <a:r>
              <a:rPr lang="ru-RU" altLang="en-US" sz="2400" b="1" smtClean="0">
                <a:solidFill>
                  <a:srgbClr val="0000FF"/>
                </a:solidFill>
                <a:latin typeface="Times New Roman" pitchFamily="18" charset="0"/>
                <a:ea typeface="Calibri" pitchFamily="34" charset="0"/>
                <a:cs typeface="Calibri" pitchFamily="34" charset="0"/>
              </a:rPr>
              <a:t>(</a:t>
            </a:r>
            <a:r>
              <a:rPr lang="lt-LT" altLang="en-US" sz="2400" b="1" smtClean="0">
                <a:solidFill>
                  <a:srgbClr val="0000FF"/>
                </a:solidFill>
                <a:latin typeface="Times New Roman" pitchFamily="18" charset="0"/>
                <a:ea typeface="Calibri" pitchFamily="34" charset="0"/>
                <a:cs typeface="Calibri" pitchFamily="34" charset="0"/>
              </a:rPr>
              <a:t>ribotos talpos </a:t>
            </a:r>
            <a:r>
              <a:rPr lang="ru-RU" altLang="en-US" sz="2400" b="1" smtClean="0">
                <a:solidFill>
                  <a:srgbClr val="0000FF"/>
                </a:solidFill>
                <a:latin typeface="Times New Roman" pitchFamily="18" charset="0"/>
                <a:ea typeface="Calibri" pitchFamily="34" charset="0"/>
                <a:cs typeface="Calibri" pitchFamily="34" charset="0"/>
              </a:rPr>
              <a:t>– </a:t>
            </a:r>
            <a:r>
              <a:rPr lang="lt-LT" altLang="en-US" sz="2400" b="1" smtClean="0">
                <a:solidFill>
                  <a:srgbClr val="0000FF"/>
                </a:solidFill>
                <a:latin typeface="Times New Roman" pitchFamily="18" charset="0"/>
                <a:ea typeface="Calibri" pitchFamily="34" charset="0"/>
                <a:cs typeface="Calibri" pitchFamily="34" charset="0"/>
              </a:rPr>
              <a:t>deficitinė) rinka.</a:t>
            </a:r>
          </a:p>
          <a:p>
            <a:pPr marL="0" indent="0" algn="l" eaLnBrk="1" hangingPunct="1">
              <a:buFontTx/>
              <a:buNone/>
            </a:pPr>
            <a:r>
              <a:rPr lang="lt-LT" altLang="en-US" sz="2400" b="1" smtClean="0">
                <a:latin typeface="Times New Roman" pitchFamily="18" charset="0"/>
                <a:cs typeface="Times New Roman" pitchFamily="18" charset="0"/>
              </a:rPr>
              <a:t>Pastaroji dar gali būti </a:t>
            </a:r>
            <a:r>
              <a:rPr lang="lt-LT" altLang="en-US" sz="2400" b="1" smtClean="0">
                <a:solidFill>
                  <a:srgbClr val="122DF6"/>
                </a:solidFill>
                <a:latin typeface="Times New Roman" pitchFamily="18" charset="0"/>
                <a:cs typeface="Times New Roman" pitchFamily="18" charset="0"/>
              </a:rPr>
              <a:t>dalinai</a:t>
            </a:r>
            <a:r>
              <a:rPr lang="lt-LT" altLang="en-US" sz="2400" b="1" smtClean="0">
                <a:latin typeface="Times New Roman" pitchFamily="18" charset="0"/>
                <a:cs typeface="Times New Roman" pitchFamily="18" charset="0"/>
              </a:rPr>
              <a:t> uždara ir </a:t>
            </a:r>
            <a:r>
              <a:rPr lang="lt-LT" altLang="en-US" sz="2400" b="1" smtClean="0">
                <a:solidFill>
                  <a:srgbClr val="122DF6"/>
                </a:solidFill>
                <a:latin typeface="Times New Roman" pitchFamily="18" charset="0"/>
                <a:cs typeface="Times New Roman" pitchFamily="18" charset="0"/>
              </a:rPr>
              <a:t>pilnai </a:t>
            </a:r>
            <a:r>
              <a:rPr lang="lt-LT" altLang="en-US" sz="2400" b="1" smtClean="0">
                <a:latin typeface="Times New Roman" pitchFamily="18" charset="0"/>
                <a:cs typeface="Times New Roman" pitchFamily="18" charset="0"/>
              </a:rPr>
              <a:t>uždara.</a:t>
            </a:r>
            <a:endParaRPr lang="en-US" altLang="en-US" sz="2400" b="1" smtClean="0">
              <a:latin typeface="Times New Roman" pitchFamily="18" charset="0"/>
              <a:cs typeface="Times New Roman" pitchFamily="18" charset="0"/>
            </a:endParaRPr>
          </a:p>
          <a:p>
            <a:pPr marL="0" indent="0">
              <a:buFontTx/>
              <a:buNone/>
            </a:pPr>
            <a:r>
              <a:rPr lang="lt-LT" altLang="en-US" sz="2400" b="1" i="1" smtClean="0">
                <a:solidFill>
                  <a:srgbClr val="122DF6"/>
                </a:solidFill>
                <a:latin typeface="Times New Roman" pitchFamily="18" charset="0"/>
                <a:cs typeface="Times New Roman" pitchFamily="18" charset="0"/>
              </a:rPr>
              <a:t>	Atviroji (proficitinė) rinka</a:t>
            </a:r>
            <a:r>
              <a:rPr lang="lt-LT" altLang="en-US" sz="2400" i="1" smtClean="0">
                <a:solidFill>
                  <a:srgbClr val="122DF6"/>
                </a:solidFill>
                <a:latin typeface="Times New Roman" pitchFamily="18" charset="0"/>
                <a:cs typeface="Times New Roman" pitchFamily="18" charset="0"/>
              </a:rPr>
              <a:t> </a:t>
            </a:r>
            <a:r>
              <a:rPr lang="lt-LT" altLang="en-US" sz="2400" i="1" smtClean="0">
                <a:latin typeface="Times New Roman" pitchFamily="18" charset="0"/>
                <a:cs typeface="Times New Roman" pitchFamily="18" charset="0"/>
              </a:rPr>
              <a:t>- kai pasiūla didesnė arba lygi paklausai, t.y. kai </a:t>
            </a:r>
            <a:r>
              <a:rPr lang="lt-LT" altLang="en-US" sz="2400" b="1" i="1" smtClean="0">
                <a:latin typeface="Times New Roman" pitchFamily="18" charset="0"/>
                <a:cs typeface="Times New Roman" pitchFamily="18" charset="0"/>
              </a:rPr>
              <a:t>S</a:t>
            </a:r>
            <a:r>
              <a:rPr lang="lt-LT" altLang="en-US" sz="2400" i="1" smtClean="0">
                <a:latin typeface="Times New Roman" pitchFamily="18" charset="0"/>
                <a:cs typeface="Times New Roman" pitchFamily="18" charset="0"/>
              </a:rPr>
              <a:t> &gt;= </a:t>
            </a:r>
            <a:r>
              <a:rPr lang="lt-LT" altLang="en-US" sz="2400" b="1" i="1" smtClean="0">
                <a:latin typeface="Times New Roman" pitchFamily="18" charset="0"/>
                <a:cs typeface="Times New Roman" pitchFamily="18" charset="0"/>
              </a:rPr>
              <a:t>D</a:t>
            </a:r>
            <a:r>
              <a:rPr lang="lt-LT" altLang="en-US" sz="2400" smtClean="0">
                <a:latin typeface="Times New Roman" pitchFamily="18" charset="0"/>
                <a:cs typeface="Times New Roman" pitchFamily="18" charset="0"/>
              </a:rPr>
              <a:t>. Tokios rinkos pajėgios savaime </a:t>
            </a:r>
            <a:r>
              <a:rPr lang="en-US" altLang="en-US" sz="2400" smtClean="0">
                <a:latin typeface="Times New Roman" pitchFamily="18" charset="0"/>
                <a:cs typeface="Times New Roman" pitchFamily="18" charset="0"/>
              </a:rPr>
              <a:t>prisitaikyti prie besikei</a:t>
            </a:r>
            <a:r>
              <a:rPr lang="lt-LT" altLang="en-US" sz="2400" smtClean="0">
                <a:latin typeface="Times New Roman" pitchFamily="18" charset="0"/>
                <a:cs typeface="Times New Roman" pitchFamily="18" charset="0"/>
              </a:rPr>
              <a:t>č</a:t>
            </a:r>
            <a:r>
              <a:rPr lang="en-US" altLang="en-US" sz="2400" smtClean="0">
                <a:latin typeface="Times New Roman" pitchFamily="18" charset="0"/>
                <a:cs typeface="Times New Roman" pitchFamily="18" charset="0"/>
              </a:rPr>
              <a:t>ian</a:t>
            </a:r>
            <a:r>
              <a:rPr lang="lt-LT" altLang="en-US" sz="2400" smtClean="0">
                <a:latin typeface="Times New Roman" pitchFamily="18" charset="0"/>
                <a:cs typeface="Times New Roman" pitchFamily="18" charset="0"/>
              </a:rPr>
              <a:t>č</a:t>
            </a:r>
            <a:r>
              <a:rPr lang="en-US" altLang="en-US" sz="2400" smtClean="0">
                <a:latin typeface="Times New Roman" pitchFamily="18" charset="0"/>
                <a:cs typeface="Times New Roman" pitchFamily="18" charset="0"/>
              </a:rPr>
              <a:t>ios </a:t>
            </a:r>
            <a:r>
              <a:rPr lang="lt-LT" altLang="en-US" sz="2400" smtClean="0">
                <a:latin typeface="Times New Roman" pitchFamily="18" charset="0"/>
                <a:cs typeface="Times New Roman" pitchFamily="18" charset="0"/>
              </a:rPr>
              <a:t>situacijos </a:t>
            </a:r>
            <a:r>
              <a:rPr lang="en-US" altLang="en-US" sz="2400" smtClean="0">
                <a:latin typeface="Times New Roman" pitchFamily="18" charset="0"/>
                <a:cs typeface="Times New Roman" pitchFamily="18" charset="0"/>
              </a:rPr>
              <a:t>(</a:t>
            </a:r>
            <a:r>
              <a:rPr lang="lt-LT" altLang="en-US" sz="2400" smtClean="0">
                <a:latin typeface="Times New Roman" pitchFamily="18" charset="0"/>
                <a:cs typeface="Times New Roman" pitchFamily="18" charset="0"/>
              </a:rPr>
              <a:t>susireguliuoti</a:t>
            </a:r>
            <a:r>
              <a:rPr lang="en-US" altLang="en-US" sz="2400" smtClean="0">
                <a:latin typeface="Times New Roman" pitchFamily="18" charset="0"/>
                <a:cs typeface="Times New Roman" pitchFamily="18" charset="0"/>
              </a:rPr>
              <a:t>)</a:t>
            </a:r>
            <a:r>
              <a:rPr lang="lt-LT" altLang="en-US" sz="2400" smtClean="0">
                <a:latin typeface="Times New Roman" pitchFamily="18" charset="0"/>
                <a:cs typeface="Times New Roman" pitchFamily="18" charset="0"/>
              </a:rPr>
              <a:t>, nes </a:t>
            </a:r>
            <a:r>
              <a:rPr lang="lt-LT" altLang="en-US" sz="2400" i="1" smtClean="0">
                <a:latin typeface="Times New Roman" pitchFamily="18" charset="0"/>
                <a:cs typeface="Times New Roman" pitchFamily="18" charset="0"/>
              </a:rPr>
              <a:t>kai </a:t>
            </a:r>
            <a:r>
              <a:rPr lang="lt-LT" altLang="en-US" sz="2400" b="1" i="1" smtClean="0">
                <a:latin typeface="Times New Roman" pitchFamily="18" charset="0"/>
                <a:cs typeface="Times New Roman" pitchFamily="18" charset="0"/>
              </a:rPr>
              <a:t>S &gt;&gt; D</a:t>
            </a:r>
            <a:r>
              <a:rPr lang="lt-LT" altLang="en-US" sz="2400" i="1" smtClean="0">
                <a:latin typeface="Times New Roman" pitchFamily="18" charset="0"/>
                <a:cs typeface="Times New Roman" pitchFamily="18" charset="0"/>
              </a:rPr>
              <a:t> krenta kainos, ir dėl to mažinama gamyba ir tuo pačiu pasiūla mažėja</a:t>
            </a:r>
            <a:r>
              <a:rPr lang="lt-LT" altLang="en-US" sz="2400" smtClean="0">
                <a:latin typeface="Times New Roman" pitchFamily="18" charset="0"/>
                <a:cs typeface="Times New Roman" pitchFamily="18" charset="0"/>
              </a:rPr>
              <a:t>. Tokioje rinkoje burbulai nesusiformuoja.</a:t>
            </a:r>
          </a:p>
          <a:p>
            <a:pPr marL="0" indent="0"/>
            <a:r>
              <a:rPr lang="lt-LT" altLang="en-US" sz="2400" smtClean="0">
                <a:latin typeface="Times New Roman" pitchFamily="18" charset="0"/>
                <a:cs typeface="Times New Roman" pitchFamily="18" charset="0"/>
              </a:rPr>
              <a:t>Kita vertus </a:t>
            </a:r>
            <a:r>
              <a:rPr lang="lt-LT" altLang="en-US" sz="2400" b="1" smtClean="0">
                <a:solidFill>
                  <a:srgbClr val="122DF6"/>
                </a:solidFill>
                <a:latin typeface="Times New Roman" pitchFamily="18" charset="0"/>
                <a:cs typeface="Times New Roman" pitchFamily="18" charset="0"/>
              </a:rPr>
              <a:t>atviroji rinka, esant tam tikrom sąlygoms, savaime gali virsti uždarąja </a:t>
            </a:r>
            <a:r>
              <a:rPr lang="lt-LT" altLang="en-US" sz="2400" smtClean="0">
                <a:latin typeface="Times New Roman" pitchFamily="18" charset="0"/>
                <a:cs typeface="Times New Roman" pitchFamily="18" charset="0"/>
              </a:rPr>
              <a:t>(deficitine). Tai gali atsitikti staigiai padidėjus paklausai arba sumažėjus pasiūlai (nafta, auksas, bitkoinai,...) </a:t>
            </a:r>
          </a:p>
        </p:txBody>
      </p:sp>
      <p:sp>
        <p:nvSpPr>
          <p:cNvPr id="5" name="Skaidrės numerio vietos rezervavimo ženklas 4"/>
          <p:cNvSpPr>
            <a:spLocks noGrp="1"/>
          </p:cNvSpPr>
          <p:nvPr>
            <p:ph type="sldNum" sz="quarter" idx="11"/>
          </p:nvPr>
        </p:nvSpPr>
        <p:spPr/>
        <p:txBody>
          <a:bodyPr/>
          <a:lstStyle/>
          <a:p>
            <a:pPr>
              <a:defRPr/>
            </a:pPr>
            <a:fld id="{08E8477D-D967-4684-860E-6CCB7334FDE1}" type="slidenum">
              <a:rPr lang="lt-LT" smtClean="0"/>
              <a:pPr>
                <a:defRPr/>
              </a:pPr>
              <a:t>41</a:t>
            </a:fld>
            <a:endParaRPr lang="lt-LT" dirty="0"/>
          </a:p>
        </p:txBody>
      </p:sp>
      <p:sp>
        <p:nvSpPr>
          <p:cNvPr id="2970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ntraštė 1"/>
          <p:cNvSpPr>
            <a:spLocks noGrp="1"/>
          </p:cNvSpPr>
          <p:nvPr>
            <p:ph type="title"/>
          </p:nvPr>
        </p:nvSpPr>
        <p:spPr>
          <a:xfrm>
            <a:off x="1331913" y="274638"/>
            <a:ext cx="7354887" cy="561975"/>
          </a:xfrm>
        </p:spPr>
        <p:txBody>
          <a:bodyPr/>
          <a:lstStyle/>
          <a:p>
            <a:r>
              <a:rPr lang="lt-LT" altLang="en-US" sz="3600" b="1" smtClean="0">
                <a:solidFill>
                  <a:srgbClr val="B64816"/>
                </a:solidFill>
              </a:rPr>
              <a:t>Kindlebergerio</a:t>
            </a:r>
            <a:r>
              <a:rPr lang="lt-LT" altLang="en-US" sz="3600" smtClean="0"/>
              <a:t> </a:t>
            </a:r>
            <a:r>
              <a:rPr lang="lt-LT" altLang="lt-LT" sz="3600" b="1" smtClean="0">
                <a:solidFill>
                  <a:srgbClr val="B64816"/>
                </a:solidFill>
              </a:rPr>
              <a:t>burbulo apibrėžimas </a:t>
            </a:r>
            <a:endParaRPr lang="lt-LT" altLang="lt-LT" sz="3600" smtClean="0">
              <a:solidFill>
                <a:srgbClr val="B64816"/>
              </a:solidFill>
            </a:endParaRPr>
          </a:p>
        </p:txBody>
      </p:sp>
      <p:sp>
        <p:nvSpPr>
          <p:cNvPr id="12291" name="Turinio vietos rezervavimo ženklas 2"/>
          <p:cNvSpPr>
            <a:spLocks noGrp="1"/>
          </p:cNvSpPr>
          <p:nvPr>
            <p:ph idx="1"/>
          </p:nvPr>
        </p:nvSpPr>
        <p:spPr>
          <a:xfrm>
            <a:off x="457200" y="1196975"/>
            <a:ext cx="8229600" cy="4608513"/>
          </a:xfrm>
        </p:spPr>
        <p:txBody>
          <a:bodyPr/>
          <a:lstStyle/>
          <a:p>
            <a:pPr marL="457200" lvl="1" indent="0">
              <a:buFontTx/>
              <a:buNone/>
              <a:defRPr/>
            </a:pPr>
            <a:r>
              <a:rPr lang="en-US" sz="2000" b="1" i="1" dirty="0"/>
              <a:t>	</a:t>
            </a:r>
            <a:r>
              <a:rPr lang="lt-LT" sz="3200" dirty="0"/>
              <a:t>Burbulas yra “... </a:t>
            </a:r>
            <a:r>
              <a:rPr lang="lt-LT" sz="3200" i="1" dirty="0"/>
              <a:t>didelis aktyvo ar aktyvų aibės </a:t>
            </a:r>
            <a:r>
              <a:rPr lang="lt-LT" sz="3200" i="1" dirty="0" smtClean="0"/>
              <a:t> kainos </a:t>
            </a:r>
            <a:r>
              <a:rPr lang="lt-LT" sz="3200" i="1" dirty="0"/>
              <a:t>didėjimas besitęsiančiu procesu, kai </a:t>
            </a:r>
            <a:r>
              <a:rPr lang="lt-LT" sz="3200" i="1" dirty="0">
                <a:solidFill>
                  <a:srgbClr val="122DF6"/>
                </a:solidFill>
              </a:rPr>
              <a:t>pradinis kainos padidėjimas sukuria tolesnio didėjimo lūkesčius</a:t>
            </a:r>
            <a:r>
              <a:rPr lang="lt-LT" sz="3200" i="1" dirty="0"/>
              <a:t> ir pritraukia naujus pirkėjus – daugiausiai spekuliantus, kuriems rūpi pelnas iš prekybos aktyvu, o ne aktyvo galimybė generuoti pajamas</a:t>
            </a:r>
            <a:r>
              <a:rPr lang="lt-LT" sz="3200" dirty="0"/>
              <a:t>” </a:t>
            </a:r>
            <a:endParaRPr lang="lt-LT" sz="3200" dirty="0" smtClean="0"/>
          </a:p>
          <a:p>
            <a:pPr marL="457200" lvl="1" indent="0">
              <a:buFontTx/>
              <a:buNone/>
              <a:defRPr/>
            </a:pPr>
            <a:endParaRPr lang="lt-LT" sz="3200" dirty="0" smtClean="0"/>
          </a:p>
          <a:p>
            <a:pPr marL="457200" lvl="1" indent="0">
              <a:buFontTx/>
              <a:buNone/>
              <a:defRPr/>
            </a:pPr>
            <a:r>
              <a:rPr lang="en-US" sz="2400" dirty="0" smtClean="0"/>
              <a:t>Charles P</a:t>
            </a:r>
            <a:r>
              <a:rPr lang="lt-LT" sz="2400" dirty="0" smtClean="0"/>
              <a:t>. </a:t>
            </a:r>
            <a:r>
              <a:rPr lang="en-US" sz="2400" dirty="0" smtClean="0"/>
              <a:t> </a:t>
            </a:r>
            <a:r>
              <a:rPr lang="lt-LT" sz="2400" dirty="0" err="1" smtClean="0"/>
              <a:t>Kindleberger</a:t>
            </a:r>
            <a:r>
              <a:rPr lang="lt-LT" sz="2400" dirty="0" smtClean="0"/>
              <a:t>, </a:t>
            </a:r>
            <a:r>
              <a:rPr lang="en-US" sz="2400" i="1" dirty="0"/>
              <a:t>Manias, Panics, and </a:t>
            </a:r>
            <a:r>
              <a:rPr lang="en-US" sz="2400" i="1" dirty="0" smtClean="0"/>
              <a:t>Crashes</a:t>
            </a:r>
            <a:r>
              <a:rPr lang="lt-LT" sz="2400" i="1" dirty="0" smtClean="0"/>
              <a:t>, </a:t>
            </a:r>
            <a:r>
              <a:rPr lang="en-US" sz="2400" i="1" dirty="0"/>
              <a:t>A History of Financial </a:t>
            </a:r>
            <a:r>
              <a:rPr lang="en-US" sz="2400" i="1" dirty="0" smtClean="0"/>
              <a:t>Crises</a:t>
            </a:r>
            <a:r>
              <a:rPr lang="lt-LT" sz="2400" dirty="0" smtClean="0"/>
              <a:t>, (</a:t>
            </a:r>
            <a:r>
              <a:rPr lang="en-US" sz="2400" dirty="0" smtClean="0"/>
              <a:t>Fifth Edition</a:t>
            </a:r>
            <a:r>
              <a:rPr lang="lt-LT" sz="2400" dirty="0" smtClean="0"/>
              <a:t>, 1978, </a:t>
            </a:r>
            <a:r>
              <a:rPr lang="en-US" sz="2400" dirty="0"/>
              <a:t>1989, 1996, </a:t>
            </a:r>
            <a:r>
              <a:rPr lang="en-US" sz="2400" dirty="0" smtClean="0"/>
              <a:t>2000</a:t>
            </a:r>
            <a:r>
              <a:rPr lang="lt-LT" sz="2400" dirty="0" smtClean="0"/>
              <a:t>, 2005).</a:t>
            </a:r>
            <a:endParaRPr lang="lt-LT" altLang="lt-LT" sz="2400" b="1" i="1" dirty="0" smtClean="0">
              <a:solidFill>
                <a:srgbClr val="122DF6"/>
              </a:solidFill>
              <a:latin typeface="+mj-lt"/>
              <a:cs typeface="Times New Roman" panose="02020603050405020304" pitchFamily="18" charset="0"/>
            </a:endParaRPr>
          </a:p>
        </p:txBody>
      </p:sp>
      <p:sp>
        <p:nvSpPr>
          <p:cNvPr id="5" name="Skaidrės numerio vietos rezervavimo ženklas 4"/>
          <p:cNvSpPr>
            <a:spLocks noGrp="1"/>
          </p:cNvSpPr>
          <p:nvPr>
            <p:ph type="sldNum" sz="quarter" idx="11"/>
          </p:nvPr>
        </p:nvSpPr>
        <p:spPr/>
        <p:txBody>
          <a:bodyPr/>
          <a:lstStyle/>
          <a:p>
            <a:pPr>
              <a:defRPr/>
            </a:pPr>
            <a:fld id="{4758A233-70A2-4948-8E63-F92338315C43}" type="slidenum">
              <a:rPr lang="lt-LT" smtClean="0"/>
              <a:pPr>
                <a:defRPr/>
              </a:pPr>
              <a:t>42</a:t>
            </a:fld>
            <a:endParaRPr lang="lt-LT" dirty="0"/>
          </a:p>
        </p:txBody>
      </p:sp>
      <p:sp>
        <p:nvSpPr>
          <p:cNvPr id="3072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FEFDCD12-D1F1-42BF-94A9-2B748F70397E}" type="slidenum">
              <a:rPr lang="lt-LT" altLang="en-US"/>
              <a:pPr>
                <a:defRPr/>
              </a:pPr>
              <a:t>43</a:t>
            </a:fld>
            <a:endParaRPr lang="lt-LT" altLang="en-US"/>
          </a:p>
        </p:txBody>
      </p:sp>
      <p:sp>
        <p:nvSpPr>
          <p:cNvPr id="31747" name="Rectangle 2"/>
          <p:cNvSpPr>
            <a:spLocks noGrp="1" noChangeArrowheads="1"/>
          </p:cNvSpPr>
          <p:nvPr>
            <p:ph type="title"/>
          </p:nvPr>
        </p:nvSpPr>
        <p:spPr>
          <a:xfrm>
            <a:off x="1331913" y="274638"/>
            <a:ext cx="7354887" cy="922337"/>
          </a:xfrm>
        </p:spPr>
        <p:txBody>
          <a:bodyPr/>
          <a:lstStyle/>
          <a:p>
            <a:r>
              <a:rPr lang="lt-LT" altLang="lt-LT" sz="2800" b="1" smtClean="0">
                <a:solidFill>
                  <a:srgbClr val="BC8F10"/>
                </a:solidFill>
              </a:rPr>
              <a:t>Ekonominis burbulas – finansinės piramidės pusbrolis</a:t>
            </a:r>
            <a:endParaRPr lang="ru-RU" altLang="lt-LT" sz="2800" b="1" smtClean="0">
              <a:solidFill>
                <a:srgbClr val="BC8F10"/>
              </a:solidFill>
            </a:endParaRPr>
          </a:p>
        </p:txBody>
      </p:sp>
      <p:sp>
        <p:nvSpPr>
          <p:cNvPr id="3174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17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1750"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1751"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20489" name="Rectangle 8"/>
          <p:cNvSpPr>
            <a:spLocks noGrp="1" noChangeArrowheads="1"/>
          </p:cNvSpPr>
          <p:nvPr>
            <p:ph type="body" sz="half" idx="1"/>
          </p:nvPr>
        </p:nvSpPr>
        <p:spPr>
          <a:xfrm>
            <a:off x="390525" y="1196975"/>
            <a:ext cx="8362950" cy="5256213"/>
          </a:xfrm>
        </p:spPr>
        <p:txBody>
          <a:bodyPr/>
          <a:lstStyle/>
          <a:p>
            <a:pPr eaLnBrk="1" hangingPunct="1">
              <a:defRPr/>
            </a:pPr>
            <a:r>
              <a:rPr lang="lt-LT" sz="2400" dirty="0" smtClean="0"/>
              <a:t>Burbulo metu neadekvačiai aukštos ir vis didėjančios kainos palankios įgudusiems finansinių rinkų žaidėjams ir nemažos dalies finansinių įstaigų bosams, nevengiantiems rizikos, nes žino, kad galimi nuostoliai bus dengiami iš mokesčių mokėtojų kišenės.</a:t>
            </a:r>
          </a:p>
          <a:p>
            <a:pPr eaLnBrk="1" hangingPunct="1">
              <a:defRPr/>
            </a:pPr>
            <a:r>
              <a:rPr lang="lt-LT" sz="2400" b="1" dirty="0">
                <a:solidFill>
                  <a:srgbClr val="0033CC"/>
                </a:solidFill>
              </a:rPr>
              <a:t>Kiekvienas burbulas turi finansinės piramidės požymių. </a:t>
            </a:r>
            <a:r>
              <a:rPr lang="lt-LT" sz="2400" dirty="0" smtClean="0"/>
              <a:t>Šį efektą stiprina nekontroliuojami ateities sandoriai ir kiti finansiniai instrumentai.</a:t>
            </a:r>
          </a:p>
          <a:p>
            <a:pPr eaLnBrk="1" hangingPunct="1">
              <a:defRPr/>
            </a:pPr>
            <a:r>
              <a:rPr lang="lt-LT" sz="2400" dirty="0" smtClean="0"/>
              <a:t>19 </a:t>
            </a:r>
            <a:r>
              <a:rPr lang="lt-LT" sz="2400" dirty="0" err="1" smtClean="0"/>
              <a:t>a</a:t>
            </a:r>
            <a:r>
              <a:rPr lang="lt-LT" sz="2400" dirty="0" smtClean="0"/>
              <a:t>. burbulo charakteristika:</a:t>
            </a:r>
          </a:p>
          <a:p>
            <a:pPr marL="0" indent="0" eaLnBrk="1" hangingPunct="1">
              <a:buFontTx/>
              <a:buNone/>
              <a:defRPr/>
            </a:pPr>
            <a:r>
              <a:rPr lang="lt-LT" sz="2000" i="1" dirty="0" smtClean="0"/>
              <a:t>„Kapitalas bijo pelno stokos ar per mažo pelno, kaip gamta bijo tuštumos. Bet esant pakankamam pelnui kapitalas darosi drąsesnis. Garantuokite 10 procentų, ir kapitalas sutinka imtis bet kurio darbo; esant 20 procentų – jis pagyvėja; esant 50 procentų – tiesiog pasirengęs verstis per galvą; esant 100 procentų – jis trypia visus žmogiškus įstatymus; esant 300 procentų  – nėra tokio nusikaltimo, kuriam jis nesiryžtų, kad ir žinodamas, jog gresia kartuvės“  (</a:t>
            </a:r>
            <a:r>
              <a:rPr lang="lt-LT" sz="2000" i="1" dirty="0" err="1" smtClean="0"/>
              <a:t>Diuringas</a:t>
            </a:r>
            <a:r>
              <a:rPr lang="lt-LT" sz="2000" i="1" dirty="0" smtClean="0"/>
              <a:t>)</a:t>
            </a:r>
            <a:r>
              <a:rPr lang="lt-LT" sz="2000" dirty="0" smtClean="0"/>
              <a:t>. </a:t>
            </a:r>
          </a:p>
        </p:txBody>
      </p:sp>
      <p:sp>
        <p:nvSpPr>
          <p:cNvPr id="3175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ntraštė 1"/>
          <p:cNvSpPr>
            <a:spLocks noGrp="1"/>
          </p:cNvSpPr>
          <p:nvPr>
            <p:ph type="title"/>
          </p:nvPr>
        </p:nvSpPr>
        <p:spPr>
          <a:xfrm>
            <a:off x="1331913" y="274638"/>
            <a:ext cx="7354887" cy="850900"/>
          </a:xfrm>
        </p:spPr>
        <p:txBody>
          <a:bodyPr/>
          <a:lstStyle/>
          <a:p>
            <a:r>
              <a:rPr lang="lt-LT" altLang="lt-LT" sz="4000" b="1" smtClean="0">
                <a:solidFill>
                  <a:srgbClr val="0000FF"/>
                </a:solidFill>
              </a:rPr>
              <a:t>Uždaroji rinka </a:t>
            </a:r>
            <a:r>
              <a:rPr lang="lt-LT" altLang="lt-LT" sz="3600" smtClean="0">
                <a:solidFill>
                  <a:schemeClr val="tx1"/>
                </a:solidFill>
              </a:rPr>
              <a:t>(pavyzdžiai)</a:t>
            </a:r>
          </a:p>
        </p:txBody>
      </p:sp>
      <p:sp>
        <p:nvSpPr>
          <p:cNvPr id="12291" name="Turinio vietos rezervavimo ženklas 2"/>
          <p:cNvSpPr>
            <a:spLocks noGrp="1"/>
          </p:cNvSpPr>
          <p:nvPr>
            <p:ph idx="1"/>
          </p:nvPr>
        </p:nvSpPr>
        <p:spPr>
          <a:xfrm>
            <a:off x="457200" y="1268413"/>
            <a:ext cx="8229600" cy="5329237"/>
          </a:xfrm>
        </p:spPr>
        <p:txBody>
          <a:bodyPr/>
          <a:lstStyle/>
          <a:p>
            <a:pPr>
              <a:defRPr/>
            </a:pPr>
            <a:r>
              <a:rPr lang="lt-LT" sz="2400" b="1" dirty="0" smtClean="0"/>
              <a:t>Uždaroji</a:t>
            </a:r>
            <a:r>
              <a:rPr lang="en-US" sz="2400" b="1" dirty="0" smtClean="0"/>
              <a:t> </a:t>
            </a:r>
            <a:r>
              <a:rPr lang="lt-LT" sz="2400" b="1" dirty="0" smtClean="0"/>
              <a:t>rinka</a:t>
            </a:r>
            <a:r>
              <a:rPr lang="lt-LT" sz="2400" dirty="0"/>
              <a:t>. Tokią rinką sudaro </a:t>
            </a:r>
            <a:r>
              <a:rPr lang="lt-LT" sz="2400" b="1" dirty="0"/>
              <a:t>paklausios</a:t>
            </a:r>
            <a:r>
              <a:rPr lang="lt-LT" sz="2400" dirty="0"/>
              <a:t> </a:t>
            </a:r>
            <a:r>
              <a:rPr lang="lt-LT" sz="2400" b="1" dirty="0"/>
              <a:t>retos </a:t>
            </a:r>
            <a:r>
              <a:rPr lang="lt-LT" sz="2400" b="1" dirty="0" smtClean="0"/>
              <a:t>prekės </a:t>
            </a:r>
            <a:r>
              <a:rPr lang="lt-LT" sz="2400" dirty="0" smtClean="0"/>
              <a:t>(Pikaso „Berniukas su pypke“- 104 </a:t>
            </a:r>
            <a:r>
              <a:rPr lang="lt-LT" sz="2400" dirty="0" err="1" smtClean="0"/>
              <a:t>mlj</a:t>
            </a:r>
            <a:r>
              <a:rPr lang="lt-LT" sz="2400" dirty="0" smtClean="0"/>
              <a:t>. $, didžiulė paklausa. Mano asmeniškai nutapytas </a:t>
            </a:r>
            <a:r>
              <a:rPr lang="lt-LT" sz="2400" dirty="0" err="1" smtClean="0"/>
              <a:t>pavekslas</a:t>
            </a:r>
            <a:r>
              <a:rPr lang="lt-LT" sz="2400" dirty="0" smtClean="0"/>
              <a:t> „Pergalė“ irgi vienintelis</a:t>
            </a:r>
            <a:r>
              <a:rPr lang="en-US" sz="2400" dirty="0" smtClean="0"/>
              <a:t> </a:t>
            </a:r>
            <a:r>
              <a:rPr lang="en-US" sz="2400" dirty="0" err="1" smtClean="0"/>
              <a:t>toks</a:t>
            </a:r>
            <a:r>
              <a:rPr lang="lt-LT" sz="2400" dirty="0" smtClean="0"/>
              <a:t>, tačiau jo vertė 0 $, nes visai neturi paklausos).</a:t>
            </a:r>
          </a:p>
          <a:p>
            <a:pPr>
              <a:defRPr/>
            </a:pPr>
            <a:r>
              <a:rPr lang="lt-LT" sz="2400" dirty="0" err="1" smtClean="0">
                <a:latin typeface="+mj-lt"/>
                <a:ea typeface="+mj-ea"/>
                <a:cs typeface="+mj-cs"/>
              </a:rPr>
              <a:t>Harakteringas</a:t>
            </a:r>
            <a:r>
              <a:rPr lang="lt-LT" sz="2400" dirty="0" smtClean="0">
                <a:latin typeface="+mj-lt"/>
                <a:ea typeface="+mj-ea"/>
                <a:cs typeface="+mj-cs"/>
              </a:rPr>
              <a:t> pavyzdys: Marko </a:t>
            </a:r>
            <a:r>
              <a:rPr lang="lt-LT" sz="2400" dirty="0" err="1" smtClean="0">
                <a:latin typeface="+mj-lt"/>
                <a:ea typeface="+mj-ea"/>
                <a:cs typeface="+mj-cs"/>
              </a:rPr>
              <a:t>Rothko</a:t>
            </a:r>
            <a:r>
              <a:rPr lang="lt-LT" sz="2400" dirty="0" smtClean="0">
                <a:latin typeface="+mj-lt"/>
                <a:ea typeface="+mj-ea"/>
                <a:cs typeface="+mj-cs"/>
              </a:rPr>
              <a:t> paprasto turinio paveikslas, parduotas už 72,8 </a:t>
            </a:r>
            <a:r>
              <a:rPr lang="lt-LT" sz="2400" dirty="0" err="1" smtClean="0">
                <a:latin typeface="+mj-lt"/>
                <a:ea typeface="+mj-ea"/>
                <a:cs typeface="+mj-cs"/>
              </a:rPr>
              <a:t>mlj</a:t>
            </a:r>
            <a:r>
              <a:rPr lang="lt-LT" sz="2400" dirty="0" smtClean="0">
                <a:latin typeface="+mj-lt"/>
                <a:ea typeface="+mj-ea"/>
                <a:cs typeface="+mj-cs"/>
              </a:rPr>
              <a:t>. </a:t>
            </a:r>
            <a:r>
              <a:rPr lang="lt-LT" sz="2400" dirty="0" smtClean="0"/>
              <a:t>$, nes buvo filantropo Davido </a:t>
            </a:r>
            <a:r>
              <a:rPr lang="lt-LT" sz="2400" dirty="0" err="1" smtClean="0"/>
              <a:t>Rockfellerio</a:t>
            </a:r>
            <a:r>
              <a:rPr lang="lt-LT" sz="2400" dirty="0" smtClean="0"/>
              <a:t> kolekcijoje.</a:t>
            </a:r>
          </a:p>
          <a:p>
            <a:pPr>
              <a:defRPr/>
            </a:pPr>
            <a:r>
              <a:rPr lang="lt-LT" altLang="lt-LT" sz="2400" dirty="0" smtClean="0">
                <a:latin typeface="+mj-lt"/>
                <a:ea typeface="+mj-ea"/>
                <a:cs typeface="+mj-cs"/>
              </a:rPr>
              <a:t>Nelabai sudėtinga Alberto </a:t>
            </a:r>
            <a:r>
              <a:rPr lang="lt-LT" altLang="lt-LT" sz="2400" dirty="0" err="1">
                <a:latin typeface="+mj-lt"/>
                <a:ea typeface="+mj-ea"/>
                <a:cs typeface="+mj-cs"/>
              </a:rPr>
              <a:t>Giacometti</a:t>
            </a:r>
            <a:r>
              <a:rPr lang="lt-LT" altLang="lt-LT" sz="2400" dirty="0">
                <a:latin typeface="+mj-lt"/>
                <a:ea typeface="+mj-ea"/>
                <a:cs typeface="+mj-cs"/>
              </a:rPr>
              <a:t> </a:t>
            </a:r>
            <a:r>
              <a:rPr lang="lt-LT" altLang="lt-LT" sz="2400" dirty="0" smtClean="0">
                <a:latin typeface="+mj-lt"/>
                <a:ea typeface="+mj-ea"/>
                <a:cs typeface="+mj-cs"/>
              </a:rPr>
              <a:t>skulptūra paklausi (65 </a:t>
            </a:r>
            <a:r>
              <a:rPr lang="lt-LT" altLang="lt-LT" sz="2400" dirty="0" err="1" smtClean="0">
                <a:latin typeface="+mj-lt"/>
                <a:ea typeface="+mj-ea"/>
                <a:cs typeface="+mj-cs"/>
              </a:rPr>
              <a:t>mlj</a:t>
            </a:r>
            <a:r>
              <a:rPr lang="lt-LT" altLang="lt-LT" sz="2400" dirty="0" smtClean="0">
                <a:latin typeface="+mj-lt"/>
                <a:ea typeface="+mj-ea"/>
                <a:cs typeface="+mj-cs"/>
              </a:rPr>
              <a:t>. </a:t>
            </a:r>
            <a:r>
              <a:rPr lang="lt-LT" sz="2400" dirty="0">
                <a:latin typeface="Times New Roman" panose="02020603050405020304" pitchFamily="18" charset="0"/>
                <a:ea typeface="+mj-ea"/>
                <a:cs typeface="Times New Roman" panose="02020603050405020304" pitchFamily="18" charset="0"/>
              </a:rPr>
              <a:t>£</a:t>
            </a:r>
            <a:r>
              <a:rPr lang="lt-LT" altLang="lt-LT" sz="2400" dirty="0" smtClean="0">
                <a:latin typeface="+mj-lt"/>
                <a:ea typeface="+mj-ea"/>
                <a:cs typeface="+mj-cs"/>
              </a:rPr>
              <a:t>) dėl to, kad ji pavaizduota ant Šveicarijos 100 frankų kupiūros. </a:t>
            </a:r>
          </a:p>
          <a:p>
            <a:pPr>
              <a:defRPr/>
            </a:pPr>
            <a:r>
              <a:rPr lang="lt-LT" sz="2400" dirty="0" smtClean="0">
                <a:solidFill>
                  <a:srgbClr val="0033CC"/>
                </a:solidFill>
                <a:latin typeface="+mj-lt"/>
                <a:ea typeface="+mj-ea"/>
                <a:cs typeface="+mj-cs"/>
              </a:rPr>
              <a:t>Išvada: rinka yra uždara, nes prekė vienintelė. Jos „neadekvačią“ kainą lemia </a:t>
            </a:r>
            <a:r>
              <a:rPr lang="lt-LT" sz="2400" b="1" dirty="0" smtClean="0">
                <a:solidFill>
                  <a:srgbClr val="0033CC"/>
                </a:solidFill>
                <a:latin typeface="+mj-lt"/>
                <a:ea typeface="+mj-ea"/>
                <a:cs typeface="+mj-cs"/>
              </a:rPr>
              <a:t>uždaros rinkos sąlygomis susiformavusi didelė paklausa.</a:t>
            </a:r>
            <a:r>
              <a:rPr lang="lt-LT" sz="2400" dirty="0" smtClean="0">
                <a:solidFill>
                  <a:srgbClr val="0033CC"/>
                </a:solidFill>
                <a:latin typeface="+mj-lt"/>
                <a:ea typeface="+mj-ea"/>
                <a:cs typeface="+mj-cs"/>
              </a:rPr>
              <a:t> Jei rinka būtų atvira, </a:t>
            </a:r>
            <a:r>
              <a:rPr lang="lt-LT" sz="2400" dirty="0" err="1" smtClean="0">
                <a:solidFill>
                  <a:srgbClr val="0033CC"/>
                </a:solidFill>
                <a:latin typeface="+mj-lt"/>
                <a:ea typeface="+mj-ea"/>
                <a:cs typeface="+mj-cs"/>
              </a:rPr>
              <a:t>t.y</a:t>
            </a:r>
            <a:r>
              <a:rPr lang="lt-LT" sz="2400" dirty="0" smtClean="0">
                <a:solidFill>
                  <a:srgbClr val="0033CC"/>
                </a:solidFill>
                <a:latin typeface="+mj-lt"/>
                <a:ea typeface="+mj-ea"/>
                <a:cs typeface="+mj-cs"/>
              </a:rPr>
              <a:t>. būtų daugiau tokių prekių – kaina kristų.</a:t>
            </a:r>
            <a:endParaRPr lang="lt-LT" sz="2400" dirty="0">
              <a:solidFill>
                <a:srgbClr val="0033CC"/>
              </a:solidFill>
              <a:latin typeface="+mj-lt"/>
              <a:ea typeface="+mj-ea"/>
              <a:cs typeface="+mj-cs"/>
            </a:endParaRPr>
          </a:p>
          <a:p>
            <a:pPr>
              <a:defRPr/>
            </a:pPr>
            <a:endParaRPr lang="lt-LT" sz="2800" dirty="0">
              <a:latin typeface="+mj-lt"/>
              <a:ea typeface="+mj-ea"/>
              <a:cs typeface="+mj-cs"/>
            </a:endParaRPr>
          </a:p>
          <a:p>
            <a:pPr marL="0" indent="0" algn="l" eaLnBrk="1" hangingPunct="1">
              <a:lnSpc>
                <a:spcPct val="80000"/>
              </a:lnSpc>
              <a:buFontTx/>
              <a:buNone/>
              <a:defRPr/>
            </a:pPr>
            <a:endParaRPr lang="lt-LT" altLang="lt-LT" sz="2800" dirty="0" smtClean="0"/>
          </a:p>
        </p:txBody>
      </p:sp>
      <p:sp>
        <p:nvSpPr>
          <p:cNvPr id="5" name="Skaidrės numerio vietos rezervavimo ženklas 4"/>
          <p:cNvSpPr>
            <a:spLocks noGrp="1"/>
          </p:cNvSpPr>
          <p:nvPr>
            <p:ph type="sldNum" sz="quarter" idx="11"/>
          </p:nvPr>
        </p:nvSpPr>
        <p:spPr/>
        <p:txBody>
          <a:bodyPr/>
          <a:lstStyle/>
          <a:p>
            <a:pPr>
              <a:defRPr/>
            </a:pPr>
            <a:fld id="{45C02D36-E332-4641-B639-ABECA1E09718}" type="slidenum">
              <a:rPr lang="lt-LT" smtClean="0"/>
              <a:pPr>
                <a:defRPr/>
              </a:pPr>
              <a:t>44</a:t>
            </a:fld>
            <a:endParaRPr lang="lt-LT"/>
          </a:p>
        </p:txBody>
      </p:sp>
      <p:sp>
        <p:nvSpPr>
          <p:cNvPr id="36869" name="Footer Placeholder 3"/>
          <p:cNvSpPr txBox="1">
            <a:spLocks/>
          </p:cNvSpPr>
          <p:nvPr/>
        </p:nvSpPr>
        <p:spPr bwMode="auto">
          <a:xfrm>
            <a:off x="1403350" y="6446838"/>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3CA29272-0F4D-4D33-A8D8-740CE24101AD}" type="slidenum">
              <a:rPr lang="lt-LT" altLang="en-US"/>
              <a:pPr>
                <a:defRPr/>
              </a:pPr>
              <a:t>45</a:t>
            </a:fld>
            <a:endParaRPr lang="lt-LT" altLang="en-US"/>
          </a:p>
        </p:txBody>
      </p:sp>
      <p:sp>
        <p:nvSpPr>
          <p:cNvPr id="32771" name="Rectangle 2"/>
          <p:cNvSpPr>
            <a:spLocks noGrp="1" noChangeArrowheads="1"/>
          </p:cNvSpPr>
          <p:nvPr>
            <p:ph type="title"/>
          </p:nvPr>
        </p:nvSpPr>
        <p:spPr>
          <a:xfrm>
            <a:off x="1331913" y="274638"/>
            <a:ext cx="7354887" cy="922337"/>
          </a:xfrm>
        </p:spPr>
        <p:txBody>
          <a:bodyPr/>
          <a:lstStyle/>
          <a:p>
            <a:r>
              <a:rPr lang="lt-LT" altLang="lt-LT" sz="4000" b="1" dirty="0" smtClean="0">
                <a:solidFill>
                  <a:srgbClr val="BC8F10"/>
                </a:solidFill>
              </a:rPr>
              <a:t>Retų prekių kainų burbulai</a:t>
            </a:r>
            <a:endParaRPr lang="ru-RU" altLang="lt-LT" sz="4000" b="1" dirty="0" smtClean="0">
              <a:solidFill>
                <a:srgbClr val="BC8F10"/>
              </a:solidFill>
            </a:endParaRPr>
          </a:p>
        </p:txBody>
      </p:sp>
      <p:sp>
        <p:nvSpPr>
          <p:cNvPr id="3277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27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2774"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2775"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2776" name="Rectangle 8"/>
          <p:cNvSpPr>
            <a:spLocks noGrp="1" noChangeArrowheads="1"/>
          </p:cNvSpPr>
          <p:nvPr>
            <p:ph type="body" sz="half" idx="1"/>
          </p:nvPr>
        </p:nvSpPr>
        <p:spPr>
          <a:xfrm>
            <a:off x="390525" y="1196975"/>
            <a:ext cx="8362950" cy="5256213"/>
          </a:xfrm>
        </p:spPr>
        <p:txBody>
          <a:bodyPr/>
          <a:lstStyle/>
          <a:p>
            <a:r>
              <a:rPr lang="lt-LT" altLang="en-US" sz="3000" dirty="0" smtClean="0"/>
              <a:t>Pašto ženklai (ypač jau naudoti) iš esmės neturi jokios materialiosios vertės. Jų negalima tiesiogiai panaudoti siuntų apmokėjimui. Tai net ne dailės kūriniai, ne koks kinų porcelianas, antikvariatas ar brangakmeniai. O kainos kai kurių egzempliorių vis tiek pribloškiančios. </a:t>
            </a:r>
          </a:p>
          <a:p>
            <a:r>
              <a:rPr lang="lt-LT" altLang="en-US" sz="3000" dirty="0" smtClean="0"/>
              <a:t>Brangiausio pašto ženklo titulas  ilgą laiką priklausė Švedijoje 1855 </a:t>
            </a:r>
            <a:r>
              <a:rPr lang="lt-LT" altLang="en-US" sz="3000" dirty="0" err="1" smtClean="0"/>
              <a:t>m</a:t>
            </a:r>
            <a:r>
              <a:rPr lang="lt-LT" altLang="en-US" sz="3000" dirty="0" smtClean="0"/>
              <a:t>. su klaida atspausdintam ir išleistam pašto ženklui "</a:t>
            </a:r>
            <a:r>
              <a:rPr lang="lt-LT" altLang="en-US" sz="3000" b="1" dirty="0" err="1" smtClean="0">
                <a:solidFill>
                  <a:srgbClr val="122DF6"/>
                </a:solidFill>
              </a:rPr>
              <a:t>Treskilling</a:t>
            </a:r>
            <a:r>
              <a:rPr lang="lt-LT" altLang="en-US" sz="3000" dirty="0" smtClean="0"/>
              <a:t>" už kurį viena tarptautinė korporacija 2010 </a:t>
            </a:r>
            <a:r>
              <a:rPr lang="lt-LT" altLang="en-US" sz="3000" dirty="0" err="1" smtClean="0"/>
              <a:t>m</a:t>
            </a:r>
            <a:r>
              <a:rPr lang="lt-LT" altLang="en-US" sz="3000" dirty="0" smtClean="0"/>
              <a:t>., sumokėjo </a:t>
            </a:r>
            <a:r>
              <a:rPr lang="lt-LT" altLang="en-US" sz="3000" b="1" dirty="0" smtClean="0"/>
              <a:t>2,3</a:t>
            </a:r>
            <a:r>
              <a:rPr lang="lt-LT" altLang="en-US" sz="3000" dirty="0" smtClean="0"/>
              <a:t> </a:t>
            </a:r>
            <a:r>
              <a:rPr lang="lt-LT" altLang="en-US" sz="3000" dirty="0" err="1" smtClean="0"/>
              <a:t>mln</a:t>
            </a:r>
            <a:r>
              <a:rPr lang="lt-LT" altLang="en-US" sz="3000" dirty="0" smtClean="0"/>
              <a:t>. JAV dolerių.</a:t>
            </a:r>
            <a:endParaRPr lang="en-US" altLang="en-US" sz="3000" dirty="0" smtClean="0"/>
          </a:p>
        </p:txBody>
      </p:sp>
      <p:sp>
        <p:nvSpPr>
          <p:cNvPr id="32777"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D6341040-C7A9-4CD1-85C1-5285AFF454E8}" type="slidenum">
              <a:rPr lang="lt-LT" altLang="en-US"/>
              <a:pPr>
                <a:defRPr/>
              </a:pPr>
              <a:t>46</a:t>
            </a:fld>
            <a:endParaRPr lang="lt-LT" altLang="en-US"/>
          </a:p>
        </p:txBody>
      </p:sp>
      <p:sp>
        <p:nvSpPr>
          <p:cNvPr id="34819" name="Rectangle 2"/>
          <p:cNvSpPr>
            <a:spLocks noGrp="1" noChangeArrowheads="1"/>
          </p:cNvSpPr>
          <p:nvPr>
            <p:ph type="title"/>
          </p:nvPr>
        </p:nvSpPr>
        <p:spPr>
          <a:xfrm>
            <a:off x="1331913" y="274638"/>
            <a:ext cx="7354887" cy="706437"/>
          </a:xfrm>
        </p:spPr>
        <p:txBody>
          <a:bodyPr/>
          <a:lstStyle/>
          <a:p>
            <a:r>
              <a:rPr lang="lt-LT" altLang="en-US" sz="3600" b="1" smtClean="0">
                <a:solidFill>
                  <a:srgbClr val="122DF6"/>
                </a:solidFill>
              </a:rPr>
              <a:t>C</a:t>
            </a:r>
            <a:r>
              <a:rPr lang="en-US" altLang="en-US" sz="3600" b="1" smtClean="0">
                <a:solidFill>
                  <a:srgbClr val="122DF6"/>
                </a:solidFill>
              </a:rPr>
              <a:t>harizma</a:t>
            </a:r>
            <a:r>
              <a:rPr lang="lt-LT" altLang="en-US" sz="3600" b="1" smtClean="0">
                <a:solidFill>
                  <a:srgbClr val="122DF6"/>
                </a:solidFill>
              </a:rPr>
              <a:t>(</a:t>
            </a:r>
            <a:r>
              <a:rPr lang="en-US" altLang="en-US" sz="3600" b="1" smtClean="0">
                <a:solidFill>
                  <a:srgbClr val="122DF6"/>
                </a:solidFill>
              </a:rPr>
              <a:t>tiškas</a:t>
            </a:r>
            <a:r>
              <a:rPr lang="lt-LT" altLang="en-US" sz="3600" b="1" smtClean="0">
                <a:solidFill>
                  <a:srgbClr val="122DF6"/>
                </a:solidFill>
              </a:rPr>
              <a:t>)</a:t>
            </a:r>
            <a:endParaRPr lang="en-US" altLang="en-US" sz="3600" b="1" smtClean="0">
              <a:solidFill>
                <a:srgbClr val="122DF6"/>
              </a:solidFill>
            </a:endParaRPr>
          </a:p>
        </p:txBody>
      </p:sp>
      <p:sp>
        <p:nvSpPr>
          <p:cNvPr id="3482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2"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3"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4" name="Rectangle 8"/>
          <p:cNvSpPr>
            <a:spLocks noGrp="1" noChangeArrowheads="1"/>
          </p:cNvSpPr>
          <p:nvPr>
            <p:ph type="body" sz="half" idx="1"/>
          </p:nvPr>
        </p:nvSpPr>
        <p:spPr>
          <a:xfrm>
            <a:off x="390525" y="1196975"/>
            <a:ext cx="8362950" cy="5256213"/>
          </a:xfrm>
        </p:spPr>
        <p:txBody>
          <a:bodyPr/>
          <a:lstStyle/>
          <a:p>
            <a:pPr eaLnBrk="1" hangingPunct="1"/>
            <a:r>
              <a:rPr lang="lt-LT" altLang="en-US" sz="2400" dirty="0" smtClean="0"/>
              <a:t>Kiekviena prekė yra unikali ir turi pakankamą skaičių pirkėjų (paklausa stipriai viršija pasiūlą). Dėl to kiekvienu atveju konkrečiai prekei susiformuoja uždara (deficitinė) rinka, turinti bent minimalų skaičių aktyvių pirkėjų. </a:t>
            </a:r>
            <a:r>
              <a:rPr lang="lt-LT" altLang="en-US" sz="2400" dirty="0" err="1" smtClean="0"/>
              <a:t>Aukcioninė</a:t>
            </a:r>
            <a:r>
              <a:rPr lang="lt-LT" altLang="en-US" sz="2400" dirty="0" smtClean="0"/>
              <a:t> prekyba ir konkrečios prekės „</a:t>
            </a:r>
            <a:r>
              <a:rPr lang="lt-LT" altLang="en-US" sz="2400" dirty="0" err="1" smtClean="0"/>
              <a:t>geidžiamumas</a:t>
            </a:r>
            <a:r>
              <a:rPr lang="lt-LT" altLang="en-US" sz="2400" dirty="0" smtClean="0"/>
              <a:t>“ leidžia pasiekti tuo metu galimai aukščiausią kainą.</a:t>
            </a:r>
          </a:p>
          <a:p>
            <a:pPr eaLnBrk="1" hangingPunct="1"/>
            <a:r>
              <a:rPr lang="lt-LT" altLang="en-US" sz="2400" dirty="0" smtClean="0"/>
              <a:t>Ne be reikalo retų prekių aukcionai pirma organizuoja plačią reklamą ir tik po to tą retenybę parduoda. </a:t>
            </a:r>
            <a:r>
              <a:rPr lang="lt-LT" altLang="en-US" sz="2400" dirty="0" err="1" smtClean="0"/>
              <a:t>Rekordiškai</a:t>
            </a:r>
            <a:r>
              <a:rPr lang="lt-LT" altLang="en-US" sz="2400" dirty="0" smtClean="0"/>
              <a:t> aukšta kaina vėliau savaime tampa nauja reklama tai prekei.</a:t>
            </a:r>
          </a:p>
          <a:p>
            <a:pPr eaLnBrk="1" hangingPunct="1"/>
            <a:r>
              <a:rPr lang="lt-LT" altLang="en-US" sz="2400" dirty="0" smtClean="0"/>
              <a:t>Retų prekių burbulai yra stabilesni, nei įprasti kainų burbulai.  Įprastų prekių paklausą didina laikini investuotojai ir ji keičiasi trumpuoju periodu. Tuo tarpu retų prekių pirkėjai dažniausiai investuoja ilgam. </a:t>
            </a:r>
          </a:p>
        </p:txBody>
      </p:sp>
      <p:sp>
        <p:nvSpPr>
          <p:cNvPr id="3482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424A31B6-0331-4D91-AD2C-2C925866298E}" type="slidenum">
              <a:rPr lang="lt-LT" altLang="en-US"/>
              <a:pPr>
                <a:defRPr/>
              </a:pPr>
              <a:t>47</a:t>
            </a:fld>
            <a:endParaRPr lang="lt-LT" altLang="en-US"/>
          </a:p>
        </p:txBody>
      </p:sp>
      <p:sp>
        <p:nvSpPr>
          <p:cNvPr id="33795" name="Rectangle 2"/>
          <p:cNvSpPr>
            <a:spLocks noGrp="1" noChangeArrowheads="1"/>
          </p:cNvSpPr>
          <p:nvPr>
            <p:ph type="title"/>
          </p:nvPr>
        </p:nvSpPr>
        <p:spPr>
          <a:xfrm>
            <a:off x="1331913" y="274638"/>
            <a:ext cx="7354887" cy="706437"/>
          </a:xfrm>
        </p:spPr>
        <p:txBody>
          <a:bodyPr/>
          <a:lstStyle/>
          <a:p>
            <a:r>
              <a:rPr lang="lt-LT" altLang="en-US" sz="3600" b="1" smtClean="0">
                <a:solidFill>
                  <a:srgbClr val="122DF6"/>
                </a:solidFill>
              </a:rPr>
              <a:t>C</a:t>
            </a:r>
            <a:r>
              <a:rPr lang="en-US" altLang="en-US" sz="3600" b="1" smtClean="0">
                <a:solidFill>
                  <a:srgbClr val="122DF6"/>
                </a:solidFill>
              </a:rPr>
              <a:t>harizma</a:t>
            </a:r>
            <a:r>
              <a:rPr lang="lt-LT" altLang="en-US" sz="3600" b="1" smtClean="0">
                <a:solidFill>
                  <a:srgbClr val="122DF6"/>
                </a:solidFill>
              </a:rPr>
              <a:t>(</a:t>
            </a:r>
            <a:r>
              <a:rPr lang="en-US" altLang="en-US" sz="3600" b="1" smtClean="0">
                <a:solidFill>
                  <a:srgbClr val="122DF6"/>
                </a:solidFill>
              </a:rPr>
              <a:t>tiškas</a:t>
            </a:r>
            <a:r>
              <a:rPr lang="lt-LT" altLang="en-US" sz="3600" b="1" smtClean="0">
                <a:solidFill>
                  <a:srgbClr val="122DF6"/>
                </a:solidFill>
              </a:rPr>
              <a:t>)</a:t>
            </a:r>
            <a:endParaRPr lang="en-US" altLang="en-US" sz="3600" b="1" smtClean="0">
              <a:solidFill>
                <a:srgbClr val="122DF6"/>
              </a:solidFill>
            </a:endParaRPr>
          </a:p>
        </p:txBody>
      </p:sp>
      <p:sp>
        <p:nvSpPr>
          <p:cNvPr id="3379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37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3798"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3799"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3800" name="Rectangle 8"/>
          <p:cNvSpPr>
            <a:spLocks noGrp="1" noChangeArrowheads="1"/>
          </p:cNvSpPr>
          <p:nvPr>
            <p:ph type="body" sz="half" idx="1"/>
          </p:nvPr>
        </p:nvSpPr>
        <p:spPr>
          <a:xfrm>
            <a:off x="390525" y="1196975"/>
            <a:ext cx="8362950" cy="5256213"/>
          </a:xfrm>
        </p:spPr>
        <p:txBody>
          <a:bodyPr/>
          <a:lstStyle/>
          <a:p>
            <a:pPr eaLnBrk="1" hangingPunct="1"/>
            <a:r>
              <a:rPr lang="lt-LT" altLang="en-US" sz="2400" dirty="0" smtClean="0"/>
              <a:t>2014 m Niujorko aukcione už 9,5 </a:t>
            </a:r>
            <a:r>
              <a:rPr lang="lt-LT" altLang="en-US" sz="2400" dirty="0" err="1" smtClean="0"/>
              <a:t>mln</a:t>
            </a:r>
            <a:r>
              <a:rPr lang="lt-LT" altLang="en-US" sz="2400" dirty="0" smtClean="0"/>
              <a:t>. JAV dolerių parduotas 19-ojo amžiaus vieno cento vertės </a:t>
            </a:r>
            <a:r>
              <a:rPr lang="lt-LT" altLang="en-US" sz="2400" dirty="0" err="1" smtClean="0"/>
              <a:t>purpuriškai</a:t>
            </a:r>
            <a:r>
              <a:rPr lang="lt-LT" altLang="en-US" sz="2400" dirty="0" smtClean="0"/>
              <a:t> raudonos spalvos pašto ženklas iš buvusios Britų Gvianos.</a:t>
            </a:r>
          </a:p>
        </p:txBody>
      </p:sp>
      <p:sp>
        <p:nvSpPr>
          <p:cNvPr id="3380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pic>
        <p:nvPicPr>
          <p:cNvPr id="33802" name="Picture 10" descr="https://upload.wikimedia.org/wikipedia/commons/a/ad/Gul_tre_skilling_b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65400"/>
            <a:ext cx="3046412"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 descr="Vaizdo rezultatas pagal u&amp;zcaron;klaus&amp;aogon; „treskilling yellow British Gu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2565400"/>
            <a:ext cx="41878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ntraštė 1"/>
          <p:cNvSpPr>
            <a:spLocks noGrp="1"/>
          </p:cNvSpPr>
          <p:nvPr>
            <p:ph type="title"/>
          </p:nvPr>
        </p:nvSpPr>
        <p:spPr/>
        <p:txBody>
          <a:bodyPr/>
          <a:lstStyle/>
          <a:p>
            <a:r>
              <a:rPr lang="en-US" altLang="lt-LT" sz="3200" b="1" smtClean="0">
                <a:solidFill>
                  <a:srgbClr val="0000FF"/>
                </a:solidFill>
              </a:rPr>
              <a:t>Ret</a:t>
            </a:r>
            <a:r>
              <a:rPr lang="lt-LT" altLang="lt-LT" sz="3200" b="1" smtClean="0">
                <a:solidFill>
                  <a:srgbClr val="0000FF"/>
                </a:solidFill>
              </a:rPr>
              <a:t>ų prekių (meno kūrinių) kainų burbulai</a:t>
            </a:r>
            <a:endParaRPr lang="lt-LT" altLang="lt-LT" sz="2800" smtClean="0">
              <a:solidFill>
                <a:srgbClr val="0000FF"/>
              </a:solidFill>
            </a:endParaRPr>
          </a:p>
        </p:txBody>
      </p:sp>
      <p:sp>
        <p:nvSpPr>
          <p:cNvPr id="5" name="Skaidrės numerio vietos rezervavimo ženklas 4"/>
          <p:cNvSpPr>
            <a:spLocks noGrp="1"/>
          </p:cNvSpPr>
          <p:nvPr>
            <p:ph type="sldNum" sz="quarter" idx="11"/>
          </p:nvPr>
        </p:nvSpPr>
        <p:spPr/>
        <p:txBody>
          <a:bodyPr/>
          <a:lstStyle/>
          <a:p>
            <a:pPr>
              <a:defRPr/>
            </a:pPr>
            <a:fld id="{DBAD0760-FE81-49F4-A15D-E1579BBA6380}" type="slidenum">
              <a:rPr lang="lt-LT" smtClean="0"/>
              <a:pPr>
                <a:defRPr/>
              </a:pPr>
              <a:t>48</a:t>
            </a:fld>
            <a:endParaRPr lang="lt-LT"/>
          </a:p>
        </p:txBody>
      </p:sp>
      <p:sp>
        <p:nvSpPr>
          <p:cNvPr id="49156" name="Content Placeholder 1"/>
          <p:cNvSpPr>
            <a:spLocks noGrp="1"/>
          </p:cNvSpPr>
          <p:nvPr>
            <p:ph idx="1"/>
          </p:nvPr>
        </p:nvSpPr>
        <p:spPr/>
        <p:txBody>
          <a:bodyPr/>
          <a:lstStyle/>
          <a:p>
            <a:pPr marL="0" indent="0">
              <a:buFontTx/>
              <a:buNone/>
            </a:pPr>
            <a:endParaRPr lang="lt-LT" altLang="lt-LT" smtClean="0"/>
          </a:p>
        </p:txBody>
      </p:sp>
      <p:pic>
        <p:nvPicPr>
          <p:cNvPr id="491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412875"/>
            <a:ext cx="85693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Footer Placeholder 3"/>
          <p:cNvSpPr txBox="1">
            <a:spLocks/>
          </p:cNvSpPr>
          <p:nvPr/>
        </p:nvSpPr>
        <p:spPr bwMode="auto">
          <a:xfrm>
            <a:off x="1649413" y="6478588"/>
            <a:ext cx="59039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
        <p:nvSpPr>
          <p:cNvPr id="49159" name="Slide Number Placeholder 4"/>
          <p:cNvSpPr txBox="1">
            <a:spLocks/>
          </p:cNvSpPr>
          <p:nvPr/>
        </p:nvSpPr>
        <p:spPr bwMode="auto">
          <a:xfrm>
            <a:off x="7812088" y="6356350"/>
            <a:ext cx="874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FB59695B-476A-49EC-9E81-F4A39F1451D7}" type="slidenum">
              <a:rPr lang="lt-LT" altLang="en-US" sz="1400">
                <a:latin typeface="Arial" charset="0"/>
              </a:rPr>
              <a:pPr algn="r" eaLnBrk="1" hangingPunct="1">
                <a:spcBef>
                  <a:spcPct val="0"/>
                </a:spcBef>
                <a:buFontTx/>
                <a:buNone/>
              </a:pPr>
              <a:t>48</a:t>
            </a:fld>
            <a:endParaRPr lang="lt-LT" altLang="en-US" sz="1400">
              <a:latin typeface="Arial" charset="0"/>
            </a:endParaRPr>
          </a:p>
        </p:txBody>
      </p:sp>
    </p:spTree>
    <p:extLst>
      <p:ext uri="{BB962C8B-B14F-4D97-AF65-F5344CB8AC3E}">
        <p14:creationId xmlns:p14="http://schemas.microsoft.com/office/powerpoint/2010/main" val="3205260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42988" y="188913"/>
            <a:ext cx="7859712" cy="703262"/>
          </a:xfrm>
        </p:spPr>
        <p:txBody>
          <a:bodyPr/>
          <a:lstStyle/>
          <a:p>
            <a:r>
              <a:rPr lang="lt-LT" altLang="lt-LT" sz="2800" b="1" smtClean="0">
                <a:solidFill>
                  <a:srgbClr val="0033CC"/>
                </a:solidFill>
              </a:rPr>
              <a:t>Meno kūrinių kainų burbulai – Alberto Giacometti skulptūra.</a:t>
            </a:r>
            <a:endParaRPr lang="ru-RU" altLang="lt-LT" sz="2800" b="1" smtClean="0">
              <a:solidFill>
                <a:srgbClr val="0033CC"/>
              </a:solidFill>
            </a:endParaRPr>
          </a:p>
        </p:txBody>
      </p:sp>
      <p:pic>
        <p:nvPicPr>
          <p:cNvPr id="35843" name="Picture 2" descr="Giacometti homme qui mar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196975"/>
            <a:ext cx="367188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950" y="1557338"/>
            <a:ext cx="4032250" cy="4154487"/>
          </a:xfrm>
          <a:prstGeom prst="rect">
            <a:avLst/>
          </a:prstGeom>
        </p:spPr>
        <p:txBody>
          <a:bodyPr>
            <a:spAutoFit/>
          </a:bodyPr>
          <a:lstStyle/>
          <a:p>
            <a:pPr>
              <a:defRPr/>
            </a:pPr>
            <a:r>
              <a:rPr lang="lt-LT" altLang="lt-LT" sz="2400" dirty="0">
                <a:solidFill>
                  <a:schemeClr val="tx2"/>
                </a:solidFill>
                <a:latin typeface="+mj-lt"/>
                <a:ea typeface="+mj-ea"/>
                <a:cs typeface="+mj-cs"/>
              </a:rPr>
              <a:t>Žmogaus dydžio Alberto </a:t>
            </a:r>
            <a:r>
              <a:rPr lang="lt-LT" altLang="lt-LT" sz="2400" dirty="0" err="1">
                <a:solidFill>
                  <a:schemeClr val="tx2"/>
                </a:solidFill>
                <a:latin typeface="+mj-lt"/>
                <a:ea typeface="+mj-ea"/>
                <a:cs typeface="+mj-cs"/>
              </a:rPr>
              <a:t>Giacometti</a:t>
            </a:r>
            <a:r>
              <a:rPr lang="lt-LT" altLang="lt-LT" sz="2400" dirty="0">
                <a:solidFill>
                  <a:schemeClr val="tx2"/>
                </a:solidFill>
                <a:latin typeface="+mj-lt"/>
                <a:ea typeface="+mj-ea"/>
                <a:cs typeface="+mj-cs"/>
              </a:rPr>
              <a:t> bronzinė skulptūra "</a:t>
            </a:r>
            <a:r>
              <a:rPr lang="lt-LT" altLang="lt-LT" sz="2400" dirty="0" err="1">
                <a:solidFill>
                  <a:schemeClr val="tx2"/>
                </a:solidFill>
                <a:latin typeface="+mj-lt"/>
                <a:ea typeface="+mj-ea"/>
                <a:cs typeface="+mj-cs"/>
              </a:rPr>
              <a:t>L'Homme</a:t>
            </a:r>
            <a:r>
              <a:rPr lang="lt-LT" altLang="lt-LT" sz="2400" dirty="0">
                <a:solidFill>
                  <a:schemeClr val="tx2"/>
                </a:solidFill>
                <a:latin typeface="+mj-lt"/>
                <a:ea typeface="+mj-ea"/>
                <a:cs typeface="+mj-cs"/>
              </a:rPr>
              <a:t> </a:t>
            </a:r>
            <a:r>
              <a:rPr lang="lt-LT" altLang="lt-LT" sz="2400" dirty="0" err="1">
                <a:solidFill>
                  <a:schemeClr val="tx2"/>
                </a:solidFill>
                <a:latin typeface="+mj-lt"/>
                <a:ea typeface="+mj-ea"/>
                <a:cs typeface="+mj-cs"/>
              </a:rPr>
              <a:t>Qui</a:t>
            </a:r>
            <a:r>
              <a:rPr lang="lt-LT" altLang="lt-LT" sz="2400" dirty="0">
                <a:solidFill>
                  <a:schemeClr val="tx2"/>
                </a:solidFill>
                <a:latin typeface="+mj-lt"/>
                <a:ea typeface="+mj-ea"/>
                <a:cs typeface="+mj-cs"/>
              </a:rPr>
              <a:t> </a:t>
            </a:r>
            <a:r>
              <a:rPr lang="lt-LT" altLang="lt-LT" sz="2400" dirty="0" err="1">
                <a:solidFill>
                  <a:schemeClr val="tx2"/>
                </a:solidFill>
                <a:latin typeface="+mj-lt"/>
                <a:ea typeface="+mj-ea"/>
                <a:cs typeface="+mj-cs"/>
              </a:rPr>
              <a:t>Marche</a:t>
            </a:r>
            <a:r>
              <a:rPr lang="lt-LT" altLang="lt-LT" sz="2400" dirty="0">
                <a:solidFill>
                  <a:schemeClr val="tx2"/>
                </a:solidFill>
                <a:latin typeface="+mj-lt"/>
                <a:ea typeface="+mj-ea"/>
                <a:cs typeface="+mj-cs"/>
              </a:rPr>
              <a:t> I" ("Einantis žmogus I") Londono aukcione </a:t>
            </a:r>
            <a:r>
              <a:rPr lang="lt-LT" sz="2400" dirty="0">
                <a:solidFill>
                  <a:schemeClr val="tx2"/>
                </a:solidFill>
                <a:latin typeface="+mj-lt"/>
                <a:ea typeface="+mj-ea"/>
                <a:cs typeface="+mj-cs"/>
              </a:rPr>
              <a:t>2010m. vasario 3d. </a:t>
            </a:r>
            <a:r>
              <a:rPr lang="lt-LT" altLang="lt-LT" sz="2400" dirty="0">
                <a:solidFill>
                  <a:schemeClr val="tx2"/>
                </a:solidFill>
                <a:latin typeface="+mj-lt"/>
                <a:ea typeface="+mj-ea"/>
                <a:cs typeface="+mj-cs"/>
              </a:rPr>
              <a:t>parduota per 8 </a:t>
            </a:r>
            <a:r>
              <a:rPr lang="lt-LT" altLang="lt-LT" sz="2400" dirty="0" err="1">
                <a:solidFill>
                  <a:schemeClr val="tx2"/>
                </a:solidFill>
                <a:latin typeface="+mj-lt"/>
                <a:ea typeface="+mj-ea"/>
                <a:cs typeface="+mj-cs"/>
              </a:rPr>
              <a:t>min</a:t>
            </a:r>
            <a:r>
              <a:rPr lang="lt-LT" altLang="lt-LT" sz="2400" dirty="0">
                <a:solidFill>
                  <a:schemeClr val="tx2"/>
                </a:solidFill>
                <a:latin typeface="+mj-lt"/>
                <a:ea typeface="+mj-ea"/>
                <a:cs typeface="+mj-cs"/>
              </a:rPr>
              <a:t>. už rekordinę 65 </a:t>
            </a:r>
            <a:r>
              <a:rPr lang="lt-LT" altLang="lt-LT" sz="2400" dirty="0" err="1">
                <a:solidFill>
                  <a:schemeClr val="tx2"/>
                </a:solidFill>
                <a:latin typeface="+mj-lt"/>
                <a:ea typeface="+mj-ea"/>
                <a:cs typeface="+mj-cs"/>
              </a:rPr>
              <a:t>mln</a:t>
            </a:r>
            <a:r>
              <a:rPr lang="lt-LT" altLang="lt-LT" sz="2400" dirty="0">
                <a:solidFill>
                  <a:schemeClr val="tx2"/>
                </a:solidFill>
                <a:latin typeface="+mj-lt"/>
                <a:ea typeface="+mj-ea"/>
                <a:cs typeface="+mj-cs"/>
              </a:rPr>
              <a:t>. svarų sterlingų (103,7 JAV $) sumą. </a:t>
            </a:r>
            <a:r>
              <a:rPr lang="en-US" altLang="lt-LT" sz="2400" dirty="0" err="1">
                <a:solidFill>
                  <a:schemeClr val="tx2"/>
                </a:solidFill>
                <a:latin typeface="+mj-lt"/>
                <a:ea typeface="+mj-ea"/>
                <a:cs typeface="+mj-cs"/>
              </a:rPr>
              <a:t>Sp</a:t>
            </a:r>
            <a:r>
              <a:rPr lang="lt-LT" altLang="lt-LT" sz="2400" dirty="0">
                <a:solidFill>
                  <a:schemeClr val="tx2"/>
                </a:solidFill>
                <a:latin typeface="+mj-lt"/>
                <a:ea typeface="+mj-ea"/>
                <a:cs typeface="+mj-cs"/>
              </a:rPr>
              <a:t>ė</a:t>
            </a:r>
            <a:r>
              <a:rPr lang="en-US" altLang="lt-LT" sz="2400" dirty="0" err="1">
                <a:solidFill>
                  <a:schemeClr val="tx2"/>
                </a:solidFill>
                <a:latin typeface="+mj-lt"/>
                <a:ea typeface="+mj-ea"/>
                <a:cs typeface="+mj-cs"/>
              </a:rPr>
              <a:t>jama</a:t>
            </a:r>
            <a:r>
              <a:rPr lang="en-US" altLang="lt-LT" sz="2400" dirty="0">
                <a:solidFill>
                  <a:schemeClr val="tx2"/>
                </a:solidFill>
                <a:latin typeface="+mj-lt"/>
                <a:ea typeface="+mj-ea"/>
                <a:cs typeface="+mj-cs"/>
              </a:rPr>
              <a:t> </a:t>
            </a:r>
            <a:r>
              <a:rPr lang="lt-LT" altLang="lt-LT" sz="2400" dirty="0">
                <a:solidFill>
                  <a:schemeClr val="tx2"/>
                </a:solidFill>
                <a:latin typeface="+mj-lt"/>
                <a:ea typeface="+mj-ea"/>
                <a:cs typeface="+mj-cs"/>
              </a:rPr>
              <a:t>paklausos priežastis – atvaizdas ant 100 Šveicarijos frankų banknoto.</a:t>
            </a:r>
          </a:p>
        </p:txBody>
      </p:sp>
      <p:sp>
        <p:nvSpPr>
          <p:cNvPr id="35845" name="Footer Placeholder 3"/>
          <p:cNvSpPr txBox="1">
            <a:spLocks/>
          </p:cNvSpPr>
          <p:nvPr/>
        </p:nvSpPr>
        <p:spPr bwMode="auto">
          <a:xfrm>
            <a:off x="1403350" y="6446838"/>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
        <p:nvSpPr>
          <p:cNvPr id="3" name="Slide Number Placeholder 2"/>
          <p:cNvSpPr>
            <a:spLocks noGrp="1"/>
          </p:cNvSpPr>
          <p:nvPr>
            <p:ph type="sldNum" sz="quarter" idx="11"/>
          </p:nvPr>
        </p:nvSpPr>
        <p:spPr/>
        <p:txBody>
          <a:bodyPr/>
          <a:lstStyle/>
          <a:p>
            <a:pPr>
              <a:defRPr/>
            </a:pPr>
            <a:fld id="{310EB9A4-04C7-4395-9D5E-DF997EA029AE}" type="slidenum">
              <a:rPr lang="lt-LT" smtClean="0"/>
              <a:pPr>
                <a:defRPr/>
              </a:pPr>
              <a:t>49</a:t>
            </a:fld>
            <a:endParaRPr lang="lt-L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331913" y="274638"/>
            <a:ext cx="7354887" cy="850106"/>
          </a:xfrm>
        </p:spPr>
        <p:txBody>
          <a:bodyPr/>
          <a:lstStyle/>
          <a:p>
            <a:r>
              <a:rPr lang="lt-LT" altLang="lt-LT" sz="3200" b="1" dirty="0" smtClean="0">
                <a:solidFill>
                  <a:srgbClr val="122DF6"/>
                </a:solidFill>
                <a:latin typeface="Times New Roman" pitchFamily="18" charset="0"/>
                <a:cs typeface="Times New Roman" pitchFamily="18" charset="0"/>
              </a:rPr>
              <a:t>Sąvokos. Procentai, nuošimčiai ar palūkanos?</a:t>
            </a:r>
            <a:endParaRPr lang="lt-LT" altLang="lt-LT" sz="3200" dirty="0" smtClean="0">
              <a:solidFill>
                <a:srgbClr val="122DF6"/>
              </a:solidFill>
            </a:endParaRPr>
          </a:p>
        </p:txBody>
      </p:sp>
      <p:sp>
        <p:nvSpPr>
          <p:cNvPr id="2" name="Content Placeholder 1"/>
          <p:cNvSpPr>
            <a:spLocks noGrp="1"/>
          </p:cNvSpPr>
          <p:nvPr>
            <p:ph idx="1"/>
          </p:nvPr>
        </p:nvSpPr>
        <p:spPr>
          <a:xfrm>
            <a:off x="390525" y="1556791"/>
            <a:ext cx="8362950" cy="4896173"/>
          </a:xfrm>
        </p:spPr>
        <p:txBody>
          <a:bodyPr/>
          <a:lstStyle/>
          <a:p>
            <a:pPr marL="0" indent="0">
              <a:lnSpc>
                <a:spcPct val="90000"/>
              </a:lnSpc>
              <a:buNone/>
              <a:defRPr/>
            </a:pPr>
            <a:r>
              <a:rPr lang="lt-LT" sz="2800" dirty="0" smtClean="0">
                <a:latin typeface="Times New Roman" panose="02020603050405020304" pitchFamily="18" charset="0"/>
                <a:cs typeface="Times New Roman" panose="02020603050405020304" pitchFamily="18" charset="0"/>
              </a:rPr>
              <a:t>Daugelį šimtmečių </a:t>
            </a:r>
            <a:r>
              <a:rPr lang="lt-LT" sz="2800" b="1" dirty="0" smtClean="0">
                <a:latin typeface="Times New Roman" panose="02020603050405020304" pitchFamily="18" charset="0"/>
                <a:cs typeface="Times New Roman" panose="02020603050405020304" pitchFamily="18" charset="0"/>
              </a:rPr>
              <a:t>procentai (nuošimčiai)</a:t>
            </a:r>
            <a:r>
              <a:rPr lang="lt-LT" sz="2800" dirty="0" smtClean="0">
                <a:latin typeface="Times New Roman" panose="02020603050405020304" pitchFamily="18" charset="0"/>
                <a:cs typeface="Times New Roman" panose="02020603050405020304" pitchFamily="18" charset="0"/>
              </a:rPr>
              <a:t> turėjo grynai finansinę prasmę – jie reiškė palūkanas.</a:t>
            </a:r>
          </a:p>
          <a:p>
            <a:pPr marL="0" indent="0">
              <a:lnSpc>
                <a:spcPct val="90000"/>
              </a:lnSpc>
              <a:buNone/>
              <a:defRPr/>
            </a:pPr>
            <a:r>
              <a:rPr lang="lt-LT" sz="2800" b="1" dirty="0" smtClean="0">
                <a:latin typeface="Times New Roman" panose="02020603050405020304" pitchFamily="18" charset="0"/>
                <a:cs typeface="Times New Roman" panose="02020603050405020304" pitchFamily="18" charset="0"/>
              </a:rPr>
              <a:t>Palūkanos</a:t>
            </a:r>
            <a:r>
              <a:rPr lang="lt-LT" sz="2800" dirty="0" smtClean="0">
                <a:latin typeface="Times New Roman" panose="02020603050405020304" pitchFamily="18" charset="0"/>
                <a:cs typeface="Times New Roman" panose="02020603050405020304" pitchFamily="18" charset="0"/>
              </a:rPr>
              <a:t> –tai mokestis už naudojimąsi skolintais pinigais. </a:t>
            </a:r>
          </a:p>
          <a:p>
            <a:pPr marL="0" indent="0">
              <a:lnSpc>
                <a:spcPct val="90000"/>
              </a:lnSpc>
              <a:buNone/>
              <a:defRPr/>
            </a:pPr>
            <a:r>
              <a:rPr lang="lt-LT" sz="2800" dirty="0" smtClean="0">
                <a:solidFill>
                  <a:srgbClr val="0000CC"/>
                </a:solidFill>
                <a:latin typeface="Times New Roman" panose="02020603050405020304" pitchFamily="18" charset="0"/>
                <a:cs typeface="Times New Roman" panose="02020603050405020304" pitchFamily="18" charset="0"/>
              </a:rPr>
              <a:t>Tai ne bet kokia pinigų suma, o </a:t>
            </a:r>
            <a:r>
              <a:rPr lang="lt-LT" sz="2800" b="1" dirty="0" smtClean="0">
                <a:solidFill>
                  <a:srgbClr val="0000CC"/>
                </a:solidFill>
                <a:latin typeface="Times New Roman" panose="02020603050405020304" pitchFamily="18" charset="0"/>
                <a:cs typeface="Times New Roman" panose="02020603050405020304" pitchFamily="18" charset="0"/>
              </a:rPr>
              <a:t>suma, mokama paskolos davėjui už kiekvieną šimtą tam tikram laikui </a:t>
            </a:r>
            <a:r>
              <a:rPr lang="lt-LT" sz="2800" dirty="0" smtClean="0">
                <a:solidFill>
                  <a:srgbClr val="0000CC"/>
                </a:solidFill>
                <a:latin typeface="Times New Roman" panose="02020603050405020304" pitchFamily="18" charset="0"/>
                <a:cs typeface="Times New Roman" panose="02020603050405020304" pitchFamily="18" charset="0"/>
              </a:rPr>
              <a:t>(paprastai metams) </a:t>
            </a:r>
            <a:r>
              <a:rPr lang="lt-LT" sz="2800" b="1" dirty="0" smtClean="0">
                <a:solidFill>
                  <a:srgbClr val="0000CC"/>
                </a:solidFill>
                <a:latin typeface="Times New Roman" panose="02020603050405020304" pitchFamily="18" charset="0"/>
                <a:cs typeface="Times New Roman" panose="02020603050405020304" pitchFamily="18" charset="0"/>
              </a:rPr>
              <a:t>skolintų piniginių vienetų </a:t>
            </a:r>
            <a:r>
              <a:rPr lang="lt-LT" sz="2800" dirty="0" smtClean="0">
                <a:solidFill>
                  <a:srgbClr val="0000CC"/>
                </a:solidFill>
                <a:latin typeface="Times New Roman" panose="02020603050405020304" pitchFamily="18" charset="0"/>
                <a:cs typeface="Times New Roman" panose="02020603050405020304" pitchFamily="18" charset="0"/>
              </a:rPr>
              <a:t>(lot. </a:t>
            </a:r>
            <a:r>
              <a:rPr lang="lt-LT" sz="2800" i="1" dirty="0" smtClean="0">
                <a:solidFill>
                  <a:srgbClr val="0000CC"/>
                </a:solidFill>
                <a:latin typeface="Times New Roman" panose="02020603050405020304" pitchFamily="18" charset="0"/>
                <a:cs typeface="Times New Roman" panose="02020603050405020304" pitchFamily="18" charset="0"/>
              </a:rPr>
              <a:t>pro </a:t>
            </a:r>
            <a:r>
              <a:rPr lang="lt-LT" sz="2800" i="1" dirty="0" err="1" smtClean="0">
                <a:solidFill>
                  <a:srgbClr val="0000CC"/>
                </a:solidFill>
                <a:latin typeface="Times New Roman" panose="02020603050405020304" pitchFamily="18" charset="0"/>
                <a:cs typeface="Times New Roman" panose="02020603050405020304" pitchFamily="18" charset="0"/>
              </a:rPr>
              <a:t>centum</a:t>
            </a:r>
            <a:r>
              <a:rPr lang="lt-LT" sz="2800" i="1" dirty="0" smtClean="0">
                <a:solidFill>
                  <a:srgbClr val="0000CC"/>
                </a:solidFill>
                <a:latin typeface="Times New Roman" panose="02020603050405020304" pitchFamily="18" charset="0"/>
                <a:cs typeface="Times New Roman" panose="02020603050405020304" pitchFamily="18" charset="0"/>
              </a:rPr>
              <a:t> </a:t>
            </a:r>
            <a:r>
              <a:rPr lang="lt-LT" sz="2800" dirty="0" smtClean="0">
                <a:solidFill>
                  <a:srgbClr val="0000CC"/>
                </a:solidFill>
                <a:latin typeface="Times New Roman" panose="02020603050405020304" pitchFamily="18" charset="0"/>
                <a:cs typeface="Times New Roman" panose="02020603050405020304" pitchFamily="18" charset="0"/>
              </a:rPr>
              <a:t>– nuo šimto; nuošimtis). </a:t>
            </a:r>
          </a:p>
          <a:p>
            <a:pPr marL="0" indent="0">
              <a:lnSpc>
                <a:spcPct val="90000"/>
              </a:lnSpc>
              <a:buNone/>
              <a:defRPr/>
            </a:pPr>
            <a:r>
              <a:rPr lang="lt-LT" sz="2800" dirty="0" smtClean="0">
                <a:solidFill>
                  <a:srgbClr val="0000CC"/>
                </a:solidFill>
                <a:latin typeface="Times New Roman" panose="02020603050405020304" pitchFamily="18" charset="0"/>
                <a:cs typeface="Times New Roman" panose="02020603050405020304" pitchFamily="18" charset="0"/>
              </a:rPr>
              <a:t>Palūkanos (procentai) – tai pinigai per tam tikrą laiką (tarkim, </a:t>
            </a:r>
            <a:r>
              <a:rPr lang="lt-LT" sz="2800" i="1" dirty="0" smtClean="0">
                <a:solidFill>
                  <a:srgbClr val="0000CC"/>
                </a:solidFill>
                <a:latin typeface="Times New Roman" panose="02020603050405020304" pitchFamily="18" charset="0"/>
                <a:cs typeface="Times New Roman" panose="02020603050405020304" pitchFamily="18" charset="0"/>
              </a:rPr>
              <a:t>€/m</a:t>
            </a:r>
            <a:r>
              <a:rPr lang="lt-LT" sz="2800" dirty="0" smtClean="0">
                <a:solidFill>
                  <a:srgbClr val="0000CC"/>
                </a:solidFill>
                <a:latin typeface="Times New Roman" panose="02020603050405020304" pitchFamily="18" charset="0"/>
                <a:cs typeface="Times New Roman" panose="02020603050405020304" pitchFamily="18" charset="0"/>
              </a:rPr>
              <a:t>)</a:t>
            </a:r>
            <a:r>
              <a:rPr lang="lt-LT" sz="2800" dirty="0" smtClean="0">
                <a:solidFill>
                  <a:srgbClr val="0000CC"/>
                </a:solidFill>
              </a:rPr>
              <a:t>.</a:t>
            </a:r>
          </a:p>
          <a:p>
            <a:pPr marL="0" indent="0">
              <a:lnSpc>
                <a:spcPct val="90000"/>
              </a:lnSpc>
              <a:buFontTx/>
              <a:buNone/>
              <a:defRPr/>
            </a:pPr>
            <a:endParaRPr lang="lt-LT" sz="2400" b="1" kern="1200" dirty="0">
              <a:solidFill>
                <a:srgbClr val="3333FF"/>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47F5F95F-FE09-4804-BF0D-C05B14090AD0}" type="slidenum">
              <a:rPr lang="lt-LT" smtClean="0"/>
              <a:pPr>
                <a:defRPr/>
              </a:pPr>
              <a:t>5</a:t>
            </a:fld>
            <a:endParaRPr lang="lt-LT" dirty="0"/>
          </a:p>
        </p:txBody>
      </p:sp>
      <p:sp>
        <p:nvSpPr>
          <p:cNvPr id="819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81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351357193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403350" y="115888"/>
            <a:ext cx="7354888" cy="779462"/>
          </a:xfrm>
        </p:spPr>
        <p:txBody>
          <a:bodyPr/>
          <a:lstStyle/>
          <a:p>
            <a:r>
              <a:rPr lang="lt-LT" altLang="lt-LT" sz="2800" b="1" smtClean="0">
                <a:solidFill>
                  <a:srgbClr val="0033CC"/>
                </a:solidFill>
              </a:rPr>
              <a:t>Meno kūrinių kainų burbulai – A.Giacometti </a:t>
            </a:r>
            <a:br>
              <a:rPr lang="lt-LT" altLang="lt-LT" sz="2800" b="1" smtClean="0">
                <a:solidFill>
                  <a:srgbClr val="0033CC"/>
                </a:solidFill>
              </a:rPr>
            </a:br>
            <a:r>
              <a:rPr lang="lt-LT" altLang="lt-LT" sz="2400" b="1" smtClean="0">
                <a:solidFill>
                  <a:srgbClr val="0033CC"/>
                </a:solidFill>
              </a:rPr>
              <a:t>(100 Šveicarijos frankų banknotas)</a:t>
            </a:r>
          </a:p>
        </p:txBody>
      </p:sp>
      <p:sp>
        <p:nvSpPr>
          <p:cNvPr id="51203" name="Content Placeholder 2"/>
          <p:cNvSpPr>
            <a:spLocks noGrp="1"/>
          </p:cNvSpPr>
          <p:nvPr>
            <p:ph idx="1"/>
          </p:nvPr>
        </p:nvSpPr>
        <p:spPr>
          <a:xfrm rot="16200000">
            <a:off x="2051845" y="1469231"/>
            <a:ext cx="5040312" cy="4784725"/>
          </a:xfrm>
        </p:spPr>
        <p:txBody>
          <a:bodyPr/>
          <a:lstStyle/>
          <a:p>
            <a:endParaRPr lang="lt-LT" altLang="lt-LT" sz="2400" smtClean="0"/>
          </a:p>
        </p:txBody>
      </p:sp>
      <p:sp>
        <p:nvSpPr>
          <p:cNvPr id="5" name="Slide Number Placeholder 4"/>
          <p:cNvSpPr>
            <a:spLocks noGrp="1"/>
          </p:cNvSpPr>
          <p:nvPr>
            <p:ph type="sldNum" sz="quarter" idx="11"/>
          </p:nvPr>
        </p:nvSpPr>
        <p:spPr/>
        <p:txBody>
          <a:bodyPr/>
          <a:lstStyle/>
          <a:p>
            <a:pPr>
              <a:defRPr/>
            </a:pPr>
            <a:fld id="{14ACE412-7E3F-4B59-A2E8-5ECA14BF1F7E}" type="slidenum">
              <a:rPr lang="lt-LT" smtClean="0"/>
              <a:pPr>
                <a:defRPr/>
              </a:pPr>
              <a:t>50</a:t>
            </a:fld>
            <a:endParaRPr lang="lt-LT" dirty="0"/>
          </a:p>
        </p:txBody>
      </p:sp>
      <p:pic>
        <p:nvPicPr>
          <p:cNvPr id="51205" name="Picture 2" descr="D:\Dokumentai\PATEIKTYS\1998 metų Šveicarijos frankai. 100 Šveicarijos frankų_failai\php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1341438"/>
            <a:ext cx="45561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Footer Placeholder 3"/>
          <p:cNvSpPr txBox="1">
            <a:spLocks/>
          </p:cNvSpPr>
          <p:nvPr/>
        </p:nvSpPr>
        <p:spPr bwMode="auto">
          <a:xfrm>
            <a:off x="1403350" y="6446838"/>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Tree>
    <p:extLst>
      <p:ext uri="{BB962C8B-B14F-4D97-AF65-F5344CB8AC3E}">
        <p14:creationId xmlns:p14="http://schemas.microsoft.com/office/powerpoint/2010/main" val="100001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D6341040-C7A9-4CD1-85C1-5285AFF454E8}" type="slidenum">
              <a:rPr lang="lt-LT" altLang="en-US"/>
              <a:pPr>
                <a:defRPr/>
              </a:pPr>
              <a:t>51</a:t>
            </a:fld>
            <a:endParaRPr lang="lt-LT" altLang="en-US"/>
          </a:p>
        </p:txBody>
      </p:sp>
      <p:sp>
        <p:nvSpPr>
          <p:cNvPr id="34819" name="Rectangle 2"/>
          <p:cNvSpPr>
            <a:spLocks noGrp="1" noChangeArrowheads="1"/>
          </p:cNvSpPr>
          <p:nvPr>
            <p:ph type="title"/>
          </p:nvPr>
        </p:nvSpPr>
        <p:spPr>
          <a:xfrm>
            <a:off x="1331913" y="274638"/>
            <a:ext cx="7354887" cy="706437"/>
          </a:xfrm>
        </p:spPr>
        <p:txBody>
          <a:bodyPr/>
          <a:lstStyle/>
          <a:p>
            <a:r>
              <a:rPr lang="lt-LT" sz="3600" b="1" dirty="0" smtClean="0">
                <a:solidFill>
                  <a:srgbClr val="3333FF"/>
                </a:solidFill>
              </a:rPr>
              <a:t>Vandens </a:t>
            </a:r>
            <a:r>
              <a:rPr lang="lt-LT" sz="3600" b="1" dirty="0">
                <a:solidFill>
                  <a:srgbClr val="3333FF"/>
                </a:solidFill>
              </a:rPr>
              <a:t>ir deimantų paradoksas</a:t>
            </a:r>
            <a:endParaRPr lang="en-US" altLang="en-US" sz="3600" b="1" dirty="0" smtClean="0">
              <a:solidFill>
                <a:srgbClr val="3333FF"/>
              </a:solidFill>
            </a:endParaRPr>
          </a:p>
        </p:txBody>
      </p:sp>
      <p:sp>
        <p:nvSpPr>
          <p:cNvPr id="3482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2"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3"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4" name="Rectangle 8"/>
          <p:cNvSpPr>
            <a:spLocks noGrp="1" noChangeArrowheads="1"/>
          </p:cNvSpPr>
          <p:nvPr>
            <p:ph type="body" sz="half" idx="1"/>
          </p:nvPr>
        </p:nvSpPr>
        <p:spPr>
          <a:xfrm>
            <a:off x="390525" y="1196975"/>
            <a:ext cx="8362950" cy="5256213"/>
          </a:xfrm>
        </p:spPr>
        <p:txBody>
          <a:bodyPr/>
          <a:lstStyle/>
          <a:p>
            <a:pPr eaLnBrk="1" hangingPunct="1"/>
            <a:r>
              <a:rPr lang="lt-LT" sz="2400" dirty="0">
                <a:latin typeface="Times New Roman" panose="02020603050405020304" pitchFamily="18" charset="0"/>
                <a:cs typeface="Times New Roman" panose="02020603050405020304" pitchFamily="18" charset="0"/>
              </a:rPr>
              <a:t>Tai Aristotelio suformuluotas, o vėliau A.Smito </a:t>
            </a:r>
            <a:r>
              <a:rPr lang="lt-LT" sz="2400" dirty="0" smtClean="0">
                <a:latin typeface="Times New Roman" panose="02020603050405020304" pitchFamily="18" charset="0"/>
                <a:cs typeface="Times New Roman" panose="02020603050405020304" pitchFamily="18" charset="0"/>
              </a:rPr>
              <a:t>išplėtotas klausimas</a:t>
            </a:r>
            <a:r>
              <a:rPr lang="lt-LT" sz="2400" dirty="0">
                <a:latin typeface="Times New Roman" panose="02020603050405020304" pitchFamily="18" charset="0"/>
                <a:cs typeface="Times New Roman" panose="02020603050405020304" pitchFamily="18" charset="0"/>
              </a:rPr>
              <a:t>: </a:t>
            </a:r>
            <a:r>
              <a:rPr lang="lt-LT" sz="2400" b="1" dirty="0">
                <a:solidFill>
                  <a:srgbClr val="3333FF"/>
                </a:solidFill>
                <a:latin typeface="Times New Roman" panose="02020603050405020304" pitchFamily="18" charset="0"/>
                <a:cs typeface="Times New Roman" panose="02020603050405020304" pitchFamily="18" charset="0"/>
              </a:rPr>
              <a:t>„Kodėl vanduo, kuris yra būtinas gyvybei, yra pigus, kai tuo tarpu deimantai yra labai brangūs, nors galima apsieiti ir be </a:t>
            </a:r>
            <a:r>
              <a:rPr lang="lt-LT" sz="2400" b="1" dirty="0" smtClean="0">
                <a:solidFill>
                  <a:srgbClr val="3333FF"/>
                </a:solidFill>
                <a:latin typeface="Times New Roman" panose="02020603050405020304" pitchFamily="18" charset="0"/>
                <a:cs typeface="Times New Roman" panose="02020603050405020304" pitchFamily="18" charset="0"/>
              </a:rPr>
              <a:t>jų?“</a:t>
            </a:r>
          </a:p>
          <a:p>
            <a:pPr eaLnBrk="1" hangingPunct="1"/>
            <a:r>
              <a:rPr lang="lt-LT" sz="2400" dirty="0">
                <a:latin typeface="Times New Roman" panose="02020603050405020304" pitchFamily="18" charset="0"/>
                <a:cs typeface="Times New Roman" panose="02020603050405020304" pitchFamily="18" charset="0"/>
              </a:rPr>
              <a:t>Šis paradoksas yra neišspręstas iki šiol, nes, </a:t>
            </a:r>
            <a:r>
              <a:rPr lang="lt-LT" sz="2400" b="1" dirty="0" smtClean="0">
                <a:solidFill>
                  <a:srgbClr val="3333FF"/>
                </a:solidFill>
                <a:latin typeface="Times New Roman" panose="02020603050405020304" pitchFamily="18" charset="0"/>
                <a:cs typeface="Times New Roman" panose="02020603050405020304" pitchFamily="18" charset="0"/>
              </a:rPr>
              <a:t>jo </a:t>
            </a:r>
            <a:r>
              <a:rPr lang="lt-LT" sz="2400" b="1" dirty="0">
                <a:solidFill>
                  <a:srgbClr val="3333FF"/>
                </a:solidFill>
                <a:latin typeface="Times New Roman" panose="02020603050405020304" pitchFamily="18" charset="0"/>
                <a:cs typeface="Times New Roman" panose="02020603050405020304" pitchFamily="18" charset="0"/>
              </a:rPr>
              <a:t>neįmanoma išspręsti klasikinės ekonomikos rėmuose</a:t>
            </a:r>
            <a:r>
              <a:rPr lang="lt-LT" sz="2400" dirty="0">
                <a:latin typeface="Times New Roman" panose="02020603050405020304" pitchFamily="18" charset="0"/>
                <a:cs typeface="Times New Roman" panose="02020603050405020304" pitchFamily="18" charset="0"/>
              </a:rPr>
              <a:t>. Tai yra todėl, kad retųjų prekių kainodara iš principo yra kitokia, nei įprastųjų </a:t>
            </a:r>
            <a:r>
              <a:rPr lang="lt-LT" sz="2400" dirty="0" smtClean="0">
                <a:latin typeface="Times New Roman" panose="02020603050405020304" pitchFamily="18" charset="0"/>
                <a:cs typeface="Times New Roman" panose="02020603050405020304" pitchFamily="18" charset="0"/>
              </a:rPr>
              <a:t>prekių?“.</a:t>
            </a:r>
          </a:p>
          <a:p>
            <a:pPr eaLnBrk="1" hangingPunct="1"/>
            <a:r>
              <a:rPr lang="lt-LT" sz="2400" b="1" dirty="0">
                <a:solidFill>
                  <a:srgbClr val="3333FF"/>
                </a:solidFill>
                <a:latin typeface="Times New Roman" panose="02020603050405020304" pitchFamily="18" charset="0"/>
                <a:cs typeface="Times New Roman" panose="02020603050405020304" pitchFamily="18" charset="0"/>
              </a:rPr>
              <a:t>Mažėjančio naudingumo </a:t>
            </a:r>
            <a:r>
              <a:rPr lang="lt-LT" sz="2400" b="1" dirty="0" smtClean="0">
                <a:solidFill>
                  <a:srgbClr val="3333FF"/>
                </a:solidFill>
                <a:latin typeface="Times New Roman" panose="02020603050405020304" pitchFamily="18" charset="0"/>
                <a:cs typeface="Times New Roman" panose="02020603050405020304" pitchFamily="18" charset="0"/>
              </a:rPr>
              <a:t>taisyklė</a:t>
            </a:r>
            <a:r>
              <a:rPr lang="lt-LT" sz="2400" dirty="0" smtClean="0">
                <a:latin typeface="Times New Roman" panose="02020603050405020304" pitchFamily="18" charset="0"/>
                <a:cs typeface="Times New Roman" panose="02020603050405020304" pitchFamily="18" charset="0"/>
              </a:rPr>
              <a:t>, suformuluota austrų ekonominės mokyklos, </a:t>
            </a:r>
            <a:r>
              <a:rPr lang="lt-LT" sz="2400" dirty="0">
                <a:latin typeface="Times New Roman" panose="02020603050405020304" pitchFamily="18" charset="0"/>
                <a:cs typeface="Times New Roman" panose="02020603050405020304" pitchFamily="18" charset="0"/>
              </a:rPr>
              <a:t>teigia, kad </a:t>
            </a:r>
            <a:r>
              <a:rPr lang="lt-LT" sz="2400" i="1" dirty="0">
                <a:latin typeface="Times New Roman" panose="02020603050405020304" pitchFamily="18" charset="0"/>
                <a:cs typeface="Times New Roman" panose="02020603050405020304" pitchFamily="18" charset="0"/>
              </a:rPr>
              <a:t>kiekviena tolesnė gėrybė duoda vis mažesnę naudą, kol galiausiai dar viena gėrybė jokios naudos nesuteikia</a:t>
            </a:r>
            <a:r>
              <a:rPr lang="lt-LT" sz="2400" dirty="0">
                <a:latin typeface="Times New Roman" panose="02020603050405020304" pitchFamily="18" charset="0"/>
                <a:cs typeface="Times New Roman" panose="02020603050405020304" pitchFamily="18" charset="0"/>
              </a:rPr>
              <a:t>. Kitaip tariant didinant prekių ir paslaugų vartojimą </a:t>
            </a:r>
            <a:r>
              <a:rPr lang="lt-LT" sz="2400" dirty="0" smtClean="0">
                <a:latin typeface="Times New Roman" panose="02020603050405020304" pitchFamily="18" charset="0"/>
                <a:cs typeface="Times New Roman" panose="02020603050405020304" pitchFamily="18" charset="0"/>
              </a:rPr>
              <a:t>jų </a:t>
            </a:r>
            <a:r>
              <a:rPr lang="lt-LT" sz="2400" dirty="0">
                <a:latin typeface="Times New Roman" panose="02020603050405020304" pitchFamily="18" charset="0"/>
                <a:cs typeface="Times New Roman" panose="02020603050405020304" pitchFamily="18" charset="0"/>
              </a:rPr>
              <a:t>ribinis naudingumas </a:t>
            </a:r>
            <a:r>
              <a:rPr lang="lt-LT" sz="2400" dirty="0" smtClean="0">
                <a:latin typeface="Times New Roman" panose="02020603050405020304" pitchFamily="18" charset="0"/>
                <a:cs typeface="Times New Roman" panose="02020603050405020304" pitchFamily="18" charset="0"/>
              </a:rPr>
              <a:t>mažėja.</a:t>
            </a:r>
            <a:endParaRPr lang="lt-LT" altLang="en-US" sz="2400" dirty="0" smtClean="0">
              <a:latin typeface="Times New Roman" panose="02020603050405020304" pitchFamily="18" charset="0"/>
              <a:cs typeface="Times New Roman" panose="02020603050405020304" pitchFamily="18" charset="0"/>
            </a:endParaRPr>
          </a:p>
        </p:txBody>
      </p:sp>
      <p:sp>
        <p:nvSpPr>
          <p:cNvPr id="3482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extLst>
      <p:ext uri="{BB962C8B-B14F-4D97-AF65-F5344CB8AC3E}">
        <p14:creationId xmlns:p14="http://schemas.microsoft.com/office/powerpoint/2010/main" val="75510084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kaidrės numerio vietos rezervavimo ženklas 6"/>
          <p:cNvSpPr>
            <a:spLocks noGrp="1"/>
          </p:cNvSpPr>
          <p:nvPr>
            <p:ph type="sldNum" sz="quarter" idx="11"/>
          </p:nvPr>
        </p:nvSpPr>
        <p:spPr>
          <a:xfrm>
            <a:off x="6553200" y="6243638"/>
            <a:ext cx="2133600" cy="457200"/>
          </a:xfrm>
        </p:spPr>
        <p:txBody>
          <a:bodyPr/>
          <a:lstStyle/>
          <a:p>
            <a:pPr>
              <a:defRPr/>
            </a:pPr>
            <a:fld id="{D6341040-C7A9-4CD1-85C1-5285AFF454E8}" type="slidenum">
              <a:rPr lang="lt-LT" altLang="en-US"/>
              <a:pPr>
                <a:defRPr/>
              </a:pPr>
              <a:t>52</a:t>
            </a:fld>
            <a:endParaRPr lang="lt-LT" altLang="en-US"/>
          </a:p>
        </p:txBody>
      </p:sp>
      <p:sp>
        <p:nvSpPr>
          <p:cNvPr id="34819" name="Rectangle 2"/>
          <p:cNvSpPr>
            <a:spLocks noGrp="1" noChangeArrowheads="1"/>
          </p:cNvSpPr>
          <p:nvPr>
            <p:ph type="title"/>
          </p:nvPr>
        </p:nvSpPr>
        <p:spPr>
          <a:xfrm>
            <a:off x="1331913" y="274638"/>
            <a:ext cx="7354887" cy="706437"/>
          </a:xfrm>
        </p:spPr>
        <p:txBody>
          <a:bodyPr/>
          <a:lstStyle/>
          <a:p>
            <a:r>
              <a:rPr lang="lt-LT" sz="2800" b="1" dirty="0" smtClean="0">
                <a:solidFill>
                  <a:srgbClr val="3333FF"/>
                </a:solidFill>
              </a:rPr>
              <a:t>Vandens </a:t>
            </a:r>
            <a:r>
              <a:rPr lang="lt-LT" sz="2800" b="1" dirty="0">
                <a:solidFill>
                  <a:srgbClr val="3333FF"/>
                </a:solidFill>
              </a:rPr>
              <a:t>ir deimantų </a:t>
            </a:r>
            <a:r>
              <a:rPr lang="lt-LT" sz="2800" b="1" dirty="0" smtClean="0">
                <a:solidFill>
                  <a:srgbClr val="3333FF"/>
                </a:solidFill>
              </a:rPr>
              <a:t>paradokso sprendimas</a:t>
            </a:r>
            <a:endParaRPr lang="en-US" altLang="en-US" sz="2800" b="1" dirty="0" smtClean="0">
              <a:solidFill>
                <a:srgbClr val="3333FF"/>
              </a:solidFill>
            </a:endParaRPr>
          </a:p>
        </p:txBody>
      </p:sp>
      <p:sp>
        <p:nvSpPr>
          <p:cNvPr id="3482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2"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3"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lt-LT" altLang="lt-LT" sz="1800">
              <a:latin typeface="Arial" charset="0"/>
            </a:endParaRPr>
          </a:p>
        </p:txBody>
      </p:sp>
      <p:sp>
        <p:nvSpPr>
          <p:cNvPr id="34824" name="Rectangle 8"/>
          <p:cNvSpPr>
            <a:spLocks noGrp="1" noChangeArrowheads="1"/>
          </p:cNvSpPr>
          <p:nvPr>
            <p:ph type="body" sz="half" idx="1"/>
          </p:nvPr>
        </p:nvSpPr>
        <p:spPr>
          <a:xfrm>
            <a:off x="390525" y="1196975"/>
            <a:ext cx="8362950" cy="5256213"/>
          </a:xfrm>
        </p:spPr>
        <p:txBody>
          <a:bodyPr/>
          <a:lstStyle/>
          <a:p>
            <a:pPr eaLnBrk="1" hangingPunct="1"/>
            <a:r>
              <a:rPr lang="lt-LT" sz="2100" dirty="0">
                <a:latin typeface="Times New Roman" panose="02020603050405020304" pitchFamily="18" charset="0"/>
                <a:cs typeface="Times New Roman" panose="02020603050405020304" pitchFamily="18" charset="0"/>
              </a:rPr>
              <a:t>XIX </a:t>
            </a:r>
            <a:r>
              <a:rPr lang="lt-LT" sz="2100" dirty="0" err="1">
                <a:latin typeface="Times New Roman" panose="02020603050405020304" pitchFamily="18" charset="0"/>
                <a:cs typeface="Times New Roman" panose="02020603050405020304" pitchFamily="18" charset="0"/>
              </a:rPr>
              <a:t>a</a:t>
            </a:r>
            <a:r>
              <a:rPr lang="lt-LT" sz="2100" dirty="0">
                <a:latin typeface="Times New Roman" panose="02020603050405020304" pitchFamily="18" charset="0"/>
                <a:cs typeface="Times New Roman" panose="02020603050405020304" pitchFamily="18" charset="0"/>
              </a:rPr>
              <a:t>. pabaigoje </a:t>
            </a:r>
            <a:r>
              <a:rPr lang="lt-LT" sz="2100" i="1" dirty="0" smtClean="0">
                <a:latin typeface="Times New Roman" panose="02020603050405020304" pitchFamily="18" charset="0"/>
                <a:cs typeface="Times New Roman" panose="02020603050405020304" pitchFamily="18" charset="0"/>
              </a:rPr>
              <a:t>austrų ekonominės </a:t>
            </a:r>
            <a:r>
              <a:rPr lang="lt-LT" sz="2100" i="1" dirty="0">
                <a:latin typeface="Times New Roman" panose="02020603050405020304" pitchFamily="18" charset="0"/>
                <a:cs typeface="Times New Roman" panose="02020603050405020304" pitchFamily="18" charset="0"/>
              </a:rPr>
              <a:t>mokyklos </a:t>
            </a:r>
            <a:r>
              <a:rPr lang="lt-LT" sz="2100" dirty="0">
                <a:latin typeface="Times New Roman" panose="02020603050405020304" pitchFamily="18" charset="0"/>
                <a:cs typeface="Times New Roman" panose="02020603050405020304" pitchFamily="18" charset="0"/>
              </a:rPr>
              <a:t>atstovai, pasiremdami </a:t>
            </a:r>
            <a:r>
              <a:rPr lang="lt-LT" sz="2100" i="1" dirty="0">
                <a:latin typeface="Times New Roman" panose="02020603050405020304" pitchFamily="18" charset="0"/>
                <a:cs typeface="Times New Roman" panose="02020603050405020304" pitchFamily="18" charset="0"/>
              </a:rPr>
              <a:t>mažėjančio ribinio naudingumo principu</a:t>
            </a:r>
            <a:r>
              <a:rPr lang="lt-LT" sz="2100" dirty="0">
                <a:latin typeface="Times New Roman" panose="02020603050405020304" pitchFamily="18" charset="0"/>
                <a:cs typeface="Times New Roman" panose="02020603050405020304" pitchFamily="18" charset="0"/>
              </a:rPr>
              <a:t>, tarėsi išsprendę šį paradoksą. Tačiau </a:t>
            </a:r>
            <a:r>
              <a:rPr lang="lt-LT" sz="2100" dirty="0" smtClean="0">
                <a:latin typeface="Times New Roman" panose="02020603050405020304" pitchFamily="18" charset="0"/>
                <a:cs typeface="Times New Roman" panose="02020603050405020304" pitchFamily="18" charset="0"/>
              </a:rPr>
              <a:t>prielaida</a:t>
            </a:r>
            <a:r>
              <a:rPr lang="lt-LT" sz="2100" dirty="0">
                <a:latin typeface="Times New Roman" panose="02020603050405020304" pitchFamily="18" charset="0"/>
                <a:cs typeface="Times New Roman" panose="02020603050405020304" pitchFamily="18" charset="0"/>
              </a:rPr>
              <a:t>, kad retom (vienetinėm) prekėm galima taikyti mažėjančio ribinio naudingumo principą  savo esme yra neteisinga</a:t>
            </a:r>
            <a:r>
              <a:rPr lang="lt-LT" sz="2100" dirty="0" smtClean="0">
                <a:latin typeface="Times New Roman" panose="02020603050405020304" pitchFamily="18" charset="0"/>
                <a:cs typeface="Times New Roman" panose="02020603050405020304" pitchFamily="18" charset="0"/>
              </a:rPr>
              <a:t>.</a:t>
            </a:r>
          </a:p>
          <a:p>
            <a:pPr eaLnBrk="1" hangingPunct="1"/>
            <a:r>
              <a:rPr lang="lt-LT" sz="2100" dirty="0" smtClean="0">
                <a:latin typeface="Times New Roman" panose="02020603050405020304" pitchFamily="18" charset="0"/>
                <a:cs typeface="Times New Roman" panose="02020603050405020304" pitchFamily="18" charset="0"/>
              </a:rPr>
              <a:t>Retoms </a:t>
            </a:r>
            <a:r>
              <a:rPr lang="lt-LT" sz="2100" dirty="0">
                <a:latin typeface="Times New Roman" panose="02020603050405020304" pitchFamily="18" charset="0"/>
                <a:cs typeface="Times New Roman" panose="02020603050405020304" pitchFamily="18" charset="0"/>
              </a:rPr>
              <a:t>ir ypač vienetinėms prekėms šis </a:t>
            </a:r>
            <a:r>
              <a:rPr lang="lt-LT" sz="2100" dirty="0" smtClean="0">
                <a:latin typeface="Times New Roman" panose="02020603050405020304" pitchFamily="18" charset="0"/>
                <a:cs typeface="Times New Roman" panose="02020603050405020304" pitchFamily="18" charset="0"/>
              </a:rPr>
              <a:t>principas </a:t>
            </a:r>
            <a:r>
              <a:rPr lang="lt-LT" sz="2100" dirty="0">
                <a:latin typeface="Times New Roman" panose="02020603050405020304" pitchFamily="18" charset="0"/>
                <a:cs typeface="Times New Roman" panose="02020603050405020304" pitchFamily="18" charset="0"/>
              </a:rPr>
              <a:t>negalioja, nes </a:t>
            </a:r>
            <a:r>
              <a:rPr lang="lt-LT" sz="2100" dirty="0" smtClean="0">
                <a:latin typeface="Times New Roman" panose="02020603050405020304" pitchFamily="18" charset="0"/>
                <a:cs typeface="Times New Roman" panose="02020603050405020304" pitchFamily="18" charset="0"/>
              </a:rPr>
              <a:t>neįmanoma neribotai didinti </a:t>
            </a:r>
            <a:r>
              <a:rPr lang="lt-LT" sz="2100" dirty="0">
                <a:latin typeface="Times New Roman" panose="02020603050405020304" pitchFamily="18" charset="0"/>
                <a:cs typeface="Times New Roman" panose="02020603050405020304" pitchFamily="18" charset="0"/>
              </a:rPr>
              <a:t>vienetinės prekės vartojamų vienetų skaičiaus ir dėl to negalimas joks ribinis naudingumas. </a:t>
            </a:r>
            <a:endParaRPr lang="lt-LT" sz="2100" dirty="0" smtClean="0">
              <a:latin typeface="Times New Roman" panose="02020603050405020304" pitchFamily="18" charset="0"/>
              <a:cs typeface="Times New Roman" panose="02020603050405020304" pitchFamily="18" charset="0"/>
            </a:endParaRPr>
          </a:p>
          <a:p>
            <a:pPr eaLnBrk="1" hangingPunct="1"/>
            <a:r>
              <a:rPr lang="lt-LT" altLang="en-US" sz="2100" b="1" dirty="0" smtClean="0">
                <a:solidFill>
                  <a:srgbClr val="3333FF"/>
                </a:solidFill>
                <a:latin typeface="Times New Roman" panose="02020603050405020304" pitchFamily="18" charset="0"/>
                <a:cs typeface="Times New Roman" panose="02020603050405020304" pitchFamily="18" charset="0"/>
              </a:rPr>
              <a:t>Vanduo ir deimantai </a:t>
            </a:r>
            <a:r>
              <a:rPr lang="lt-LT" altLang="en-US" sz="2100" dirty="0" smtClean="0">
                <a:solidFill>
                  <a:srgbClr val="3333FF"/>
                </a:solidFill>
                <a:latin typeface="Times New Roman" panose="02020603050405020304" pitchFamily="18" charset="0"/>
                <a:cs typeface="Times New Roman" panose="02020603050405020304" pitchFamily="18" charset="0"/>
              </a:rPr>
              <a:t>įprastomis sąlygomis priklauso skirtingo tipo rinkoms: vanduo – </a:t>
            </a:r>
            <a:r>
              <a:rPr lang="lt-LT" altLang="en-US" sz="2100" dirty="0" err="1" smtClean="0">
                <a:solidFill>
                  <a:srgbClr val="3333FF"/>
                </a:solidFill>
                <a:latin typeface="Times New Roman" panose="02020603050405020304" pitchFamily="18" charset="0"/>
                <a:cs typeface="Times New Roman" panose="02020603050405020304" pitchFamily="18" charset="0"/>
              </a:rPr>
              <a:t>proficitinei</a:t>
            </a:r>
            <a:r>
              <a:rPr lang="lt-LT" altLang="en-US" sz="2100" dirty="0" smtClean="0">
                <a:solidFill>
                  <a:srgbClr val="3333FF"/>
                </a:solidFill>
                <a:latin typeface="Times New Roman" panose="02020603050405020304" pitchFamily="18" charset="0"/>
                <a:cs typeface="Times New Roman" panose="02020603050405020304" pitchFamily="18" charset="0"/>
              </a:rPr>
              <a:t> (atvirajai), deimantai (reti) – deficitinei (uždarajai). Dėl didelės paklausos deficitinė rinka, veikiant didėjančio pelningumo paradoksui, formuoja kainų burbulą. Dėl to reti deimantai tokie brangūs. </a:t>
            </a:r>
          </a:p>
          <a:p>
            <a:pPr eaLnBrk="1" hangingPunct="1"/>
            <a:r>
              <a:rPr lang="lt-LT" altLang="en-US" sz="2100" dirty="0" smtClean="0">
                <a:latin typeface="Times New Roman" panose="02020603050405020304" pitchFamily="18" charset="0"/>
                <a:cs typeface="Times New Roman" panose="02020603050405020304" pitchFamily="18" charset="0"/>
              </a:rPr>
              <a:t>Jei deimantų pasiūla būtų daug didesnė už paklausą, </a:t>
            </a:r>
            <a:r>
              <a:rPr lang="lt-LT" altLang="en-US" sz="2100" dirty="0" err="1" smtClean="0">
                <a:latin typeface="Times New Roman" panose="02020603050405020304" pitchFamily="18" charset="0"/>
                <a:cs typeface="Times New Roman" panose="02020603050405020304" pitchFamily="18" charset="0"/>
              </a:rPr>
              <a:t>t.y</a:t>
            </a:r>
            <a:r>
              <a:rPr lang="lt-LT" altLang="en-US" sz="2100" dirty="0" smtClean="0">
                <a:latin typeface="Times New Roman" panose="02020603050405020304" pitchFamily="18" charset="0"/>
                <a:cs typeface="Times New Roman" panose="02020603050405020304" pitchFamily="18" charset="0"/>
              </a:rPr>
              <a:t>., jei deimantų būtų tiek, kiek, tarkim, smėlio dykumoje, tai ir jų kaina būtų artima vandens kainai.</a:t>
            </a:r>
          </a:p>
        </p:txBody>
      </p:sp>
      <p:sp>
        <p:nvSpPr>
          <p:cNvPr id="3482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extLst>
      <p:ext uri="{BB962C8B-B14F-4D97-AF65-F5344CB8AC3E}">
        <p14:creationId xmlns:p14="http://schemas.microsoft.com/office/powerpoint/2010/main" val="317544623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ntraštė 1"/>
          <p:cNvSpPr>
            <a:spLocks noGrp="1"/>
          </p:cNvSpPr>
          <p:nvPr>
            <p:ph type="title"/>
          </p:nvPr>
        </p:nvSpPr>
        <p:spPr/>
        <p:txBody>
          <a:bodyPr/>
          <a:lstStyle/>
          <a:p>
            <a:r>
              <a:rPr lang="lt-LT" altLang="lt-LT" sz="2800" b="1" dirty="0" err="1" smtClean="0">
                <a:solidFill>
                  <a:srgbClr val="0000FF"/>
                </a:solidFill>
              </a:rPr>
              <a:t>BITCOIN'o</a:t>
            </a:r>
            <a:r>
              <a:rPr lang="lt-LT" altLang="lt-LT" sz="2800" b="1" dirty="0" smtClean="0">
                <a:solidFill>
                  <a:srgbClr val="0000FF"/>
                </a:solidFill>
              </a:rPr>
              <a:t> kainos kitimas </a:t>
            </a:r>
            <a:r>
              <a:rPr lang="en-US" altLang="lt-LT" sz="2400" dirty="0" smtClean="0">
                <a:solidFill>
                  <a:srgbClr val="0000FF"/>
                </a:solidFill>
              </a:rPr>
              <a:t/>
            </a:r>
            <a:br>
              <a:rPr lang="en-US" altLang="lt-LT" sz="2400" dirty="0" smtClean="0">
                <a:solidFill>
                  <a:srgbClr val="0000FF"/>
                </a:solidFill>
              </a:rPr>
            </a:br>
            <a:r>
              <a:rPr lang="lt-LT" altLang="lt-LT" sz="2400" dirty="0" smtClean="0">
                <a:solidFill>
                  <a:srgbClr val="0000FF"/>
                </a:solidFill>
              </a:rPr>
              <a:t>(2012-12 ... 2013-11</a:t>
            </a:r>
            <a:r>
              <a:rPr lang="en-US" altLang="lt-LT" sz="2400" dirty="0" smtClean="0">
                <a:solidFill>
                  <a:srgbClr val="0000FF"/>
                </a:solidFill>
              </a:rPr>
              <a:t>)</a:t>
            </a:r>
            <a:endParaRPr lang="lt-LT" altLang="lt-LT" sz="2400" dirty="0" smtClean="0">
              <a:solidFill>
                <a:srgbClr val="0000FF"/>
              </a:solidFill>
            </a:endParaRPr>
          </a:p>
        </p:txBody>
      </p:sp>
      <p:sp>
        <p:nvSpPr>
          <p:cNvPr id="5" name="Skaidrės numerio vietos rezervavimo ženklas 4"/>
          <p:cNvSpPr>
            <a:spLocks noGrp="1"/>
          </p:cNvSpPr>
          <p:nvPr>
            <p:ph type="sldNum" sz="quarter" idx="11"/>
          </p:nvPr>
        </p:nvSpPr>
        <p:spPr/>
        <p:txBody>
          <a:bodyPr/>
          <a:lstStyle/>
          <a:p>
            <a:pPr>
              <a:defRPr/>
            </a:pPr>
            <a:fld id="{8C4BCEE8-600B-457D-884C-1148C9351B58}" type="slidenum">
              <a:rPr lang="lt-LT" smtClean="0"/>
              <a:pPr>
                <a:defRPr/>
              </a:pPr>
              <a:t>53</a:t>
            </a:fld>
            <a:endParaRPr lang="lt-LT"/>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7893"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ntraštė 1"/>
          <p:cNvSpPr>
            <a:spLocks noGrp="1"/>
          </p:cNvSpPr>
          <p:nvPr>
            <p:ph type="title"/>
          </p:nvPr>
        </p:nvSpPr>
        <p:spPr>
          <a:xfrm>
            <a:off x="1258888" y="115888"/>
            <a:ext cx="7354887" cy="719137"/>
          </a:xfrm>
        </p:spPr>
        <p:txBody>
          <a:bodyPr/>
          <a:lstStyle/>
          <a:p>
            <a:r>
              <a:rPr lang="lt-LT" sz="3600" b="1" dirty="0">
                <a:solidFill>
                  <a:srgbClr val="122DF6"/>
                </a:solidFill>
              </a:rPr>
              <a:t>Auksas ir </a:t>
            </a:r>
            <a:r>
              <a:rPr lang="lt-LT" sz="3600" b="1" dirty="0" err="1">
                <a:solidFill>
                  <a:srgbClr val="122DF6"/>
                </a:solidFill>
              </a:rPr>
              <a:t>bitkoinas</a:t>
            </a:r>
            <a:r>
              <a:rPr lang="lt-LT" sz="3600" b="1" dirty="0">
                <a:solidFill>
                  <a:srgbClr val="122DF6"/>
                </a:solidFill>
              </a:rPr>
              <a:t> – </a:t>
            </a:r>
            <a:r>
              <a:rPr lang="lt-LT" sz="3600" b="1" dirty="0" smtClean="0">
                <a:solidFill>
                  <a:srgbClr val="122DF6"/>
                </a:solidFill>
              </a:rPr>
              <a:t>nevykę </a:t>
            </a:r>
            <a:r>
              <a:rPr lang="lt-LT" sz="3600" b="1" dirty="0">
                <a:solidFill>
                  <a:srgbClr val="122DF6"/>
                </a:solidFill>
              </a:rPr>
              <a:t>pinigai</a:t>
            </a:r>
            <a:endParaRPr lang="en-US" sz="3600" b="1" dirty="0">
              <a:solidFill>
                <a:srgbClr val="122DF6"/>
              </a:solidFill>
            </a:endParaRPr>
          </a:p>
        </p:txBody>
      </p:sp>
      <p:sp>
        <p:nvSpPr>
          <p:cNvPr id="38915" name="Turinio vietos rezervavimo ženklas 2"/>
          <p:cNvSpPr>
            <a:spLocks noGrp="1"/>
          </p:cNvSpPr>
          <p:nvPr>
            <p:ph idx="1"/>
          </p:nvPr>
        </p:nvSpPr>
        <p:spPr>
          <a:xfrm>
            <a:off x="539750" y="908050"/>
            <a:ext cx="8229600" cy="5394325"/>
          </a:xfrm>
        </p:spPr>
        <p:txBody>
          <a:bodyPr/>
          <a:lstStyle/>
          <a:p>
            <a:pPr marL="457200" indent="-457200">
              <a:lnSpc>
                <a:spcPct val="95000"/>
              </a:lnSpc>
              <a:buFont typeface="Garamond" pitchFamily="18" charset="0"/>
              <a:buAutoNum type="arabicPeriod"/>
            </a:pPr>
            <a:endParaRPr lang="lt-LT" sz="2400" dirty="0" smtClean="0"/>
          </a:p>
          <a:p>
            <a:pPr marL="0" indent="0">
              <a:lnSpc>
                <a:spcPct val="95000"/>
              </a:lnSpc>
              <a:buNone/>
            </a:pPr>
            <a:r>
              <a:rPr lang="lt-LT" sz="2400" dirty="0" smtClean="0"/>
              <a:t>Supratus </a:t>
            </a:r>
            <a:r>
              <a:rPr lang="lt-LT" sz="2400" dirty="0"/>
              <a:t>kaip veikia didėjančio pelningumo paradoksas darosi aišku, kad auksas,  </a:t>
            </a:r>
            <a:r>
              <a:rPr lang="lt-LT" sz="2400" dirty="0" err="1"/>
              <a:t>bitkoinas</a:t>
            </a:r>
            <a:r>
              <a:rPr lang="lt-LT" sz="2400" dirty="0"/>
              <a:t> ir į juos panašūs yra nevykę pinigai. O nevykę todėl, kad jų kaina nepastovi – jie pučia burbulus. Kaip pinigai galės atlikti vertės mato (vertės etalono) funkciją, jei kaina per metus pasikečia kelis ar net keliasdešimt kartų? </a:t>
            </a:r>
            <a:r>
              <a:rPr lang="lt-LT" sz="2400" b="1" dirty="0">
                <a:solidFill>
                  <a:srgbClr val="122DF6"/>
                </a:solidFill>
              </a:rPr>
              <a:t>Štai per 2013 metus  </a:t>
            </a:r>
            <a:r>
              <a:rPr lang="lt-LT" sz="2400" b="1" dirty="0" err="1">
                <a:solidFill>
                  <a:srgbClr val="122DF6"/>
                </a:solidFill>
              </a:rPr>
              <a:t>bitkoino</a:t>
            </a:r>
            <a:r>
              <a:rPr lang="lt-LT" sz="2400" b="1" dirty="0">
                <a:solidFill>
                  <a:srgbClr val="122DF6"/>
                </a:solidFill>
              </a:rPr>
              <a:t> vertė išaugo 6 200 </a:t>
            </a:r>
            <a:r>
              <a:rPr lang="lt-LT" sz="2400" b="1" dirty="0" err="1">
                <a:solidFill>
                  <a:srgbClr val="122DF6"/>
                </a:solidFill>
              </a:rPr>
              <a:t>proc</a:t>
            </a:r>
            <a:r>
              <a:rPr lang="lt-LT" sz="2400" b="1" dirty="0">
                <a:solidFill>
                  <a:srgbClr val="122DF6"/>
                </a:solidFill>
              </a:rPr>
              <a:t>. </a:t>
            </a:r>
            <a:r>
              <a:rPr lang="lt-LT" sz="2400" dirty="0"/>
              <a:t>Aukso kaina kinta lėčiau, bet vis vien keičiasi reikšmingai. Kas būtų, jei taip keistųsi kiti etalonai. </a:t>
            </a:r>
            <a:endParaRPr lang="lt-LT" sz="2400" dirty="0" smtClean="0"/>
          </a:p>
          <a:p>
            <a:pPr marL="0" indent="0">
              <a:lnSpc>
                <a:spcPct val="95000"/>
              </a:lnSpc>
              <a:buNone/>
            </a:pPr>
            <a:r>
              <a:rPr lang="lt-LT" sz="2400" dirty="0" smtClean="0"/>
              <a:t>Pinigų</a:t>
            </a:r>
            <a:r>
              <a:rPr lang="lt-LT" sz="2400" dirty="0"/>
              <a:t>, tokių kaip </a:t>
            </a:r>
            <a:r>
              <a:rPr lang="lt-LT" sz="2400" b="1" dirty="0"/>
              <a:t>auksas</a:t>
            </a:r>
            <a:r>
              <a:rPr lang="lt-LT" sz="2400" dirty="0"/>
              <a:t>, kintanti vertė smarkiai stabdo verslą</a:t>
            </a:r>
            <a:r>
              <a:rPr lang="lt-LT" sz="2400" dirty="0" smtClean="0"/>
              <a:t>. </a:t>
            </a:r>
            <a:r>
              <a:rPr lang="lt-LT" sz="2400" dirty="0"/>
              <a:t>Iš čia peršasi išvada: kad etaloninė prekė turėtų pastovią kainą negalima riboti jos kiekio (antraip formuosis kainos burbulas). Supaprastintai tariant – pinigų turi būti tiek, kiek vertos visos prekės ir paslaugos. </a:t>
            </a:r>
            <a:endParaRPr lang="lt-LT" sz="2400" dirty="0" smtClean="0"/>
          </a:p>
          <a:p>
            <a:pPr marL="0" indent="0">
              <a:lnSpc>
                <a:spcPct val="95000"/>
              </a:lnSpc>
              <a:buNone/>
            </a:pPr>
            <a:r>
              <a:rPr lang="lt-LT" sz="2400" dirty="0"/>
              <a:t>Dekretinių pinigų privalumas yra tai, kad lengva keisti jų kiekį </a:t>
            </a:r>
            <a:r>
              <a:rPr lang="lt-LT" sz="2400" dirty="0" smtClean="0"/>
              <a:t>apyvartoje.</a:t>
            </a:r>
            <a:endParaRPr lang="lt-LT" altLang="lt-LT" sz="2400" dirty="0" smtClean="0"/>
          </a:p>
        </p:txBody>
      </p:sp>
      <p:sp>
        <p:nvSpPr>
          <p:cNvPr id="5" name="Skaidrės numerio vietos rezervavimo ženklas 4"/>
          <p:cNvSpPr>
            <a:spLocks noGrp="1"/>
          </p:cNvSpPr>
          <p:nvPr>
            <p:ph type="sldNum" sz="quarter" idx="11"/>
          </p:nvPr>
        </p:nvSpPr>
        <p:spPr/>
        <p:txBody>
          <a:bodyPr/>
          <a:lstStyle/>
          <a:p>
            <a:pPr>
              <a:defRPr/>
            </a:pPr>
            <a:fld id="{0A0385DE-2F0D-4021-B4AA-1C64A6D46631}" type="slidenum">
              <a:rPr lang="lt-LT" smtClean="0"/>
              <a:pPr>
                <a:defRPr/>
              </a:pPr>
              <a:t>54</a:t>
            </a:fld>
            <a:endParaRPr lang="lt-LT"/>
          </a:p>
        </p:txBody>
      </p:sp>
      <p:sp>
        <p:nvSpPr>
          <p:cNvPr id="38917"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ntraštė 1"/>
          <p:cNvSpPr>
            <a:spLocks noGrp="1"/>
          </p:cNvSpPr>
          <p:nvPr>
            <p:ph type="title"/>
          </p:nvPr>
        </p:nvSpPr>
        <p:spPr>
          <a:xfrm>
            <a:off x="1258888" y="115888"/>
            <a:ext cx="7354887" cy="719137"/>
          </a:xfrm>
        </p:spPr>
        <p:txBody>
          <a:bodyPr/>
          <a:lstStyle/>
          <a:p>
            <a:r>
              <a:rPr lang="lt-LT" altLang="lt-LT" sz="4000" b="1" smtClean="0">
                <a:solidFill>
                  <a:srgbClr val="0000FF"/>
                </a:solidFill>
              </a:rPr>
              <a:t>Išvados (1).</a:t>
            </a:r>
          </a:p>
        </p:txBody>
      </p:sp>
      <p:sp>
        <p:nvSpPr>
          <p:cNvPr id="38915" name="Turinio vietos rezervavimo ženklas 2"/>
          <p:cNvSpPr>
            <a:spLocks noGrp="1"/>
          </p:cNvSpPr>
          <p:nvPr>
            <p:ph idx="1"/>
          </p:nvPr>
        </p:nvSpPr>
        <p:spPr>
          <a:xfrm>
            <a:off x="539750" y="908050"/>
            <a:ext cx="8229600" cy="5394325"/>
          </a:xfrm>
        </p:spPr>
        <p:txBody>
          <a:bodyPr/>
          <a:lstStyle/>
          <a:p>
            <a:pPr marL="457200" indent="-457200">
              <a:lnSpc>
                <a:spcPct val="95000"/>
              </a:lnSpc>
              <a:buFont typeface="Garamond" pitchFamily="18" charset="0"/>
              <a:buAutoNum type="arabicPeriod"/>
            </a:pPr>
            <a:r>
              <a:rPr lang="lt-LT" altLang="lt-LT" sz="2400" dirty="0" smtClean="0"/>
              <a:t>Egzistuoja </a:t>
            </a:r>
            <a:r>
              <a:rPr lang="lt-LT" altLang="lt-LT" sz="2400" b="1" dirty="0" smtClean="0">
                <a:solidFill>
                  <a:srgbClr val="122DF6"/>
                </a:solidFill>
              </a:rPr>
              <a:t>bendrieji procentai</a:t>
            </a:r>
            <a:r>
              <a:rPr lang="lt-LT" altLang="lt-LT" sz="2400" dirty="0" smtClean="0"/>
              <a:t>. Sudėtiniai procentai yra atskirasis bendrųjų procentų atvejis. Bendrųjų procentų augimo modelis laikytinas fenomenologiniu dėsniu. </a:t>
            </a:r>
          </a:p>
          <a:p>
            <a:pPr marL="457200" indent="-457200">
              <a:lnSpc>
                <a:spcPct val="95000"/>
              </a:lnSpc>
              <a:buFont typeface="Garamond" pitchFamily="18" charset="0"/>
              <a:buAutoNum type="arabicPeriod"/>
            </a:pPr>
            <a:r>
              <a:rPr lang="lt-LT" altLang="lt-LT" sz="2400" dirty="0" smtClean="0"/>
              <a:t>Ekonomikos teorija patiria sunkumus aiškindama kai kuriuos praktikoje vykstančius ekonominius reiškinius (krizes, infliaciją, nedarbą ir </a:t>
            </a:r>
            <a:r>
              <a:rPr lang="lt-LT" altLang="lt-LT" sz="2400" dirty="0" err="1" smtClean="0"/>
              <a:t>t.t</a:t>
            </a:r>
            <a:r>
              <a:rPr lang="lt-LT" altLang="lt-LT" sz="2400" dirty="0" smtClean="0"/>
              <a:t>.). Tam, kad teorijoje būtų pasiektas progresas, būtina keisti ekonominio </a:t>
            </a:r>
            <a:r>
              <a:rPr lang="lt-LT" altLang="lt-LT" sz="2400" b="1" dirty="0" smtClean="0">
                <a:solidFill>
                  <a:srgbClr val="122DF6"/>
                </a:solidFill>
              </a:rPr>
              <a:t>augimo paradigmą </a:t>
            </a:r>
            <a:r>
              <a:rPr lang="lt-LT" altLang="lt-LT" sz="2400" dirty="0" smtClean="0"/>
              <a:t>(sudėtinius procentus keisti bendraisiais). </a:t>
            </a:r>
          </a:p>
          <a:p>
            <a:pPr marL="457200" indent="-457200">
              <a:lnSpc>
                <a:spcPct val="95000"/>
              </a:lnSpc>
              <a:buFont typeface="Garamond" pitchFamily="18" charset="0"/>
              <a:buAutoNum type="arabicPeriod"/>
            </a:pPr>
            <a:r>
              <a:rPr lang="lt-LT" altLang="lt-LT" sz="2400" b="1" dirty="0" smtClean="0">
                <a:solidFill>
                  <a:srgbClr val="122DF6"/>
                </a:solidFill>
              </a:rPr>
              <a:t>Rinkų prisotinimas </a:t>
            </a:r>
            <a:r>
              <a:rPr lang="lt-LT" altLang="lt-LT" sz="2400" dirty="0" smtClean="0"/>
              <a:t>kapitalu yra lemiantis veiksnys, formuojantis ekonominėms krizėms.</a:t>
            </a:r>
          </a:p>
          <a:p>
            <a:pPr marL="457200" indent="-457200">
              <a:lnSpc>
                <a:spcPct val="95000"/>
              </a:lnSpc>
              <a:buFont typeface="Garamond" pitchFamily="18" charset="0"/>
              <a:buAutoNum type="arabicPeriod"/>
            </a:pPr>
            <a:r>
              <a:rPr lang="lt-LT" altLang="lt-LT" sz="2400" dirty="0" smtClean="0"/>
              <a:t>Egzistuoja iki šiol </a:t>
            </a:r>
            <a:r>
              <a:rPr lang="lt-LT" altLang="lt-LT" sz="2400" b="1" dirty="0" smtClean="0">
                <a:solidFill>
                  <a:srgbClr val="122DF6"/>
                </a:solidFill>
              </a:rPr>
              <a:t>nežinomas didėjančio produktyvumo fenomenas</a:t>
            </a:r>
            <a:r>
              <a:rPr lang="lt-LT" altLang="lt-LT" sz="2400" dirty="0" smtClean="0"/>
              <a:t>, pasireiškiantis kaip bendrųjų procentų augimo normos priklausomybė nuo prisotinimo laipsnio </a:t>
            </a:r>
            <a:r>
              <a:rPr lang="en-US" altLang="lt-LT" sz="2400" i="1" dirty="0" smtClean="0"/>
              <a:t>K/</a:t>
            </a:r>
            <a:r>
              <a:rPr lang="en-US" altLang="lt-LT" sz="2400" i="1" dirty="0" err="1" smtClean="0"/>
              <a:t>Kp</a:t>
            </a:r>
            <a:r>
              <a:rPr lang="lt-LT" altLang="lt-LT" sz="2400" i="1" dirty="0" smtClean="0"/>
              <a:t>.</a:t>
            </a:r>
            <a:r>
              <a:rPr lang="lt-LT" altLang="lt-LT" sz="2400" dirty="0" smtClean="0"/>
              <a:t> Šis fenomenas tam tikromis sąlygomis gali sukelti dinaminės sistemos „sprogstamąjį“ augimą. </a:t>
            </a:r>
          </a:p>
        </p:txBody>
      </p:sp>
      <p:sp>
        <p:nvSpPr>
          <p:cNvPr id="5" name="Skaidrės numerio vietos rezervavimo ženklas 4"/>
          <p:cNvSpPr>
            <a:spLocks noGrp="1"/>
          </p:cNvSpPr>
          <p:nvPr>
            <p:ph type="sldNum" sz="quarter" idx="11"/>
          </p:nvPr>
        </p:nvSpPr>
        <p:spPr/>
        <p:txBody>
          <a:bodyPr/>
          <a:lstStyle/>
          <a:p>
            <a:pPr>
              <a:defRPr/>
            </a:pPr>
            <a:fld id="{0A0385DE-2F0D-4021-B4AA-1C64A6D46631}" type="slidenum">
              <a:rPr lang="lt-LT" smtClean="0"/>
              <a:pPr>
                <a:defRPr/>
              </a:pPr>
              <a:t>55</a:t>
            </a:fld>
            <a:endParaRPr lang="lt-LT"/>
          </a:p>
        </p:txBody>
      </p:sp>
      <p:sp>
        <p:nvSpPr>
          <p:cNvPr id="38917"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Tree>
    <p:extLst>
      <p:ext uri="{BB962C8B-B14F-4D97-AF65-F5344CB8AC3E}">
        <p14:creationId xmlns:p14="http://schemas.microsoft.com/office/powerpoint/2010/main" val="6752403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ntraštė 1"/>
          <p:cNvSpPr>
            <a:spLocks noGrp="1"/>
          </p:cNvSpPr>
          <p:nvPr>
            <p:ph type="title"/>
          </p:nvPr>
        </p:nvSpPr>
        <p:spPr>
          <a:xfrm>
            <a:off x="1258888" y="333375"/>
            <a:ext cx="7354887" cy="719138"/>
          </a:xfrm>
        </p:spPr>
        <p:txBody>
          <a:bodyPr/>
          <a:lstStyle/>
          <a:p>
            <a:r>
              <a:rPr lang="lt-LT" altLang="lt-LT" sz="4000" b="1" smtClean="0">
                <a:solidFill>
                  <a:srgbClr val="0000FF"/>
                </a:solidFill>
              </a:rPr>
              <a:t>Išvados (2).</a:t>
            </a:r>
          </a:p>
        </p:txBody>
      </p:sp>
      <p:sp>
        <p:nvSpPr>
          <p:cNvPr id="39939" name="Turinio vietos rezervavimo ženklas 2"/>
          <p:cNvSpPr>
            <a:spLocks noGrp="1"/>
          </p:cNvSpPr>
          <p:nvPr>
            <p:ph idx="1"/>
          </p:nvPr>
        </p:nvSpPr>
        <p:spPr>
          <a:xfrm>
            <a:off x="179388" y="1262063"/>
            <a:ext cx="8713787" cy="5184775"/>
          </a:xfrm>
        </p:spPr>
        <p:txBody>
          <a:bodyPr/>
          <a:lstStyle/>
          <a:p>
            <a:pPr marL="514350" indent="-514350">
              <a:lnSpc>
                <a:spcPct val="90000"/>
              </a:lnSpc>
              <a:buFont typeface="Garamond" pitchFamily="18" charset="0"/>
              <a:buAutoNum type="arabicPeriod" startAt="5"/>
            </a:pPr>
            <a:r>
              <a:rPr lang="lt-LT" altLang="lt-LT" sz="2400" dirty="0" smtClean="0"/>
              <a:t>Rinka, priklausomai nuo prisotinimo laipsnio, gali būti 2 fazių:  </a:t>
            </a:r>
            <a:r>
              <a:rPr lang="lt-LT" altLang="lt-LT" sz="2400" b="1" dirty="0" smtClean="0">
                <a:solidFill>
                  <a:srgbClr val="122DF6"/>
                </a:solidFill>
              </a:rPr>
              <a:t>ribotos talpos </a:t>
            </a:r>
            <a:r>
              <a:rPr lang="lt-LT" altLang="lt-LT" sz="2400" dirty="0" smtClean="0"/>
              <a:t>(prisotinama) ir </a:t>
            </a:r>
            <a:r>
              <a:rPr lang="lt-LT" altLang="lt-LT" sz="2400" b="1" dirty="0" smtClean="0">
                <a:solidFill>
                  <a:srgbClr val="122DF6"/>
                </a:solidFill>
              </a:rPr>
              <a:t>begalinės talpos</a:t>
            </a:r>
            <a:r>
              <a:rPr lang="lt-LT" altLang="lt-LT" sz="2400" dirty="0" smtClean="0"/>
              <a:t> (neprisotinama). Neprisotinamos rinkos yra savaime susireguliuojančios, prisotinamos savaime susireguliuoti yra nepajėgios.</a:t>
            </a:r>
          </a:p>
          <a:p>
            <a:pPr marL="514350" indent="-514350">
              <a:lnSpc>
                <a:spcPct val="90000"/>
              </a:lnSpc>
              <a:buFont typeface="Garamond" pitchFamily="18" charset="0"/>
              <a:buAutoNum type="arabicPeriod" startAt="5"/>
            </a:pPr>
            <a:r>
              <a:rPr lang="lt-LT" altLang="lt-LT" sz="2400" b="1" dirty="0" smtClean="0">
                <a:solidFill>
                  <a:srgbClr val="122DF6"/>
                </a:solidFill>
              </a:rPr>
              <a:t>Rinkų virsmas </a:t>
            </a:r>
            <a:r>
              <a:rPr lang="lt-LT" altLang="lt-LT" sz="2400" dirty="0" smtClean="0"/>
              <a:t>– pasikeitus investiciniai aplinkai vieno tipo rinka gali virsti kito tipo rinka (ir atvirkščiai).</a:t>
            </a:r>
          </a:p>
          <a:p>
            <a:pPr marL="514350" indent="-514350">
              <a:lnSpc>
                <a:spcPct val="90000"/>
              </a:lnSpc>
              <a:buFont typeface="Garamond" pitchFamily="18" charset="0"/>
              <a:buAutoNum type="arabicPeriod" startAt="5"/>
            </a:pPr>
            <a:r>
              <a:rPr lang="lt-LT" altLang="en-US" sz="2400" dirty="0" smtClean="0"/>
              <a:t>Egzistuoja „</a:t>
            </a:r>
            <a:r>
              <a:rPr lang="lt-LT" altLang="en-US" sz="2400" b="1" dirty="0" smtClean="0">
                <a:solidFill>
                  <a:srgbClr val="122DF6"/>
                </a:solidFill>
              </a:rPr>
              <a:t>Deficitinių rinkų prisotinimo</a:t>
            </a:r>
            <a:r>
              <a:rPr lang="lt-LT" altLang="en-US" sz="2400" dirty="0" smtClean="0"/>
              <a:t>“ fenomenas. Didėjant prisotinimui (pasiūlai) auga deficitas (paklausa).</a:t>
            </a:r>
            <a:endParaRPr lang="en-US" altLang="en-US" sz="2400" dirty="0" smtClean="0"/>
          </a:p>
          <a:p>
            <a:pPr marL="514350" indent="-514350">
              <a:lnSpc>
                <a:spcPct val="90000"/>
              </a:lnSpc>
              <a:buFont typeface="Garamond" pitchFamily="18" charset="0"/>
              <a:buAutoNum type="arabicPeriod" startAt="5"/>
            </a:pPr>
            <a:r>
              <a:rPr lang="lt-LT" altLang="en-US" sz="2400" b="1" dirty="0" err="1" smtClean="0">
                <a:solidFill>
                  <a:srgbClr val="122DF6"/>
                </a:solidFill>
              </a:rPr>
              <a:t>Phi</a:t>
            </a:r>
            <a:r>
              <a:rPr lang="en-US" altLang="en-US" sz="2400" b="1" dirty="0" smtClean="0">
                <a:solidFill>
                  <a:srgbClr val="122DF6"/>
                </a:solidFill>
              </a:rPr>
              <a:t>l</a:t>
            </a:r>
            <a:r>
              <a:rPr lang="lt-LT" altLang="en-US" sz="2400" b="1" dirty="0" err="1" smtClean="0">
                <a:solidFill>
                  <a:srgbClr val="122DF6"/>
                </a:solidFill>
              </a:rPr>
              <a:t>lipso</a:t>
            </a:r>
            <a:r>
              <a:rPr lang="lt-LT" altLang="en-US" sz="2400" b="1" dirty="0" smtClean="0">
                <a:solidFill>
                  <a:srgbClr val="122DF6"/>
                </a:solidFill>
              </a:rPr>
              <a:t> </a:t>
            </a:r>
            <a:r>
              <a:rPr lang="lt-LT" altLang="en-US" sz="2400" dirty="0" smtClean="0"/>
              <a:t>kreivės ir didėjančio produktyvumo funkcijos sutapimas (</a:t>
            </a:r>
            <a:r>
              <a:rPr lang="lt-LT" altLang="en-US" sz="2400" i="1" dirty="0" smtClean="0"/>
              <a:t>R</a:t>
            </a:r>
            <a:r>
              <a:rPr lang="lt-LT" altLang="en-US" sz="2400" baseline="30000" dirty="0" smtClean="0"/>
              <a:t>2</a:t>
            </a:r>
            <a:r>
              <a:rPr lang="lt-LT" altLang="en-US" sz="2400" i="1" dirty="0" smtClean="0"/>
              <a:t>=</a:t>
            </a:r>
            <a:r>
              <a:rPr lang="lt-LT" altLang="en-US" sz="2400" dirty="0" smtClean="0"/>
              <a:t>0,9213) leidžia užpildyti daugumą </a:t>
            </a:r>
            <a:r>
              <a:rPr lang="lt-LT" altLang="en-US" sz="2400" dirty="0" err="1" smtClean="0"/>
              <a:t>M.Keynes‘o</a:t>
            </a:r>
            <a:r>
              <a:rPr lang="lt-LT" altLang="en-US" sz="2400" dirty="0" smtClean="0"/>
              <a:t> teorijos spragų.</a:t>
            </a:r>
          </a:p>
          <a:p>
            <a:pPr marL="514350" indent="-514350">
              <a:lnSpc>
                <a:spcPct val="90000"/>
              </a:lnSpc>
              <a:buFont typeface="Garamond" pitchFamily="18" charset="0"/>
              <a:buAutoNum type="arabicPeriod" startAt="5"/>
            </a:pPr>
            <a:r>
              <a:rPr lang="lt-LT" altLang="en-US" sz="2400" b="1" dirty="0" smtClean="0">
                <a:solidFill>
                  <a:srgbClr val="3333FF"/>
                </a:solidFill>
              </a:rPr>
              <a:t>Skolos spąstų </a:t>
            </a:r>
            <a:r>
              <a:rPr lang="lt-LT" altLang="en-US" sz="2400" dirty="0" smtClean="0"/>
              <a:t>atsiradimo pavojus esmingai keičia investavimo sąlygas</a:t>
            </a:r>
          </a:p>
          <a:p>
            <a:pPr marL="514350" indent="-514350">
              <a:lnSpc>
                <a:spcPct val="90000"/>
              </a:lnSpc>
              <a:buFont typeface="Garamond" pitchFamily="18" charset="0"/>
              <a:buAutoNum type="arabicPeriod" startAt="5"/>
            </a:pPr>
            <a:r>
              <a:rPr lang="lt-LT" altLang="lt-LT" sz="2400" b="1" dirty="0" smtClean="0">
                <a:solidFill>
                  <a:srgbClr val="122DF6"/>
                </a:solidFill>
              </a:rPr>
              <a:t>Logistinė analizė iškelia </a:t>
            </a:r>
            <a:r>
              <a:rPr lang="lt-LT" altLang="lt-LT" sz="2400" b="1" dirty="0" err="1" smtClean="0">
                <a:solidFill>
                  <a:srgbClr val="122DF6"/>
                </a:solidFill>
              </a:rPr>
              <a:t>neoliberalizmo</a:t>
            </a:r>
            <a:r>
              <a:rPr lang="lt-LT" altLang="lt-LT" sz="2400" b="1" dirty="0" smtClean="0">
                <a:solidFill>
                  <a:srgbClr val="122DF6"/>
                </a:solidFill>
              </a:rPr>
              <a:t> ir </a:t>
            </a:r>
            <a:r>
              <a:rPr lang="lt-LT" altLang="lt-LT" sz="2400" b="1" dirty="0" err="1" smtClean="0">
                <a:solidFill>
                  <a:srgbClr val="122DF6"/>
                </a:solidFill>
              </a:rPr>
              <a:t>neokeinsimo</a:t>
            </a:r>
            <a:r>
              <a:rPr lang="lt-LT" altLang="lt-LT" sz="2400" b="1" dirty="0" smtClean="0">
                <a:solidFill>
                  <a:srgbClr val="122DF6"/>
                </a:solidFill>
              </a:rPr>
              <a:t> suderinamumo galimybę ir būtinumą</a:t>
            </a:r>
            <a:r>
              <a:rPr lang="lt-LT" altLang="lt-LT" sz="2400" dirty="0" smtClean="0"/>
              <a:t>.</a:t>
            </a:r>
          </a:p>
        </p:txBody>
      </p:sp>
      <p:sp>
        <p:nvSpPr>
          <p:cNvPr id="5" name="Skaidrės numerio vietos rezervavimo ženklas 4"/>
          <p:cNvSpPr>
            <a:spLocks noGrp="1"/>
          </p:cNvSpPr>
          <p:nvPr>
            <p:ph type="sldNum" sz="quarter" idx="11"/>
          </p:nvPr>
        </p:nvSpPr>
        <p:spPr/>
        <p:txBody>
          <a:bodyPr/>
          <a:lstStyle/>
          <a:p>
            <a:pPr>
              <a:defRPr/>
            </a:pPr>
            <a:fld id="{A9D67E1D-853E-41AB-85C4-013AB7A9358E}" type="slidenum">
              <a:rPr lang="lt-LT" smtClean="0"/>
              <a:pPr>
                <a:defRPr/>
              </a:pPr>
              <a:t>56</a:t>
            </a:fld>
            <a:endParaRPr lang="lt-LT"/>
          </a:p>
        </p:txBody>
      </p:sp>
      <p:sp>
        <p:nvSpPr>
          <p:cNvPr id="3994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ntraštė 1"/>
          <p:cNvSpPr>
            <a:spLocks noGrp="1"/>
          </p:cNvSpPr>
          <p:nvPr>
            <p:ph type="title"/>
          </p:nvPr>
        </p:nvSpPr>
        <p:spPr/>
        <p:txBody>
          <a:bodyPr/>
          <a:lstStyle/>
          <a:p>
            <a:r>
              <a:rPr lang="lt-LT" altLang="lt-LT" sz="800" smtClean="0"/>
              <a:t>.</a:t>
            </a:r>
          </a:p>
        </p:txBody>
      </p:sp>
      <p:sp>
        <p:nvSpPr>
          <p:cNvPr id="3" name="Turinio vietos rezervavimo ženklas 2"/>
          <p:cNvSpPr>
            <a:spLocks noGrp="1"/>
          </p:cNvSpPr>
          <p:nvPr>
            <p:ph idx="1"/>
          </p:nvPr>
        </p:nvSpPr>
        <p:spPr/>
        <p:txBody>
          <a:bodyPr/>
          <a:lstStyle/>
          <a:p>
            <a:pPr>
              <a:defRPr/>
            </a:pPr>
            <a:endParaRPr lang="lt-LT" dirty="0" smtClean="0"/>
          </a:p>
          <a:p>
            <a:pPr>
              <a:defRPr/>
            </a:pPr>
            <a:endParaRPr lang="lt-LT" dirty="0"/>
          </a:p>
          <a:p>
            <a:pPr marL="0" indent="0" algn="ctr">
              <a:buFontTx/>
              <a:buNone/>
              <a:defRPr/>
            </a:pPr>
            <a:r>
              <a:rPr lang="lt-LT" b="1" dirty="0" smtClean="0">
                <a:solidFill>
                  <a:srgbClr val="00B050"/>
                </a:solidFill>
              </a:rPr>
              <a:t>Dėkoju už dėmesį</a:t>
            </a:r>
            <a:r>
              <a:rPr lang="ru-RU" b="1" dirty="0" smtClean="0">
                <a:solidFill>
                  <a:srgbClr val="00B050"/>
                </a:solidFill>
              </a:rPr>
              <a:t>!</a:t>
            </a:r>
            <a:endParaRPr lang="lt-LT" b="1" dirty="0">
              <a:solidFill>
                <a:srgbClr val="00B050"/>
              </a:solidFill>
            </a:endParaRPr>
          </a:p>
        </p:txBody>
      </p:sp>
      <p:sp>
        <p:nvSpPr>
          <p:cNvPr id="5" name="Skaidrės numerio vietos rezervavimo ženklas 4"/>
          <p:cNvSpPr>
            <a:spLocks noGrp="1"/>
          </p:cNvSpPr>
          <p:nvPr>
            <p:ph type="sldNum" sz="quarter" idx="11"/>
          </p:nvPr>
        </p:nvSpPr>
        <p:spPr/>
        <p:txBody>
          <a:bodyPr/>
          <a:lstStyle/>
          <a:p>
            <a:pPr>
              <a:defRPr/>
            </a:pPr>
            <a:fld id="{173A2396-C28A-45DD-82AE-F3BA3219E191}" type="slidenum">
              <a:rPr lang="lt-LT" smtClean="0"/>
              <a:pPr>
                <a:defRPr/>
              </a:pPr>
              <a:t>57</a:t>
            </a:fld>
            <a:endParaRPr lang="lt-LT"/>
          </a:p>
        </p:txBody>
      </p:sp>
      <p:sp>
        <p:nvSpPr>
          <p:cNvPr id="40965"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a:latin typeface="Arial" charset="0"/>
              </a:rPr>
              <a:t>VGTU Matematinio modeliavimo katedra</a:t>
            </a:r>
            <a:r>
              <a:rPr lang="en-US" altLang="lt-LT" sz="1100">
                <a:latin typeface="Arial" charset="0"/>
              </a:rPr>
              <a:t>,</a:t>
            </a:r>
            <a:r>
              <a:rPr lang="lt-LT" altLang="lt-LT" sz="1100">
                <a:latin typeface="Arial" charset="0"/>
              </a:rPr>
              <a:t>  2016 01 </a:t>
            </a:r>
            <a:r>
              <a:rPr lang="en-US" altLang="lt-LT" sz="1100">
                <a:latin typeface="Arial" charset="0"/>
              </a:rPr>
              <a:t>12</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331913" y="274638"/>
            <a:ext cx="7354887" cy="850106"/>
          </a:xfrm>
        </p:spPr>
        <p:txBody>
          <a:bodyPr/>
          <a:lstStyle/>
          <a:p>
            <a:r>
              <a:rPr lang="lt-LT" altLang="lt-LT" sz="3200" b="1" dirty="0" smtClean="0">
                <a:solidFill>
                  <a:schemeClr val="tx1"/>
                </a:solidFill>
                <a:latin typeface="Times New Roman" pitchFamily="18" charset="0"/>
                <a:cs typeface="Times New Roman" pitchFamily="18" charset="0"/>
              </a:rPr>
              <a:t>Sąvokos. </a:t>
            </a:r>
            <a:r>
              <a:rPr lang="en-US" altLang="lt-LT" sz="3200" b="1" dirty="0" err="1" smtClean="0">
                <a:solidFill>
                  <a:schemeClr val="tx1"/>
                </a:solidFill>
                <a:latin typeface="Times New Roman" pitchFamily="18" charset="0"/>
                <a:cs typeface="Times New Roman" pitchFamily="18" charset="0"/>
              </a:rPr>
              <a:t>Procentai</a:t>
            </a:r>
            <a:r>
              <a:rPr lang="en-US" altLang="lt-LT" sz="3200" b="1" dirty="0" smtClean="0">
                <a:solidFill>
                  <a:schemeClr val="tx1"/>
                </a:solidFill>
                <a:latin typeface="Times New Roman" pitchFamily="18" charset="0"/>
                <a:cs typeface="Times New Roman" pitchFamily="18" charset="0"/>
              </a:rPr>
              <a:t> </a:t>
            </a:r>
            <a:r>
              <a:rPr lang="en-US" altLang="lt-LT" sz="3200" b="1" dirty="0" err="1" smtClean="0">
                <a:solidFill>
                  <a:schemeClr val="tx1"/>
                </a:solidFill>
                <a:latin typeface="Times New Roman" pitchFamily="18" charset="0"/>
                <a:cs typeface="Times New Roman" pitchFamily="18" charset="0"/>
              </a:rPr>
              <a:t>ar</a:t>
            </a:r>
            <a:r>
              <a:rPr lang="en-US" altLang="lt-LT" sz="3200" b="1" dirty="0" smtClean="0">
                <a:solidFill>
                  <a:schemeClr val="tx1"/>
                </a:solidFill>
                <a:latin typeface="Times New Roman" pitchFamily="18" charset="0"/>
                <a:cs typeface="Times New Roman" pitchFamily="18" charset="0"/>
              </a:rPr>
              <a:t> pal</a:t>
            </a:r>
            <a:r>
              <a:rPr lang="lt-LT" altLang="lt-LT" sz="3200" b="1" dirty="0" smtClean="0">
                <a:solidFill>
                  <a:schemeClr val="tx1"/>
                </a:solidFill>
                <a:latin typeface="Times New Roman" pitchFamily="18" charset="0"/>
                <a:cs typeface="Times New Roman" pitchFamily="18" charset="0"/>
              </a:rPr>
              <a:t>ū</a:t>
            </a:r>
            <a:r>
              <a:rPr lang="en-US" altLang="lt-LT" sz="3200" b="1" dirty="0" err="1" smtClean="0">
                <a:solidFill>
                  <a:schemeClr val="tx1"/>
                </a:solidFill>
                <a:latin typeface="Times New Roman" pitchFamily="18" charset="0"/>
                <a:cs typeface="Times New Roman" pitchFamily="18" charset="0"/>
              </a:rPr>
              <a:t>kanos</a:t>
            </a:r>
            <a:r>
              <a:rPr lang="lt-LT" altLang="lt-LT" sz="3200" b="1" dirty="0" smtClean="0">
                <a:solidFill>
                  <a:schemeClr val="tx1"/>
                </a:solidFill>
                <a:latin typeface="Times New Roman" pitchFamily="18" charset="0"/>
                <a:cs typeface="Times New Roman" pitchFamily="18" charset="0"/>
              </a:rPr>
              <a:t>?</a:t>
            </a:r>
            <a:endParaRPr lang="lt-LT" altLang="lt-LT" sz="3200" dirty="0" smtClean="0">
              <a:solidFill>
                <a:schemeClr val="tx1"/>
              </a:solidFill>
            </a:endParaRPr>
          </a:p>
        </p:txBody>
      </p:sp>
      <p:sp>
        <p:nvSpPr>
          <p:cNvPr id="2" name="Content Placeholder 1"/>
          <p:cNvSpPr>
            <a:spLocks noGrp="1"/>
          </p:cNvSpPr>
          <p:nvPr>
            <p:ph idx="1"/>
          </p:nvPr>
        </p:nvSpPr>
        <p:spPr>
          <a:xfrm>
            <a:off x="390525" y="1484784"/>
            <a:ext cx="8362950" cy="4803205"/>
          </a:xfrm>
        </p:spPr>
        <p:txBody>
          <a:bodyPr/>
          <a:lstStyle/>
          <a:p>
            <a:pPr marL="0" indent="0">
              <a:buNone/>
            </a:pPr>
            <a:r>
              <a:rPr lang="lt-LT" sz="2400" dirty="0" smtClean="0">
                <a:latin typeface="Times New Roman" panose="02020603050405020304" pitchFamily="18" charset="0"/>
                <a:cs typeface="Times New Roman" panose="02020603050405020304" pitchFamily="18" charset="0"/>
              </a:rPr>
              <a:t>Kai </a:t>
            </a:r>
            <a:r>
              <a:rPr lang="lt-LT" sz="2400" dirty="0">
                <a:latin typeface="Times New Roman" panose="02020603050405020304" pitchFamily="18" charset="0"/>
                <a:cs typeface="Times New Roman" panose="02020603050405020304" pitchFamily="18" charset="0"/>
              </a:rPr>
              <a:t>skolinimosi </a:t>
            </a:r>
            <a:r>
              <a:rPr lang="lt-LT" sz="2400" dirty="0" smtClean="0">
                <a:latin typeface="Times New Roman" panose="02020603050405020304" pitchFamily="18" charset="0"/>
                <a:cs typeface="Times New Roman" panose="02020603050405020304" pitchFamily="18" charset="0"/>
              </a:rPr>
              <a:t>laikas (trukmė) </a:t>
            </a:r>
            <a:r>
              <a:rPr lang="lt-LT" sz="2400" dirty="0">
                <a:latin typeface="Times New Roman" panose="02020603050405020304" pitchFamily="18" charset="0"/>
                <a:cs typeface="Times New Roman" panose="02020603050405020304" pitchFamily="18" charset="0"/>
              </a:rPr>
              <a:t>yra </a:t>
            </a:r>
            <a:r>
              <a:rPr lang="lt-LT" sz="2400" dirty="0" smtClean="0">
                <a:latin typeface="Times New Roman" panose="02020603050405020304" pitchFamily="18" charset="0"/>
                <a:cs typeface="Times New Roman" panose="02020603050405020304" pitchFamily="18" charset="0"/>
              </a:rPr>
              <a:t>skirtinga </a:t>
            </a:r>
            <a:r>
              <a:rPr lang="lt-LT" sz="2400" dirty="0">
                <a:latin typeface="Times New Roman" panose="02020603050405020304" pitchFamily="18" charset="0"/>
                <a:cs typeface="Times New Roman" panose="02020603050405020304" pitchFamily="18" charset="0"/>
              </a:rPr>
              <a:t>procentų apskaičiavimui </a:t>
            </a:r>
            <a:r>
              <a:rPr lang="lt-LT" sz="2400" dirty="0" smtClean="0">
                <a:latin typeface="Times New Roman" panose="02020603050405020304" pitchFamily="18" charset="0"/>
                <a:cs typeface="Times New Roman" panose="02020603050405020304" pitchFamily="18" charset="0"/>
              </a:rPr>
              <a:t>naudojamos specialios formulės (paplito </a:t>
            </a:r>
            <a:r>
              <a:rPr lang="en-US" sz="2400" dirty="0" err="1" smtClean="0">
                <a:latin typeface="Times New Roman" panose="02020603050405020304" pitchFamily="18" charset="0"/>
                <a:cs typeface="Times New Roman" panose="02020603050405020304" pitchFamily="18" charset="0"/>
              </a:rPr>
              <a:t>Maltuso</a:t>
            </a:r>
            <a:r>
              <a:rPr lang="en-US" sz="2400" dirty="0" smtClean="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modeliai).</a:t>
            </a:r>
            <a:endParaRPr lang="en-US" sz="2400" dirty="0">
              <a:latin typeface="Times New Roman" panose="02020603050405020304" pitchFamily="18" charset="0"/>
              <a:cs typeface="Times New Roman" panose="02020603050405020304" pitchFamily="18" charset="0"/>
            </a:endParaRPr>
          </a:p>
          <a:p>
            <a:pPr marL="0" indent="0">
              <a:buNone/>
              <a:defRPr/>
            </a:pPr>
            <a:r>
              <a:rPr lang="lt-LT" sz="2400" dirty="0" smtClean="0">
                <a:solidFill>
                  <a:srgbClr val="122DF6"/>
                </a:solidFill>
                <a:latin typeface="Times New Roman" panose="02020603050405020304" pitchFamily="18" charset="0"/>
                <a:cs typeface="Times New Roman" panose="02020603050405020304" pitchFamily="18" charset="0"/>
              </a:rPr>
              <a:t>Ilgainiui (maždaug nuo 16a.) laiko ir vertės veiksniai eliminuojami ir procentai pradedami vartoti kaip </a:t>
            </a:r>
            <a:r>
              <a:rPr lang="lt-LT" sz="2400" b="1" dirty="0" smtClean="0">
                <a:solidFill>
                  <a:srgbClr val="122DF6"/>
                </a:solidFill>
                <a:latin typeface="Times New Roman" panose="02020603050405020304" pitchFamily="18" charset="0"/>
                <a:cs typeface="Times New Roman" panose="02020603050405020304" pitchFamily="18" charset="0"/>
              </a:rPr>
              <a:t>dešimtainės trupmenos</a:t>
            </a:r>
            <a:r>
              <a:rPr lang="lt-LT" sz="2400" dirty="0" smtClean="0">
                <a:solidFill>
                  <a:srgbClr val="122DF6"/>
                </a:solidFill>
                <a:latin typeface="Times New Roman" panose="02020603050405020304" pitchFamily="18" charset="0"/>
                <a:cs typeface="Times New Roman" panose="02020603050405020304" pitchFamily="18" charset="0"/>
              </a:rPr>
              <a:t>.</a:t>
            </a:r>
            <a:r>
              <a:rPr lang="lt-LT" sz="2400" dirty="0">
                <a:solidFill>
                  <a:srgbClr val="122DF6"/>
                </a:solidFill>
                <a:latin typeface="Times New Roman" panose="02020603050405020304" pitchFamily="18" charset="0"/>
                <a:cs typeface="Times New Roman" panose="02020603050405020304" pitchFamily="18" charset="0"/>
              </a:rPr>
              <a:t> </a:t>
            </a:r>
            <a:r>
              <a:rPr lang="lt-LT" sz="2400" dirty="0" smtClean="0">
                <a:solidFill>
                  <a:srgbClr val="122DF6"/>
                </a:solidFill>
                <a:latin typeface="Times New Roman" panose="02020603050405020304" pitchFamily="18" charset="0"/>
                <a:cs typeface="Times New Roman" panose="02020603050405020304" pitchFamily="18" charset="0"/>
              </a:rPr>
              <a:t>Procentų taikymas išsiplečia. </a:t>
            </a:r>
          </a:p>
          <a:p>
            <a:pPr marL="0" indent="0">
              <a:buNone/>
              <a:defRPr/>
            </a:pPr>
            <a:r>
              <a:rPr lang="lt-LT" sz="2400" dirty="0" smtClean="0">
                <a:latin typeface="Times New Roman" panose="02020603050405020304" pitchFamily="18" charset="0"/>
                <a:cs typeface="Times New Roman" panose="02020603050405020304" pitchFamily="18" charset="0"/>
              </a:rPr>
              <a:t>Kurio </a:t>
            </a:r>
            <a:r>
              <a:rPr lang="lt-LT" sz="2400" dirty="0">
                <a:latin typeface="Times New Roman" panose="02020603050405020304" pitchFamily="18" charset="0"/>
                <a:cs typeface="Times New Roman" panose="02020603050405020304" pitchFamily="18" charset="0"/>
              </a:rPr>
              <a:t>nors skaičiaus </a:t>
            </a:r>
            <a:r>
              <a:rPr lang="lt-LT" sz="2400" b="1" dirty="0">
                <a:latin typeface="Times New Roman" panose="02020603050405020304" pitchFamily="18" charset="0"/>
                <a:cs typeface="Times New Roman" panose="02020603050405020304" pitchFamily="18" charset="0"/>
              </a:rPr>
              <a:t>procentu</a:t>
            </a:r>
            <a:r>
              <a:rPr lang="lt-LT" sz="2400" dirty="0">
                <a:latin typeface="Times New Roman" panose="02020603050405020304" pitchFamily="18" charset="0"/>
                <a:cs typeface="Times New Roman" panose="02020603050405020304" pitchFamily="18" charset="0"/>
              </a:rPr>
              <a:t>, arba </a:t>
            </a:r>
            <a:r>
              <a:rPr lang="lt-LT" sz="2400" b="1" dirty="0">
                <a:latin typeface="Times New Roman" panose="02020603050405020304" pitchFamily="18" charset="0"/>
                <a:cs typeface="Times New Roman" panose="02020603050405020304" pitchFamily="18" charset="0"/>
              </a:rPr>
              <a:t>nuošimčiu</a:t>
            </a:r>
            <a:r>
              <a:rPr lang="lt-LT" sz="2400" dirty="0">
                <a:latin typeface="Times New Roman" panose="02020603050405020304" pitchFamily="18" charset="0"/>
                <a:cs typeface="Times New Roman" panose="02020603050405020304" pitchFamily="18" charset="0"/>
              </a:rPr>
              <a:t>, vadiname to skaičiaus šimtąją dalį</a:t>
            </a:r>
            <a:r>
              <a:rPr lang="lt-LT" sz="2400" dirty="0" smtClean="0">
                <a:latin typeface="Times New Roman" panose="02020603050405020304" pitchFamily="18" charset="0"/>
                <a:cs typeface="Times New Roman" panose="02020603050405020304" pitchFamily="18" charset="0"/>
              </a:rPr>
              <a:t>. </a:t>
            </a:r>
          </a:p>
          <a:p>
            <a:pPr marL="0" indent="0">
              <a:buNone/>
              <a:defRPr/>
            </a:pPr>
            <a:r>
              <a:rPr lang="en-US" sz="2400" b="1" dirty="0" smtClean="0">
                <a:solidFill>
                  <a:srgbClr val="122DF6"/>
                </a:solidFill>
                <a:latin typeface="Times New Roman" panose="02020603050405020304" pitchFamily="18" charset="0"/>
                <a:cs typeface="Times New Roman" panose="02020603050405020304" pitchFamily="18" charset="0"/>
              </a:rPr>
              <a:t>P</a:t>
            </a:r>
            <a:r>
              <a:rPr lang="lt-LT" sz="2400" b="1" dirty="0" err="1" smtClean="0">
                <a:solidFill>
                  <a:srgbClr val="122DF6"/>
                </a:solidFill>
                <a:latin typeface="Times New Roman" panose="02020603050405020304" pitchFamily="18" charset="0"/>
                <a:cs typeface="Times New Roman" panose="02020603050405020304" pitchFamily="18" charset="0"/>
              </a:rPr>
              <a:t>rocentas</a:t>
            </a:r>
            <a:r>
              <a:rPr lang="lt-LT" sz="2400" dirty="0" err="1">
                <a:solidFill>
                  <a:srgbClr val="122DF6"/>
                </a:solidFill>
                <a:latin typeface="Times New Roman" panose="02020603050405020304" pitchFamily="18" charset="0"/>
                <a:cs typeface="Times New Roman" panose="02020603050405020304" pitchFamily="18" charset="0"/>
              </a:rPr>
              <a:t> -</a:t>
            </a:r>
            <a:r>
              <a:rPr lang="lt-LT" sz="2400" dirty="0">
                <a:solidFill>
                  <a:srgbClr val="122DF6"/>
                </a:solidFill>
                <a:latin typeface="Times New Roman" panose="02020603050405020304" pitchFamily="18" charset="0"/>
                <a:cs typeface="Times New Roman" panose="02020603050405020304" pitchFamily="18" charset="0"/>
              </a:rPr>
              <a:t> tai santykinio dydžio </a:t>
            </a:r>
            <a:r>
              <a:rPr lang="lt-LT" sz="2400" dirty="0" smtClean="0">
                <a:solidFill>
                  <a:srgbClr val="122DF6"/>
                </a:solidFill>
                <a:latin typeface="Times New Roman" panose="02020603050405020304" pitchFamily="18" charset="0"/>
                <a:cs typeface="Times New Roman" panose="02020603050405020304" pitchFamily="18" charset="0"/>
              </a:rPr>
              <a:t>vienetas</a:t>
            </a:r>
            <a:r>
              <a:rPr lang="en-US" sz="2400" dirty="0" smtClean="0">
                <a:solidFill>
                  <a:srgbClr val="122DF6"/>
                </a:solidFill>
                <a:latin typeface="Times New Roman" panose="02020603050405020304" pitchFamily="18" charset="0"/>
                <a:cs typeface="Times New Roman" panose="02020603050405020304" pitchFamily="18" charset="0"/>
              </a:rPr>
              <a:t>. </a:t>
            </a:r>
            <a:r>
              <a:rPr lang="en-US" sz="2400" dirty="0" err="1" smtClean="0">
                <a:solidFill>
                  <a:srgbClr val="122DF6"/>
                </a:solidFill>
                <a:latin typeface="Times New Roman" panose="02020603050405020304" pitchFamily="18" charset="0"/>
                <a:cs typeface="Times New Roman" panose="02020603050405020304" pitchFamily="18" charset="0"/>
              </a:rPr>
              <a:t>Jis</a:t>
            </a:r>
            <a:r>
              <a:rPr lang="lt-LT" sz="2400" dirty="0" smtClean="0">
                <a:solidFill>
                  <a:srgbClr val="122DF6"/>
                </a:solidFill>
                <a:latin typeface="Times New Roman" panose="02020603050405020304" pitchFamily="18" charset="0"/>
                <a:cs typeface="Times New Roman" panose="02020603050405020304" pitchFamily="18" charset="0"/>
              </a:rPr>
              <a:t> </a:t>
            </a:r>
            <a:r>
              <a:rPr lang="lt-LT" sz="2400" b="1" dirty="0">
                <a:solidFill>
                  <a:srgbClr val="122DF6"/>
                </a:solidFill>
                <a:latin typeface="Times New Roman" panose="02020603050405020304" pitchFamily="18" charset="0"/>
                <a:cs typeface="Times New Roman" panose="02020603050405020304" pitchFamily="18" charset="0"/>
              </a:rPr>
              <a:t>lygus vienai šimtajai bemačio vieneto</a:t>
            </a:r>
            <a:r>
              <a:rPr lang="lt-LT" sz="2400" b="1" dirty="0" smtClean="0">
                <a:solidFill>
                  <a:srgbClr val="122DF6"/>
                </a:solidFill>
                <a:latin typeface="Times New Roman" panose="02020603050405020304" pitchFamily="18" charset="0"/>
                <a:cs typeface="Times New Roman" panose="02020603050405020304" pitchFamily="18" charset="0"/>
              </a:rPr>
              <a:t>.</a:t>
            </a:r>
          </a:p>
          <a:p>
            <a:pPr marL="0" indent="0">
              <a:buNone/>
              <a:defRPr/>
            </a:pPr>
            <a:r>
              <a:rPr lang="lt-LT" sz="2400" dirty="0" smtClean="0">
                <a:latin typeface="Times New Roman" panose="02020603050405020304" pitchFamily="18" charset="0"/>
                <a:cs typeface="Times New Roman" panose="02020603050405020304" pitchFamily="18" charset="0"/>
              </a:rPr>
              <a:t>Procentai turi ne tik finansinę prasmę. Be to dažnai procentais (palūkanomis) vadinamos ir jų skaičiavimo formulės (modeliai).</a:t>
            </a:r>
            <a:endParaRPr lang="en-US" sz="2400" dirty="0">
              <a:latin typeface="Times New Roman" panose="02020603050405020304" pitchFamily="18" charset="0"/>
              <a:cs typeface="Times New Roman" panose="02020603050405020304" pitchFamily="18" charset="0"/>
            </a:endParaRPr>
          </a:p>
          <a:p>
            <a:pPr marL="0" indent="0">
              <a:buFontTx/>
              <a:buNone/>
              <a:defRPr/>
            </a:pPr>
            <a:endParaRPr lang="en-US" sz="2400" kern="1200" dirty="0">
              <a:solidFill>
                <a:srgbClr val="122DF6"/>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47F5F95F-FE09-4804-BF0D-C05B14090AD0}" type="slidenum">
              <a:rPr lang="lt-LT" smtClean="0"/>
              <a:pPr>
                <a:defRPr/>
              </a:pPr>
              <a:t>6</a:t>
            </a:fld>
            <a:endParaRPr lang="lt-LT" dirty="0"/>
          </a:p>
        </p:txBody>
      </p:sp>
      <p:sp>
        <p:nvSpPr>
          <p:cNvPr id="819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81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24180531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lt-LT" altLang="lt-LT" sz="3200" b="1" dirty="0" smtClean="0">
                <a:solidFill>
                  <a:schemeClr val="tx1"/>
                </a:solidFill>
                <a:latin typeface="Times New Roman" pitchFamily="18" charset="0"/>
                <a:cs typeface="Times New Roman" pitchFamily="18" charset="0"/>
              </a:rPr>
              <a:t>Ekonomini</a:t>
            </a:r>
            <a:r>
              <a:rPr lang="en-US" altLang="lt-LT" sz="3200" b="1" dirty="0" smtClean="0">
                <a:solidFill>
                  <a:schemeClr val="tx1"/>
                </a:solidFill>
                <a:latin typeface="Times New Roman" pitchFamily="18" charset="0"/>
                <a:cs typeface="Times New Roman" pitchFamily="18" charset="0"/>
              </a:rPr>
              <a:t>s</a:t>
            </a:r>
            <a:r>
              <a:rPr lang="lt-LT" altLang="lt-LT" sz="3200" b="1" dirty="0" smtClean="0">
                <a:solidFill>
                  <a:schemeClr val="tx1"/>
                </a:solidFill>
                <a:latin typeface="Times New Roman" pitchFamily="18" charset="0"/>
                <a:cs typeface="Times New Roman" pitchFamily="18" charset="0"/>
              </a:rPr>
              <a:t> </a:t>
            </a:r>
            <a:r>
              <a:rPr lang="lt-LT" altLang="lt-LT" sz="3200" b="1" dirty="0" err="1" smtClean="0">
                <a:solidFill>
                  <a:schemeClr val="tx1"/>
                </a:solidFill>
                <a:latin typeface="Times New Roman" pitchFamily="18" charset="0"/>
                <a:cs typeface="Times New Roman" pitchFamily="18" charset="0"/>
              </a:rPr>
              <a:t>augim</a:t>
            </a:r>
            <a:r>
              <a:rPr lang="en-US" altLang="lt-LT" sz="3200" b="1" dirty="0" smtClean="0">
                <a:solidFill>
                  <a:schemeClr val="tx1"/>
                </a:solidFill>
                <a:latin typeface="Times New Roman" pitchFamily="18" charset="0"/>
                <a:cs typeface="Times New Roman" pitchFamily="18" charset="0"/>
              </a:rPr>
              <a:t>as</a:t>
            </a:r>
            <a:r>
              <a:rPr lang="lt-LT" altLang="lt-LT" sz="3200" b="1" dirty="0" smtClean="0">
                <a:solidFill>
                  <a:schemeClr val="tx1"/>
                </a:solidFill>
                <a:latin typeface="Times New Roman" pitchFamily="18" charset="0"/>
                <a:cs typeface="Times New Roman" pitchFamily="18" charset="0"/>
              </a:rPr>
              <a:t>.</a:t>
            </a:r>
            <a:r>
              <a:rPr lang="en-US" altLang="lt-LT" sz="3200" b="1" dirty="0" smtClean="0">
                <a:solidFill>
                  <a:schemeClr val="tx1"/>
                </a:solidFill>
                <a:latin typeface="Times New Roman" pitchFamily="18" charset="0"/>
                <a:cs typeface="Times New Roman" pitchFamily="18" charset="0"/>
              </a:rPr>
              <a:t> </a:t>
            </a:r>
            <a:r>
              <a:rPr lang="lt-LT" altLang="lt-LT" sz="3200" b="1" dirty="0" smtClean="0">
                <a:solidFill>
                  <a:schemeClr val="tx1"/>
                </a:solidFill>
                <a:latin typeface="Times New Roman" pitchFamily="18" charset="0"/>
                <a:cs typeface="Times New Roman" pitchFamily="18" charset="0"/>
              </a:rPr>
              <a:t/>
            </a:r>
            <a:br>
              <a:rPr lang="lt-LT" altLang="lt-LT" sz="3200" b="1" dirty="0" smtClean="0">
                <a:solidFill>
                  <a:schemeClr val="tx1"/>
                </a:solidFill>
                <a:latin typeface="Times New Roman" pitchFamily="18" charset="0"/>
                <a:cs typeface="Times New Roman" pitchFamily="18" charset="0"/>
              </a:rPr>
            </a:br>
            <a:r>
              <a:rPr lang="en-US" altLang="lt-LT" sz="2800" b="1" dirty="0" err="1" smtClean="0">
                <a:solidFill>
                  <a:schemeClr val="tx1"/>
                </a:solidFill>
                <a:latin typeface="Times New Roman" pitchFamily="18" charset="0"/>
                <a:cs typeface="Times New Roman" pitchFamily="18" charset="0"/>
              </a:rPr>
              <a:t>Maltuso</a:t>
            </a:r>
            <a:r>
              <a:rPr lang="lt-LT" altLang="lt-LT" sz="2800" b="1" dirty="0" smtClean="0">
                <a:solidFill>
                  <a:schemeClr val="tx1"/>
                </a:solidFill>
                <a:latin typeface="Times New Roman" pitchFamily="18" charset="0"/>
                <a:cs typeface="Times New Roman" pitchFamily="18" charset="0"/>
              </a:rPr>
              <a:t> (1766-1834)</a:t>
            </a:r>
            <a:r>
              <a:rPr lang="en-US" altLang="lt-LT" sz="2800" b="1" dirty="0" smtClean="0">
                <a:solidFill>
                  <a:schemeClr val="tx1"/>
                </a:solidFill>
                <a:latin typeface="Times New Roman" pitchFamily="18" charset="0"/>
                <a:cs typeface="Times New Roman" pitchFamily="18" charset="0"/>
              </a:rPr>
              <a:t> </a:t>
            </a:r>
            <a:r>
              <a:rPr lang="en-US" altLang="lt-LT" sz="2800" b="1" dirty="0" err="1" smtClean="0">
                <a:solidFill>
                  <a:schemeClr val="tx1"/>
                </a:solidFill>
                <a:latin typeface="Times New Roman" pitchFamily="18" charset="0"/>
                <a:cs typeface="Times New Roman" pitchFamily="18" charset="0"/>
              </a:rPr>
              <a:t>procentai</a:t>
            </a:r>
            <a:endParaRPr lang="lt-LT" altLang="lt-LT" sz="3200" dirty="0" smtClean="0">
              <a:solidFill>
                <a:schemeClr val="tx1"/>
              </a:solidFill>
            </a:endParaRPr>
          </a:p>
        </p:txBody>
      </p:sp>
      <p:sp>
        <p:nvSpPr>
          <p:cNvPr id="2" name="Content Placeholder 1"/>
          <p:cNvSpPr>
            <a:spLocks noGrp="1"/>
          </p:cNvSpPr>
          <p:nvPr>
            <p:ph idx="1"/>
          </p:nvPr>
        </p:nvSpPr>
        <p:spPr>
          <a:xfrm>
            <a:off x="323850" y="1600200"/>
            <a:ext cx="8362950" cy="1900238"/>
          </a:xfrm>
        </p:spPr>
        <p:txBody>
          <a:bodyPr/>
          <a:lstStyle/>
          <a:p>
            <a:pPr marL="0" indent="0">
              <a:buFontTx/>
              <a:buNone/>
              <a:defRPr/>
            </a:pPr>
            <a:r>
              <a:rPr lang="lt-LT" sz="2400" b="1" kern="1200" dirty="0" smtClean="0">
                <a:solidFill>
                  <a:srgbClr val="122DF6"/>
                </a:solidFill>
                <a:latin typeface="Times New Roman" pitchFamily="18" charset="0"/>
                <a:cs typeface="Times New Roman" pitchFamily="18" charset="0"/>
              </a:rPr>
              <a:t>P</a:t>
            </a:r>
            <a:r>
              <a:rPr lang="en-US" sz="2400" b="1" kern="1200" dirty="0" err="1" smtClean="0">
                <a:solidFill>
                  <a:srgbClr val="122DF6"/>
                </a:solidFill>
                <a:latin typeface="Times New Roman" pitchFamily="18" charset="0"/>
                <a:cs typeface="Times New Roman" pitchFamily="18" charset="0"/>
              </a:rPr>
              <a:t>rocentai</a:t>
            </a:r>
            <a:r>
              <a:rPr lang="lt-LT" sz="2400" b="1" kern="1200" dirty="0" smtClean="0">
                <a:solidFill>
                  <a:srgbClr val="122DF6"/>
                </a:solidFill>
                <a:latin typeface="Times New Roman" pitchFamily="18" charset="0"/>
                <a:cs typeface="Times New Roman" pitchFamily="18" charset="0"/>
              </a:rPr>
              <a:t> </a:t>
            </a:r>
            <a:r>
              <a:rPr lang="lt-LT" sz="2400" kern="1200" dirty="0" smtClean="0">
                <a:solidFill>
                  <a:srgbClr val="122DF6"/>
                </a:solidFill>
                <a:latin typeface="Times New Roman" pitchFamily="18" charset="0"/>
                <a:cs typeface="Times New Roman" pitchFamily="18" charset="0"/>
              </a:rPr>
              <a:t>yra ne tik trupmena, kurios vardiklis yra šimtas, bet ir kurio nors dydžio kitimo laike taisyklė arba dėsnis. Priimta laikyti, kad p</a:t>
            </a:r>
            <a:r>
              <a:rPr lang="en-US" sz="2400" kern="1200" dirty="0" err="1" smtClean="0">
                <a:solidFill>
                  <a:srgbClr val="122DF6"/>
                </a:solidFill>
                <a:latin typeface="Times New Roman" pitchFamily="18" charset="0"/>
                <a:cs typeface="Times New Roman" pitchFamily="18" charset="0"/>
              </a:rPr>
              <a:t>rocentus</a:t>
            </a:r>
            <a:r>
              <a:rPr lang="lt-LT" sz="2400" kern="1200" dirty="0" smtClean="0">
                <a:solidFill>
                  <a:srgbClr val="122DF6"/>
                </a:solidFill>
                <a:latin typeface="Times New Roman" pitchFamily="18" charset="0"/>
                <a:cs typeface="Times New Roman" pitchFamily="18" charset="0"/>
              </a:rPr>
              <a:t> reprezentuoja  dvi augimo (kitimo laike) taisyklės – </a:t>
            </a:r>
            <a:r>
              <a:rPr lang="lt-LT" sz="2400" b="1" kern="1200" dirty="0" smtClean="0">
                <a:solidFill>
                  <a:srgbClr val="122DF6"/>
                </a:solidFill>
                <a:latin typeface="Times New Roman" pitchFamily="18" charset="0"/>
                <a:cs typeface="Times New Roman" pitchFamily="18" charset="0"/>
              </a:rPr>
              <a:t>tiesinis kitimas </a:t>
            </a:r>
            <a:r>
              <a:rPr lang="lt-LT" sz="2400" b="1" kern="1200" dirty="0">
                <a:solidFill>
                  <a:srgbClr val="122DF6"/>
                </a:solidFill>
                <a:latin typeface="Times New Roman" pitchFamily="18" charset="0"/>
                <a:cs typeface="Times New Roman" pitchFamily="18" charset="0"/>
              </a:rPr>
              <a:t>arba paprast</a:t>
            </a:r>
            <a:r>
              <a:rPr lang="en-US" sz="2400" b="1" kern="1200" dirty="0" err="1">
                <a:solidFill>
                  <a:srgbClr val="122DF6"/>
                </a:solidFill>
                <a:latin typeface="Times New Roman" pitchFamily="18" charset="0"/>
                <a:cs typeface="Times New Roman" pitchFamily="18" charset="0"/>
              </a:rPr>
              <a:t>ieji</a:t>
            </a:r>
            <a:r>
              <a:rPr lang="lt-LT" sz="2400" b="1" kern="1200" dirty="0">
                <a:solidFill>
                  <a:srgbClr val="122DF6"/>
                </a:solidFill>
                <a:latin typeface="Times New Roman" pitchFamily="18" charset="0"/>
                <a:cs typeface="Times New Roman" pitchFamily="18" charset="0"/>
              </a:rPr>
              <a:t> p</a:t>
            </a:r>
            <a:r>
              <a:rPr lang="en-US" sz="2400" b="1" kern="1200" dirty="0" err="1">
                <a:solidFill>
                  <a:srgbClr val="122DF6"/>
                </a:solidFill>
                <a:latin typeface="Times New Roman" pitchFamily="18" charset="0"/>
                <a:cs typeface="Times New Roman" pitchFamily="18" charset="0"/>
              </a:rPr>
              <a:t>rocentai</a:t>
            </a:r>
            <a:r>
              <a:rPr lang="lt-LT" sz="2400" b="1" kern="1200" dirty="0">
                <a:solidFill>
                  <a:srgbClr val="122DF6"/>
                </a:solidFill>
                <a:latin typeface="Times New Roman" pitchFamily="18" charset="0"/>
                <a:cs typeface="Times New Roman" pitchFamily="18" charset="0"/>
              </a:rPr>
              <a:t> </a:t>
            </a:r>
            <a:r>
              <a:rPr lang="lt-LT" sz="2400" b="1" kern="1200" dirty="0" smtClean="0">
                <a:solidFill>
                  <a:srgbClr val="122DF6"/>
                </a:solidFill>
                <a:latin typeface="Times New Roman" pitchFamily="18" charset="0"/>
                <a:cs typeface="Times New Roman" pitchFamily="18" charset="0"/>
              </a:rPr>
              <a:t>(atitinka aritmetinę progresiją</a:t>
            </a:r>
            <a:r>
              <a:rPr lang="en-US" sz="2400" b="1" kern="1200" dirty="0" smtClean="0">
                <a:solidFill>
                  <a:srgbClr val="122DF6"/>
                </a:solidFill>
                <a:latin typeface="Times New Roman" pitchFamily="18" charset="0"/>
                <a:cs typeface="Times New Roman" pitchFamily="18" charset="0"/>
              </a:rPr>
              <a:t>):</a:t>
            </a:r>
            <a:endParaRPr lang="en-US" sz="2400" b="1" kern="1200" dirty="0">
              <a:solidFill>
                <a:srgbClr val="122DF6"/>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47F5F95F-FE09-4804-BF0D-C05B14090AD0}" type="slidenum">
              <a:rPr lang="lt-LT" smtClean="0"/>
              <a:pPr>
                <a:defRPr/>
              </a:pPr>
              <a:t>7</a:t>
            </a:fld>
            <a:endParaRPr lang="lt-LT" dirty="0"/>
          </a:p>
        </p:txBody>
      </p:sp>
      <p:sp>
        <p:nvSpPr>
          <p:cNvPr id="8197" name="Rectangle 3"/>
          <p:cNvSpPr>
            <a:spLocks noChangeArrowheads="1"/>
          </p:cNvSpPr>
          <p:nvPr/>
        </p:nvSpPr>
        <p:spPr bwMode="auto">
          <a:xfrm>
            <a:off x="501650" y="5561013"/>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dirty="0">
                <a:latin typeface="Times New Roman" pitchFamily="18" charset="0"/>
                <a:cs typeface="Times New Roman" pitchFamily="18" charset="0"/>
              </a:rPr>
              <a:t>kur</a:t>
            </a:r>
            <a:r>
              <a:rPr lang="ru-RU" altLang="en-US" sz="2000" i="1" dirty="0">
                <a:latin typeface="Times New Roman" pitchFamily="18" charset="0"/>
                <a:cs typeface="Times New Roman" pitchFamily="18" charset="0"/>
              </a:rPr>
              <a:t> K</a:t>
            </a:r>
            <a:r>
              <a:rPr lang="ru-RU" altLang="en-US" sz="2000" dirty="0">
                <a:latin typeface="Times New Roman" pitchFamily="18" charset="0"/>
                <a:cs typeface="Times New Roman" pitchFamily="18" charset="0"/>
              </a:rPr>
              <a:t>– </a:t>
            </a:r>
            <a:r>
              <a:rPr lang="lt-LT" altLang="en-US" sz="2000" dirty="0">
                <a:latin typeface="Times New Roman" pitchFamily="18" charset="0"/>
                <a:cs typeface="Times New Roman" pitchFamily="18" charset="0"/>
              </a:rPr>
              <a:t>per </a:t>
            </a:r>
            <a:r>
              <a:rPr lang="en-US" altLang="en-US" sz="2000" i="1" dirty="0">
                <a:latin typeface="Times New Roman" pitchFamily="18" charset="0"/>
                <a:cs typeface="Times New Roman" pitchFamily="18" charset="0"/>
              </a:rPr>
              <a:t>t</a:t>
            </a:r>
            <a:r>
              <a:rPr lang="lt-LT" altLang="en-US" sz="2000" i="1" dirty="0">
                <a:latin typeface="Times New Roman" pitchFamily="18" charset="0"/>
                <a:cs typeface="Times New Roman" pitchFamily="18" charset="0"/>
              </a:rPr>
              <a:t> </a:t>
            </a:r>
            <a:r>
              <a:rPr lang="lt-LT" altLang="en-US" sz="2000" dirty="0">
                <a:latin typeface="Times New Roman" pitchFamily="18" charset="0"/>
                <a:cs typeface="Times New Roman" pitchFamily="18" charset="0"/>
              </a:rPr>
              <a:t>laiko periodų sukauptoji suma</a:t>
            </a:r>
            <a:r>
              <a:rPr lang="ru-RU" altLang="en-US" sz="2000" dirty="0">
                <a:latin typeface="Times New Roman" pitchFamily="18" charset="0"/>
                <a:cs typeface="Times New Roman" pitchFamily="18" charset="0"/>
              </a:rPr>
              <a:t>, </a:t>
            </a:r>
            <a:r>
              <a:rPr lang="ru-RU" altLang="en-US" sz="2000" i="1" dirty="0">
                <a:latin typeface="Times New Roman" pitchFamily="18" charset="0"/>
                <a:cs typeface="Times New Roman" pitchFamily="18" charset="0"/>
              </a:rPr>
              <a:t>K</a:t>
            </a:r>
            <a:r>
              <a:rPr lang="ru-RU" altLang="en-US" sz="2000" baseline="-25000" dirty="0">
                <a:latin typeface="Times New Roman" pitchFamily="18" charset="0"/>
                <a:cs typeface="Times New Roman" pitchFamily="18" charset="0"/>
              </a:rPr>
              <a:t>0</a:t>
            </a:r>
            <a:r>
              <a:rPr lang="ru-RU" altLang="en-US" sz="2000" dirty="0">
                <a:latin typeface="Times New Roman" pitchFamily="18" charset="0"/>
                <a:cs typeface="Times New Roman" pitchFamily="18" charset="0"/>
              </a:rPr>
              <a:t> – </a:t>
            </a:r>
            <a:r>
              <a:rPr lang="lt-LT" altLang="en-US" sz="2000" dirty="0">
                <a:latin typeface="Times New Roman" pitchFamily="18" charset="0"/>
                <a:cs typeface="Times New Roman" pitchFamily="18" charset="0"/>
              </a:rPr>
              <a:t>pradinė suma </a:t>
            </a:r>
            <a:r>
              <a:rPr lang="ru-RU" altLang="en-US" sz="2000" dirty="0">
                <a:latin typeface="Times New Roman" pitchFamily="18" charset="0"/>
                <a:cs typeface="Times New Roman" pitchFamily="18" charset="0"/>
              </a:rPr>
              <a:t>(</a:t>
            </a:r>
            <a:r>
              <a:rPr lang="lt-LT" altLang="en-US" sz="2000" i="1" dirty="0">
                <a:latin typeface="Times New Roman" pitchFamily="18" charset="0"/>
                <a:cs typeface="Times New Roman" pitchFamily="18" charset="0"/>
              </a:rPr>
              <a:t>K</a:t>
            </a:r>
            <a:r>
              <a:rPr lang="ru-RU" altLang="en-US" sz="2000" baseline="-25000" dirty="0">
                <a:latin typeface="Times New Roman" pitchFamily="18" charset="0"/>
                <a:cs typeface="Times New Roman" pitchFamily="18" charset="0"/>
              </a:rPr>
              <a:t>0</a:t>
            </a:r>
            <a:r>
              <a:rPr lang="lt-LT" altLang="en-US" sz="2000" i="1" dirty="0">
                <a:latin typeface="Times New Roman" pitchFamily="18" charset="0"/>
                <a:cs typeface="Times New Roman" pitchFamily="18" charset="0"/>
              </a:rPr>
              <a:t>&gt;</a:t>
            </a:r>
            <a:r>
              <a:rPr lang="ru-RU" altLang="en-US" sz="2000" dirty="0">
                <a:latin typeface="Times New Roman" pitchFamily="18" charset="0"/>
                <a:cs typeface="Times New Roman" pitchFamily="18" charset="0"/>
              </a:rPr>
              <a:t> 0), </a:t>
            </a:r>
            <a:r>
              <a:rPr lang="en-US" altLang="en-US" sz="2000" i="1" dirty="0" err="1" smtClean="0">
                <a:latin typeface="Times New Roman" pitchFamily="18" charset="0"/>
                <a:cs typeface="Times New Roman" pitchFamily="18" charset="0"/>
              </a:rPr>
              <a:t>i</a:t>
            </a:r>
            <a:r>
              <a:rPr lang="ru-RU" altLang="en-US" sz="2000" dirty="0" smtClean="0">
                <a:latin typeface="Times New Roman" pitchFamily="18" charset="0"/>
                <a:cs typeface="Times New Roman" pitchFamily="18" charset="0"/>
              </a:rPr>
              <a:t> </a:t>
            </a:r>
            <a:r>
              <a:rPr lang="ru-RU" altLang="en-US" sz="2000" dirty="0">
                <a:latin typeface="Times New Roman" pitchFamily="18" charset="0"/>
                <a:cs typeface="Times New Roman" pitchFamily="18" charset="0"/>
              </a:rPr>
              <a:t>– </a:t>
            </a:r>
            <a:r>
              <a:rPr lang="lt-LT" altLang="en-US" sz="2000" dirty="0">
                <a:latin typeface="Times New Roman" pitchFamily="18" charset="0"/>
                <a:cs typeface="Times New Roman" pitchFamily="18" charset="0"/>
              </a:rPr>
              <a:t>palūkanų norma</a:t>
            </a:r>
            <a:r>
              <a:rPr lang="ru-RU" altLang="en-US" sz="2000" dirty="0">
                <a:latin typeface="Times New Roman" pitchFamily="18" charset="0"/>
                <a:cs typeface="Times New Roman" pitchFamily="18" charset="0"/>
              </a:rPr>
              <a:t>, </a:t>
            </a:r>
            <a:r>
              <a:rPr lang="en-US" altLang="en-US" sz="2000" i="1" dirty="0">
                <a:latin typeface="Times New Roman" pitchFamily="18" charset="0"/>
                <a:cs typeface="Times New Roman" pitchFamily="18" charset="0"/>
              </a:rPr>
              <a:t>t</a:t>
            </a:r>
            <a:r>
              <a:rPr lang="ru-RU" altLang="en-US" sz="2000" dirty="0">
                <a:latin typeface="Times New Roman" pitchFamily="18" charset="0"/>
                <a:cs typeface="Times New Roman" pitchFamily="18" charset="0"/>
              </a:rPr>
              <a:t> – </a:t>
            </a:r>
            <a:r>
              <a:rPr lang="lt-LT" altLang="en-US" sz="2000" dirty="0">
                <a:latin typeface="Times New Roman" pitchFamily="18" charset="0"/>
                <a:cs typeface="Times New Roman" pitchFamily="18" charset="0"/>
              </a:rPr>
              <a:t>augimo laikas</a:t>
            </a:r>
            <a:r>
              <a:rPr lang="ru-RU" altLang="en-US" sz="2000" dirty="0">
                <a:latin typeface="Arial" charset="0"/>
              </a:rPr>
              <a:t>.</a:t>
            </a:r>
            <a:endParaRPr lang="lt-LT" altLang="en-US" sz="2000" dirty="0">
              <a:latin typeface="Arial" charset="0"/>
            </a:endParaRPr>
          </a:p>
        </p:txBody>
      </p:sp>
      <p:sp>
        <p:nvSpPr>
          <p:cNvPr id="8198"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dirty="0">
                <a:latin typeface="Arial" charset="0"/>
              </a:rPr>
              <a:t>VGTU Matematinio modeliavimo katedra</a:t>
            </a:r>
            <a:r>
              <a:rPr lang="en-US" altLang="lt-LT" sz="1200" dirty="0">
                <a:latin typeface="Arial" charset="0"/>
              </a:rPr>
              <a:t>,</a:t>
            </a:r>
            <a:r>
              <a:rPr lang="lt-LT" altLang="lt-LT" sz="1200" dirty="0">
                <a:latin typeface="Arial" charset="0"/>
              </a:rPr>
              <a:t>  2016 01 </a:t>
            </a:r>
            <a:r>
              <a:rPr lang="en-US" altLang="lt-LT" sz="1200" dirty="0">
                <a:latin typeface="Arial" charset="0"/>
              </a:rPr>
              <a:t>12</a:t>
            </a:r>
          </a:p>
        </p:txBody>
      </p:sp>
      <p:sp>
        <p:nvSpPr>
          <p:cNvPr id="81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graphicFrame>
        <p:nvGraphicFramePr>
          <p:cNvPr id="8200" name="Object 5"/>
          <p:cNvGraphicFramePr>
            <a:graphicFrameLocks noChangeAspect="1"/>
          </p:cNvGraphicFramePr>
          <p:nvPr/>
        </p:nvGraphicFramePr>
        <p:xfrm>
          <a:off x="3121025" y="3500438"/>
          <a:ext cx="2525713" cy="576262"/>
        </p:xfrm>
        <a:graphic>
          <a:graphicData uri="http://schemas.openxmlformats.org/presentationml/2006/ole">
            <mc:AlternateContent xmlns:mc="http://schemas.openxmlformats.org/markup-compatibility/2006">
              <mc:Choice xmlns:v="urn:schemas-microsoft-com:vml" Requires="v">
                <p:oleObj spid="_x0000_s8301" name="Lygtis" r:id="rId4" imgW="1028700" imgH="228600" progId="Equation.3">
                  <p:embed/>
                </p:oleObj>
              </mc:Choice>
              <mc:Fallback>
                <p:oleObj name="Lygtis" r:id="rId4" imgW="10287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025" y="3500438"/>
                        <a:ext cx="2525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6"/>
          <p:cNvGraphicFramePr>
            <a:graphicFrameLocks noChangeAspect="1"/>
          </p:cNvGraphicFramePr>
          <p:nvPr/>
        </p:nvGraphicFramePr>
        <p:xfrm>
          <a:off x="3092450" y="4887913"/>
          <a:ext cx="2582863" cy="690562"/>
        </p:xfrm>
        <a:graphic>
          <a:graphicData uri="http://schemas.openxmlformats.org/presentationml/2006/ole">
            <mc:AlternateContent xmlns:mc="http://schemas.openxmlformats.org/markup-compatibility/2006">
              <mc:Choice xmlns:v="urn:schemas-microsoft-com:vml" Requires="v">
                <p:oleObj spid="_x0000_s8302" name="Lygtis" r:id="rId6" imgW="939392" imgH="253890" progId="Equation.3">
                  <p:embed/>
                </p:oleObj>
              </mc:Choice>
              <mc:Fallback>
                <p:oleObj name="Lygtis" r:id="rId6" imgW="939392" imgH="25389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50" y="4887913"/>
                        <a:ext cx="25828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2" name="Rectangle 2"/>
          <p:cNvSpPr>
            <a:spLocks noChangeArrowheads="1"/>
          </p:cNvSpPr>
          <p:nvPr/>
        </p:nvSpPr>
        <p:spPr bwMode="auto">
          <a:xfrm>
            <a:off x="369888" y="4076700"/>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t-LT" altLang="en-US" sz="2400" b="1" dirty="0">
                <a:solidFill>
                  <a:srgbClr val="122DF6"/>
                </a:solidFill>
                <a:latin typeface="Times New Roman" pitchFamily="18" charset="0"/>
                <a:cs typeface="Times New Roman" pitchFamily="18" charset="0"/>
              </a:rPr>
              <a:t>ir eksponentinis kitimas </a:t>
            </a:r>
            <a:r>
              <a:rPr lang="lt-LT" altLang="en-US" sz="2400" b="1" dirty="0" smtClean="0">
                <a:solidFill>
                  <a:srgbClr val="122DF6"/>
                </a:solidFill>
                <a:latin typeface="Times New Roman" pitchFamily="18" charset="0"/>
                <a:cs typeface="Times New Roman" pitchFamily="18" charset="0"/>
              </a:rPr>
              <a:t>- </a:t>
            </a:r>
            <a:r>
              <a:rPr lang="lt-LT" altLang="en-US" sz="2400" b="1" dirty="0">
                <a:solidFill>
                  <a:srgbClr val="122DF6"/>
                </a:solidFill>
                <a:latin typeface="Times New Roman" pitchFamily="18" charset="0"/>
                <a:cs typeface="Times New Roman" pitchFamily="18" charset="0"/>
              </a:rPr>
              <a:t>sudėtin</a:t>
            </a:r>
            <a:r>
              <a:rPr lang="en-US" altLang="en-US" sz="2400" b="1" dirty="0" err="1">
                <a:solidFill>
                  <a:srgbClr val="122DF6"/>
                </a:solidFill>
                <a:latin typeface="Times New Roman" pitchFamily="18" charset="0"/>
                <a:cs typeface="Times New Roman" pitchFamily="18" charset="0"/>
              </a:rPr>
              <a:t>iai</a:t>
            </a:r>
            <a:r>
              <a:rPr lang="lt-LT" altLang="en-US" sz="2400" b="1" dirty="0">
                <a:solidFill>
                  <a:srgbClr val="122DF6"/>
                </a:solidFill>
                <a:latin typeface="Times New Roman" pitchFamily="18" charset="0"/>
                <a:cs typeface="Times New Roman" pitchFamily="18" charset="0"/>
              </a:rPr>
              <a:t> arba kaupiam</a:t>
            </a:r>
            <a:r>
              <a:rPr lang="en-US" altLang="en-US" sz="2400" b="1" dirty="0" err="1">
                <a:solidFill>
                  <a:srgbClr val="122DF6"/>
                </a:solidFill>
                <a:latin typeface="Times New Roman" pitchFamily="18" charset="0"/>
                <a:cs typeface="Times New Roman" pitchFamily="18" charset="0"/>
              </a:rPr>
              <a:t>ieji</a:t>
            </a:r>
            <a:r>
              <a:rPr lang="lt-LT" altLang="en-US" sz="2400" b="1" dirty="0">
                <a:solidFill>
                  <a:srgbClr val="122DF6"/>
                </a:solidFill>
                <a:latin typeface="Times New Roman" pitchFamily="18" charset="0"/>
                <a:cs typeface="Times New Roman" pitchFamily="18" charset="0"/>
              </a:rPr>
              <a:t> p</a:t>
            </a:r>
            <a:r>
              <a:rPr lang="en-US" altLang="en-US" sz="2400" b="1" dirty="0" err="1">
                <a:solidFill>
                  <a:srgbClr val="122DF6"/>
                </a:solidFill>
                <a:latin typeface="Times New Roman" pitchFamily="18" charset="0"/>
                <a:cs typeface="Times New Roman" pitchFamily="18" charset="0"/>
              </a:rPr>
              <a:t>rocentai</a:t>
            </a:r>
            <a:r>
              <a:rPr lang="lt-LT" altLang="en-US" sz="2400" b="1" dirty="0">
                <a:solidFill>
                  <a:srgbClr val="122DF6"/>
                </a:solidFill>
                <a:latin typeface="Times New Roman" pitchFamily="18" charset="0"/>
                <a:cs typeface="Times New Roman" pitchFamily="18" charset="0"/>
              </a:rPr>
              <a:t> </a:t>
            </a:r>
            <a:r>
              <a:rPr lang="lt-LT" altLang="en-US" sz="2400" b="1" dirty="0" smtClean="0">
                <a:solidFill>
                  <a:srgbClr val="122DF6"/>
                </a:solidFill>
                <a:latin typeface="Times New Roman" pitchFamily="18" charset="0"/>
                <a:cs typeface="Times New Roman" pitchFamily="18" charset="0"/>
              </a:rPr>
              <a:t>(</a:t>
            </a:r>
            <a:r>
              <a:rPr lang="lt-LT" sz="2400" b="1" dirty="0">
                <a:solidFill>
                  <a:srgbClr val="122DF6"/>
                </a:solidFill>
                <a:latin typeface="Times New Roman" pitchFamily="18" charset="0"/>
                <a:cs typeface="Times New Roman" pitchFamily="18" charset="0"/>
              </a:rPr>
              <a:t>atitinka </a:t>
            </a:r>
            <a:r>
              <a:rPr lang="lt-LT" altLang="en-US" sz="2400" b="1" dirty="0" smtClean="0">
                <a:solidFill>
                  <a:srgbClr val="122DF6"/>
                </a:solidFill>
                <a:latin typeface="Times New Roman" pitchFamily="18" charset="0"/>
                <a:cs typeface="Times New Roman" pitchFamily="18" charset="0"/>
              </a:rPr>
              <a:t>geometrinę progresiją </a:t>
            </a:r>
            <a:r>
              <a:rPr lang="lt-LT" altLang="en-US" sz="2400" b="1" dirty="0">
                <a:solidFill>
                  <a:srgbClr val="122DF6"/>
                </a:solidFill>
                <a:latin typeface="Times New Roman" pitchFamily="18" charset="0"/>
                <a:cs typeface="Times New Roman" pitchFamily="18" charset="0"/>
              </a:rPr>
              <a:t>)</a:t>
            </a:r>
            <a:r>
              <a:rPr lang="en-US" altLang="en-US" sz="2400" b="1" dirty="0">
                <a:solidFill>
                  <a:srgbClr val="122DF6"/>
                </a:solidFill>
                <a:latin typeface="Times New Roman" pitchFamily="18" charset="0"/>
                <a:cs typeface="Times New Roman" pitchFamily="18" charset="0"/>
              </a:rPr>
              <a:t>:</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63713" y="260350"/>
            <a:ext cx="6908800" cy="1223963"/>
          </a:xfrm>
        </p:spPr>
        <p:txBody>
          <a:bodyPr/>
          <a:lstStyle/>
          <a:p>
            <a:pPr eaLnBrk="1" hangingPunct="1">
              <a:lnSpc>
                <a:spcPct val="75000"/>
              </a:lnSpc>
            </a:pPr>
            <a:r>
              <a:rPr lang="lt-LT" altLang="en-US" sz="3200" b="1" smtClean="0">
                <a:solidFill>
                  <a:srgbClr val="3149F7"/>
                </a:solidFill>
              </a:rPr>
              <a:t>Procentų matematika (aritmetika). Paprastieji ir sudėtiniai procentai</a:t>
            </a:r>
            <a:endParaRPr lang="lt-LT" altLang="lt-LT" sz="3200" b="1" smtClean="0">
              <a:solidFill>
                <a:srgbClr val="3149F7"/>
              </a:solidFill>
            </a:endParaRPr>
          </a:p>
        </p:txBody>
      </p:sp>
      <p:sp>
        <p:nvSpPr>
          <p:cNvPr id="18435" name="Rectangle 3"/>
          <p:cNvSpPr>
            <a:spLocks noGrp="1" noChangeArrowheads="1"/>
          </p:cNvSpPr>
          <p:nvPr>
            <p:ph type="subTitle" idx="1"/>
          </p:nvPr>
        </p:nvSpPr>
        <p:spPr>
          <a:xfrm>
            <a:off x="539750" y="1484313"/>
            <a:ext cx="8351838" cy="1296987"/>
          </a:xfrm>
        </p:spPr>
        <p:txBody>
          <a:bodyPr/>
          <a:lstStyle/>
          <a:p>
            <a:pPr algn="l"/>
            <a:r>
              <a:rPr lang="lt-LT" altLang="en-US" sz="2000" b="1" dirty="0" smtClean="0">
                <a:solidFill>
                  <a:srgbClr val="3149F7"/>
                </a:solidFill>
              </a:rPr>
              <a:t>	</a:t>
            </a:r>
            <a:r>
              <a:rPr lang="lt-LT" altLang="en-US" sz="2400" b="1" dirty="0" smtClean="0"/>
              <a:t>Paprastųjų procentų formulė gali būti išvesta ir kitu būdu. Tam pakanka laikyti, kad </a:t>
            </a:r>
            <a:r>
              <a:rPr lang="lt-LT" altLang="en-US" sz="2400" b="1" dirty="0" smtClean="0">
                <a:solidFill>
                  <a:srgbClr val="122DF6"/>
                </a:solidFill>
              </a:rPr>
              <a:t>populiacijos augimo greitis yra pastovus ir lygus </a:t>
            </a:r>
            <a:r>
              <a:rPr lang="lt-LT" sz="2400" b="1" i="1" dirty="0" smtClean="0"/>
              <a:t>m</a:t>
            </a:r>
            <a:r>
              <a:rPr lang="lt-LT" sz="2400" b="1" baseline="-25000" dirty="0" smtClean="0"/>
              <a:t>1</a:t>
            </a:r>
            <a:r>
              <a:rPr lang="lt-LT" sz="2400" b="1" dirty="0" smtClean="0"/>
              <a:t> </a:t>
            </a:r>
            <a:r>
              <a:rPr lang="lt-LT" sz="2400" b="1" dirty="0"/>
              <a:t>= </a:t>
            </a:r>
            <a:r>
              <a:rPr lang="lt-LT" sz="2400" b="1" i="1" dirty="0"/>
              <a:t>K</a:t>
            </a:r>
            <a:r>
              <a:rPr lang="lt-LT" sz="2400" b="1" baseline="-25000" dirty="0"/>
              <a:t>0</a:t>
            </a:r>
            <a:r>
              <a:rPr lang="lt-LT" sz="2400" b="1" i="1" dirty="0"/>
              <a:t> i </a:t>
            </a:r>
            <a:r>
              <a:rPr lang="lt-LT" sz="2400" b="1" dirty="0"/>
              <a:t>(vieno periodo </a:t>
            </a:r>
            <a:r>
              <a:rPr lang="lt-LT" sz="2400" b="1" dirty="0" smtClean="0"/>
              <a:t>palūkanoms)</a:t>
            </a:r>
            <a:r>
              <a:rPr lang="lt-LT" altLang="en-US" sz="2400" b="1" dirty="0" smtClean="0"/>
              <a:t>: </a:t>
            </a:r>
          </a:p>
          <a:p>
            <a:pPr algn="l"/>
            <a:endParaRPr lang="en-US" altLang="en-US" sz="2000" i="1" dirty="0" smtClean="0">
              <a:latin typeface="Times New Roman" pitchFamily="18" charset="0"/>
              <a:cs typeface="Times New Roman" pitchFamily="18" charset="0"/>
            </a:endParaRPr>
          </a:p>
        </p:txBody>
      </p:sp>
      <p:sp>
        <p:nvSpPr>
          <p:cNvPr id="18436" name="Footer Placeholder 3"/>
          <p:cNvSpPr txBox="1">
            <a:spLocks/>
          </p:cNvSpPr>
          <p:nvPr/>
        </p:nvSpPr>
        <p:spPr bwMode="auto">
          <a:xfrm>
            <a:off x="1436688" y="6524625"/>
            <a:ext cx="59039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100" dirty="0">
                <a:latin typeface="Arial" charset="0"/>
              </a:rPr>
              <a:t>VGTU Matematinio modeliavimo katedra</a:t>
            </a:r>
            <a:r>
              <a:rPr lang="en-US" altLang="lt-LT" sz="1100" dirty="0">
                <a:latin typeface="Arial" charset="0"/>
              </a:rPr>
              <a:t>,</a:t>
            </a:r>
            <a:r>
              <a:rPr lang="lt-LT" altLang="lt-LT" sz="1100" dirty="0">
                <a:latin typeface="Arial" charset="0"/>
              </a:rPr>
              <a:t>  2016 01 </a:t>
            </a:r>
            <a:r>
              <a:rPr lang="en-US" altLang="lt-LT" sz="1100" dirty="0">
                <a:latin typeface="Arial" charset="0"/>
              </a:rPr>
              <a:t>12</a:t>
            </a:r>
          </a:p>
        </p:txBody>
      </p:sp>
      <p:sp>
        <p:nvSpPr>
          <p:cNvPr id="184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84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844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4" name="Rectangle 3"/>
          <p:cNvSpPr txBox="1">
            <a:spLocks noChangeArrowheads="1"/>
          </p:cNvSpPr>
          <p:nvPr/>
        </p:nvSpPr>
        <p:spPr bwMode="auto">
          <a:xfrm>
            <a:off x="334963" y="3501008"/>
            <a:ext cx="835183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a:lstStyle>
          <a:p>
            <a:pPr algn="l">
              <a:defRPr/>
            </a:pPr>
            <a:r>
              <a:rPr lang="lt-LT" altLang="en-US" sz="2400" b="1" kern="0" dirty="0" smtClean="0"/>
              <a:t>Išsprendę lygtį </a:t>
            </a:r>
            <a:r>
              <a:rPr lang="lt-LT" sz="2400" b="1" dirty="0" smtClean="0"/>
              <a:t>gauname žinomą paprastųjų procentų formulę.</a:t>
            </a:r>
            <a:endParaRPr lang="en-US" altLang="en-US" sz="2400" b="1" kern="0" dirty="0" smtClean="0">
              <a:latin typeface="Times New Roman" pitchFamily="18" charset="0"/>
              <a:cs typeface="Times New Roman" pitchFamily="18" charset="0"/>
            </a:endParaRPr>
          </a:p>
        </p:txBody>
      </p:sp>
      <p:sp>
        <p:nvSpPr>
          <p:cNvPr id="15" name="Rectangle 3"/>
          <p:cNvSpPr txBox="1">
            <a:spLocks noChangeArrowheads="1"/>
          </p:cNvSpPr>
          <p:nvPr/>
        </p:nvSpPr>
        <p:spPr bwMode="auto">
          <a:xfrm>
            <a:off x="395288" y="4076701"/>
            <a:ext cx="8496300" cy="72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a:lstStyle>
          <a:p>
            <a:pPr algn="l">
              <a:defRPr/>
            </a:pPr>
            <a:r>
              <a:rPr lang="lt-LT" altLang="en-US" sz="2400" dirty="0" smtClean="0"/>
              <a:t>Laikykime</a:t>
            </a:r>
            <a:r>
              <a:rPr lang="lt-LT" altLang="en-US" sz="2400" dirty="0"/>
              <a:t>, kad </a:t>
            </a:r>
            <a:r>
              <a:rPr lang="lt-LT" altLang="en-US" sz="2400" b="1" dirty="0">
                <a:solidFill>
                  <a:srgbClr val="122DF6"/>
                </a:solidFill>
              </a:rPr>
              <a:t>kiekvienu laiko momentu </a:t>
            </a:r>
            <a:r>
              <a:rPr lang="lt-LT" altLang="en-US" sz="2400" b="1" dirty="0" smtClean="0">
                <a:solidFill>
                  <a:srgbClr val="122DF6"/>
                </a:solidFill>
              </a:rPr>
              <a:t>populiacijos </a:t>
            </a:r>
            <a:r>
              <a:rPr lang="lt-LT" altLang="en-US" sz="2400" b="1" dirty="0">
                <a:solidFill>
                  <a:srgbClr val="122DF6"/>
                </a:solidFill>
              </a:rPr>
              <a:t>augimo greitis yra proporcingas </a:t>
            </a:r>
            <a:r>
              <a:rPr lang="lt-LT" altLang="en-US" sz="2400" b="1" dirty="0" smtClean="0">
                <a:solidFill>
                  <a:srgbClr val="122DF6"/>
                </a:solidFill>
              </a:rPr>
              <a:t>jos </a:t>
            </a:r>
            <a:r>
              <a:rPr lang="lt-LT" altLang="en-US" sz="2400" b="1" dirty="0">
                <a:solidFill>
                  <a:srgbClr val="122DF6"/>
                </a:solidFill>
              </a:rPr>
              <a:t>dydžiui </a:t>
            </a:r>
            <a:r>
              <a:rPr lang="lt-LT" altLang="en-US" sz="2400" b="1" i="1" dirty="0" smtClean="0">
                <a:solidFill>
                  <a:srgbClr val="122DF6"/>
                </a:solidFill>
              </a:rPr>
              <a:t>K</a:t>
            </a:r>
            <a:r>
              <a:rPr lang="lt-LT" altLang="en-US" sz="2400" i="1" dirty="0" smtClean="0"/>
              <a:t>, </a:t>
            </a:r>
            <a:r>
              <a:rPr lang="lt-LT" altLang="en-US" sz="2400" dirty="0" smtClean="0"/>
              <a:t>turėsime:</a:t>
            </a:r>
            <a:r>
              <a:rPr lang="lt-LT" altLang="en-US" sz="2000" dirty="0" smtClean="0"/>
              <a:t>  </a:t>
            </a:r>
            <a:endParaRPr lang="en-US" altLang="en-US" sz="2000" b="1" kern="0" dirty="0" smtClean="0">
              <a:latin typeface="Times New Roman" pitchFamily="18" charset="0"/>
              <a:cs typeface="Times New Roman" pitchFamily="18" charset="0"/>
            </a:endParaRPr>
          </a:p>
        </p:txBody>
      </p:sp>
      <p:sp>
        <p:nvSpPr>
          <p:cNvPr id="184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844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20" name="Rectangle 3"/>
          <p:cNvSpPr txBox="1">
            <a:spLocks noChangeArrowheads="1"/>
          </p:cNvSpPr>
          <p:nvPr/>
        </p:nvSpPr>
        <p:spPr bwMode="auto">
          <a:xfrm>
            <a:off x="395288" y="5589240"/>
            <a:ext cx="835183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a:lstStyle>
          <a:p>
            <a:pPr algn="l">
              <a:defRPr/>
            </a:pPr>
            <a:r>
              <a:rPr lang="lt-LT" altLang="en-US" sz="2000" b="1" kern="0" dirty="0" smtClean="0"/>
              <a:t>Laikydami, kad </a:t>
            </a:r>
            <a:r>
              <a:rPr lang="lt-LT" sz="2000" b="1" i="1" dirty="0" smtClean="0"/>
              <a:t>m</a:t>
            </a:r>
            <a:r>
              <a:rPr lang="lt-LT" sz="2000" b="1" dirty="0" smtClean="0"/>
              <a:t> </a:t>
            </a:r>
            <a:r>
              <a:rPr lang="lt-LT" sz="2000" b="1" dirty="0"/>
              <a:t>= </a:t>
            </a:r>
            <a:r>
              <a:rPr lang="lt-LT" sz="2000" b="1" dirty="0" smtClean="0"/>
              <a:t>ln(1+</a:t>
            </a:r>
            <a:r>
              <a:rPr lang="lt-LT" sz="2000" b="1" i="1" dirty="0" smtClean="0"/>
              <a:t>i</a:t>
            </a:r>
            <a:r>
              <a:rPr lang="lt-LT" sz="2000" b="1" dirty="0" smtClean="0"/>
              <a:t>),</a:t>
            </a:r>
            <a:r>
              <a:rPr lang="lt-LT" sz="2000" b="1" i="1" dirty="0" smtClean="0"/>
              <a:t> </a:t>
            </a:r>
            <a:r>
              <a:rPr lang="lt-LT" sz="2000" b="1" dirty="0" smtClean="0"/>
              <a:t>išsprendę lygtį gauname žinomą sudėtinių procentų formulę.</a:t>
            </a:r>
            <a:endParaRPr lang="en-US" altLang="en-US" sz="2000" b="1" kern="0" dirty="0" smtClean="0">
              <a:latin typeface="Times New Roman" pitchFamily="18" charset="0"/>
              <a:cs typeface="Times New Roman" pitchFamily="18" charset="0"/>
            </a:endParaRPr>
          </a:p>
        </p:txBody>
      </p:sp>
      <p:sp>
        <p:nvSpPr>
          <p:cNvPr id="1844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844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endParaRPr lang="en-US" altLang="en-US" sz="1800">
              <a:latin typeface="Arial" charset="0"/>
            </a:endParaRPr>
          </a:p>
        </p:txBody>
      </p:sp>
      <p:sp>
        <p:nvSpPr>
          <p:cNvPr id="18451" name="Slide Number Placeholder 4"/>
          <p:cNvSpPr txBox="1">
            <a:spLocks/>
          </p:cNvSpPr>
          <p:nvPr/>
        </p:nvSpPr>
        <p:spPr bwMode="auto">
          <a:xfrm>
            <a:off x="7812088" y="6356350"/>
            <a:ext cx="874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r" eaLnBrk="1" hangingPunct="1">
              <a:spcBef>
                <a:spcPct val="0"/>
              </a:spcBef>
              <a:buFontTx/>
              <a:buNone/>
            </a:pPr>
            <a:fld id="{297F7841-557B-4311-8C4E-710F42C86C48}" type="slidenum">
              <a:rPr lang="lt-LT" altLang="en-US" sz="1400">
                <a:latin typeface="Arial" charset="0"/>
              </a:rPr>
              <a:pPr algn="r" eaLnBrk="1" hangingPunct="1">
                <a:spcBef>
                  <a:spcPct val="0"/>
                </a:spcBef>
                <a:buFontTx/>
                <a:buNone/>
              </a:pPr>
              <a:t>8</a:t>
            </a:fld>
            <a:endParaRPr lang="lt-LT" altLang="en-US" sz="140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40296966"/>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695" name="Lygtis" r:id="rId3" imgW="114120" imgH="215640" progId="Equation.3">
                  <p:embed/>
                </p:oleObj>
              </mc:Choice>
              <mc:Fallback>
                <p:oleObj name="Lygtis" r:id="rId3" imgW="114120" imgH="215640" progId="Equation.3">
                  <p:embed/>
                  <p:pic>
                    <p:nvPicPr>
                      <p:cNvPr id="0" name=""/>
                      <p:cNvPicPr/>
                      <p:nvPr/>
                    </p:nvPicPr>
                    <p:blipFill>
                      <a:blip r:embed="rId4"/>
                      <a:stretch>
                        <a:fillRect/>
                      </a:stretch>
                    </p:blipFill>
                    <p:spPr>
                      <a:xfrm>
                        <a:off x="4514850" y="3321050"/>
                        <a:ext cx="114300" cy="215900"/>
                      </a:xfrm>
                      <a:prstGeom prst="rect">
                        <a:avLst/>
                      </a:prstGeom>
                    </p:spPr>
                  </p:pic>
                </p:oleObj>
              </mc:Fallback>
            </mc:AlternateContent>
          </a:graphicData>
        </a:graphic>
      </p:graphicFrame>
      <p:sp>
        <p:nvSpPr>
          <p:cNvPr id="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40137934"/>
              </p:ext>
            </p:extLst>
          </p:nvPr>
        </p:nvGraphicFramePr>
        <p:xfrm>
          <a:off x="3357264" y="2796232"/>
          <a:ext cx="1294824" cy="884796"/>
        </p:xfrm>
        <a:graphic>
          <a:graphicData uri="http://schemas.openxmlformats.org/presentationml/2006/ole">
            <mc:AlternateContent xmlns:mc="http://schemas.openxmlformats.org/markup-compatibility/2006">
              <mc:Choice xmlns:v="urn:schemas-microsoft-com:vml" Requires="v">
                <p:oleObj spid="_x0000_s68696" name="Lygtis" r:id="rId5" imgW="571252" imgH="393529" progId="Equation.3">
                  <p:embed/>
                </p:oleObj>
              </mc:Choice>
              <mc:Fallback>
                <p:oleObj name="Lygtis" r:id="rId5" imgW="571252" imgH="393529"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264" y="2796232"/>
                        <a:ext cx="1294824" cy="88479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42644242"/>
              </p:ext>
            </p:extLst>
          </p:nvPr>
        </p:nvGraphicFramePr>
        <p:xfrm>
          <a:off x="3347864" y="4810465"/>
          <a:ext cx="1488813" cy="864095"/>
        </p:xfrm>
        <a:graphic>
          <a:graphicData uri="http://schemas.openxmlformats.org/presentationml/2006/ole">
            <mc:AlternateContent xmlns:mc="http://schemas.openxmlformats.org/markup-compatibility/2006">
              <mc:Choice xmlns:v="urn:schemas-microsoft-com:vml" Requires="v">
                <p:oleObj spid="_x0000_s68697" name="Lygtis" r:id="rId7" imgW="672840" imgH="393480" progId="Equation.3">
                  <p:embed/>
                </p:oleObj>
              </mc:Choice>
              <mc:Fallback>
                <p:oleObj name="Lygtis" r:id="rId7" imgW="672840" imgH="393480" progId="Equation.3">
                  <p:embed/>
                  <p:pic>
                    <p:nvPicPr>
                      <p:cNvPr id="0" name="Object 3"/>
                      <p:cNvPicPr>
                        <a:picLocks noChangeAspect="1" noChangeArrowheads="1"/>
                      </p:cNvPicPr>
                      <p:nvPr/>
                    </p:nvPicPr>
                    <p:blipFill>
                      <a:blip r:embed="rId8"/>
                      <a:srcRect/>
                      <a:stretch>
                        <a:fillRect/>
                      </a:stretch>
                    </p:blipFill>
                    <p:spPr bwMode="auto">
                      <a:xfrm>
                        <a:off x="3347864" y="4810465"/>
                        <a:ext cx="1488813" cy="86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6715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lt-LT" sz="3200" b="1" smtClean="0">
                <a:solidFill>
                  <a:srgbClr val="3333FF"/>
                </a:solidFill>
                <a:latin typeface="Times New Roman" pitchFamily="18" charset="0"/>
                <a:cs typeface="Times New Roman" pitchFamily="18" charset="0"/>
              </a:rPr>
              <a:t>Ferhulsto (1804-1849) procentai</a:t>
            </a:r>
            <a:endParaRPr lang="lt-LT" altLang="lt-LT" sz="3200" smtClean="0"/>
          </a:p>
        </p:txBody>
      </p:sp>
      <p:sp>
        <p:nvSpPr>
          <p:cNvPr id="5" name="Slide Number Placeholder 4"/>
          <p:cNvSpPr>
            <a:spLocks noGrp="1"/>
          </p:cNvSpPr>
          <p:nvPr>
            <p:ph type="sldNum" sz="quarter" idx="11"/>
          </p:nvPr>
        </p:nvSpPr>
        <p:spPr/>
        <p:txBody>
          <a:bodyPr/>
          <a:lstStyle/>
          <a:p>
            <a:pPr>
              <a:defRPr/>
            </a:pPr>
            <a:fld id="{5A8C90D2-E16D-4A54-8E5F-CAD2777224FF}" type="slidenum">
              <a:rPr lang="lt-LT" smtClean="0"/>
              <a:pPr>
                <a:defRPr/>
              </a:pPr>
              <a:t>9</a:t>
            </a:fld>
            <a:endParaRPr lang="lt-LT" dirty="0"/>
          </a:p>
        </p:txBody>
      </p:sp>
      <p:sp>
        <p:nvSpPr>
          <p:cNvPr id="9220" name="Rectangle 3"/>
          <p:cNvSpPr>
            <a:spLocks noChangeArrowheads="1"/>
          </p:cNvSpPr>
          <p:nvPr/>
        </p:nvSpPr>
        <p:spPr bwMode="auto">
          <a:xfrm>
            <a:off x="407988" y="5870506"/>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l" eaLnBrk="1" hangingPunct="1">
              <a:spcBef>
                <a:spcPct val="0"/>
              </a:spcBef>
              <a:buFontTx/>
              <a:buNone/>
            </a:pPr>
            <a:r>
              <a:rPr lang="lt-LT" altLang="en-US" sz="2000" dirty="0">
                <a:latin typeface="Times New Roman" pitchFamily="18" charset="0"/>
                <a:cs typeface="Times New Roman" pitchFamily="18" charset="0"/>
              </a:rPr>
              <a:t>kur</a:t>
            </a:r>
            <a:r>
              <a:rPr lang="ru-RU" altLang="en-US" sz="2000" i="1" dirty="0">
                <a:latin typeface="Times New Roman" pitchFamily="18" charset="0"/>
                <a:cs typeface="Times New Roman" pitchFamily="18" charset="0"/>
              </a:rPr>
              <a:t> </a:t>
            </a:r>
            <a:r>
              <a:rPr lang="ru-RU" altLang="en-US" sz="2000" i="1" dirty="0" err="1">
                <a:latin typeface="Times New Roman" pitchFamily="18" charset="0"/>
                <a:cs typeface="Times New Roman" pitchFamily="18" charset="0"/>
              </a:rPr>
              <a:t>К</a:t>
            </a:r>
            <a:r>
              <a:rPr lang="ru-RU" altLang="en-US" sz="2000" i="1" baseline="-25000" dirty="0" err="1">
                <a:latin typeface="Times New Roman" pitchFamily="18" charset="0"/>
                <a:cs typeface="Times New Roman" pitchFamily="18" charset="0"/>
              </a:rPr>
              <a:t>р</a:t>
            </a:r>
            <a:r>
              <a:rPr lang="ru-RU" altLang="en-US" sz="2000" dirty="0">
                <a:latin typeface="Times New Roman" pitchFamily="18" charset="0"/>
                <a:cs typeface="Times New Roman" pitchFamily="18" charset="0"/>
              </a:rPr>
              <a:t> – </a:t>
            </a:r>
            <a:r>
              <a:rPr lang="lt-LT" altLang="en-US" sz="2000" dirty="0">
                <a:latin typeface="Times New Roman" pitchFamily="18" charset="0"/>
                <a:cs typeface="Times New Roman" pitchFamily="18" charset="0"/>
              </a:rPr>
              <a:t>potencialioji (didžiausia galima) populiacija</a:t>
            </a:r>
            <a:r>
              <a:rPr lang="ru-RU" altLang="en-US" sz="2000" dirty="0">
                <a:latin typeface="Times New Roman" pitchFamily="18" charset="0"/>
                <a:cs typeface="Times New Roman" pitchFamily="18" charset="0"/>
              </a:rPr>
              <a:t>, </a:t>
            </a:r>
            <a:r>
              <a:rPr lang="lt-LT" altLang="en-US" sz="2000" i="1" dirty="0">
                <a:latin typeface="Times New Roman" pitchFamily="18" charset="0"/>
                <a:cs typeface="Times New Roman" pitchFamily="18" charset="0"/>
              </a:rPr>
              <a:t>m</a:t>
            </a:r>
            <a:r>
              <a:rPr lang="ru-RU" altLang="en-US" sz="2000" dirty="0">
                <a:latin typeface="Times New Roman" pitchFamily="18" charset="0"/>
                <a:cs typeface="Times New Roman" pitchFamily="18" charset="0"/>
              </a:rPr>
              <a:t>– </a:t>
            </a:r>
            <a:r>
              <a:rPr lang="lt-LT" altLang="en-US" sz="2000" dirty="0">
                <a:latin typeface="Times New Roman" pitchFamily="18" charset="0"/>
                <a:cs typeface="Times New Roman" pitchFamily="18" charset="0"/>
              </a:rPr>
              <a:t>augimo greičio koeficientas</a:t>
            </a:r>
            <a:r>
              <a:rPr lang="ru-RU" altLang="en-US" sz="2000" dirty="0">
                <a:latin typeface="Arial" charset="0"/>
              </a:rPr>
              <a:t>.</a:t>
            </a:r>
            <a:endParaRPr lang="lt-LT" altLang="en-US" sz="2000" dirty="0">
              <a:latin typeface="Arial" charset="0"/>
            </a:endParaRPr>
          </a:p>
        </p:txBody>
      </p:sp>
      <p:sp>
        <p:nvSpPr>
          <p:cNvPr id="9221" name="Footer Placeholder 3"/>
          <p:cNvSpPr txBox="1">
            <a:spLocks/>
          </p:cNvSpPr>
          <p:nvPr/>
        </p:nvSpPr>
        <p:spPr bwMode="auto">
          <a:xfrm>
            <a:off x="1431925" y="6475413"/>
            <a:ext cx="5903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3200">
                <a:solidFill>
                  <a:schemeClr val="tx1"/>
                </a:solidFill>
                <a:latin typeface="Garamond" pitchFamily="18" charset="0"/>
              </a:defRPr>
            </a:lvl1pPr>
            <a:lvl2pPr marL="742950" indent="-285750" algn="just" eaLnBrk="0" hangingPunct="0">
              <a:spcBef>
                <a:spcPct val="20000"/>
              </a:spcBef>
              <a:buChar char="–"/>
              <a:defRPr sz="2800">
                <a:solidFill>
                  <a:schemeClr val="tx1"/>
                </a:solidFill>
                <a:latin typeface="Garamond" pitchFamily="18" charset="0"/>
              </a:defRPr>
            </a:lvl2pPr>
            <a:lvl3pPr marL="1143000" indent="-228600" algn="just" eaLnBrk="0" hangingPunct="0">
              <a:spcBef>
                <a:spcPct val="20000"/>
              </a:spcBef>
              <a:buChar char="•"/>
              <a:defRPr sz="2400">
                <a:solidFill>
                  <a:schemeClr val="tx1"/>
                </a:solidFill>
                <a:latin typeface="Garamond" pitchFamily="18" charset="0"/>
              </a:defRPr>
            </a:lvl3pPr>
            <a:lvl4pPr marL="1600200" indent="-228600" algn="just" eaLnBrk="0" hangingPunct="0">
              <a:spcBef>
                <a:spcPct val="20000"/>
              </a:spcBef>
              <a:buChar char="–"/>
              <a:defRPr sz="2000">
                <a:solidFill>
                  <a:schemeClr val="tx1"/>
                </a:solidFill>
                <a:latin typeface="Garamond" pitchFamily="18" charset="0"/>
              </a:defRPr>
            </a:lvl4pPr>
            <a:lvl5pPr marL="2057400" indent="-228600" algn="just" eaLnBrk="0" hangingPunct="0">
              <a:spcBef>
                <a:spcPct val="20000"/>
              </a:spcBef>
              <a:buChar char="»"/>
              <a:defRPr sz="2000">
                <a:solidFill>
                  <a:schemeClr val="tx1"/>
                </a:solidFill>
                <a:latin typeface="Garamond" pitchFamily="18" charset="0"/>
              </a:defRPr>
            </a:lvl5pPr>
            <a:lvl6pPr marL="2514600" indent="-228600" algn="just" eaLnBrk="0" fontAlgn="base" hangingPunct="0">
              <a:spcBef>
                <a:spcPct val="20000"/>
              </a:spcBef>
              <a:spcAft>
                <a:spcPct val="0"/>
              </a:spcAft>
              <a:buChar char="»"/>
              <a:defRPr sz="2000">
                <a:solidFill>
                  <a:schemeClr val="tx1"/>
                </a:solidFill>
                <a:latin typeface="Garamond" pitchFamily="18" charset="0"/>
              </a:defRPr>
            </a:lvl6pPr>
            <a:lvl7pPr marL="2971800" indent="-228600" algn="just" eaLnBrk="0" fontAlgn="base" hangingPunct="0">
              <a:spcBef>
                <a:spcPct val="20000"/>
              </a:spcBef>
              <a:spcAft>
                <a:spcPct val="0"/>
              </a:spcAft>
              <a:buChar char="»"/>
              <a:defRPr sz="2000">
                <a:solidFill>
                  <a:schemeClr val="tx1"/>
                </a:solidFill>
                <a:latin typeface="Garamond" pitchFamily="18" charset="0"/>
              </a:defRPr>
            </a:lvl7pPr>
            <a:lvl8pPr marL="3429000" indent="-228600" algn="just" eaLnBrk="0" fontAlgn="base" hangingPunct="0">
              <a:spcBef>
                <a:spcPct val="20000"/>
              </a:spcBef>
              <a:spcAft>
                <a:spcPct val="0"/>
              </a:spcAft>
              <a:buChar char="»"/>
              <a:defRPr sz="2000">
                <a:solidFill>
                  <a:schemeClr val="tx1"/>
                </a:solidFill>
                <a:latin typeface="Garamond" pitchFamily="18" charset="0"/>
              </a:defRPr>
            </a:lvl8pPr>
            <a:lvl9pPr marL="3886200" indent="-228600" algn="just"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lt-LT" altLang="lt-LT" sz="1200">
                <a:latin typeface="Arial" charset="0"/>
              </a:rPr>
              <a:t>VGTU Matematinio modeliavimo katedra</a:t>
            </a:r>
            <a:r>
              <a:rPr lang="en-US" altLang="lt-LT" sz="1200">
                <a:latin typeface="Arial" charset="0"/>
              </a:rPr>
              <a:t>,</a:t>
            </a:r>
            <a:r>
              <a:rPr lang="lt-LT" altLang="lt-LT" sz="1200">
                <a:latin typeface="Arial" charset="0"/>
              </a:rPr>
              <a:t>  2016 01 </a:t>
            </a:r>
            <a:r>
              <a:rPr lang="en-US" altLang="lt-LT" sz="1200">
                <a:latin typeface="Arial" charset="0"/>
              </a:rPr>
              <a:t>12</a:t>
            </a:r>
          </a:p>
        </p:txBody>
      </p:sp>
      <p:sp>
        <p:nvSpPr>
          <p:cNvPr id="9222" name="Content Placeholder 5"/>
          <p:cNvSpPr>
            <a:spLocks noGrp="1"/>
          </p:cNvSpPr>
          <p:nvPr>
            <p:ph idx="1"/>
          </p:nvPr>
        </p:nvSpPr>
        <p:spPr>
          <a:xfrm>
            <a:off x="457200" y="1600200"/>
            <a:ext cx="8229600" cy="460375"/>
          </a:xfrm>
        </p:spPr>
        <p:txBody>
          <a:bodyPr/>
          <a:lstStyle/>
          <a:p>
            <a:pPr marL="0" indent="0">
              <a:buFontTx/>
              <a:buNone/>
              <a:defRPr/>
            </a:pPr>
            <a:r>
              <a:rPr lang="en-US" altLang="en-US" sz="2400" b="1" dirty="0" err="1" smtClean="0">
                <a:solidFill>
                  <a:srgbClr val="122DF6"/>
                </a:solidFill>
                <a:latin typeface="Times New Roman" pitchFamily="18" charset="0"/>
                <a:cs typeface="Times New Roman" pitchFamily="18" charset="0"/>
              </a:rPr>
              <a:t>Ferhulsto</a:t>
            </a:r>
            <a:r>
              <a:rPr lang="en-US" altLang="en-US" sz="2400" b="1" dirty="0" smtClean="0">
                <a:solidFill>
                  <a:srgbClr val="122DF6"/>
                </a:solidFill>
                <a:latin typeface="Times New Roman" pitchFamily="18" charset="0"/>
                <a:cs typeface="Times New Roman" pitchFamily="18" charset="0"/>
              </a:rPr>
              <a:t> </a:t>
            </a:r>
            <a:r>
              <a:rPr lang="en-US" altLang="en-US" sz="2400" b="1" dirty="0" err="1" smtClean="0">
                <a:solidFill>
                  <a:srgbClr val="122DF6"/>
                </a:solidFill>
                <a:latin typeface="Times New Roman" pitchFamily="18" charset="0"/>
                <a:cs typeface="Times New Roman" pitchFamily="18" charset="0"/>
              </a:rPr>
              <a:t>logistin</a:t>
            </a:r>
            <a:r>
              <a:rPr lang="lt-LT" altLang="en-US" sz="2400" b="1" dirty="0" smtClean="0">
                <a:solidFill>
                  <a:srgbClr val="122DF6"/>
                </a:solidFill>
                <a:latin typeface="Times New Roman" pitchFamily="18" charset="0"/>
                <a:cs typeface="Times New Roman" pitchFamily="18" charset="0"/>
              </a:rPr>
              <a:t>ė</a:t>
            </a:r>
            <a:r>
              <a:rPr lang="en-US" altLang="en-US" sz="2400" b="1" dirty="0" smtClean="0">
                <a:solidFill>
                  <a:srgbClr val="122DF6"/>
                </a:solidFill>
                <a:latin typeface="Times New Roman" pitchFamily="18" charset="0"/>
                <a:cs typeface="Times New Roman" pitchFamily="18" charset="0"/>
              </a:rPr>
              <a:t> </a:t>
            </a:r>
            <a:r>
              <a:rPr lang="en-US" altLang="en-US" sz="2400" b="1" dirty="0" err="1" smtClean="0">
                <a:solidFill>
                  <a:srgbClr val="122DF6"/>
                </a:solidFill>
                <a:latin typeface="Times New Roman" pitchFamily="18" charset="0"/>
                <a:cs typeface="Times New Roman" pitchFamily="18" charset="0"/>
              </a:rPr>
              <a:t>lygtis</a:t>
            </a:r>
            <a:r>
              <a:rPr lang="lt-LT" altLang="en-US" sz="2400" b="1" dirty="0" smtClean="0">
                <a:solidFill>
                  <a:srgbClr val="122DF6"/>
                </a:solidFill>
                <a:latin typeface="Times New Roman" pitchFamily="18" charset="0"/>
                <a:cs typeface="Times New Roman" pitchFamily="18" charset="0"/>
              </a:rPr>
              <a:t>,</a:t>
            </a:r>
            <a:r>
              <a:rPr lang="en-US" altLang="en-US" sz="2400" b="1" dirty="0" smtClean="0">
                <a:solidFill>
                  <a:srgbClr val="122DF6"/>
                </a:solidFill>
                <a:latin typeface="Times New Roman" pitchFamily="18" charset="0"/>
                <a:cs typeface="Times New Roman" pitchFamily="18" charset="0"/>
              </a:rPr>
              <a:t> u</a:t>
            </a:r>
            <a:r>
              <a:rPr lang="lt-LT" altLang="en-US" sz="2400" b="1" dirty="0" smtClean="0">
                <a:solidFill>
                  <a:srgbClr val="122DF6"/>
                </a:solidFill>
                <a:latin typeface="Times New Roman" pitchFamily="18" charset="0"/>
                <a:cs typeface="Times New Roman" pitchFamily="18" charset="0"/>
              </a:rPr>
              <a:t>ž</a:t>
            </a:r>
            <a:r>
              <a:rPr lang="en-US" altLang="en-US" sz="2400" b="1" dirty="0" err="1" smtClean="0">
                <a:solidFill>
                  <a:srgbClr val="122DF6"/>
                </a:solidFill>
                <a:latin typeface="Times New Roman" pitchFamily="18" charset="0"/>
                <a:cs typeface="Times New Roman" pitchFamily="18" charset="0"/>
              </a:rPr>
              <a:t>ra</a:t>
            </a:r>
            <a:r>
              <a:rPr lang="lt-LT" altLang="en-US" sz="2400" b="1" dirty="0" err="1" smtClean="0">
                <a:solidFill>
                  <a:srgbClr val="122DF6"/>
                </a:solidFill>
                <a:latin typeface="Times New Roman" pitchFamily="18" charset="0"/>
                <a:cs typeface="Times New Roman" pitchFamily="18" charset="0"/>
              </a:rPr>
              <a:t>šyta</a:t>
            </a:r>
            <a:r>
              <a:rPr lang="lt-LT" altLang="en-US" sz="2400" b="1" dirty="0" smtClean="0">
                <a:solidFill>
                  <a:srgbClr val="122DF6"/>
                </a:solidFill>
                <a:latin typeface="Times New Roman" pitchFamily="18" charset="0"/>
                <a:cs typeface="Times New Roman" pitchFamily="18" charset="0"/>
              </a:rPr>
              <a:t> 1838.</a:t>
            </a:r>
            <a:endParaRPr lang="en-US" altLang="en-US" sz="2400" b="1" dirty="0" smtClean="0">
              <a:solidFill>
                <a:srgbClr val="122DF6"/>
              </a:solidFill>
              <a:latin typeface="Times New Roman" pitchFamily="18" charset="0"/>
              <a:cs typeface="Times New Roman" pitchFamily="18" charset="0"/>
            </a:endParaRPr>
          </a:p>
          <a:p>
            <a:pPr>
              <a:defRPr/>
            </a:pPr>
            <a:endParaRPr lang="en-US" altLang="en-US" dirty="0" smtClean="0"/>
          </a:p>
        </p:txBody>
      </p:sp>
      <p:graphicFrame>
        <p:nvGraphicFramePr>
          <p:cNvPr id="9223" name="Object 1"/>
          <p:cNvGraphicFramePr>
            <a:graphicFrameLocks noChangeAspect="1"/>
          </p:cNvGraphicFramePr>
          <p:nvPr>
            <p:extLst>
              <p:ext uri="{D42A27DB-BD31-4B8C-83A1-F6EECF244321}">
                <p14:modId xmlns:p14="http://schemas.microsoft.com/office/powerpoint/2010/main" val="1904281448"/>
              </p:ext>
            </p:extLst>
          </p:nvPr>
        </p:nvGraphicFramePr>
        <p:xfrm>
          <a:off x="2123728" y="3212976"/>
          <a:ext cx="4129087" cy="1058863"/>
        </p:xfrm>
        <a:graphic>
          <a:graphicData uri="http://schemas.openxmlformats.org/presentationml/2006/ole">
            <mc:AlternateContent xmlns:mc="http://schemas.openxmlformats.org/markup-compatibility/2006">
              <mc:Choice xmlns:v="urn:schemas-microsoft-com:vml" Requires="v">
                <p:oleObj spid="_x0000_s9423" name="Lygtis" r:id="rId3" imgW="2120760" imgH="469800" progId="Equation.3">
                  <p:embed/>
                </p:oleObj>
              </mc:Choice>
              <mc:Fallback>
                <p:oleObj name="Lygtis" r:id="rId3" imgW="2120760" imgH="469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212976"/>
                        <a:ext cx="4129087"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9225" name="Object 2"/>
          <p:cNvGraphicFramePr>
            <a:graphicFrameLocks noChangeAspect="1"/>
          </p:cNvGraphicFramePr>
          <p:nvPr>
            <p:extLst>
              <p:ext uri="{D42A27DB-BD31-4B8C-83A1-F6EECF244321}">
                <p14:modId xmlns:p14="http://schemas.microsoft.com/office/powerpoint/2010/main" val="698623903"/>
              </p:ext>
            </p:extLst>
          </p:nvPr>
        </p:nvGraphicFramePr>
        <p:xfrm>
          <a:off x="2655888" y="2133600"/>
          <a:ext cx="2884487" cy="1079500"/>
        </p:xfrm>
        <a:graphic>
          <a:graphicData uri="http://schemas.openxmlformats.org/presentationml/2006/ole">
            <mc:AlternateContent xmlns:mc="http://schemas.openxmlformats.org/markup-compatibility/2006">
              <mc:Choice xmlns:v="urn:schemas-microsoft-com:vml" Requires="v">
                <p:oleObj spid="_x0000_s9424" name="Lygtis" r:id="rId5" imgW="1346040" imgH="507960" progId="Equation.3">
                  <p:embed/>
                </p:oleObj>
              </mc:Choice>
              <mc:Fallback>
                <p:oleObj name="Lygtis" r:id="rId5" imgW="1346040" imgH="507960" progId="Equation.3">
                  <p:embed/>
                  <p:pic>
                    <p:nvPicPr>
                      <p:cNvPr id="0" name="Object 2"/>
                      <p:cNvPicPr>
                        <a:picLocks noChangeAspect="1" noChangeArrowheads="1"/>
                      </p:cNvPicPr>
                      <p:nvPr/>
                    </p:nvPicPr>
                    <p:blipFill>
                      <a:blip r:embed="rId6"/>
                      <a:srcRect/>
                      <a:stretch>
                        <a:fillRect/>
                      </a:stretch>
                    </p:blipFill>
                    <p:spPr bwMode="auto">
                      <a:xfrm>
                        <a:off x="2655888" y="2133600"/>
                        <a:ext cx="28844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6" name="Rectangle 3"/>
          <p:cNvSpPr>
            <a:spLocks noChangeArrowheads="1"/>
          </p:cNvSpPr>
          <p:nvPr/>
        </p:nvSpPr>
        <p:spPr bwMode="auto">
          <a:xfrm>
            <a:off x="407988" y="4566443"/>
            <a:ext cx="439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err="1">
                <a:solidFill>
                  <a:srgbClr val="122DF6"/>
                </a:solidFill>
                <a:latin typeface="Times New Roman" pitchFamily="18" charset="0"/>
                <a:cs typeface="Times New Roman" pitchFamily="18" charset="0"/>
              </a:rPr>
              <a:t>jei</a:t>
            </a:r>
            <a:r>
              <a:rPr lang="en-US" altLang="en-US" sz="2400" dirty="0">
                <a:solidFill>
                  <a:srgbClr val="122DF6"/>
                </a:solidFill>
                <a:latin typeface="Times New Roman" pitchFamily="18" charset="0"/>
                <a:cs typeface="Times New Roman" pitchFamily="18" charset="0"/>
              </a:rPr>
              <a:t> </a:t>
            </a:r>
            <a:r>
              <a:rPr lang="en-US" altLang="en-US" sz="2400" b="1" i="1" dirty="0">
                <a:solidFill>
                  <a:srgbClr val="122DF6"/>
                </a:solidFill>
                <a:latin typeface="Times New Roman" pitchFamily="18" charset="0"/>
                <a:cs typeface="Times New Roman" pitchFamily="18" charset="0"/>
              </a:rPr>
              <a:t>K&lt;&lt;</a:t>
            </a:r>
            <a:r>
              <a:rPr lang="en-US" altLang="en-US" sz="2400" b="1" i="1" dirty="0" err="1">
                <a:solidFill>
                  <a:srgbClr val="122DF6"/>
                </a:solidFill>
                <a:latin typeface="Times New Roman" pitchFamily="18" charset="0"/>
                <a:cs typeface="Times New Roman" pitchFamily="18" charset="0"/>
              </a:rPr>
              <a:t>K</a:t>
            </a:r>
            <a:r>
              <a:rPr lang="en-US" altLang="en-US" sz="2400" b="1" i="1" baseline="-25000" dirty="0" err="1">
                <a:solidFill>
                  <a:srgbClr val="122DF6"/>
                </a:solidFill>
                <a:latin typeface="Times New Roman" pitchFamily="18" charset="0"/>
                <a:cs typeface="Times New Roman" pitchFamily="18" charset="0"/>
              </a:rPr>
              <a:t>p</a:t>
            </a:r>
            <a:r>
              <a:rPr lang="en-US" altLang="en-US" sz="2400" dirty="0">
                <a:solidFill>
                  <a:srgbClr val="122DF6"/>
                </a:solidFill>
                <a:latin typeface="Times New Roman" pitchFamily="18" charset="0"/>
                <a:cs typeface="Times New Roman" pitchFamily="18" charset="0"/>
              </a:rPr>
              <a:t>, </a:t>
            </a:r>
            <a:r>
              <a:rPr lang="en-US" altLang="en-US" sz="2400" dirty="0" err="1">
                <a:solidFill>
                  <a:srgbClr val="122DF6"/>
                </a:solidFill>
                <a:latin typeface="Times New Roman" pitchFamily="18" charset="0"/>
                <a:cs typeface="Times New Roman" pitchFamily="18" charset="0"/>
              </a:rPr>
              <a:t>t.y</a:t>
            </a:r>
            <a:r>
              <a:rPr lang="en-US" altLang="en-US" sz="2400" dirty="0">
                <a:solidFill>
                  <a:srgbClr val="122DF6"/>
                </a:solidFill>
                <a:latin typeface="Times New Roman" pitchFamily="18" charset="0"/>
                <a:cs typeface="Times New Roman" pitchFamily="18" charset="0"/>
              </a:rPr>
              <a:t>., </a:t>
            </a:r>
            <a:r>
              <a:rPr lang="en-US" altLang="en-US" sz="2400" dirty="0" err="1">
                <a:solidFill>
                  <a:srgbClr val="122DF6"/>
                </a:solidFill>
                <a:latin typeface="Times New Roman" pitchFamily="18" charset="0"/>
                <a:cs typeface="Times New Roman" pitchFamily="18" charset="0"/>
              </a:rPr>
              <a:t>jei</a:t>
            </a:r>
            <a:r>
              <a:rPr lang="en-US" altLang="en-US" sz="2400" dirty="0">
                <a:solidFill>
                  <a:srgbClr val="122DF6"/>
                </a:solidFill>
                <a:latin typeface="Times New Roman" pitchFamily="18" charset="0"/>
                <a:cs typeface="Times New Roman" pitchFamily="18" charset="0"/>
              </a:rPr>
              <a:t> </a:t>
            </a:r>
            <a:r>
              <a:rPr lang="en-US" altLang="en-US" sz="2400" b="1" i="1" dirty="0">
                <a:solidFill>
                  <a:srgbClr val="122DF6"/>
                </a:solidFill>
                <a:latin typeface="Times New Roman" pitchFamily="18" charset="0"/>
                <a:cs typeface="Times New Roman" pitchFamily="18" charset="0"/>
              </a:rPr>
              <a:t>K/</a:t>
            </a:r>
            <a:r>
              <a:rPr lang="en-US" altLang="en-US" sz="2400" b="1" i="1" dirty="0" err="1">
                <a:solidFill>
                  <a:srgbClr val="122DF6"/>
                </a:solidFill>
                <a:latin typeface="Times New Roman" pitchFamily="18" charset="0"/>
                <a:cs typeface="Times New Roman" pitchFamily="18" charset="0"/>
              </a:rPr>
              <a:t>K</a:t>
            </a:r>
            <a:r>
              <a:rPr lang="en-US" altLang="en-US" sz="2400" b="1" i="1" baseline="-25000" dirty="0" err="1">
                <a:solidFill>
                  <a:srgbClr val="122DF6"/>
                </a:solidFill>
                <a:latin typeface="Times New Roman" pitchFamily="18" charset="0"/>
                <a:cs typeface="Times New Roman" pitchFamily="18" charset="0"/>
              </a:rPr>
              <a:t>p</a:t>
            </a:r>
            <a:r>
              <a:rPr lang="en-US" altLang="en-US" sz="2400" b="1" i="1" baseline="-25000" dirty="0">
                <a:solidFill>
                  <a:srgbClr val="122DF6"/>
                </a:solidFill>
                <a:latin typeface="Times New Roman" pitchFamily="18" charset="0"/>
                <a:cs typeface="Times New Roman" pitchFamily="18" charset="0"/>
              </a:rPr>
              <a:t> </a:t>
            </a:r>
            <a:r>
              <a:rPr lang="en-US" altLang="en-US" sz="2400" b="1" dirty="0">
                <a:solidFill>
                  <a:srgbClr val="122DF6"/>
                </a:solidFill>
                <a:latin typeface="Times New Roman" pitchFamily="18" charset="0"/>
                <a:cs typeface="Times New Roman" pitchFamily="18" charset="0"/>
              </a:rPr>
              <a:t>→ 0</a:t>
            </a:r>
            <a:r>
              <a:rPr lang="lt-LT" altLang="en-US" sz="2400" dirty="0">
                <a:solidFill>
                  <a:srgbClr val="122DF6"/>
                </a:solidFill>
                <a:latin typeface="Times New Roman" pitchFamily="18" charset="0"/>
                <a:cs typeface="Times New Roman" pitchFamily="18" charset="0"/>
              </a:rPr>
              <a:t>, tai</a:t>
            </a:r>
            <a:endParaRPr lang="en-US" altLang="en-US" sz="2400" dirty="0">
              <a:solidFill>
                <a:srgbClr val="122DF6"/>
              </a:solidFill>
              <a:latin typeface="Times New Roman" pitchFamily="18" charset="0"/>
              <a:cs typeface="Times New Roman" pitchFamily="18" charset="0"/>
            </a:endParaRPr>
          </a:p>
        </p:txBody>
      </p:sp>
      <p:sp>
        <p:nvSpPr>
          <p:cNvPr id="92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9228" name="Object 6"/>
          <p:cNvGraphicFramePr>
            <a:graphicFrameLocks noChangeAspect="1"/>
          </p:cNvGraphicFramePr>
          <p:nvPr>
            <p:extLst>
              <p:ext uri="{D42A27DB-BD31-4B8C-83A1-F6EECF244321}">
                <p14:modId xmlns:p14="http://schemas.microsoft.com/office/powerpoint/2010/main" val="411360670"/>
              </p:ext>
            </p:extLst>
          </p:nvPr>
        </p:nvGraphicFramePr>
        <p:xfrm>
          <a:off x="4572000" y="4433092"/>
          <a:ext cx="1416050" cy="728663"/>
        </p:xfrm>
        <a:graphic>
          <a:graphicData uri="http://schemas.openxmlformats.org/presentationml/2006/ole">
            <mc:AlternateContent xmlns:mc="http://schemas.openxmlformats.org/markup-compatibility/2006">
              <mc:Choice xmlns:v="urn:schemas-microsoft-com:vml" Requires="v">
                <p:oleObj spid="_x0000_s9425" name="Lygtis" r:id="rId7" imgW="761760" imgH="393480" progId="Equation.3">
                  <p:embed/>
                </p:oleObj>
              </mc:Choice>
              <mc:Fallback>
                <p:oleObj name="Lygtis" r:id="rId7" imgW="761760" imgH="393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433092"/>
                        <a:ext cx="14160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9230" name="Object 8"/>
          <p:cNvGraphicFramePr>
            <a:graphicFrameLocks noChangeAspect="1"/>
          </p:cNvGraphicFramePr>
          <p:nvPr>
            <p:extLst>
              <p:ext uri="{D42A27DB-BD31-4B8C-83A1-F6EECF244321}">
                <p14:modId xmlns:p14="http://schemas.microsoft.com/office/powerpoint/2010/main" val="3852637400"/>
              </p:ext>
            </p:extLst>
          </p:nvPr>
        </p:nvGraphicFramePr>
        <p:xfrm>
          <a:off x="2987824" y="5301208"/>
          <a:ext cx="2590800" cy="461962"/>
        </p:xfrm>
        <a:graphic>
          <a:graphicData uri="http://schemas.openxmlformats.org/presentationml/2006/ole">
            <mc:AlternateContent xmlns:mc="http://schemas.openxmlformats.org/markup-compatibility/2006">
              <mc:Choice xmlns:v="urn:schemas-microsoft-com:vml" Requires="v">
                <p:oleObj spid="_x0000_s9426" name="Lygtis" r:id="rId9" imgW="1282680" imgH="228600" progId="Equation.3">
                  <p:embed/>
                </p:oleObj>
              </mc:Choice>
              <mc:Fallback>
                <p:oleObj name="Lygtis" r:id="rId9" imgW="1282680" imgH="228600" progId="Equation.3">
                  <p:embed/>
                  <p:pic>
                    <p:nvPicPr>
                      <p:cNvPr id="0" name="Object 8"/>
                      <p:cNvPicPr>
                        <a:picLocks noChangeAspect="1" noChangeArrowheads="1"/>
                      </p:cNvPicPr>
                      <p:nvPr/>
                    </p:nvPicPr>
                    <p:blipFill>
                      <a:blip r:embed="rId10"/>
                      <a:srcRect/>
                      <a:stretch>
                        <a:fillRect/>
                      </a:stretch>
                    </p:blipFill>
                    <p:spPr bwMode="auto">
                      <a:xfrm>
                        <a:off x="2987824" y="530120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ablonas_be_fono">
  <a:themeElements>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blonas_be_fo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blonas_be_fo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blonas_be_fo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blonas_be_fo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blonas_be_fo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blonas_be_fo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blonas_be_fo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blonas_be_fo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blonas_be_fo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blonas_be_fo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blonas_be_fo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ablonas_be_fo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blonas_be_fon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20160</TotalTime>
  <Words>3240</Words>
  <Application>Microsoft Office PowerPoint</Application>
  <PresentationFormat>On-screen Show (4:3)</PresentationFormat>
  <Paragraphs>502</Paragraphs>
  <Slides>57</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sablonas_be_fono</vt:lpstr>
      <vt:lpstr>Lygtis</vt:lpstr>
      <vt:lpstr>Microsoft Excel Chart</vt:lpstr>
      <vt:lpstr>Ne viskas, kas paprasta -  pasaulyje atrasta.  Neretai, kai paprasto stinga -  nebūna ir sudėtingo.  (Vacys Reimeris)    PALŪKANŲ EROS PABAIGA?</vt:lpstr>
      <vt:lpstr> PALŪKANŲ EROS PABAIGA?</vt:lpstr>
      <vt:lpstr>Įžanga . Ekonomikos teorijos krizė</vt:lpstr>
      <vt:lpstr>Ekonomikos teorijos problemos (1)</vt:lpstr>
      <vt:lpstr>Sąvokos. Procentai, nuošimčiai ar palūkanos?</vt:lpstr>
      <vt:lpstr>Sąvokos. Procentai ar palūkanos?</vt:lpstr>
      <vt:lpstr>Ekonominis augimas.  Maltuso (1766-1834) procentai</vt:lpstr>
      <vt:lpstr>Procentų matematika (aritmetika). Paprastieji ir sudėtiniai procentai</vt:lpstr>
      <vt:lpstr>Ferhulsto (1804-1849) procentai</vt:lpstr>
      <vt:lpstr>Bendrieji procentai. Ekonominio augimo paradigmos pakeitimas</vt:lpstr>
      <vt:lpstr>Procentų modeliai (1)</vt:lpstr>
      <vt:lpstr>Procentų modeliai (1)</vt:lpstr>
      <vt:lpstr>Augimo modelių matrica (ekonominio augimo paradigmos pakeitimas)</vt:lpstr>
      <vt:lpstr>Bendrųjų procentų grafikai</vt:lpstr>
      <vt:lpstr>Fenomenologinis požiūris į palūkanas</vt:lpstr>
      <vt:lpstr>Fenomenologinis požiūris į palūkanas</vt:lpstr>
      <vt:lpstr>Bendrieji procentai. Ekonominio augimo paradigmos pakeitimas</vt:lpstr>
      <vt:lpstr>Didėjančio produktyvumo fenomenas (bendrųjų procentų augimo normos priklausomybė nuo prisotinimo laipsnio K/Kp)</vt:lpstr>
      <vt:lpstr>.</vt:lpstr>
      <vt:lpstr>.</vt:lpstr>
      <vt:lpstr>.</vt:lpstr>
      <vt:lpstr>PowerPoint Presentation</vt:lpstr>
      <vt:lpstr>PowerPoint Presentation</vt:lpstr>
      <vt:lpstr>.</vt:lpstr>
      <vt:lpstr>Didėjančio pelningumo fenomenas</vt:lpstr>
      <vt:lpstr>Sprogstamasis augimas arba didėjančio pelningumo fenomenas</vt:lpstr>
      <vt:lpstr>.</vt:lpstr>
      <vt:lpstr>.</vt:lpstr>
      <vt:lpstr>Rinkų tipai (rinkos virsmas)</vt:lpstr>
      <vt:lpstr>Kredito spąstai</vt:lpstr>
      <vt:lpstr>Skolos modeliavimas</vt:lpstr>
      <vt:lpstr>Skolos spąstų paradoksas</vt:lpstr>
      <vt:lpstr>Skolos spąstai (investavimas su svertu)</vt:lpstr>
      <vt:lpstr>Sverto spąstai investuojant akcijų rinkose</vt:lpstr>
      <vt:lpstr>Rinkų klasifikacija pagal jų gebėjimą prisitaikyti </vt:lpstr>
      <vt:lpstr>Rinkų klasifikacija pagal jų gebėjimą prisitaikyti </vt:lpstr>
      <vt:lpstr>Rinkų klasifikacija pagal jų gebėjimą prisitaikyti </vt:lpstr>
      <vt:lpstr>Burbulo susiformavimo ciklinė schema</vt:lpstr>
      <vt:lpstr>Burbulas pagal Kindlebergerį</vt:lpstr>
      <vt:lpstr>Šiuolaikinis burbulo apibrėžimas (Burbulą formuoja prisotinimas ir racionalūs lūkesčiai)</vt:lpstr>
      <vt:lpstr>Rinkų tipai, rinkos virsmas</vt:lpstr>
      <vt:lpstr>Kindlebergerio burbulo apibrėžimas </vt:lpstr>
      <vt:lpstr>Ekonominis burbulas – finansinės piramidės pusbrolis</vt:lpstr>
      <vt:lpstr>Uždaroji rinka (pavyzdžiai)</vt:lpstr>
      <vt:lpstr>Retų prekių kainų burbulai</vt:lpstr>
      <vt:lpstr>Charizma(tiškas)</vt:lpstr>
      <vt:lpstr>Charizma(tiškas)</vt:lpstr>
      <vt:lpstr>Retų prekių (meno kūrinių) kainų burbulai</vt:lpstr>
      <vt:lpstr>Meno kūrinių kainų burbulai – Alberto Giacometti skulptūra.</vt:lpstr>
      <vt:lpstr>Meno kūrinių kainų burbulai – A.Giacometti  (100 Šveicarijos frankų banknotas)</vt:lpstr>
      <vt:lpstr>Vandens ir deimantų paradoksas</vt:lpstr>
      <vt:lpstr>Vandens ir deimantų paradokso sprendimas</vt:lpstr>
      <vt:lpstr>BITCOIN'o kainos kitimas  (2012-12 ... 2013-11)</vt:lpstr>
      <vt:lpstr>Auksas ir bitkoinas – nevykę pinigai</vt:lpstr>
      <vt:lpstr>Išvados (1).</vt:lpstr>
      <vt:lpstr>Išvados (2).</vt:lpstr>
      <vt:lpstr>.</vt:lpstr>
    </vt:vector>
  </TitlesOfParts>
  <Company>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Stasys</dc:creator>
  <cp:lastModifiedBy>Stasys</cp:lastModifiedBy>
  <cp:revision>778</cp:revision>
  <dcterms:created xsi:type="dcterms:W3CDTF">2011-10-09T10:11:03Z</dcterms:created>
  <dcterms:modified xsi:type="dcterms:W3CDTF">2016-01-11T13:49:57Z</dcterms:modified>
</cp:coreProperties>
</file>