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344" r:id="rId3"/>
    <p:sldId id="345" r:id="rId4"/>
    <p:sldId id="34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37" r:id="rId16"/>
    <p:sldId id="339" r:id="rId17"/>
    <p:sldId id="358" r:id="rId18"/>
    <p:sldId id="359" r:id="rId19"/>
    <p:sldId id="350" r:id="rId20"/>
    <p:sldId id="348" r:id="rId21"/>
    <p:sldId id="351" r:id="rId22"/>
    <p:sldId id="319" r:id="rId23"/>
    <p:sldId id="353" r:id="rId24"/>
    <p:sldId id="352" r:id="rId25"/>
    <p:sldId id="355" r:id="rId26"/>
    <p:sldId id="356" r:id="rId27"/>
    <p:sldId id="357" r:id="rId28"/>
    <p:sldId id="342" r:id="rId29"/>
    <p:sldId id="343" r:id="rId30"/>
    <p:sldId id="340" r:id="rId31"/>
    <p:sldId id="341" r:id="rId3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0" autoAdjust="0"/>
    <p:restoredTop sz="94660"/>
  </p:normalViewPr>
  <p:slideViewPr>
    <p:cSldViewPr>
      <p:cViewPr varScale="1">
        <p:scale>
          <a:sx n="110" d="100"/>
          <a:sy n="110" d="100"/>
        </p:scale>
        <p:origin x="16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48C01-A514-482C-9F74-31DB98D8AF60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58DEB-FE61-4C95-9123-3C9BF3592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68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ruošinio paantraštės stiliui keisti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2016.11.18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2016.11.18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2016.11.18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2016.11.18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2016.11.18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2016.11.18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2016.11.18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2016.11.18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2016.11.18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2016.11.18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2016.11.18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56D04-A3C8-49D4-B877-B45534FE3A10}" type="datetimeFigureOut">
              <a:rPr lang="lt-LT" smtClean="0"/>
              <a:t>2016.11.18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RSA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kodavimas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asmens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kodas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65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79512" y="476672"/>
            <a:ext cx="8784976" cy="33843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27584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92280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79912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4561643" y="3849631"/>
            <a:ext cx="864096" cy="1692188"/>
            <a:chOff x="4716016" y="4527122"/>
            <a:chExt cx="864096" cy="1692188"/>
          </a:xfrm>
        </p:grpSpPr>
        <p:sp>
          <p:nvSpPr>
            <p:cNvPr id="39" name="Left Bracket 38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4996109" y="482228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5109528" y="4886034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ight Bracket 42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/>
          <p:cNvSpPr/>
          <p:nvPr/>
        </p:nvSpPr>
        <p:spPr>
          <a:xfrm>
            <a:off x="5087847" y="3221467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lt-L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" name="Flowchart: Magnetic Disk 27"/>
          <p:cNvSpPr/>
          <p:nvPr/>
        </p:nvSpPr>
        <p:spPr>
          <a:xfrm>
            <a:off x="3962003" y="4865306"/>
            <a:ext cx="576064" cy="807472"/>
          </a:xfrm>
          <a:prstGeom prst="flowChartMagneticDisk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6804248" y="3109469"/>
            <a:ext cx="864096" cy="1692188"/>
            <a:chOff x="4716016" y="4527122"/>
            <a:chExt cx="864096" cy="1692188"/>
          </a:xfrm>
          <a:scene3d>
            <a:camera prst="orthographicFront">
              <a:rot lat="0" lon="10800000" rev="0"/>
            </a:camera>
            <a:lightRig rig="threePt" dir="t"/>
          </a:scene3d>
        </p:grpSpPr>
        <p:sp>
          <p:nvSpPr>
            <p:cNvPr id="47" name="Left Bracket 46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5057850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5215631" y="476114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ight Bracket 50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/>
          <p:cNvSpPr txBox="1"/>
          <p:nvPr/>
        </p:nvSpPr>
        <p:spPr>
          <a:xfrm>
            <a:off x="179513" y="6165304"/>
            <a:ext cx="8716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nežino nei pradinės sudėties, nei naujos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02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79512" y="476672"/>
            <a:ext cx="8784976" cy="33843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27584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92280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79912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Oval 20"/>
          <p:cNvSpPr/>
          <p:nvPr/>
        </p:nvSpPr>
        <p:spPr>
          <a:xfrm>
            <a:off x="4716016" y="2168860"/>
            <a:ext cx="576064" cy="4680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860032" y="2348880"/>
            <a:ext cx="72008" cy="54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017813" y="2402886"/>
            <a:ext cx="72008" cy="54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Bracket 24"/>
          <p:cNvSpPr/>
          <p:nvPr/>
        </p:nvSpPr>
        <p:spPr>
          <a:xfrm>
            <a:off x="4943273" y="2636912"/>
            <a:ext cx="202259" cy="540060"/>
          </a:xfrm>
          <a:prstGeom prst="rightBracket">
            <a:avLst/>
          </a:prstGeom>
          <a:solidFill>
            <a:schemeClr val="accent2">
              <a:lumMod val="60000"/>
              <a:lumOff val="40000"/>
            </a:schemeClr>
          </a:solidFill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5017813" y="3176972"/>
            <a:ext cx="72008" cy="68407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4860032" y="2636912"/>
            <a:ext cx="285500" cy="43204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2213421" y="3014954"/>
            <a:ext cx="864096" cy="1692188"/>
            <a:chOff x="4716016" y="4527122"/>
            <a:chExt cx="864096" cy="1692188"/>
          </a:xfrm>
        </p:grpSpPr>
        <p:sp>
          <p:nvSpPr>
            <p:cNvPr id="30" name="Left Bracket 29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057850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215631" y="476114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ight Bracket 33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Flowchart: Magnetic Disk 25"/>
          <p:cNvSpPr/>
          <p:nvPr/>
        </p:nvSpPr>
        <p:spPr>
          <a:xfrm>
            <a:off x="1823007" y="3457312"/>
            <a:ext cx="576064" cy="807472"/>
          </a:xfrm>
          <a:prstGeom prst="flowChartMagneticDisk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69347" y="6165304"/>
            <a:ext cx="7127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paima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paruoštą mišinį </a:t>
            </a:r>
            <a:r>
              <a:rPr lang="lt-LT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n+b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...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34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79512" y="476672"/>
            <a:ext cx="8784976" cy="33843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27584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92280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79912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Oval 20"/>
          <p:cNvSpPr/>
          <p:nvPr/>
        </p:nvSpPr>
        <p:spPr>
          <a:xfrm>
            <a:off x="4716016" y="2168860"/>
            <a:ext cx="576064" cy="4680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860032" y="2348880"/>
            <a:ext cx="72008" cy="54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017813" y="2402886"/>
            <a:ext cx="72008" cy="54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Bracket 24"/>
          <p:cNvSpPr/>
          <p:nvPr/>
        </p:nvSpPr>
        <p:spPr>
          <a:xfrm>
            <a:off x="4943273" y="2636912"/>
            <a:ext cx="202259" cy="540060"/>
          </a:xfrm>
          <a:prstGeom prst="rightBracket">
            <a:avLst/>
          </a:prstGeom>
          <a:solidFill>
            <a:schemeClr val="accent2">
              <a:lumMod val="60000"/>
              <a:lumOff val="40000"/>
            </a:schemeClr>
          </a:solidFill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5017813" y="3176972"/>
            <a:ext cx="72008" cy="68407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4860032" y="2636912"/>
            <a:ext cx="285500" cy="43204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1459511" y="3933056"/>
            <a:ext cx="864096" cy="1692188"/>
            <a:chOff x="4716016" y="4527122"/>
            <a:chExt cx="864096" cy="1692188"/>
          </a:xfrm>
          <a:scene3d>
            <a:camera prst="orthographicFront">
              <a:rot lat="0" lon="10800000" rev="0"/>
            </a:camera>
            <a:lightRig rig="threePt" dir="t"/>
          </a:scene3d>
        </p:grpSpPr>
        <p:sp>
          <p:nvSpPr>
            <p:cNvPr id="47" name="Left Bracket 46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5057850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5215631" y="476114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ight Bracket 50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lowchart: Magnetic Disk 1"/>
          <p:cNvSpPr/>
          <p:nvPr/>
        </p:nvSpPr>
        <p:spPr>
          <a:xfrm>
            <a:off x="2205226" y="4509120"/>
            <a:ext cx="576064" cy="648072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1" y="5903893"/>
            <a:ext cx="91450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 ir atneša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savo paruoštą mišinį (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tai pradinė spalva + jo slaptasis ingredientas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t.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n+a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41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79512" y="476672"/>
            <a:ext cx="8784976" cy="33843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27584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92280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79912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Flowchart: Magnetic Disk 1"/>
          <p:cNvSpPr/>
          <p:nvPr/>
        </p:nvSpPr>
        <p:spPr>
          <a:xfrm>
            <a:off x="4142726" y="4948731"/>
            <a:ext cx="576064" cy="648072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979712" y="2910778"/>
            <a:ext cx="864096" cy="1692188"/>
            <a:chOff x="4716016" y="4527122"/>
            <a:chExt cx="864096" cy="1692188"/>
          </a:xfrm>
        </p:grpSpPr>
        <p:sp>
          <p:nvSpPr>
            <p:cNvPr id="29" name="Left Bracket 28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057850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215631" y="476114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ight Bracket 32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4561643" y="3849631"/>
            <a:ext cx="864096" cy="1692188"/>
            <a:chOff x="4716016" y="4527122"/>
            <a:chExt cx="864096" cy="1692188"/>
          </a:xfrm>
        </p:grpSpPr>
        <p:sp>
          <p:nvSpPr>
            <p:cNvPr id="39" name="Left Bracket 38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4996109" y="482228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5109528" y="4886034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ight Bracket 42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/>
          <p:cNvSpPr/>
          <p:nvPr/>
        </p:nvSpPr>
        <p:spPr>
          <a:xfrm>
            <a:off x="5087847" y="3221467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lt-L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51521" y="6165304"/>
            <a:ext cx="8644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Mišinio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sudėtis stebėtojui C taip pat yra nežinoma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79512" y="476672"/>
            <a:ext cx="8784976" cy="33843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27584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92280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79912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Flowchart: Magnetic Disk 1"/>
          <p:cNvSpPr/>
          <p:nvPr/>
        </p:nvSpPr>
        <p:spPr>
          <a:xfrm>
            <a:off x="4142726" y="4948731"/>
            <a:ext cx="576064" cy="648072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660232" y="3217091"/>
            <a:ext cx="864096" cy="1692188"/>
            <a:chOff x="4716016" y="4527122"/>
            <a:chExt cx="864096" cy="1692188"/>
          </a:xfrm>
        </p:grpSpPr>
        <p:sp>
          <p:nvSpPr>
            <p:cNvPr id="29" name="Left Bracket 28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057850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215631" y="476114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ight Bracket 32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Oval 27"/>
          <p:cNvSpPr/>
          <p:nvPr/>
        </p:nvSpPr>
        <p:spPr>
          <a:xfrm>
            <a:off x="4716016" y="2168860"/>
            <a:ext cx="576064" cy="4680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932040" y="2389566"/>
            <a:ext cx="72008" cy="54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089821" y="2421378"/>
            <a:ext cx="72008" cy="54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Bracket 47"/>
          <p:cNvSpPr/>
          <p:nvPr/>
        </p:nvSpPr>
        <p:spPr>
          <a:xfrm>
            <a:off x="4943273" y="2636912"/>
            <a:ext cx="202259" cy="540060"/>
          </a:xfrm>
          <a:prstGeom prst="rightBracket">
            <a:avLst/>
          </a:prstGeom>
          <a:solidFill>
            <a:schemeClr val="accent2">
              <a:lumMod val="60000"/>
              <a:lumOff val="40000"/>
            </a:schemeClr>
          </a:solidFill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>
            <a:off x="5017813" y="3176972"/>
            <a:ext cx="72008" cy="68407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4860032" y="2636912"/>
            <a:ext cx="285500" cy="43204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769347" y="6165304"/>
            <a:ext cx="7127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paima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paruoštą mišinį ir gauna slaptą raktą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31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79512" y="476672"/>
            <a:ext cx="8784976" cy="33843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27584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92280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79912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Oval 27"/>
          <p:cNvSpPr/>
          <p:nvPr/>
        </p:nvSpPr>
        <p:spPr>
          <a:xfrm>
            <a:off x="4716016" y="2168860"/>
            <a:ext cx="576064" cy="4680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932040" y="2389566"/>
            <a:ext cx="72008" cy="54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089821" y="2421378"/>
            <a:ext cx="72008" cy="54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Bracket 47"/>
          <p:cNvSpPr/>
          <p:nvPr/>
        </p:nvSpPr>
        <p:spPr>
          <a:xfrm>
            <a:off x="4943273" y="2636912"/>
            <a:ext cx="202259" cy="540060"/>
          </a:xfrm>
          <a:prstGeom prst="rightBracket">
            <a:avLst/>
          </a:prstGeom>
          <a:solidFill>
            <a:schemeClr val="accent2">
              <a:lumMod val="60000"/>
              <a:lumOff val="40000"/>
            </a:schemeClr>
          </a:solidFill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>
            <a:off x="5017813" y="3176972"/>
            <a:ext cx="72008" cy="68407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4860032" y="2636912"/>
            <a:ext cx="285500" cy="43204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5770501" y="3320988"/>
            <a:ext cx="864096" cy="1692188"/>
            <a:chOff x="4716016" y="4527122"/>
            <a:chExt cx="864096" cy="1692188"/>
          </a:xfrm>
          <a:scene3d>
            <a:camera prst="orthographicFront">
              <a:rot lat="0" lon="10800000" rev="0"/>
            </a:camera>
            <a:lightRig rig="threePt" dir="t"/>
          </a:scene3d>
        </p:grpSpPr>
        <p:sp>
          <p:nvSpPr>
            <p:cNvPr id="24" name="Left Bracket 23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5057850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5215631" y="476114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ight Bracket 38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Flowchart: Magnetic Disk 43"/>
          <p:cNvSpPr/>
          <p:nvPr/>
        </p:nvSpPr>
        <p:spPr>
          <a:xfrm>
            <a:off x="6516216" y="3897052"/>
            <a:ext cx="576064" cy="648072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79513" y="6165304"/>
            <a:ext cx="8716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 pridedą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savo spalvą ir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 tą patį, kaip ir A. Kodėl?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9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79512" y="476672"/>
            <a:ext cx="8784976" cy="33843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27584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92280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79912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558924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Turi</a:t>
            </a:r>
            <a:r>
              <a:rPr lang="en-US" dirty="0" smtClean="0"/>
              <a:t> </a:t>
            </a:r>
            <a:r>
              <a:rPr lang="en-US" dirty="0" err="1" smtClean="0"/>
              <a:t>n+b</a:t>
            </a:r>
            <a:r>
              <a:rPr lang="en-US" dirty="0" smtClean="0"/>
              <a:t>, </a:t>
            </a:r>
            <a:r>
              <a:rPr lang="en-US" dirty="0" err="1" smtClean="0"/>
              <a:t>pri</a:t>
            </a:r>
            <a:r>
              <a:rPr lang="lt-LT" dirty="0" smtClean="0"/>
              <a:t>deda prie jo a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953917" y="5606355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Turi</a:t>
            </a:r>
            <a:r>
              <a:rPr lang="en-US" dirty="0" smtClean="0"/>
              <a:t> n+</a:t>
            </a:r>
            <a:r>
              <a:rPr lang="lt-LT" dirty="0" smtClean="0"/>
              <a:t>a</a:t>
            </a:r>
            <a:r>
              <a:rPr lang="en-US" dirty="0" smtClean="0"/>
              <a:t>, </a:t>
            </a:r>
            <a:r>
              <a:rPr lang="en-US" dirty="0" err="1" smtClean="0"/>
              <a:t>pri</a:t>
            </a:r>
            <a:r>
              <a:rPr lang="lt-LT" dirty="0" smtClean="0"/>
              <a:t>deda prie jo b</a:t>
            </a:r>
            <a:endParaRPr lang="en-US" dirty="0"/>
          </a:p>
        </p:txBody>
      </p:sp>
      <p:grpSp>
        <p:nvGrpSpPr>
          <p:cNvPr id="52" name="Group 51"/>
          <p:cNvGrpSpPr/>
          <p:nvPr/>
        </p:nvGrpSpPr>
        <p:grpSpPr>
          <a:xfrm>
            <a:off x="6529981" y="3891921"/>
            <a:ext cx="864096" cy="1692188"/>
            <a:chOff x="4716016" y="4527122"/>
            <a:chExt cx="864096" cy="1692188"/>
          </a:xfrm>
        </p:grpSpPr>
        <p:sp>
          <p:nvSpPr>
            <p:cNvPr id="53" name="Left Bracket 52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5057850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5215631" y="476114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ight Bracket 56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1459511" y="3933056"/>
            <a:ext cx="864096" cy="1692188"/>
            <a:chOff x="4716016" y="4527122"/>
            <a:chExt cx="864096" cy="1692188"/>
          </a:xfrm>
          <a:scene3d>
            <a:camera prst="orthographicFront">
              <a:rot lat="0" lon="10800000" rev="0"/>
            </a:camera>
            <a:lightRig rig="threePt" dir="t"/>
          </a:scene3d>
        </p:grpSpPr>
        <p:sp>
          <p:nvSpPr>
            <p:cNvPr id="63" name="Left Bracket 62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057850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5215631" y="476114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ight Bracket 66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8" name="Straight Connector 67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/>
        </p:nvGrpSpPr>
        <p:grpSpPr>
          <a:xfrm>
            <a:off x="4038115" y="3751401"/>
            <a:ext cx="864096" cy="1692188"/>
            <a:chOff x="4716016" y="4527122"/>
            <a:chExt cx="864096" cy="1692188"/>
          </a:xfrm>
        </p:grpSpPr>
        <p:sp>
          <p:nvSpPr>
            <p:cNvPr id="73" name="Left Bracket 72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5102174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5236315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ight Bracket 76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Rectangle 81"/>
          <p:cNvSpPr/>
          <p:nvPr/>
        </p:nvSpPr>
        <p:spPr>
          <a:xfrm>
            <a:off x="4564319" y="3123237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lt-L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47864" y="562524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Taip nieko ir  nesuprato</a:t>
            </a:r>
            <a:endParaRPr lang="en-US" dirty="0"/>
          </a:p>
        </p:txBody>
      </p:sp>
      <p:cxnSp>
        <p:nvCxnSpPr>
          <p:cNvPr id="83" name="Straight Connector 82"/>
          <p:cNvCxnSpPr/>
          <p:nvPr/>
        </p:nvCxnSpPr>
        <p:spPr>
          <a:xfrm flipH="1">
            <a:off x="4452329" y="4148020"/>
            <a:ext cx="13414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27584" y="6004858"/>
            <a:ext cx="1784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000" dirty="0" err="1" smtClean="0"/>
              <a:t>n+b+a</a:t>
            </a:r>
            <a:endParaRPr lang="lt-LT" sz="4000" dirty="0"/>
          </a:p>
        </p:txBody>
      </p:sp>
      <p:sp>
        <p:nvSpPr>
          <p:cNvPr id="42" name="TextBox 41"/>
          <p:cNvSpPr txBox="1"/>
          <p:nvPr/>
        </p:nvSpPr>
        <p:spPr>
          <a:xfrm>
            <a:off x="6732411" y="6105280"/>
            <a:ext cx="1784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000" dirty="0" err="1" smtClean="0"/>
              <a:t>n+a+b</a:t>
            </a:r>
            <a:endParaRPr lang="lt-LT" sz="4000" dirty="0"/>
          </a:p>
        </p:txBody>
      </p:sp>
    </p:spTree>
    <p:extLst>
      <p:ext uri="{BB962C8B-B14F-4D97-AF65-F5344CB8AC3E}">
        <p14:creationId xmlns:p14="http://schemas.microsoft.com/office/powerpoint/2010/main" val="58931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1" grpId="0"/>
      <p:bldP spid="82" grpId="0"/>
      <p:bldP spid="4" grpId="0"/>
      <p:bldP spid="3" grpId="0"/>
      <p:bldP spid="4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79512" y="476672"/>
            <a:ext cx="8784976" cy="33843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27584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92280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79912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836969" y="2467154"/>
            <a:ext cx="864096" cy="1692188"/>
            <a:chOff x="4716016" y="4527122"/>
            <a:chExt cx="864096" cy="1692188"/>
          </a:xfrm>
        </p:grpSpPr>
        <p:sp>
          <p:nvSpPr>
            <p:cNvPr id="53" name="Left Bracket 52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5057850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5215631" y="476114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ight Bracket 56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1888083" y="2519140"/>
            <a:ext cx="864096" cy="1692188"/>
            <a:chOff x="4716016" y="4527122"/>
            <a:chExt cx="864096" cy="1692188"/>
          </a:xfrm>
          <a:scene3d>
            <a:camera prst="orthographicFront">
              <a:rot lat="0" lon="10800000" rev="0"/>
            </a:camera>
            <a:lightRig rig="threePt" dir="t"/>
          </a:scene3d>
        </p:grpSpPr>
        <p:sp>
          <p:nvSpPr>
            <p:cNvPr id="63" name="Left Bracket 62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057850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5215631" y="476114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ight Bracket 66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8" name="Straight Connector 67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/>
        </p:nvGrpSpPr>
        <p:grpSpPr>
          <a:xfrm>
            <a:off x="4938830" y="2455832"/>
            <a:ext cx="864096" cy="1692188"/>
            <a:chOff x="4716016" y="4527122"/>
            <a:chExt cx="864096" cy="1692188"/>
          </a:xfrm>
        </p:grpSpPr>
        <p:sp>
          <p:nvSpPr>
            <p:cNvPr id="73" name="Left Bracket 72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5102174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5236315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ight Bracket 76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Rectangle 81"/>
          <p:cNvSpPr/>
          <p:nvPr/>
        </p:nvSpPr>
        <p:spPr>
          <a:xfrm>
            <a:off x="4139952" y="589605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lt-L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 flipH="1">
            <a:off x="5376311" y="2796136"/>
            <a:ext cx="13414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31362" y="697327"/>
            <a:ext cx="1784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000" dirty="0" err="1" smtClean="0"/>
              <a:t>n+b+a</a:t>
            </a:r>
            <a:endParaRPr lang="lt-LT" sz="4000" dirty="0"/>
          </a:p>
        </p:txBody>
      </p:sp>
      <p:sp>
        <p:nvSpPr>
          <p:cNvPr id="42" name="TextBox 41"/>
          <p:cNvSpPr txBox="1"/>
          <p:nvPr/>
        </p:nvSpPr>
        <p:spPr>
          <a:xfrm>
            <a:off x="6938447" y="697327"/>
            <a:ext cx="1784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000" dirty="0" err="1" smtClean="0"/>
              <a:t>n+a+b</a:t>
            </a:r>
            <a:endParaRPr lang="lt-LT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Rectangle 42"/>
              <p:cNvSpPr/>
              <p:nvPr/>
            </p:nvSpPr>
            <p:spPr>
              <a:xfrm>
                <a:off x="731362" y="4211328"/>
                <a:ext cx="7991140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lt-LT" sz="48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Pasinaudosime tuo, kad</a:t>
                </a:r>
              </a:p>
              <a:p>
                <a:endParaRPr lang="lt-LT" sz="48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4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lt-LT" sz="4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lt-LT" sz="4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lt-LT" sz="4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lt-LT" sz="4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lt-LT" sz="4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lt-LT" sz="4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lt-LT" sz="4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lt-LT" sz="4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lt-LT" sz="4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</m:oMath>
                  </m:oMathPara>
                </a14:m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362" y="4211328"/>
                <a:ext cx="7991140" cy="2308324"/>
              </a:xfrm>
              <a:prstGeom prst="rect">
                <a:avLst/>
              </a:prstGeom>
              <a:blipFill rotWithShape="0">
                <a:blip r:embed="rId2"/>
                <a:stretch>
                  <a:fillRect l="-3509" t="-582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060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3" grpId="0"/>
      <p:bldP spid="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79512" y="476672"/>
            <a:ext cx="8784976" cy="33843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27584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92280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79912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836969" y="2467154"/>
            <a:ext cx="864096" cy="1692188"/>
            <a:chOff x="4716016" y="4527122"/>
            <a:chExt cx="864096" cy="1692188"/>
          </a:xfrm>
        </p:grpSpPr>
        <p:sp>
          <p:nvSpPr>
            <p:cNvPr id="53" name="Left Bracket 52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5057850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5215631" y="476114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ight Bracket 56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1888083" y="2519140"/>
            <a:ext cx="864096" cy="1692188"/>
            <a:chOff x="4716016" y="4527122"/>
            <a:chExt cx="864096" cy="1692188"/>
          </a:xfrm>
          <a:scene3d>
            <a:camera prst="orthographicFront">
              <a:rot lat="0" lon="10800000" rev="0"/>
            </a:camera>
            <a:lightRig rig="threePt" dir="t"/>
          </a:scene3d>
        </p:grpSpPr>
        <p:sp>
          <p:nvSpPr>
            <p:cNvPr id="63" name="Left Bracket 62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057850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5215631" y="476114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ight Bracket 66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8" name="Straight Connector 67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/>
        </p:nvGrpSpPr>
        <p:grpSpPr>
          <a:xfrm>
            <a:off x="4938830" y="2455832"/>
            <a:ext cx="864096" cy="1692188"/>
            <a:chOff x="4716016" y="4527122"/>
            <a:chExt cx="864096" cy="1692188"/>
          </a:xfrm>
        </p:grpSpPr>
        <p:sp>
          <p:nvSpPr>
            <p:cNvPr id="73" name="Left Bracket 72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5102174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5236315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ight Bracket 76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Rectangle 81"/>
          <p:cNvSpPr/>
          <p:nvPr/>
        </p:nvSpPr>
        <p:spPr>
          <a:xfrm>
            <a:off x="4139952" y="589605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lt-L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 flipH="1">
            <a:off x="5376311" y="2796136"/>
            <a:ext cx="13414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31362" y="697327"/>
            <a:ext cx="1784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000" dirty="0" err="1" smtClean="0"/>
              <a:t>n+b+a</a:t>
            </a:r>
            <a:endParaRPr lang="lt-LT" sz="4000" dirty="0"/>
          </a:p>
        </p:txBody>
      </p:sp>
      <p:sp>
        <p:nvSpPr>
          <p:cNvPr id="42" name="TextBox 41"/>
          <p:cNvSpPr txBox="1"/>
          <p:nvPr/>
        </p:nvSpPr>
        <p:spPr>
          <a:xfrm>
            <a:off x="6938447" y="697327"/>
            <a:ext cx="1784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000" dirty="0" err="1" smtClean="0"/>
              <a:t>n+a+b</a:t>
            </a:r>
            <a:endParaRPr lang="lt-LT" sz="4000" dirty="0"/>
          </a:p>
        </p:txBody>
      </p:sp>
      <p:sp>
        <p:nvSpPr>
          <p:cNvPr id="41" name="Rectangle 40"/>
          <p:cNvSpPr/>
          <p:nvPr/>
        </p:nvSpPr>
        <p:spPr>
          <a:xfrm>
            <a:off x="162975" y="4264274"/>
            <a:ext cx="89644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4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Taip būna ne visada: jeigu maunatės kojines ir batus, veiksmų tvarka svarbi</a:t>
            </a:r>
            <a:r>
              <a:rPr lang="en-US" sz="4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0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3" grpId="0"/>
      <p:bldP spid="42" grpId="0"/>
      <p:bldP spid="4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79512" y="836712"/>
                <a:ext cx="8964488" cy="37856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lt-LT" sz="48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Pasinaudosime liekanų aritmetika:</a:t>
                </a:r>
              </a:p>
              <a:p>
                <a:endParaRPr lang="lt-LT" sz="48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lt-LT" sz="4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𝑚𝑜𝑑</m:t>
                    </m:r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4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</a:p>
              <a:p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4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dalindami</a:t>
                </a:r>
                <a:r>
                  <a:rPr lang="en-US" sz="4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lt-LT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en-US" sz="4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lt-LT" sz="4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š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lt-LT" sz="4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gausime liekaną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endParaRPr lang="lt-LT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836712"/>
                <a:ext cx="8964488" cy="3785652"/>
              </a:xfrm>
              <a:prstGeom prst="rect">
                <a:avLst/>
              </a:prstGeom>
              <a:blipFill rotWithShape="0">
                <a:blip r:embed="rId2"/>
                <a:stretch>
                  <a:fillRect l="-3059" t="-3543" b="-7729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771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79512" y="476672"/>
            <a:ext cx="8784976" cy="33843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27584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92280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79912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7092280" y="4398641"/>
            <a:ext cx="864096" cy="1692188"/>
            <a:chOff x="4716016" y="4527122"/>
            <a:chExt cx="864096" cy="1692188"/>
          </a:xfrm>
        </p:grpSpPr>
        <p:sp>
          <p:nvSpPr>
            <p:cNvPr id="29" name="Left Bracket 28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057850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215631" y="476114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ight Bracket 32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Oval 27"/>
          <p:cNvSpPr/>
          <p:nvPr/>
        </p:nvSpPr>
        <p:spPr>
          <a:xfrm>
            <a:off x="4716016" y="2168860"/>
            <a:ext cx="576064" cy="4680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932040" y="2389566"/>
            <a:ext cx="72008" cy="54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089821" y="2421378"/>
            <a:ext cx="72008" cy="54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Bracket 47"/>
          <p:cNvSpPr/>
          <p:nvPr/>
        </p:nvSpPr>
        <p:spPr>
          <a:xfrm>
            <a:off x="4943273" y="2636912"/>
            <a:ext cx="202259" cy="540060"/>
          </a:xfrm>
          <a:prstGeom prst="rightBracket">
            <a:avLst/>
          </a:prstGeom>
          <a:solidFill>
            <a:schemeClr val="accent2">
              <a:lumMod val="60000"/>
              <a:lumOff val="40000"/>
            </a:schemeClr>
          </a:solidFill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>
            <a:off x="5017813" y="3176972"/>
            <a:ext cx="72008" cy="68407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4860032" y="2636912"/>
            <a:ext cx="285500" cy="43204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79513" y="6165304"/>
            <a:ext cx="8716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ir B nori apsikeisti informacija taip, kad C jos negautų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435817" y="4290629"/>
            <a:ext cx="864096" cy="1692188"/>
            <a:chOff x="4716016" y="4527122"/>
            <a:chExt cx="864096" cy="1692188"/>
          </a:xfrm>
          <a:scene3d>
            <a:camera prst="orthographicFront">
              <a:rot lat="0" lon="10800000" rev="0"/>
            </a:camera>
            <a:lightRig rig="threePt" dir="t"/>
          </a:scene3d>
        </p:grpSpPr>
        <p:sp>
          <p:nvSpPr>
            <p:cNvPr id="25" name="Left Bracket 24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5057850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5215631" y="476114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ight Bracket 39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6284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67544" y="332656"/>
                <a:ext cx="7992888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Pavyzdžiui,</a:t>
                </a:r>
              </a:p>
              <a:p>
                <a:endParaRPr lang="lt-LT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10</m:t>
                      </m:r>
                      <m:r>
                        <a:rPr lang="en-US" sz="32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n-US" sz="32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sz="32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𝑚𝑜𝑑</m:t>
                      </m:r>
                      <m:r>
                        <a:rPr lang="en-US" sz="32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3)</m:t>
                      </m:r>
                    </m:oMath>
                  </m:oMathPara>
                </a14:m>
                <a:endParaRPr lang="lt-LT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32656"/>
                <a:ext cx="7992888" cy="2062103"/>
              </a:xfrm>
              <a:prstGeom prst="rect">
                <a:avLst/>
              </a:prstGeom>
              <a:blipFill rotWithShape="0">
                <a:blip r:embed="rId2"/>
                <a:stretch>
                  <a:fillRect l="-1983" t="-4142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2484088" y="3429000"/>
            <a:ext cx="2880000" cy="288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cxnSp>
        <p:nvCxnSpPr>
          <p:cNvPr id="6" name="Straight Connector 5"/>
          <p:cNvCxnSpPr>
            <a:endCxn id="4" idx="0"/>
          </p:cNvCxnSpPr>
          <p:nvPr/>
        </p:nvCxnSpPr>
        <p:spPr>
          <a:xfrm flipV="1">
            <a:off x="3923928" y="3429000"/>
            <a:ext cx="160" cy="144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923688" y="4869000"/>
            <a:ext cx="1080360" cy="86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771800" y="4869000"/>
            <a:ext cx="1151648" cy="86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07904" y="2659559"/>
            <a:ext cx="648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400" dirty="0" smtClean="0"/>
              <a:t>0</a:t>
            </a:r>
            <a:endParaRPr lang="lt-LT" sz="4400" dirty="0"/>
          </a:p>
        </p:txBody>
      </p:sp>
      <p:sp>
        <p:nvSpPr>
          <p:cNvPr id="16" name="TextBox 15"/>
          <p:cNvSpPr txBox="1"/>
          <p:nvPr/>
        </p:nvSpPr>
        <p:spPr>
          <a:xfrm>
            <a:off x="5040172" y="5573718"/>
            <a:ext cx="648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400" dirty="0" smtClean="0"/>
              <a:t>1</a:t>
            </a:r>
            <a:endParaRPr lang="lt-LT" sz="4400" dirty="0"/>
          </a:p>
        </p:txBody>
      </p:sp>
      <p:sp>
        <p:nvSpPr>
          <p:cNvPr id="17" name="TextBox 16"/>
          <p:cNvSpPr txBox="1"/>
          <p:nvPr/>
        </p:nvSpPr>
        <p:spPr>
          <a:xfrm>
            <a:off x="2175136" y="5539559"/>
            <a:ext cx="648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400" dirty="0" smtClean="0"/>
              <a:t>2</a:t>
            </a:r>
            <a:endParaRPr lang="lt-LT" sz="4400" dirty="0"/>
          </a:p>
        </p:txBody>
      </p:sp>
    </p:spTree>
    <p:extLst>
      <p:ext uri="{BB962C8B-B14F-4D97-AF65-F5344CB8AC3E}">
        <p14:creationId xmlns:p14="http://schemas.microsoft.com/office/powerpoint/2010/main" val="87943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23528" y="6395"/>
                <a:ext cx="8568952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Pavyzdys: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daugybos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lentel</a:t>
                </a:r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ė liekanų klasėje 7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×5&gt;4×6</m:t>
                      </m:r>
                    </m:oMath>
                  </m:oMathPara>
                </a14:m>
                <a:endParaRPr lang="lt-LT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6395"/>
                <a:ext cx="8568952" cy="1077218"/>
              </a:xfrm>
              <a:prstGeom prst="rect">
                <a:avLst/>
              </a:prstGeom>
              <a:blipFill rotWithShape="0">
                <a:blip r:embed="rId2"/>
                <a:stretch>
                  <a:fillRect l="-1778" t="-791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18817"/>
              </p:ext>
            </p:extLst>
          </p:nvPr>
        </p:nvGraphicFramePr>
        <p:xfrm>
          <a:off x="539552" y="1249680"/>
          <a:ext cx="7992888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9111"/>
                <a:gridCol w="999111"/>
                <a:gridCol w="999111"/>
                <a:gridCol w="999111"/>
                <a:gridCol w="999111"/>
                <a:gridCol w="999111"/>
                <a:gridCol w="999111"/>
                <a:gridCol w="999111"/>
              </a:tblGrid>
              <a:tr h="627498">
                <a:tc>
                  <a:txBody>
                    <a:bodyPr/>
                    <a:lstStyle/>
                    <a:p>
                      <a:pPr algn="ctr"/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7498">
                <a:tc>
                  <a:txBody>
                    <a:bodyPr/>
                    <a:lstStyle/>
                    <a:p>
                      <a:pPr algn="ctr"/>
                      <a:r>
                        <a:rPr lang="lt-LT" sz="4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lt-LT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7498">
                <a:tc>
                  <a:txBody>
                    <a:bodyPr/>
                    <a:lstStyle/>
                    <a:p>
                      <a:pPr algn="ctr"/>
                      <a:r>
                        <a:rPr lang="lt-LT" sz="4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lt-LT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7498">
                <a:tc>
                  <a:txBody>
                    <a:bodyPr/>
                    <a:lstStyle/>
                    <a:p>
                      <a:pPr algn="ctr"/>
                      <a:r>
                        <a:rPr lang="lt-LT" sz="4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lt-LT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7498">
                <a:tc>
                  <a:txBody>
                    <a:bodyPr/>
                    <a:lstStyle/>
                    <a:p>
                      <a:pPr algn="ctr"/>
                      <a:r>
                        <a:rPr lang="lt-LT" sz="4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lt-LT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7498">
                <a:tc>
                  <a:txBody>
                    <a:bodyPr/>
                    <a:lstStyle/>
                    <a:p>
                      <a:pPr algn="ctr"/>
                      <a:r>
                        <a:rPr lang="lt-LT" sz="4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lt-LT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7498">
                <a:tc>
                  <a:txBody>
                    <a:bodyPr/>
                    <a:lstStyle/>
                    <a:p>
                      <a:pPr algn="ctr"/>
                      <a:r>
                        <a:rPr lang="lt-LT" sz="4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lt-LT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7498">
                <a:tc>
                  <a:txBody>
                    <a:bodyPr/>
                    <a:lstStyle/>
                    <a:p>
                      <a:pPr algn="ctr"/>
                      <a:r>
                        <a:rPr lang="lt-LT" sz="4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lt-LT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4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lt-LT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02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7504" y="260648"/>
            <a:ext cx="8818628" cy="30963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51520" y="404664"/>
                <a:ext cx="8280920" cy="28623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defRPr/>
                </a:pPr>
                <a:r>
                  <a:rPr lang="lt-LT" sz="2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Kaip gi veikia RSA?</a:t>
                </a:r>
              </a:p>
              <a:p>
                <a:pPr>
                  <a:lnSpc>
                    <a:spcPct val="150000"/>
                  </a:lnSpc>
                  <a:defRPr/>
                </a:pPr>
                <a:r>
                  <a:rPr lang="lt-LT" sz="2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Pasiruošimas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  <a:defRPr/>
                </a:pPr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Sugalvojami skirtingi </a:t>
                </a:r>
                <a:r>
                  <a:rPr lang="lt-LT" sz="2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(labai dideli)</a:t>
                </a:r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pirminiai skaičiai </a:t>
                </a: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/>
                        <a:cs typeface="Times New Roman" panose="02020603050405020304" pitchFamily="18" charset="0"/>
                      </a:rPr>
                      <m:t>𝑝</m:t>
                    </m:r>
                  </m:oMath>
                </a14:m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/>
                        <a:cs typeface="Times New Roman" panose="02020603050405020304" pitchFamily="18" charset="0"/>
                      </a:rPr>
                      <m:t>𝑞</m:t>
                    </m:r>
                  </m:oMath>
                </a14:m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apskaičiuojame </a:t>
                </a: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𝑞</m:t>
                    </m:r>
                  </m:oMath>
                </a14:m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ir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𝜑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=(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−1)∙(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𝑞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−1)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  <a:defRPr/>
                </a:pPr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Sugalvojamas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𝐸</m:t>
                    </m:r>
                  </m:oMath>
                </a14:m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tarpusavyje pirminis su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𝜑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lt-LT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04664"/>
                <a:ext cx="8280920" cy="2862322"/>
              </a:xfrm>
              <a:prstGeom prst="rect">
                <a:avLst/>
              </a:prstGeom>
              <a:blipFill rotWithShape="0">
                <a:blip r:embed="rId2"/>
                <a:stretch>
                  <a:fillRect l="-1104" b="-1702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39666" y="3645024"/>
                <a:ext cx="8818628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2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Pavyzdys: </a:t>
                </a:r>
                <a:endParaRPr lang="en-US" sz="2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Tegu</a:t>
                </a:r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lt-LT" sz="2800" b="0" i="1" smtClean="0">
                        <a:latin typeface="Cambria Math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sz="2800" b="0" i="1" smtClean="0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lt-LT" sz="2800" b="0" i="1" smtClean="0">
                        <a:latin typeface="Cambria Math"/>
                        <a:cs typeface="Times New Roman" panose="02020603050405020304" pitchFamily="18" charset="0"/>
                      </a:rPr>
                      <m:t>7</m:t>
                    </m:r>
                    <m:r>
                      <a:rPr lang="en-US" sz="28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∙</m:t>
                    </m:r>
                    <m:r>
                      <a:rPr lang="lt-LT" sz="28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13</m:t>
                    </m:r>
                    <m:r>
                      <a:rPr lang="en-US" sz="28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lt-LT" sz="28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91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𝜑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lt-LT" sz="2800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91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𝜑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lt-LT" sz="2800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7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𝜑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lt-LT" sz="2800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13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n-US" sz="2800" b="0" i="1" dirty="0" smtClean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lt-LT" sz="2800" b="0" i="1" smtClean="0">
                          <a:latin typeface="Cambria Math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lt-LT" sz="2800" b="0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12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lt-LT" sz="2800" b="0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72</m:t>
                      </m:r>
                    </m:oMath>
                  </m:oMathPara>
                </a14:m>
                <a:endParaRPr lang="en-US" sz="2800" b="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  <a:cs typeface="Times New Roman" panose="02020603050405020304" pitchFamily="18" charset="0"/>
                      </a:rPr>
                      <m:t>𝐸</m:t>
                    </m:r>
                    <m:r>
                      <a:rPr lang="en-US" sz="2800" b="0" i="1" smtClean="0">
                        <a:latin typeface="Cambria Math"/>
                        <a:cs typeface="Times New Roman" panose="02020603050405020304" pitchFamily="18" charset="0"/>
                      </a:rPr>
                      <m:t>=11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666" y="3645024"/>
                <a:ext cx="8818628" cy="3108543"/>
              </a:xfrm>
              <a:prstGeom prst="rect">
                <a:avLst/>
              </a:prstGeom>
              <a:blipFill rotWithShape="0">
                <a:blip r:embed="rId3"/>
                <a:stretch>
                  <a:fillRect l="-1382" t="-215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598440" y="3717032"/>
                <a:ext cx="345985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lt-LT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𝐷</m:t>
                    </m:r>
                  </m:oMath>
                </a14:m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privatus raktas, </a:t>
                </a:r>
              </a:p>
              <a:p>
                <a14:m>
                  <m:oMath xmlns:m="http://schemas.openxmlformats.org/officeDocument/2006/math">
                    <m:r>
                      <a:rPr lang="lt-LT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lt-LT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lt-LT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lt-LT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viešasis raktas</a:t>
                </a:r>
                <a:endParaRPr lang="lt-LT" sz="2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8440" y="3717032"/>
                <a:ext cx="3459854" cy="954107"/>
              </a:xfrm>
              <a:prstGeom prst="rect">
                <a:avLst/>
              </a:prstGeom>
              <a:blipFill rotWithShape="0">
                <a:blip r:embed="rId4"/>
                <a:stretch>
                  <a:fillRect t="-7051" b="-17308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375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/>
      <p:bldP spid="5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39397" y="188640"/>
            <a:ext cx="8818628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9398" y="188640"/>
                <a:ext cx="88186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defRPr/>
                </a:pPr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Draugas sprendžia lygtį </a:t>
                </a: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/>
                        <a:cs typeface="Times New Roman" panose="02020603050405020304" pitchFamily="18" charset="0"/>
                      </a:rPr>
                      <m:t>𝐸</m:t>
                    </m:r>
                    <m:r>
                      <a:rPr lang="lt-LT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∙</m:t>
                    </m:r>
                    <m:r>
                      <a:rPr lang="lt-LT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𝐷</m:t>
                    </m:r>
                    <m:r>
                      <a:rPr lang="lt-LT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≡1(</m:t>
                    </m:r>
                    <m:r>
                      <a:rPr lang="lt-LT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𝑚𝑜𝑑</m:t>
                    </m:r>
                    <m:r>
                      <a:rPr lang="lt-LT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lt-LT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𝜑</m:t>
                    </m:r>
                    <m:d>
                      <m:dPr>
                        <m:ctrlPr>
                          <a:rPr lang="lt-LT" sz="2400" b="0" i="1" smtClean="0"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lt-LT" sz="2400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d>
                    <m:r>
                      <a:rPr lang="lt-LT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lt-LT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398" y="188640"/>
                <a:ext cx="8818628" cy="646331"/>
              </a:xfrm>
              <a:prstGeom prst="rect">
                <a:avLst/>
              </a:prstGeom>
              <a:blipFill rotWithShape="0">
                <a:blip r:embed="rId2"/>
                <a:stretch>
                  <a:fillRect l="-1107" b="-11321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51520" y="1988840"/>
                <a:ext cx="8818628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2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Pavyzdys: </a:t>
                </a:r>
                <a:endParaRPr lang="lt-LT" sz="2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2800" b="0" i="1" smtClean="0">
                          <a:latin typeface="Cambria Math" panose="02040503050406030204" pitchFamily="18" charset="0"/>
                          <a:ea typeface="Cambria Math"/>
                          <a:cs typeface="Times New Roman" panose="02020603050405020304" pitchFamily="18" charset="0"/>
                        </a:rPr>
                        <m:t>11</m:t>
                      </m:r>
                      <m:r>
                        <a:rPr lang="lt-LT" sz="2800" b="0" i="1" smtClean="0">
                          <a:latin typeface="Cambria Math" panose="02040503050406030204" pitchFamily="18" charset="0"/>
                          <a:ea typeface="Cambria Math"/>
                          <a:cs typeface="Times New Roman" panose="02020603050405020304" pitchFamily="18" charset="0"/>
                        </a:rPr>
                        <m:t>𝐷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lt-LT" sz="2800" b="0" i="1" smtClean="0">
                          <a:latin typeface="Cambria Math" panose="02040503050406030204" pitchFamily="18" charset="0"/>
                          <a:ea typeface="Cambria Math"/>
                          <a:cs typeface="Times New Roman" panose="02020603050405020304" pitchFamily="18" charset="0"/>
                        </a:rPr>
                        <m:t>1 </m:t>
                      </m:r>
                      <m:d>
                        <m:dPr>
                          <m:ctrlPr>
                            <a:rPr lang="lt-LT" sz="2800" b="0" i="1" smtClean="0"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lt-LT" sz="2800" b="0" i="1" smtClean="0"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  <m:t>𝑚𝑜𝑑</m:t>
                          </m:r>
                          <m:r>
                            <a:rPr lang="lt-LT" sz="2800" b="0" i="1" smtClean="0"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  <m:t> 72</m:t>
                          </m:r>
                        </m:e>
                      </m:d>
                    </m:oMath>
                  </m:oMathPara>
                </a14:m>
                <a:endParaRPr lang="lt-LT" sz="2800" b="0" dirty="0" smtClean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endParaRPr lang="lt-LT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2800" i="1">
                          <a:latin typeface="Cambria Math"/>
                          <a:cs typeface="Times New Roman" panose="02020603050405020304" pitchFamily="18" charset="0"/>
                        </a:rPr>
                        <m:t>𝐷</m:t>
                      </m:r>
                      <m:r>
                        <a:rPr lang="en-US" sz="2800" i="1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lt-LT" sz="2800" i="1">
                          <a:latin typeface="Cambria Math"/>
                          <a:cs typeface="Times New Roman" panose="02020603050405020304" pitchFamily="18" charset="0"/>
                        </a:rPr>
                        <m:t>59</m:t>
                      </m:r>
                    </m:oMath>
                  </m:oMathPara>
                </a14:m>
                <a:endParaRPr lang="lt-LT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Euklido algoritmo pagalba šis uždavinys išsprendžiamas </a:t>
                </a:r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greitai.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988840"/>
                <a:ext cx="8818628" cy="3539430"/>
              </a:xfrm>
              <a:prstGeom prst="rect">
                <a:avLst/>
              </a:prstGeom>
              <a:blipFill rotWithShape="0">
                <a:blip r:embed="rId3"/>
                <a:stretch>
                  <a:fillRect l="-1382" t="-1721" b="-378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236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39397" y="188640"/>
            <a:ext cx="8818628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9398" y="188640"/>
                <a:ext cx="8818628" cy="1754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defRPr/>
                </a:pPr>
                <a:r>
                  <a:rPr lang="lt-LT" sz="2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Kodavimas</a:t>
                </a:r>
              </a:p>
              <a:p>
                <a:pPr>
                  <a:lnSpc>
                    <a:spcPct val="150000"/>
                  </a:lnSpc>
                  <a:defRPr/>
                </a:pPr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Tegu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sz="2400" i="1"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lt-LT" sz="2400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lt-LT" sz="2400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lt-LT" sz="2400" i="1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ℤ</m:t>
                        </m:r>
                      </m:e>
                      <m:sub>
                        <m:r>
                          <a:rPr lang="lt-LT" sz="2400" i="1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Siuntėjas apskaičiuoja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𝐸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𝑚𝑜𝑑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ir siunčia gavėjui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398" y="188640"/>
                <a:ext cx="8818628" cy="1754326"/>
              </a:xfrm>
              <a:prstGeom prst="rect">
                <a:avLst/>
              </a:prstGeom>
              <a:blipFill rotWithShape="0">
                <a:blip r:embed="rId2"/>
                <a:stretch>
                  <a:fillRect l="-1107" b="-3472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5372" y="3212976"/>
                <a:ext cx="8818628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2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Pavyzdys: </a:t>
                </a:r>
                <a:endParaRPr lang="en-US" sz="2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Norima siųsti </a:t>
                </a:r>
                <a14:m>
                  <m:oMath xmlns:m="http://schemas.openxmlformats.org/officeDocument/2006/math">
                    <m:r>
                      <a:rPr lang="lt-LT" sz="2800" i="1">
                        <a:latin typeface="Cambria Math"/>
                        <a:cs typeface="Times New Roman" panose="02020603050405020304" pitchFamily="18" charset="0"/>
                      </a:rPr>
                      <m:t>22 </m:t>
                    </m:r>
                  </m:oMath>
                </a14:m>
                <a:endParaRPr lang="lt-LT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Skaičiuojame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lt-LT" sz="2800" i="1">
                            <a:latin typeface="Cambria Math"/>
                            <a:cs typeface="Times New Roman" panose="02020603050405020304" pitchFamily="18" charset="0"/>
                          </a:rPr>
                          <m:t>22</m:t>
                        </m:r>
                      </m:e>
                      <m:sup>
                        <m:r>
                          <a:rPr lang="lt-LT" sz="2800" i="1">
                            <a:latin typeface="Cambria Math"/>
                            <a:cs typeface="Times New Roman" panose="02020603050405020304" pitchFamily="18" charset="0"/>
                          </a:rPr>
                          <m:t>11</m:t>
                        </m:r>
                      </m:sup>
                    </m:sSup>
                    <m:d>
                      <m:dPr>
                        <m:ctrlPr>
                          <a:rPr lang="lt-LT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lt-LT" sz="2800" i="1">
                            <a:latin typeface="Cambria Math"/>
                            <a:cs typeface="Times New Roman" panose="02020603050405020304" pitchFamily="18" charset="0"/>
                          </a:rPr>
                          <m:t>𝑚𝑜𝑑</m:t>
                        </m:r>
                        <m:r>
                          <a:rPr lang="lt-LT" sz="2800" i="1">
                            <a:latin typeface="Cambria Math"/>
                            <a:cs typeface="Times New Roman" panose="02020603050405020304" pitchFamily="18" charset="0"/>
                          </a:rPr>
                          <m:t> 91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=29</m:t>
                    </m:r>
                  </m:oMath>
                </a14:m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Siun</a:t>
                </a:r>
                <a:r>
                  <a:rPr lang="lt-LT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čiame</a:t>
                </a:r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draugui skaičių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29</m:t>
                    </m:r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372" y="3212976"/>
                <a:ext cx="8818628" cy="3539430"/>
              </a:xfrm>
              <a:prstGeom prst="rect">
                <a:avLst/>
              </a:prstGeom>
              <a:blipFill rotWithShape="0">
                <a:blip r:embed="rId3"/>
                <a:stretch>
                  <a:fillRect l="-1382" t="-1721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1593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39397" y="188640"/>
            <a:ext cx="881862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9398" y="188640"/>
                <a:ext cx="8818628" cy="12066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defRPr/>
                </a:pPr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Draugas dekoduoja gautą skaičių 29: </a:t>
                </a:r>
              </a:p>
              <a:p>
                <a:pPr>
                  <a:lnSpc>
                    <a:spcPct val="150000"/>
                  </a:lnSpc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lt-LT" sz="2400" i="1">
                              <a:latin typeface="Cambria Math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lt-LT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lt-LT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𝐷</m:t>
                          </m:r>
                        </m:sup>
                      </m:sSup>
                      <m:d>
                        <m:dPr>
                          <m:ctrlPr>
                            <a:rPr lang="lt-LT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lt-LT" sz="2400" i="1">
                              <a:latin typeface="Cambria Math"/>
                              <a:cs typeface="Times New Roman" panose="02020603050405020304" pitchFamily="18" charset="0"/>
                            </a:rPr>
                            <m:t>𝑚𝑜𝑑</m:t>
                          </m:r>
                          <m:r>
                            <a:rPr lang="lt-LT" sz="2400" i="1">
                              <a:latin typeface="Cambria Math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lt-LT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398" y="188640"/>
                <a:ext cx="8818628" cy="1206612"/>
              </a:xfrm>
              <a:prstGeom prst="rect">
                <a:avLst/>
              </a:prstGeom>
              <a:blipFill rotWithShape="0">
                <a:blip r:embed="rId2"/>
                <a:stretch>
                  <a:fillRect l="-110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1056" y="2492896"/>
                <a:ext cx="8818628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2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Pavyzdys: </a:t>
                </a:r>
                <a:endParaRPr lang="en-US" sz="2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Skaičiuojame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lt-LT" sz="2800" i="1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lt-LT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  <m:sup>
                        <m:r>
                          <a:rPr lang="lt-LT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59</m:t>
                        </m:r>
                      </m:sup>
                    </m:sSup>
                    <m:d>
                      <m:dPr>
                        <m:ctrlPr>
                          <a:rPr lang="lt-LT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lt-LT" sz="2800" i="1">
                            <a:latin typeface="Cambria Math"/>
                            <a:cs typeface="Times New Roman" panose="02020603050405020304" pitchFamily="18" charset="0"/>
                          </a:rPr>
                          <m:t>𝑚𝑜𝑑</m:t>
                        </m:r>
                        <m:r>
                          <a:rPr lang="lt-LT" sz="2800" i="1">
                            <a:latin typeface="Cambria Math"/>
                            <a:cs typeface="Times New Roman" panose="02020603050405020304" pitchFamily="18" charset="0"/>
                          </a:rPr>
                          <m:t> 91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056" y="2492896"/>
                <a:ext cx="8818628" cy="2246769"/>
              </a:xfrm>
              <a:prstGeom prst="rect">
                <a:avLst/>
              </a:prstGeom>
              <a:blipFill rotWithShape="0">
                <a:blip r:embed="rId3"/>
                <a:stretch>
                  <a:fillRect l="-1382" t="-2981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401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79512" y="836712"/>
                <a:ext cx="8352928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lt-LT" sz="48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Kodėl tai veikia? </a:t>
                </a:r>
              </a:p>
              <a:p>
                <a:endParaRPr lang="lt-LT" sz="48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:r>
                  <a:rPr lang="lt-LT" sz="4800" dirty="0" smtClean="0">
                    <a:latin typeface="Cambria Math"/>
                    <a:cs typeface="Times New Roman" panose="02020603050405020304" pitchFamily="18" charset="0"/>
                  </a:rPr>
                  <a:t>Žinant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lt-LT" sz="4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lt-LT" sz="4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lt-LT" sz="4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sup>
                    </m:sSup>
                  </m:oMath>
                </a14:m>
                <a:r>
                  <a:rPr lang="lt-LT" sz="4800" dirty="0" smtClean="0">
                    <a:latin typeface="Cambria Math"/>
                    <a:cs typeface="Times New Roman" panose="02020603050405020304" pitchFamily="18" charset="0"/>
                  </a:rPr>
                  <a:t> sunku rasti </a:t>
                </a:r>
                <a14:m>
                  <m:oMath xmlns:m="http://schemas.openxmlformats.org/officeDocument/2006/math">
                    <m:r>
                      <a:rPr lang="lt-LT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endParaRPr lang="lt-LT" sz="4800" dirty="0" smtClean="0">
                  <a:latin typeface="Cambria Math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836712"/>
                <a:ext cx="8352928" cy="2308324"/>
              </a:xfrm>
              <a:prstGeom prst="rect">
                <a:avLst/>
              </a:prstGeom>
              <a:blipFill rotWithShape="0">
                <a:blip r:embed="rId2"/>
                <a:stretch>
                  <a:fillRect l="-3282" t="-5805" b="-12929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58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39397" y="188640"/>
            <a:ext cx="8818628" cy="64807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5624" y="188640"/>
                <a:ext cx="8772401" cy="61863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defRPr/>
                </a:pPr>
                <a:r>
                  <a:rPr lang="lt-LT" sz="2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Kaip gi veikia RSA?</a:t>
                </a:r>
              </a:p>
              <a:p>
                <a:pPr>
                  <a:lnSpc>
                    <a:spcPct val="150000"/>
                  </a:lnSpc>
                  <a:defRPr/>
                </a:pPr>
                <a:r>
                  <a:rPr lang="lt-LT" sz="2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Pasiruošimas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  <a:defRPr/>
                </a:pPr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Sugalvojami skirtingi </a:t>
                </a:r>
                <a:r>
                  <a:rPr lang="lt-LT" sz="2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(labai dideli)</a:t>
                </a:r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pirminiai skaičiai </a:t>
                </a: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/>
                        <a:cs typeface="Times New Roman" panose="02020603050405020304" pitchFamily="18" charset="0"/>
                      </a:rPr>
                      <m:t>𝑝</m:t>
                    </m:r>
                  </m:oMath>
                </a14:m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/>
                        <a:cs typeface="Times New Roman" panose="02020603050405020304" pitchFamily="18" charset="0"/>
                      </a:rPr>
                      <m:t>𝑞</m:t>
                    </m:r>
                  </m:oMath>
                </a14:m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apskaičiuojame </a:t>
                </a: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𝑞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Tada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𝜑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=(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−1)∙(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𝑞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−1)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  <a:defRPr/>
                </a:pPr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Sugalvojamas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𝐸</m:t>
                    </m:r>
                  </m:oMath>
                </a14:m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tarpusavyje pirminis su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𝜑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lt-LT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  <a:defRPr/>
                </a:pPr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Imamas </a:t>
                </a: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/>
                        <a:cs typeface="Times New Roman" panose="02020603050405020304" pitchFamily="18" charset="0"/>
                      </a:rPr>
                      <m:t>𝐷</m:t>
                    </m:r>
                  </m:oMath>
                </a14:m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toks, kad </a:t>
                </a: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/>
                        <a:cs typeface="Times New Roman" panose="02020603050405020304" pitchFamily="18" charset="0"/>
                      </a:rPr>
                      <m:t>𝐸</m:t>
                    </m:r>
                    <m:r>
                      <a:rPr lang="lt-LT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∙</m:t>
                    </m:r>
                    <m:r>
                      <a:rPr lang="lt-LT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𝐷</m:t>
                    </m:r>
                    <m:r>
                      <a:rPr lang="lt-LT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≡1(</m:t>
                    </m:r>
                    <m:r>
                      <a:rPr lang="lt-LT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𝑚𝑜𝑑</m:t>
                    </m:r>
                    <m:r>
                      <a:rPr lang="lt-LT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lt-LT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𝜑</m:t>
                    </m:r>
                    <m:d>
                      <m:dPr>
                        <m:ctrlPr>
                          <a:rPr lang="lt-LT" sz="2400" b="0" i="1" smtClean="0"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lt-LT" sz="2400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d>
                    <m:r>
                      <a:rPr lang="lt-LT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t.y. </a:t>
                </a:r>
                <a14:m>
                  <m:oMath xmlns:m="http://schemas.openxmlformats.org/officeDocument/2006/math">
                    <m:r>
                      <a:rPr lang="lt-LT" sz="2400" i="1">
                        <a:latin typeface="Cambria Math"/>
                        <a:cs typeface="Times New Roman" panose="02020603050405020304" pitchFamily="18" charset="0"/>
                      </a:rPr>
                      <m:t>𝐷</m:t>
                    </m:r>
                  </m:oMath>
                </a14:m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yra lyginio </a:t>
                </a: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/>
                        <a:cs typeface="Times New Roman" panose="02020603050405020304" pitchFamily="18" charset="0"/>
                      </a:rPr>
                      <m:t>𝐸𝑥</m:t>
                    </m:r>
                    <m:r>
                      <a:rPr lang="lt-LT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≡1 (</m:t>
                    </m:r>
                    <m:r>
                      <a:rPr lang="lt-LT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𝑚𝑜𝑑</m:t>
                    </m:r>
                    <m:r>
                      <a:rPr lang="lt-LT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lt-LT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𝜑</m:t>
                    </m:r>
                    <m:d>
                      <m:dPr>
                        <m:ctrlPr>
                          <a:rPr lang="lt-LT" sz="2400" i="1"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lt-LT" sz="2400" i="1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sprendinys</a:t>
                </a:r>
              </a:p>
              <a:p>
                <a:pPr>
                  <a:lnSpc>
                    <a:spcPct val="150000"/>
                  </a:lnSpc>
                  <a:defRPr/>
                </a:pPr>
                <a:r>
                  <a:rPr lang="lt-LT" sz="2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Kodavimas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  <a:defRPr/>
                </a:pPr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Tegu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sz="2400" i="1"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lt-LT" sz="2400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lt-LT" sz="2400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lt-LT" sz="2400" i="1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ℤ</m:t>
                        </m:r>
                      </m:e>
                      <m:sub>
                        <m:r>
                          <a:rPr lang="lt-LT" sz="2400" i="1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Siuntėjas apskaičiuoja </a:t>
                </a: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𝑒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t.y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𝐸</m:t>
                        </m:r>
                      </m:sup>
                    </m:sSup>
                    <m:r>
                      <a:rPr lang="lt-LT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lt-LT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𝑚𝑜𝑑</m:t>
                    </m:r>
                    <m:r>
                      <a:rPr lang="lt-LT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lt-LT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lt-LT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ir siunčia gavėjui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  <a:defRPr/>
                </a:pPr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Gavėjas skaičiuoja </a:t>
                </a: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lt-LT" sz="2400" b="0" i="1" smtClean="0">
                        <a:latin typeface="Cambria Math"/>
                        <a:cs typeface="Times New Roman" panose="02020603050405020304" pitchFamily="18" charset="0"/>
                      </a:rPr>
                      <m:t>𝑑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lt-LT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lt-LT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t.y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lt-LT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lt-LT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𝐷</m:t>
                        </m:r>
                      </m:sup>
                    </m:sSup>
                    <m:r>
                      <a:rPr lang="lt-LT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lt-LT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𝑚𝑜𝑑</m:t>
                    </m:r>
                    <m:r>
                      <a:rPr lang="lt-LT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lt-LT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lt-LT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lt-LT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624" y="188640"/>
                <a:ext cx="8772401" cy="6186309"/>
              </a:xfrm>
              <a:prstGeom prst="rect">
                <a:avLst/>
              </a:prstGeom>
              <a:blipFill rotWithShape="0">
                <a:blip r:embed="rId2"/>
                <a:stretch>
                  <a:fillRect l="-1042" b="-296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967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Klaidas aptinkantys ir taisantys kodai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Asmens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kodas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12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404664"/>
            <a:ext cx="83529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Nepatikimi kanalai:</a:t>
            </a:r>
          </a:p>
          <a:p>
            <a:endParaRPr lang="lt-LT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Telefono linija (įranga, triukšmas, t.t.)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Radijo ryšys (spinduliavimas, sąveika)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Kietasis diskas (gali išsimagnetinti, šiluma)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37" y="2996952"/>
            <a:ext cx="8263539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5536" y="4365104"/>
            <a:ext cx="83529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Kaip spręsti</a:t>
            </a:r>
          </a:p>
          <a:p>
            <a:endParaRPr lang="lt-LT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Prie pradinio pranešimo pridedame papildomą informaciją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Galimai iškraipytą pranešimą taisome</a:t>
            </a:r>
          </a:p>
        </p:txBody>
      </p:sp>
    </p:spTree>
    <p:extLst>
      <p:ext uri="{BB962C8B-B14F-4D97-AF65-F5344CB8AC3E}">
        <p14:creationId xmlns:p14="http://schemas.microsoft.com/office/powerpoint/2010/main" val="231745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79512" y="476672"/>
            <a:ext cx="8784976" cy="33843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27584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92280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79912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7092280" y="4398641"/>
            <a:ext cx="864096" cy="1692188"/>
            <a:chOff x="4716016" y="4527122"/>
            <a:chExt cx="864096" cy="1692188"/>
          </a:xfrm>
        </p:grpSpPr>
        <p:sp>
          <p:nvSpPr>
            <p:cNvPr id="29" name="Left Bracket 28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057850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215631" y="476114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ight Bracket 32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Oval 27"/>
          <p:cNvSpPr/>
          <p:nvPr/>
        </p:nvSpPr>
        <p:spPr>
          <a:xfrm>
            <a:off x="4716016" y="2168860"/>
            <a:ext cx="576064" cy="4680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932040" y="2389566"/>
            <a:ext cx="72008" cy="54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089821" y="2421378"/>
            <a:ext cx="72008" cy="54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Bracket 47"/>
          <p:cNvSpPr/>
          <p:nvPr/>
        </p:nvSpPr>
        <p:spPr>
          <a:xfrm>
            <a:off x="4943273" y="2636912"/>
            <a:ext cx="202259" cy="540060"/>
          </a:xfrm>
          <a:prstGeom prst="rightBracket">
            <a:avLst/>
          </a:prstGeom>
          <a:solidFill>
            <a:schemeClr val="accent2">
              <a:lumMod val="60000"/>
              <a:lumOff val="40000"/>
            </a:schemeClr>
          </a:solidFill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>
            <a:off x="5017813" y="3176972"/>
            <a:ext cx="72008" cy="68407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4860032" y="2636912"/>
            <a:ext cx="285500" cy="43204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79513" y="6165304"/>
            <a:ext cx="8716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ir B sugalvoja po slaptą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spalvą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435817" y="4290629"/>
            <a:ext cx="864096" cy="1692188"/>
            <a:chOff x="4716016" y="4527122"/>
            <a:chExt cx="864096" cy="1692188"/>
          </a:xfrm>
          <a:scene3d>
            <a:camera prst="orthographicFront">
              <a:rot lat="0" lon="10800000" rev="0"/>
            </a:camera>
            <a:lightRig rig="threePt" dir="t"/>
          </a:scene3d>
        </p:grpSpPr>
        <p:sp>
          <p:nvSpPr>
            <p:cNvPr id="25" name="Left Bracket 24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5057850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5215631" y="476114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ight Bracket 39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7360253" y="3574249"/>
            <a:ext cx="1335983" cy="722547"/>
            <a:chOff x="7360253" y="3574249"/>
            <a:chExt cx="1335983" cy="722547"/>
          </a:xfrm>
        </p:grpSpPr>
        <p:sp>
          <p:nvSpPr>
            <p:cNvPr id="52" name="Cloud Callout 51"/>
            <p:cNvSpPr/>
            <p:nvPr/>
          </p:nvSpPr>
          <p:spPr>
            <a:xfrm>
              <a:off x="7360253" y="3574249"/>
              <a:ext cx="1335983" cy="722547"/>
            </a:xfrm>
            <a:prstGeom prst="cloudCallou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t-LT" sz="4800" dirty="0" smtClean="0">
                  <a:solidFill>
                    <a:schemeClr val="tx1"/>
                  </a:solidFill>
                </a:rPr>
                <a:t>b</a:t>
              </a:r>
              <a:endParaRPr lang="lt-LT" sz="4800" dirty="0">
                <a:solidFill>
                  <a:schemeClr val="tx1"/>
                </a:solidFill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7747609" y="3695122"/>
              <a:ext cx="420617" cy="517043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/>
                <a:t>b</a:t>
              </a:r>
              <a:endParaRPr lang="lt-LT" sz="44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619672" y="3401049"/>
            <a:ext cx="1335983" cy="722547"/>
            <a:chOff x="1619672" y="3401049"/>
            <a:chExt cx="1335983" cy="722547"/>
          </a:xfrm>
        </p:grpSpPr>
        <p:sp>
          <p:nvSpPr>
            <p:cNvPr id="2" name="Cloud Callout 1"/>
            <p:cNvSpPr/>
            <p:nvPr/>
          </p:nvSpPr>
          <p:spPr>
            <a:xfrm>
              <a:off x="1619672" y="3401049"/>
              <a:ext cx="1335983" cy="722547"/>
            </a:xfrm>
            <a:prstGeom prst="cloudCallou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t-LT" sz="4800" dirty="0" smtClean="0">
                  <a:solidFill>
                    <a:schemeClr val="tx1"/>
                  </a:solidFill>
                </a:rPr>
                <a:t>a</a:t>
              </a:r>
              <a:endParaRPr lang="lt-LT" sz="48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018575" y="3503556"/>
              <a:ext cx="420617" cy="517043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/>
                <a:t>a</a:t>
              </a:r>
              <a:endParaRPr lang="lt-LT" sz="4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1924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23528" y="260648"/>
                <a:ext cx="8136904" cy="62786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2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Asmens kodas:</a:t>
                </a:r>
                <a:r>
                  <a:rPr lang="en-US" sz="2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lt-LT" sz="2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 skaitmenų kodas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𝐵𝐶𝐷𝐸𝐹𝐺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𝐻𝐼𝐽𝐾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gimimo šimtmetis </a:t>
                </a:r>
                <a:r>
                  <a:rPr lang="lt-LT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ir </a:t>
                </a:r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lytis:</a:t>
                </a:r>
              </a:p>
              <a:p>
                <a:r>
                  <a:rPr lang="lt-LT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lt-LT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lt-LT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XIX a. gimęs vyras, </a:t>
                </a: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 </m:t>
                    </m:r>
                  </m:oMath>
                </a14:m>
                <a:r>
                  <a:rPr lang="lt-LT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– XIX a. gimusi moteris, </a:t>
                </a: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 </m:t>
                    </m:r>
                  </m:oMath>
                </a14:m>
                <a:r>
                  <a:rPr lang="lt-LT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– XX </a:t>
                </a:r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</a:t>
                </a:r>
                <a:r>
                  <a:rPr lang="lt-LT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gimęs vyras, </a:t>
                </a: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=4 </m:t>
                    </m:r>
                  </m:oMath>
                </a14:m>
                <a:r>
                  <a:rPr lang="lt-LT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– XX </a:t>
                </a:r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</a:t>
                </a:r>
                <a:r>
                  <a:rPr lang="lt-LT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gimusi moteris, </a:t>
                </a: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=5 </m:t>
                    </m:r>
                  </m:oMath>
                </a14:m>
                <a:r>
                  <a:rPr lang="lt-LT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– XXI a. gimęs vyras, </a:t>
                </a: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=6 </m:t>
                    </m:r>
                  </m:oMath>
                </a14:m>
                <a:r>
                  <a:rPr lang="lt-LT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– XXI a. gimusi </a:t>
                </a:r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moteris;</a:t>
                </a:r>
              </a:p>
              <a:p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𝐵𝐶𝐷𝐸𝐹𝐺</m:t>
                    </m:r>
                  </m:oMath>
                </a14:m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gimimo </a:t>
                </a:r>
                <a:r>
                  <a:rPr lang="lt-LT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metų </a:t>
                </a:r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paskutiniai du skaitmenys</a:t>
                </a:r>
                <a:r>
                  <a:rPr lang="lt-LT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mėnuo (du skaitmenys), diena (du skaitmenys</a:t>
                </a:r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);</a:t>
                </a:r>
              </a:p>
              <a:p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𝐻𝐼𝐽</m:t>
                    </m:r>
                  </m:oMath>
                </a14:m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tą </a:t>
                </a:r>
                <a:r>
                  <a:rPr lang="lt-LT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dieną gimusių asmenų eilės numeris;</a:t>
                </a:r>
              </a:p>
              <a:p>
                <a:endParaRPr lang="lt-LT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𝐾</m:t>
                    </m:r>
                  </m:oMath>
                </a14:m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kontrolinis </a:t>
                </a:r>
                <a:r>
                  <a:rPr lang="lt-LT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skaičius.</a:t>
                </a: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60648"/>
                <a:ext cx="8136904" cy="6278642"/>
              </a:xfrm>
              <a:prstGeom prst="rect">
                <a:avLst/>
              </a:prstGeom>
              <a:blipFill rotWithShape="0">
                <a:blip r:embed="rId2"/>
                <a:stretch>
                  <a:fillRect l="-1124" t="-77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158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9513" y="332656"/>
                <a:ext cx="8856984" cy="6001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2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Asmens kodas: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ABCDEFGHIJK</a:t>
                </a:r>
                <a:endParaRPr lang="lt-LT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Kaip skaičiuojamas kontrolinis skaičius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𝐾</m:t>
                    </m:r>
                  </m:oMath>
                </a14:m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𝐵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𝐶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+4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𝐷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𝐸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+7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𝐺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+8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𝐻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+9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𝐽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𝑚𝑜𝑑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11)</m:t>
                      </m:r>
                    </m:oMath>
                  </m:oMathPara>
                </a14:m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pt-B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pt-B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Jeigu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≠10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tai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𝐾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Priešingu atveju  </a:t>
                </a: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=3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+4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𝐵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+5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𝐶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+6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𝐷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+7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𝐸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+8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+9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𝐺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𝐻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+3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𝐽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(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𝑚𝑜𝑑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11)</m:t>
                      </m:r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pt-B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Jeigu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≠10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tai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𝐾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Jei vėl gavome 10, tai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𝐾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3" y="332656"/>
                <a:ext cx="8856984" cy="6001643"/>
              </a:xfrm>
              <a:prstGeom prst="rect">
                <a:avLst/>
              </a:prstGeom>
              <a:blipFill rotWithShape="0">
                <a:blip r:embed="rId2"/>
                <a:stretch>
                  <a:fillRect l="-1032" t="-813" r="-138" b="-1423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120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79512" y="476672"/>
            <a:ext cx="8784976" cy="33843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27584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92280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79912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7092280" y="4398641"/>
            <a:ext cx="864096" cy="1692188"/>
            <a:chOff x="4716016" y="4527122"/>
            <a:chExt cx="864096" cy="1692188"/>
          </a:xfrm>
        </p:grpSpPr>
        <p:sp>
          <p:nvSpPr>
            <p:cNvPr id="29" name="Left Bracket 28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057850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215631" y="476114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ight Bracket 32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Oval 27"/>
          <p:cNvSpPr/>
          <p:nvPr/>
        </p:nvSpPr>
        <p:spPr>
          <a:xfrm>
            <a:off x="4716016" y="2168860"/>
            <a:ext cx="576064" cy="4680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932040" y="2389566"/>
            <a:ext cx="72008" cy="54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089821" y="2421378"/>
            <a:ext cx="72008" cy="54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Bracket 47"/>
          <p:cNvSpPr/>
          <p:nvPr/>
        </p:nvSpPr>
        <p:spPr>
          <a:xfrm>
            <a:off x="4943273" y="2636912"/>
            <a:ext cx="202259" cy="540060"/>
          </a:xfrm>
          <a:prstGeom prst="rightBracket">
            <a:avLst/>
          </a:prstGeom>
          <a:solidFill>
            <a:schemeClr val="accent2">
              <a:lumMod val="60000"/>
              <a:lumOff val="40000"/>
            </a:schemeClr>
          </a:solidFill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>
            <a:off x="5017813" y="3176972"/>
            <a:ext cx="72008" cy="68407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4860032" y="2636912"/>
            <a:ext cx="285500" cy="43204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79513" y="6165304"/>
            <a:ext cx="8716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Kaip perduoti šią informaciją?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435817" y="4290629"/>
            <a:ext cx="864096" cy="1692188"/>
            <a:chOff x="4716016" y="4527122"/>
            <a:chExt cx="864096" cy="1692188"/>
          </a:xfrm>
          <a:scene3d>
            <a:camera prst="orthographicFront">
              <a:rot lat="0" lon="10800000" rev="0"/>
            </a:camera>
            <a:lightRig rig="threePt" dir="t"/>
          </a:scene3d>
        </p:grpSpPr>
        <p:sp>
          <p:nvSpPr>
            <p:cNvPr id="25" name="Left Bracket 24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5057850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5215631" y="476114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ight Bracket 39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loud Callout 1"/>
          <p:cNvSpPr/>
          <p:nvPr/>
        </p:nvSpPr>
        <p:spPr>
          <a:xfrm>
            <a:off x="1619672" y="3401049"/>
            <a:ext cx="1335983" cy="722547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800" dirty="0" smtClean="0">
                <a:solidFill>
                  <a:schemeClr val="tx1"/>
                </a:solidFill>
              </a:rPr>
              <a:t>?</a:t>
            </a:r>
            <a:endParaRPr lang="lt-LT" sz="4800" dirty="0">
              <a:solidFill>
                <a:schemeClr val="tx1"/>
              </a:solidFill>
            </a:endParaRPr>
          </a:p>
        </p:txBody>
      </p:sp>
      <p:sp>
        <p:nvSpPr>
          <p:cNvPr id="52" name="Cloud Callout 51"/>
          <p:cNvSpPr/>
          <p:nvPr/>
        </p:nvSpPr>
        <p:spPr>
          <a:xfrm>
            <a:off x="7360253" y="3574249"/>
            <a:ext cx="1335983" cy="722547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800" dirty="0" smtClean="0">
                <a:solidFill>
                  <a:schemeClr val="tx1"/>
                </a:solidFill>
              </a:rPr>
              <a:t>?</a:t>
            </a:r>
            <a:endParaRPr lang="lt-LT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05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79512" y="476672"/>
            <a:ext cx="8784976" cy="33843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27584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92280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79912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716016" y="2168860"/>
            <a:ext cx="576064" cy="1692188"/>
            <a:chOff x="4716016" y="2168860"/>
            <a:chExt cx="576064" cy="1692188"/>
          </a:xfrm>
        </p:grpSpPr>
        <p:sp>
          <p:nvSpPr>
            <p:cNvPr id="21" name="Oval 20"/>
            <p:cNvSpPr/>
            <p:nvPr/>
          </p:nvSpPr>
          <p:spPr>
            <a:xfrm>
              <a:off x="4716016" y="2168860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4860032" y="2348880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5017813" y="2402886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ight Bracket 24"/>
            <p:cNvSpPr/>
            <p:nvPr/>
          </p:nvSpPr>
          <p:spPr>
            <a:xfrm>
              <a:off x="4943273" y="2636912"/>
              <a:ext cx="202259" cy="540060"/>
            </a:xfrm>
            <a:prstGeom prst="rightBracke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5017813" y="3176972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4860032" y="2636912"/>
              <a:ext cx="285500" cy="432048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1459511" y="3933056"/>
            <a:ext cx="1321779" cy="1692188"/>
            <a:chOff x="1459511" y="3933056"/>
            <a:chExt cx="1321779" cy="1692188"/>
          </a:xfrm>
        </p:grpSpPr>
        <p:grpSp>
          <p:nvGrpSpPr>
            <p:cNvPr id="46" name="Group 45"/>
            <p:cNvGrpSpPr/>
            <p:nvPr/>
          </p:nvGrpSpPr>
          <p:grpSpPr>
            <a:xfrm>
              <a:off x="1459511" y="3933056"/>
              <a:ext cx="864096" cy="1692188"/>
              <a:chOff x="4716016" y="4527122"/>
              <a:chExt cx="864096" cy="1692188"/>
            </a:xfrm>
            <a:scene3d>
              <a:camera prst="orthographicFront">
                <a:rot lat="0" lon="10800000" rev="0"/>
              </a:camera>
              <a:lightRig rig="threePt" dir="t"/>
            </a:scene3d>
          </p:grpSpPr>
          <p:sp>
            <p:nvSpPr>
              <p:cNvPr id="47" name="Left Bracket 46"/>
              <p:cNvSpPr/>
              <p:nvPr/>
            </p:nvSpPr>
            <p:spPr>
              <a:xfrm>
                <a:off x="5017813" y="4995174"/>
                <a:ext cx="168722" cy="540060"/>
              </a:xfrm>
              <a:prstGeom prst="leftBracke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254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4913834" y="4527122"/>
                <a:ext cx="576064" cy="468052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5057850" y="4707142"/>
                <a:ext cx="72008" cy="5400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5215631" y="4761148"/>
                <a:ext cx="72008" cy="5400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ight Bracket 50"/>
              <p:cNvSpPr/>
              <p:nvPr/>
            </p:nvSpPr>
            <p:spPr>
              <a:xfrm>
                <a:off x="5141091" y="4995174"/>
                <a:ext cx="202259" cy="540060"/>
              </a:xfrm>
              <a:prstGeom prst="rightBracke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>
                <a:off x="5215631" y="5535234"/>
                <a:ext cx="72008" cy="684076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5343350" y="4995174"/>
                <a:ext cx="236762" cy="547623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flipH="1">
                <a:off x="4932040" y="5542797"/>
                <a:ext cx="177488" cy="676513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flipH="1">
                <a:off x="4716016" y="4995174"/>
                <a:ext cx="286766" cy="547623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" name="Flowchart: Magnetic Disk 1"/>
            <p:cNvSpPr/>
            <p:nvPr/>
          </p:nvSpPr>
          <p:spPr>
            <a:xfrm>
              <a:off x="2205226" y="4509120"/>
              <a:ext cx="576064" cy="648072"/>
            </a:xfrm>
            <a:prstGeom prst="flowChartMagneticDisk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t-LT" sz="4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n</a:t>
              </a:r>
              <a:endPara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49517" y="5880168"/>
            <a:ext cx="8644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sugalvoja dar vieną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spalvą ir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palieka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ją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viešai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16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79512" y="476672"/>
            <a:ext cx="8784976" cy="33843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27584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92280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79912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Flowchart: Magnetic Disk 1"/>
          <p:cNvSpPr/>
          <p:nvPr/>
        </p:nvSpPr>
        <p:spPr>
          <a:xfrm>
            <a:off x="4142726" y="4948731"/>
            <a:ext cx="576064" cy="648072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979712" y="2910778"/>
            <a:ext cx="864096" cy="1692188"/>
            <a:chOff x="4716016" y="4527122"/>
            <a:chExt cx="864096" cy="1692188"/>
          </a:xfrm>
        </p:grpSpPr>
        <p:sp>
          <p:nvSpPr>
            <p:cNvPr id="29" name="Left Bracket 28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057850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215631" y="476114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ight Bracket 32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4561643" y="3849631"/>
            <a:ext cx="864096" cy="1692188"/>
            <a:chOff x="4716016" y="4527122"/>
            <a:chExt cx="864096" cy="1692188"/>
          </a:xfrm>
        </p:grpSpPr>
        <p:sp>
          <p:nvSpPr>
            <p:cNvPr id="39" name="Left Bracket 38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4996109" y="482228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5109528" y="4886034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ight Bracket 42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/>
          <p:cNvSpPr/>
          <p:nvPr/>
        </p:nvSpPr>
        <p:spPr>
          <a:xfrm>
            <a:off x="5087847" y="3221467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lt-L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769347" y="6165304"/>
            <a:ext cx="7127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sudėtis yra nežinoma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83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79512" y="476672"/>
            <a:ext cx="8784976" cy="33843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27584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92280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79912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Flowchart: Magnetic Disk 1"/>
          <p:cNvSpPr/>
          <p:nvPr/>
        </p:nvSpPr>
        <p:spPr>
          <a:xfrm>
            <a:off x="4142726" y="4948731"/>
            <a:ext cx="576064" cy="648072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660232" y="3217091"/>
            <a:ext cx="864096" cy="1692188"/>
            <a:chOff x="4716016" y="4527122"/>
            <a:chExt cx="864096" cy="1692188"/>
          </a:xfrm>
        </p:grpSpPr>
        <p:sp>
          <p:nvSpPr>
            <p:cNvPr id="29" name="Left Bracket 28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057850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215631" y="476114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ight Bracket 32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Oval 27"/>
          <p:cNvSpPr/>
          <p:nvPr/>
        </p:nvSpPr>
        <p:spPr>
          <a:xfrm>
            <a:off x="4716016" y="2168860"/>
            <a:ext cx="576064" cy="4680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932040" y="2389566"/>
            <a:ext cx="72008" cy="54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089821" y="2421378"/>
            <a:ext cx="72008" cy="54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Bracket 47"/>
          <p:cNvSpPr/>
          <p:nvPr/>
        </p:nvSpPr>
        <p:spPr>
          <a:xfrm>
            <a:off x="4943273" y="2636912"/>
            <a:ext cx="202259" cy="540060"/>
          </a:xfrm>
          <a:prstGeom prst="rightBracket">
            <a:avLst/>
          </a:prstGeom>
          <a:solidFill>
            <a:schemeClr val="accent2">
              <a:lumMod val="60000"/>
              <a:lumOff val="40000"/>
            </a:schemeClr>
          </a:solidFill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>
            <a:off x="5017813" y="3176972"/>
            <a:ext cx="72008" cy="68407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4860032" y="2636912"/>
            <a:ext cx="285500" cy="43204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769347" y="6165304"/>
            <a:ext cx="7127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paima n...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17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79512" y="476672"/>
            <a:ext cx="8784976" cy="33843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27584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92280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79912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Oval 27"/>
          <p:cNvSpPr/>
          <p:nvPr/>
        </p:nvSpPr>
        <p:spPr>
          <a:xfrm>
            <a:off x="4716016" y="2168860"/>
            <a:ext cx="576064" cy="4680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932040" y="2389566"/>
            <a:ext cx="72008" cy="54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089821" y="2421378"/>
            <a:ext cx="72008" cy="54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Bracket 47"/>
          <p:cNvSpPr/>
          <p:nvPr/>
        </p:nvSpPr>
        <p:spPr>
          <a:xfrm>
            <a:off x="4943273" y="2636912"/>
            <a:ext cx="202259" cy="540060"/>
          </a:xfrm>
          <a:prstGeom prst="rightBracket">
            <a:avLst/>
          </a:prstGeom>
          <a:solidFill>
            <a:schemeClr val="accent2">
              <a:lumMod val="60000"/>
              <a:lumOff val="40000"/>
            </a:schemeClr>
          </a:solidFill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>
            <a:off x="5017813" y="3176972"/>
            <a:ext cx="72008" cy="68407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4860032" y="2636912"/>
            <a:ext cx="285500" cy="43204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5770501" y="3320988"/>
            <a:ext cx="864096" cy="1692188"/>
            <a:chOff x="4716016" y="4527122"/>
            <a:chExt cx="864096" cy="1692188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24" name="Left Bracket 23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5057850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5215631" y="476114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ight Bracket 38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Flowchart: Magnetic Disk 43"/>
          <p:cNvSpPr/>
          <p:nvPr/>
        </p:nvSpPr>
        <p:spPr>
          <a:xfrm>
            <a:off x="6516216" y="3897052"/>
            <a:ext cx="576064" cy="648072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769347" y="6165304"/>
            <a:ext cx="7127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 išsineša jį ...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02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79512" y="476672"/>
            <a:ext cx="8784976" cy="33843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27584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92280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79912" y="1412776"/>
            <a:ext cx="115212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660232" y="3217091"/>
            <a:ext cx="864096" cy="1692188"/>
            <a:chOff x="4716016" y="4527122"/>
            <a:chExt cx="864096" cy="1692188"/>
          </a:xfrm>
        </p:grpSpPr>
        <p:sp>
          <p:nvSpPr>
            <p:cNvPr id="29" name="Left Bracket 28"/>
            <p:cNvSpPr/>
            <p:nvPr/>
          </p:nvSpPr>
          <p:spPr>
            <a:xfrm>
              <a:off x="5017813" y="4995174"/>
              <a:ext cx="168722" cy="540060"/>
            </a:xfrm>
            <a:prstGeom prst="leftBracke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13834" y="4527122"/>
              <a:ext cx="576064" cy="46805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057850" y="4707142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215631" y="4761148"/>
              <a:ext cx="72008" cy="54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ight Bracket 32"/>
            <p:cNvSpPr/>
            <p:nvPr/>
          </p:nvSpPr>
          <p:spPr>
            <a:xfrm>
              <a:off x="5141091" y="4995174"/>
              <a:ext cx="202259" cy="540060"/>
            </a:xfrm>
            <a:prstGeom prst="rightBracke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5215631" y="5535234"/>
              <a:ext cx="72008" cy="68407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343350" y="4995174"/>
              <a:ext cx="236762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4932040" y="5542797"/>
              <a:ext cx="177488" cy="6765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4716016" y="4995174"/>
              <a:ext cx="286766" cy="54762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Oval 27"/>
          <p:cNvSpPr/>
          <p:nvPr/>
        </p:nvSpPr>
        <p:spPr>
          <a:xfrm>
            <a:off x="4716016" y="2168860"/>
            <a:ext cx="576064" cy="4680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932040" y="2389566"/>
            <a:ext cx="72008" cy="54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089821" y="2421378"/>
            <a:ext cx="72008" cy="54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Bracket 47"/>
          <p:cNvSpPr/>
          <p:nvPr/>
        </p:nvSpPr>
        <p:spPr>
          <a:xfrm>
            <a:off x="4943273" y="2636912"/>
            <a:ext cx="202259" cy="540060"/>
          </a:xfrm>
          <a:prstGeom prst="rightBracket">
            <a:avLst/>
          </a:prstGeom>
          <a:solidFill>
            <a:schemeClr val="accent2">
              <a:lumMod val="60000"/>
              <a:lumOff val="40000"/>
            </a:schemeClr>
          </a:solidFill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>
            <a:off x="5017813" y="3176972"/>
            <a:ext cx="72008" cy="68407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4860032" y="2636912"/>
            <a:ext cx="285500" cy="43204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lowchart: Magnetic Disk 1"/>
          <p:cNvSpPr/>
          <p:nvPr/>
        </p:nvSpPr>
        <p:spPr>
          <a:xfrm>
            <a:off x="6227551" y="3734860"/>
            <a:ext cx="576064" cy="807472"/>
          </a:xfrm>
          <a:prstGeom prst="flowChartMagneticDisk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5755198"/>
            <a:ext cx="9036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 prideda savo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slaptą ingredientą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 padeda viešai (Y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n+b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47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2316</TotalTime>
  <Words>653</Words>
  <Application>Microsoft Office PowerPoint</Application>
  <PresentationFormat>On-screen Show (4:3)</PresentationFormat>
  <Paragraphs>266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Cambria Math</vt:lpstr>
      <vt:lpstr>Times New Roman</vt:lpstr>
      <vt:lpstr>Office tema</vt:lpstr>
      <vt:lpstr>RSA kodavimas ir asmens kodas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Klaidas aptinkantys ir taisantys kodai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Eratosteno rėtis</dc:title>
  <dc:creator>Olga Suboč</dc:creator>
  <cp:lastModifiedBy>Olga Suboč</cp:lastModifiedBy>
  <cp:revision>116</cp:revision>
  <dcterms:created xsi:type="dcterms:W3CDTF">2015-04-13T15:42:41Z</dcterms:created>
  <dcterms:modified xsi:type="dcterms:W3CDTF">2016-11-18T10:15:42Z</dcterms:modified>
</cp:coreProperties>
</file>